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resources/videos/best-practices-for-working-with-databases-webinar/" TargetMode="External" /><Relationship Id="rId3" Type="http://schemas.openxmlformats.org/officeDocument/2006/relationships/hyperlink" Target="http://db.rstudio.com/"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idyverse.org/"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b.rstudio.com/best-practices/drivers/" TargetMode="External" /><Relationship Id="rId3" Type="http://schemas.openxmlformats.org/officeDocument/2006/relationships/hyperlink" Target="https://db.rstudio.com/best-practices/drivers/" TargetMode="External" /><Relationship Id="rId4" Type="http://schemas.openxmlformats.org/officeDocument/2006/relationships/hyperlink" Target="https://db.rstudio.com/best-practices/drivers/" TargetMode="External" /><Relationship Id="rId5" Type="http://schemas.openxmlformats.org/officeDocument/2006/relationships/hyperlink" Target="https://db.rstudio.com/best-practices/drivers/" TargetMode="External" /><Relationship Id="rId6" Type="http://schemas.openxmlformats.org/officeDocument/2006/relationships/hyperlink" Target="https://db.rstudio.com/best-practices/drivers/"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b.rstudio.com/databases/"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Databases</a:t>
            </a:r>
            <a:r>
              <a:rPr/>
              <a:t> </a:t>
            </a:r>
            <a:r>
              <a:rPr/>
              <a:t>Using</a:t>
            </a:r>
            <a:r>
              <a:rPr/>
              <a:t> </a:t>
            </a:r>
            <a:r>
              <a:rPr/>
              <a:t>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Kevin</a:t>
            </a:r>
            <a:r>
              <a:rPr/>
              <a:t> </a:t>
            </a:r>
            <a:r>
              <a:rPr/>
              <a:t>Stierhoff</a:t>
            </a:r>
          </a:p>
        </p:txBody>
      </p:sp>
      <p:sp>
        <p:nvSpPr>
          <p:cNvPr id="4" name="Date Placeholder 3"/>
          <p:cNvSpPr>
            <a:spLocks noGrp="1"/>
          </p:cNvSpPr>
          <p:nvPr>
            <p:ph type="dt" sz="half" idx="10"/>
          </p:nvPr>
        </p:nvSpPr>
        <p:spPr/>
        <p:txBody>
          <a:bodyPr/>
          <a:lstStyle/>
          <a:p>
            <a:pPr lvl="0" marL="0" indent="0">
              <a:buNone/>
            </a:pPr>
            <a:r>
              <a:rPr/>
              <a:t>17</a:t>
            </a:r>
            <a:r>
              <a:rPr/>
              <a:t> </a:t>
            </a:r>
            <a:r>
              <a:rPr/>
              <a:t>September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r>
              <a:rPr/>
              <a:t> </a:t>
            </a:r>
            <a:r>
              <a:rPr/>
              <a:t>Name</a:t>
            </a:r>
            <a:r>
              <a:rPr/>
              <a:t> </a:t>
            </a:r>
            <a:r>
              <a:rPr/>
              <a:t>(</a:t>
            </a:r>
            <a:r>
              <a:rPr b="1"/>
              <a:t>DSN</a:t>
            </a:r>
            <a:r>
              <a:rPr/>
              <a:t>)</a:t>
            </a:r>
          </a:p>
        </p:txBody>
      </p:sp>
      <p:sp>
        <p:nvSpPr>
          <p:cNvPr id="3" name="Content Placeholder 2"/>
          <p:cNvSpPr>
            <a:spLocks noGrp="1"/>
          </p:cNvSpPr>
          <p:nvPr>
            <p:ph idx="1"/>
          </p:nvPr>
        </p:nvSpPr>
        <p:spPr/>
        <p:txBody>
          <a:bodyPr/>
          <a:lstStyle/>
          <a:p>
            <a:pPr lvl="0" marL="0" indent="0">
              <a:buNone/>
            </a:pPr>
            <a:r>
              <a:rPr/>
              <a:t>Configure a DSN in code.</a:t>
            </a:r>
          </a:p>
          <a:p>
            <a:pPr lvl="0" marL="1270000" indent="0">
              <a:buNone/>
            </a:pPr>
            <a:r>
              <a:rPr sz="1800" i="1">
                <a:solidFill>
                  <a:srgbClr val="60A0B0"/>
                </a:solidFill>
                <a:latin typeface="Courier"/>
              </a:rPr>
              <a:t># Configure the connection</a:t>
            </a:r>
            <a:br/>
            <a:r>
              <a:rPr sz="1800">
                <a:latin typeface="Courier"/>
              </a:rPr>
              <a:t>con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odbc</a:t>
            </a:r>
            <a:r>
              <a:rPr sz="1800">
                <a:latin typeface="Courier"/>
              </a:rPr>
              <a:t>(), </a:t>
            </a:r>
            <a:br/>
            <a:r>
              <a:rPr sz="1800">
                <a:latin typeface="Courier"/>
              </a:rPr>
              <a:t>                 </a:t>
            </a:r>
            <a:r>
              <a:rPr sz="1800">
                <a:solidFill>
                  <a:srgbClr val="902000"/>
                </a:solidFill>
                <a:latin typeface="Courier"/>
              </a:rPr>
              <a:t>Driver =</a:t>
            </a:r>
            <a:r>
              <a:rPr sz="1800">
                <a:latin typeface="Courier"/>
              </a:rPr>
              <a:t> </a:t>
            </a:r>
            <a:r>
              <a:rPr sz="1800">
                <a:solidFill>
                  <a:srgbClr val="4070A0"/>
                </a:solidFill>
                <a:latin typeface="Courier"/>
              </a:rPr>
              <a:t>"SQL Server"</a:t>
            </a:r>
            <a:r>
              <a:rPr sz="1800">
                <a:latin typeface="Courier"/>
              </a:rPr>
              <a:t>, </a:t>
            </a:r>
            <a:br/>
            <a:r>
              <a:rPr sz="1800">
                <a:latin typeface="Courier"/>
              </a:rPr>
              <a:t>                 </a:t>
            </a:r>
            <a:r>
              <a:rPr sz="1800">
                <a:solidFill>
                  <a:srgbClr val="902000"/>
                </a:solidFill>
                <a:latin typeface="Courier"/>
              </a:rPr>
              <a:t>Server =</a:t>
            </a:r>
            <a:r>
              <a:rPr sz="1800">
                <a:latin typeface="Courier"/>
              </a:rPr>
              <a:t> </a:t>
            </a:r>
            <a:r>
              <a:rPr sz="1800">
                <a:solidFill>
                  <a:srgbClr val="4070A0"/>
                </a:solidFill>
                <a:latin typeface="Courier"/>
              </a:rPr>
              <a:t>"161.55.235.187"</a:t>
            </a:r>
            <a:r>
              <a:rPr sz="1800">
                <a:latin typeface="Courier"/>
              </a:rPr>
              <a:t>, </a:t>
            </a:r>
            <a:br/>
            <a:r>
              <a:rPr sz="1800">
                <a:latin typeface="Courier"/>
              </a:rPr>
              <a:t>                 </a:t>
            </a:r>
            <a:r>
              <a:rPr sz="1800">
                <a:solidFill>
                  <a:srgbClr val="902000"/>
                </a:solidFill>
                <a:latin typeface="Courier"/>
              </a:rPr>
              <a:t>Database =</a:t>
            </a:r>
            <a:r>
              <a:rPr sz="1800">
                <a:latin typeface="Courier"/>
              </a:rPr>
              <a:t> </a:t>
            </a:r>
            <a:r>
              <a:rPr sz="1800">
                <a:solidFill>
                  <a:srgbClr val="4070A0"/>
                </a:solidFill>
                <a:latin typeface="Courier"/>
              </a:rPr>
              <a:t>"ROV2"</a:t>
            </a:r>
            <a:r>
              <a:rPr sz="1800">
                <a:latin typeface="Courier"/>
              </a:rPr>
              <a:t>, </a:t>
            </a:r>
            <a:br/>
            <a:r>
              <a:rPr sz="1800">
                <a:latin typeface="Courier"/>
              </a:rPr>
              <a:t>                 </a:t>
            </a:r>
            <a:r>
              <a:rPr sz="1800">
                <a:solidFill>
                  <a:srgbClr val="902000"/>
                </a:solidFill>
                <a:latin typeface="Courier"/>
              </a:rPr>
              <a:t>Trusted_Connection =</a:t>
            </a:r>
            <a:r>
              <a:rPr sz="1800">
                <a:latin typeface="Courier"/>
              </a:rPr>
              <a:t> </a:t>
            </a:r>
            <a:r>
              <a:rPr sz="1800">
                <a:solidFill>
                  <a:srgbClr val="4070A0"/>
                </a:solidFill>
                <a:latin typeface="Courier"/>
              </a:rPr>
              <a:t>"True"</a:t>
            </a:r>
            <a:r>
              <a:rPr sz="1800">
                <a:latin typeface="Courier"/>
              </a:rPr>
              <a:t>)</a:t>
            </a:r>
            <a:br/>
            <a:br/>
            <a:r>
              <a:rPr sz="1800" i="1">
                <a:solidFill>
                  <a:srgbClr val="60A0B0"/>
                </a:solidFill>
                <a:latin typeface="Courier"/>
              </a:rPr>
              <a:t># Show connection details</a:t>
            </a:r>
            <a:br/>
            <a:r>
              <a:rPr sz="1800">
                <a:latin typeface="Courier"/>
              </a:rPr>
              <a:t>con</a:t>
            </a:r>
          </a:p>
          <a:p>
            <a:pPr lvl="0" marL="1270000" indent="0">
              <a:buNone/>
            </a:pPr>
            <a:r>
              <a:rPr sz="1800">
                <a:latin typeface="Courier"/>
              </a:rPr>
              <a:t>## &lt;OdbcConnection&gt; dbo@SWC-ESTRELLA-S
##   Database: ROV2
##   Microsoft SQL Server Version: 12.00.5214</a:t>
            </a:r>
          </a:p>
          <a:p>
            <a:pPr lvl="0" marL="1270000" indent="0">
              <a:buNone/>
            </a:pPr>
            <a:r>
              <a:rPr sz="1800" i="1">
                <a:solidFill>
                  <a:srgbClr val="60A0B0"/>
                </a:solidFill>
                <a:latin typeface="Courier"/>
              </a:rPr>
              <a:t># Disconnect from database</a:t>
            </a:r>
            <a:br/>
            <a:r>
              <a:rPr sz="1800" b="1">
                <a:solidFill>
                  <a:srgbClr val="007020"/>
                </a:solidFill>
                <a:latin typeface="Courier"/>
              </a:rPr>
              <a:t>dbDisconnect</a:t>
            </a:r>
            <a:r>
              <a:rPr sz="1800">
                <a:latin typeface="Courier"/>
              </a:rPr>
              <a:t>(con)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Accessing</a:t>
            </a:r>
            <a:r>
              <a:rPr/>
              <a:t> </a:t>
            </a:r>
            <a:r>
              <a:rPr/>
              <a:t>databases</a:t>
            </a:r>
            <a:r>
              <a:rPr/>
              <a:t> </a:t>
            </a:r>
            <a:r>
              <a:rPr/>
              <a:t>using</a:t>
            </a:r>
            <a:r>
              <a:rPr/>
              <a:t> </a:t>
            </a:r>
            <a:r>
              <a:rPr/>
              <a:t>R</a:t>
            </a:r>
          </a:p>
        </p:txBody>
      </p:sp>
      <p:pic>
        <p:nvPicPr>
          <p:cNvPr descr="../images/commercial.png" id="0" name="Picture 1"/>
          <p:cNvPicPr>
            <a:picLocks noGrp="1" noChangeAspect="1"/>
          </p:cNvPicPr>
          <p:nvPr/>
        </p:nvPicPr>
        <p:blipFill>
          <a:blip r:embed="rId2"/>
          <a:stretch>
            <a:fillRect/>
          </a:stretch>
        </p:blipFill>
        <p:spPr bwMode="auto">
          <a:xfrm>
            <a:off x="457200" y="1828800"/>
            <a:ext cx="8229600" cy="4076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Motivation</a:t>
            </a:r>
            <a:r>
              <a:rPr/>
              <a:t> </a:t>
            </a:r>
            <a:r>
              <a:rPr/>
              <a:t>for</a:t>
            </a:r>
            <a:r>
              <a:rPr/>
              <a:t> </a:t>
            </a:r>
            <a:r>
              <a:rPr/>
              <a:t>this</a:t>
            </a:r>
            <a:r>
              <a:rPr/>
              <a:t> </a:t>
            </a:r>
            <a:r>
              <a:rPr/>
              <a:t>presentation?</a:t>
            </a:r>
          </a:p>
        </p:txBody>
      </p:sp>
      <p:sp>
        <p:nvSpPr>
          <p:cNvPr id="3" name="Content Placeholder 2"/>
          <p:cNvSpPr>
            <a:spLocks noGrp="1"/>
          </p:cNvSpPr>
          <p:nvPr>
            <p:ph idx="1"/>
          </p:nvPr>
        </p:nvSpPr>
        <p:spPr/>
        <p:txBody>
          <a:bodyPr/>
          <a:lstStyle/>
          <a:p>
            <a:pPr lvl="0" marL="0" indent="0">
              <a:buNone/>
            </a:pPr>
            <a:r>
              <a:rPr/>
              <a:t>The materials in this presentation have been largely adapted from the Rstudio Webinar by Edgar Ruiz entitled: </a:t>
            </a:r>
            <a:r>
              <a:rPr>
                <a:hlinkClick r:id="rId2"/>
              </a:rPr>
              <a:t>Best practices for working with databases</a:t>
            </a:r>
            <a:r>
              <a:rPr/>
              <a:t>.</a:t>
            </a:r>
          </a:p>
          <a:p>
            <a:pPr lvl="0" marL="0" indent="0">
              <a:buNone/>
            </a:pPr>
            <a:r>
              <a:rPr/>
              <a:t>A great resource for tools and best practices when working with databases in R can be found here: </a:t>
            </a:r>
            <a:r>
              <a:rPr>
                <a:hlinkClick r:id="rId3"/>
              </a:rPr>
              <a:t>db.rstudio.com</a:t>
            </a: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Inspiration</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Stay within your R workflow</a:t>
            </a:r>
          </a:p>
          <a:p>
            <a:pPr lvl="1"/>
            <a:r>
              <a:rPr/>
              <a:t>Use database engines (e.g., SQL Engine) to speed workflow by analyzing data in place</a:t>
            </a:r>
          </a:p>
          <a:p>
            <a:pPr lvl="1"/>
            <a:r>
              <a:rPr/>
              <a:t>Taking advantage of more intuitive </a:t>
            </a:r>
            <a:r>
              <a:rPr>
                <a:hlinkClick r:id="rId2"/>
              </a:rPr>
              <a:t>tidyverse</a:t>
            </a:r>
            <a:r>
              <a:rPr/>
              <a:t> tools (e.g., </a:t>
            </a:r>
            <a:r>
              <a:rPr sz="1800">
                <a:latin typeface="Courier"/>
              </a:rPr>
              <a:t>dplyr</a:t>
            </a:r>
            <a:r>
              <a:rPr/>
              <a:t>) and the pipe operator (</a:t>
            </a:r>
            <a:r>
              <a:rPr sz="1800">
                <a:latin typeface="Courier"/>
              </a:rPr>
              <a:t>%&gt;%</a:t>
            </a:r>
            <a:r>
              <a:rPr/>
              <a:t>)</a:t>
            </a:r>
          </a:p>
          <a:p>
            <a:pPr lvl="1"/>
            <a:r>
              <a:rPr/>
              <a:t>Never have to learn SQL, thanks to </a:t>
            </a:r>
            <a:r>
              <a:rPr sz="1800">
                <a:latin typeface="Courier"/>
              </a:rPr>
              <a:t>dbplyr</a:t>
            </a:r>
            <a:r>
              <a:rPr/>
              <a:t> 😉</a:t>
            </a:r>
          </a:p>
          <a:p>
            <a:pPr lvl="1"/>
            <a:r>
              <a:rPr/>
              <a:t>Encourage reproducible research by linking data to analysis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Recent</a:t>
            </a:r>
            <a:r>
              <a:rPr/>
              <a:t> </a:t>
            </a:r>
            <a:r>
              <a:rPr/>
              <a:t>developments</a:t>
            </a:r>
          </a:p>
        </p:txBody>
      </p:sp>
      <p:sp>
        <p:nvSpPr>
          <p:cNvPr id="3" name="Content Placeholder 2"/>
          <p:cNvSpPr>
            <a:spLocks noGrp="1"/>
          </p:cNvSpPr>
          <p:nvPr>
            <p:ph idx="1"/>
          </p:nvPr>
        </p:nvSpPr>
        <p:spPr/>
        <p:txBody>
          <a:bodyPr/>
          <a:lstStyle/>
          <a:p>
            <a:pPr lvl="1"/>
            <a:r>
              <a:rPr sz="1800">
                <a:latin typeface="Courier"/>
              </a:rPr>
              <a:t>DBI</a:t>
            </a:r>
            <a:r>
              <a:rPr/>
              <a:t> package is faster than the legacy </a:t>
            </a:r>
            <a:r>
              <a:rPr sz="1800">
                <a:latin typeface="Courier"/>
              </a:rPr>
              <a:t>RODBC</a:t>
            </a:r>
            <a:r>
              <a:rPr/>
              <a:t> package</a:t>
            </a:r>
          </a:p>
          <a:p>
            <a:pPr lvl="1"/>
            <a:r>
              <a:rPr sz="1800">
                <a:latin typeface="Courier"/>
              </a:rPr>
              <a:t>dplyr</a:t>
            </a:r>
            <a:r>
              <a:rPr/>
              <a:t> and </a:t>
            </a:r>
            <a:r>
              <a:rPr sz="1800">
                <a:latin typeface="Courier"/>
              </a:rPr>
              <a:t>dbplyr</a:t>
            </a:r>
            <a:r>
              <a:rPr/>
              <a:t> packages have a generalized SQL backend for talking to databases</a:t>
            </a:r>
          </a:p>
          <a:p>
            <a:pPr lvl="1"/>
            <a:r>
              <a:rPr sz="1800">
                <a:latin typeface="Courier"/>
              </a:rPr>
              <a:t>dbplyr</a:t>
            </a:r>
            <a:r>
              <a:rPr/>
              <a:t> package translates R code into database-specific variants</a:t>
            </a:r>
          </a:p>
          <a:p>
            <a:pPr lvl="1"/>
            <a:r>
              <a:rPr sz="1800">
                <a:latin typeface="Courier"/>
              </a:rPr>
              <a:t>odbc</a:t>
            </a:r>
            <a:r>
              <a:rPr/>
              <a:t> package standardizes database connections and is </a:t>
            </a:r>
            <a:r>
              <a:rPr sz="1800">
                <a:latin typeface="Courier"/>
              </a:rPr>
              <a:t>DBI</a:t>
            </a:r>
            <a:r>
              <a:rPr/>
              <a:t>-compliant</a:t>
            </a:r>
          </a:p>
          <a:p>
            <a:pPr lvl="1"/>
            <a:r>
              <a:rPr/>
              <a:t>Rstudio IDE (&gt;v1.1) now includes a </a:t>
            </a:r>
            <a:r>
              <a:rPr b="1"/>
              <a:t>Connections</a:t>
            </a:r>
            <a:r>
              <a:rPr/>
              <a:t> pane for connecting to, exploring, and viewing data in a variety of databases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Connections</a:t>
            </a:r>
            <a:r>
              <a:rPr/>
              <a:t> </a:t>
            </a:r>
            <a:r>
              <a:rPr/>
              <a:t>pane</a:t>
            </a:r>
            <a:r>
              <a:rPr/>
              <a:t> </a:t>
            </a:r>
            <a:r>
              <a:rPr/>
              <a:t>in</a:t>
            </a:r>
            <a:r>
              <a:rPr/>
              <a:t> </a:t>
            </a:r>
            <a:r>
              <a:rPr/>
              <a:t>Rstudio</a:t>
            </a:r>
          </a:p>
        </p:txBody>
      </p:sp>
      <p:pic>
        <p:nvPicPr>
          <p:cNvPr descr="../images/connections.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Extras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hlinkClick r:id="rId2"/>
              </a:rPr>
              <a:t>Drivers</a:t>
            </a:r>
            <a:r>
              <a:rPr>
                <a:hlinkClick r:id="rId3"/>
              </a:rPr>
              <a:t> </a:t>
            </a:r>
            <a:r>
              <a:rPr>
                <a:hlinkClick r:id="rId4"/>
              </a:rPr>
              <a:t>on</a:t>
            </a:r>
            <a:r>
              <a:rPr>
                <a:hlinkClick r:id="rId5"/>
              </a:rPr>
              <a:t> </a:t>
            </a:r>
            <a:r>
              <a:rPr>
                <a:hlinkClick r:id="rId6"/>
              </a:rPr>
              <a:t>Mac</a:t>
            </a:r>
            <a:r>
              <a:rPr/>
              <a:t> </a:t>
            </a:r>
            <a:r>
              <a:rPr/>
              <a:t>🚧</a:t>
            </a:r>
          </a:p>
        </p:txBody>
      </p:sp>
      <p:sp>
        <p:nvSpPr>
          <p:cNvPr id="3" name="Content Placeholder 2"/>
          <p:cNvSpPr>
            <a:spLocks noGrp="1"/>
          </p:cNvSpPr>
          <p:nvPr>
            <p:ph idx="1"/>
          </p:nvPr>
        </p:nvSpPr>
        <p:spPr/>
        <p:txBody>
          <a:bodyPr/>
          <a:lstStyle/>
          <a:p>
            <a:pPr lvl="1"/>
            <a:r>
              <a:rPr/>
              <a:t>Install homebrew</a:t>
            </a:r>
          </a:p>
          <a:p>
            <a:pPr lvl="1"/>
            <a:r>
              <a:rPr/>
              <a:t>Install UnixODBC (required for all)</a:t>
            </a:r>
          </a:p>
          <a:p>
            <a:pPr lvl="2"/>
            <a:r>
              <a:rPr sz="1800">
                <a:latin typeface="Courier"/>
              </a:rPr>
              <a:t>brew install unixodbc</a:t>
            </a:r>
          </a:p>
          <a:p>
            <a:pPr lvl="1"/>
            <a:r>
              <a:rPr/>
              <a:t>Install common DB drivers (optional)</a:t>
            </a:r>
          </a:p>
          <a:p>
            <a:pPr lvl="2"/>
            <a:r>
              <a:rPr/>
              <a:t>SQL Server ODBC Drivers (Free TDS)</a:t>
            </a:r>
          </a:p>
          <a:p>
            <a:pPr lvl="2"/>
            <a:r>
              <a:rPr sz="1800">
                <a:latin typeface="Courier"/>
              </a:rPr>
              <a:t>brew install freetds --with-unixodbc</a:t>
            </a:r>
          </a:p>
          <a:p>
            <a:pPr lvl="2"/>
            <a:r>
              <a:rPr/>
              <a:t>PostgreSQL ODBC ODBC Drivers</a:t>
            </a:r>
          </a:p>
          <a:p>
            <a:pPr lvl="2"/>
            <a:r>
              <a:rPr sz="1800">
                <a:latin typeface="Courier"/>
              </a:rPr>
              <a:t>brew install psqlodbc</a:t>
            </a:r>
          </a:p>
          <a:p>
            <a:pPr lvl="2"/>
            <a:r>
              <a:rPr/>
              <a:t>MySQL ODBC Drivers (and database)</a:t>
            </a:r>
          </a:p>
          <a:p>
            <a:pPr lvl="2"/>
            <a:r>
              <a:rPr sz="1800">
                <a:latin typeface="Courier"/>
              </a:rPr>
              <a:t>brew install mysql</a:t>
            </a:r>
          </a:p>
          <a:p>
            <a:pPr lvl="2"/>
            <a:r>
              <a:rPr/>
              <a:t>SQLite ODBC Drivers </a:t>
            </a:r>
            <a:r>
              <a:rPr sz="1800">
                <a:latin typeface="Courier"/>
              </a:rPr>
              <a:t>brew install sqliteodbc</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Relational</a:t>
            </a:r>
            <a:r>
              <a:rPr/>
              <a:t> </a:t>
            </a:r>
            <a:r>
              <a:rPr/>
              <a:t>Database?</a:t>
            </a:r>
          </a:p>
        </p:txBody>
      </p:sp>
      <p:sp>
        <p:nvSpPr>
          <p:cNvPr id="3" name="Content Placeholder 2"/>
          <p:cNvSpPr>
            <a:spLocks noGrp="1"/>
          </p:cNvSpPr>
          <p:nvPr>
            <p:ph idx="1"/>
          </p:nvPr>
        </p:nvSpPr>
        <p:spPr/>
        <p:txBody>
          <a:bodyPr/>
          <a:lstStyle/>
          <a:p>
            <a:pPr lvl="0" marL="0" indent="0">
              <a:buNone/>
            </a:pPr>
            <a:r>
              <a:rPr/>
              <a:t>From Wikipedia: </a:t>
            </a:r>
            <a:r>
              <a:rPr i="1"/>
              <a:t>A </a:t>
            </a:r>
            <a:r>
              <a:rPr b="1" i="1"/>
              <a:t>relational database</a:t>
            </a:r>
            <a:r>
              <a:rPr i="1"/>
              <a:t> is a digital database based on the relational model of data, as proposed by E. F. Codd in 1970. A software system used to maintain relational databases is a relational database management system (RDBMS). Virtually all relational database systems use SQL (Structured Query Language) for querying and maintaining the database.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Relational</a:t>
            </a:r>
            <a:r>
              <a:rPr/>
              <a:t> </a:t>
            </a:r>
            <a:r>
              <a:rPr/>
              <a:t>Database?</a:t>
            </a:r>
          </a:p>
        </p:txBody>
      </p:sp>
      <p:sp>
        <p:nvSpPr>
          <p:cNvPr id="3" name="Content Placeholder 2"/>
          <p:cNvSpPr>
            <a:spLocks noGrp="1"/>
          </p:cNvSpPr>
          <p:nvPr>
            <p:ph idx="1"/>
          </p:nvPr>
        </p:nvSpPr>
        <p:spPr/>
        <p:txBody>
          <a:bodyPr/>
          <a:lstStyle/>
          <a:p>
            <a:pPr lvl="0" marL="0" indent="0">
              <a:buNone/>
            </a:pPr>
            <a:r>
              <a:rPr/>
              <a:t>From Wikipedia: </a:t>
            </a:r>
            <a:r>
              <a:rPr b="1" i="1"/>
              <a:t>Relational model</a:t>
            </a:r>
            <a:r>
              <a:rPr i="1"/>
              <a:t> organizes data into one or more tables (or “relations”) of columns and rows, with a unique key identifying each row. Rows are called records; columns are called attributes. Generally, each table/relation represents one “entity type” (such as customer or product). The rows represent instances of that type of entity (such as “Lee” or “chair”) and the columns representing values attributed to that instance (such as address or price).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Relational</a:t>
            </a:r>
            <a:r>
              <a:rPr/>
              <a:t> </a:t>
            </a:r>
            <a:r>
              <a:rPr/>
              <a:t>Database</a:t>
            </a:r>
            <a:r>
              <a:rPr/>
              <a:t> </a:t>
            </a:r>
            <a:r>
              <a:rPr/>
              <a:t>Management</a:t>
            </a:r>
            <a:r>
              <a:rPr/>
              <a:t> </a:t>
            </a:r>
            <a:r>
              <a:rPr/>
              <a:t>Systems</a:t>
            </a:r>
            <a:r>
              <a:rPr/>
              <a:t> </a:t>
            </a:r>
            <a:r>
              <a:rPr/>
              <a:t>(RDMS)</a:t>
            </a:r>
          </a:p>
        </p:txBody>
      </p:sp>
      <p:sp>
        <p:nvSpPr>
          <p:cNvPr id="3" name="Content Placeholder 2"/>
          <p:cNvSpPr>
            <a:spLocks noGrp="1"/>
          </p:cNvSpPr>
          <p:nvPr>
            <p:ph idx="1"/>
          </p:nvPr>
        </p:nvSpPr>
        <p:spPr/>
        <p:txBody>
          <a:bodyPr/>
          <a:lstStyle/>
          <a:p>
            <a:pPr lvl="1"/>
            <a:r>
              <a:rPr b="1"/>
              <a:t>MS Access</a:t>
            </a:r>
          </a:p>
          <a:p>
            <a:pPr lvl="1"/>
            <a:r>
              <a:rPr b="1"/>
              <a:t>MS SQL Server</a:t>
            </a:r>
          </a:p>
          <a:p>
            <a:pPr lvl="1"/>
            <a:r>
              <a:rPr b="1"/>
              <a:t>Oracle</a:t>
            </a:r>
          </a:p>
          <a:p>
            <a:pPr lvl="1"/>
            <a:r>
              <a:rPr/>
              <a:t>SQLite</a:t>
            </a:r>
          </a:p>
          <a:p>
            <a:pPr lvl="1"/>
            <a:r>
              <a:rPr/>
              <a:t>MySQL</a:t>
            </a:r>
          </a:p>
          <a:p>
            <a:pPr lvl="1"/>
            <a:r>
              <a:rPr/>
              <a:t>PostgreSQL</a:t>
            </a:r>
          </a:p>
          <a:p>
            <a:pPr lvl="0" marL="0" indent="0">
              <a:buNone/>
            </a:pPr>
            <a:r>
              <a:rPr/>
              <a:t>Several others available at (</a:t>
            </a:r>
            <a:r>
              <a:rPr>
                <a:hlinkClick r:id="rId2"/>
              </a:rPr>
              <a:t>http://db.rstudio.com/databases/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put</a:t>
            </a:r>
            <a:r>
              <a:rPr/>
              <a:t> </a:t>
            </a:r>
            <a:r>
              <a:rPr/>
              <a:t>data</a:t>
            </a:r>
            <a:r>
              <a:rPr/>
              <a:t> </a:t>
            </a:r>
            <a:r>
              <a:rPr/>
              <a:t>in</a:t>
            </a:r>
            <a:r>
              <a:rPr/>
              <a:t> </a:t>
            </a:r>
            <a:r>
              <a:rPr/>
              <a:t>a</a:t>
            </a:r>
            <a:r>
              <a:rPr/>
              <a:t> </a:t>
            </a:r>
            <a:r>
              <a:rPr/>
              <a:t>database?</a:t>
            </a:r>
          </a:p>
        </p:txBody>
      </p:sp>
      <p:sp>
        <p:nvSpPr>
          <p:cNvPr id="3" name="Content Placeholder 2"/>
          <p:cNvSpPr>
            <a:spLocks noGrp="1"/>
          </p:cNvSpPr>
          <p:nvPr>
            <p:ph idx="1"/>
          </p:nvPr>
        </p:nvSpPr>
        <p:spPr/>
        <p:txBody>
          <a:bodyPr/>
          <a:lstStyle/>
          <a:p>
            <a:pPr lvl="1"/>
            <a:r>
              <a:rPr/>
              <a:t>Avoid static, flat files with multiple copies/versions</a:t>
            </a:r>
          </a:p>
          <a:p>
            <a:pPr lvl="1"/>
            <a:r>
              <a:rPr/>
              <a:t>Centralize data storage with access to many users simultaneously</a:t>
            </a:r>
          </a:p>
          <a:p>
            <a:pPr lvl="1"/>
            <a:r>
              <a:rPr/>
              <a:t>Improve data quality (i.e., referential integrity)</a:t>
            </a:r>
          </a:p>
          <a:p>
            <a:pPr lvl="1"/>
            <a:r>
              <a:rPr/>
              <a:t>Store large amounts of data</a:t>
            </a:r>
          </a:p>
          <a:p>
            <a:pPr lvl="0" marL="0" indent="0">
              <a:buNone/>
            </a:pPr>
            <a:r>
              <a:rPr b="1" i="1"/>
              <a:t>But how to you access it once it’s in there?!?</a:t>
            </a:r>
            <a:r>
              <a:rPr/>
              <a:t>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Open</a:t>
            </a:r>
            <a:r>
              <a:rPr/>
              <a:t> </a:t>
            </a:r>
            <a:r>
              <a:rPr/>
              <a:t>Database</a:t>
            </a:r>
            <a:r>
              <a:rPr/>
              <a:t> </a:t>
            </a:r>
            <a:r>
              <a:rPr/>
              <a:t>Connectivity</a:t>
            </a:r>
            <a:r>
              <a:rPr/>
              <a:t> </a:t>
            </a:r>
            <a:r>
              <a:rPr/>
              <a:t>(</a:t>
            </a:r>
            <a:r>
              <a:rPr b="1"/>
              <a:t>ODBC</a:t>
            </a:r>
            <a:r>
              <a:rPr/>
              <a:t>)</a:t>
            </a:r>
          </a:p>
        </p:txBody>
      </p:sp>
      <p:pic>
        <p:nvPicPr>
          <p:cNvPr descr="../images/drivers.PNG" id="0" name="Picture 1"/>
          <p:cNvPicPr>
            <a:picLocks noGrp="1" noChangeAspect="1"/>
          </p:cNvPicPr>
          <p:nvPr/>
        </p:nvPicPr>
        <p:blipFill>
          <a:blip r:embed="rId2"/>
          <a:stretch>
            <a:fillRect/>
          </a:stretch>
        </p:blipFill>
        <p:spPr bwMode="auto">
          <a:xfrm>
            <a:off x="1384300" y="1600200"/>
            <a:ext cx="63754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Open</a:t>
            </a:r>
            <a:r>
              <a:rPr/>
              <a:t> </a:t>
            </a:r>
            <a:r>
              <a:rPr/>
              <a:t>Database</a:t>
            </a:r>
            <a:r>
              <a:rPr/>
              <a:t> </a:t>
            </a:r>
            <a:r>
              <a:rPr/>
              <a:t>Connectivity</a:t>
            </a:r>
            <a:r>
              <a:rPr/>
              <a:t> </a:t>
            </a:r>
            <a:r>
              <a:rPr/>
              <a:t>(</a:t>
            </a:r>
            <a:r>
              <a:rPr b="1"/>
              <a:t>ODBC</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(odbc)</a:t>
            </a:r>
            <a:br/>
            <a:r>
              <a:rPr sz="1800" i="1">
                <a:solidFill>
                  <a:srgbClr val="60A0B0"/>
                </a:solidFill>
                <a:latin typeface="Courier"/>
              </a:rPr>
              <a:t># Show installed ODBC drivers</a:t>
            </a:r>
            <a:br/>
            <a:r>
              <a:rPr sz="1800" b="1">
                <a:solidFill>
                  <a:srgbClr val="007020"/>
                </a:solidFill>
                <a:latin typeface="Courier"/>
              </a:rPr>
              <a:t>tibble</a:t>
            </a:r>
            <a:r>
              <a:rPr sz="1800">
                <a:latin typeface="Courier"/>
              </a:rPr>
              <a:t>(</a:t>
            </a:r>
            <a:r>
              <a:rPr sz="1800" b="1">
                <a:solidFill>
                  <a:srgbClr val="007020"/>
                </a:solidFill>
                <a:latin typeface="Courier"/>
              </a:rPr>
              <a:t>sort</a:t>
            </a:r>
            <a:r>
              <a:rPr sz="1800">
                <a:latin typeface="Courier"/>
              </a:rPr>
              <a:t>(</a:t>
            </a:r>
            <a:r>
              <a:rPr sz="1800" b="1">
                <a:solidFill>
                  <a:srgbClr val="007020"/>
                </a:solidFill>
                <a:latin typeface="Courier"/>
              </a:rPr>
              <a:t>unique</a:t>
            </a:r>
            <a:r>
              <a:rPr sz="1800">
                <a:latin typeface="Courier"/>
              </a:rPr>
              <a:t>(</a:t>
            </a:r>
            <a:r>
              <a:rPr sz="1800" b="1">
                <a:solidFill>
                  <a:srgbClr val="007020"/>
                </a:solidFill>
                <a:latin typeface="Courier"/>
              </a:rPr>
              <a:t>odbcListDrivers</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 A tibble: 5 x 1
##   `sort(unique(odbcListDrivers()[[1]]))`                
##   &lt;chr&gt;                                                 
## 1 Microsoft Access Driver (*.mdb, *.accdb)              
## 2 Microsoft Access Text Driver (*.txt, *.csv)           
## 3 Microsoft Excel Driver (*.xls, *.xlsx, *.xlsm, *.xlsb)
## 4 SQL Server                                            
## 5 SQL Server Native Client 11.0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r>
              <a:rPr/>
              <a:t> </a:t>
            </a:r>
            <a:r>
              <a:rPr/>
              <a:t>Name</a:t>
            </a:r>
            <a:r>
              <a:rPr/>
              <a:t> </a:t>
            </a:r>
            <a:r>
              <a:rPr/>
              <a:t>(</a:t>
            </a:r>
            <a:r>
              <a:rPr b="1"/>
              <a:t>DSN</a:t>
            </a:r>
            <a:r>
              <a:rPr/>
              <a:t>)</a:t>
            </a:r>
          </a:p>
        </p:txBody>
      </p:sp>
      <p:pic>
        <p:nvPicPr>
          <p:cNvPr descr="../images/dsn.PNG" id="0" name="Picture 1"/>
          <p:cNvPicPr>
            <a:picLocks noGrp="1" noChangeAspect="1"/>
          </p:cNvPicPr>
          <p:nvPr/>
        </p:nvPicPr>
        <p:blipFill>
          <a:blip r:embed="rId2"/>
          <a:stretch>
            <a:fillRect/>
          </a:stretch>
        </p:blipFill>
        <p:spPr bwMode="auto">
          <a:xfrm>
            <a:off x="1384300" y="1600200"/>
            <a:ext cx="63754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r>
              <a:rPr/>
              <a:t> </a:t>
            </a:r>
            <a:r>
              <a:rPr/>
              <a:t>Name</a:t>
            </a:r>
            <a:r>
              <a:rPr/>
              <a:t> </a:t>
            </a:r>
            <a:r>
              <a:rPr/>
              <a:t>(</a:t>
            </a:r>
            <a:r>
              <a:rPr b="1"/>
              <a:t>DSN</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(odbc)</a:t>
            </a:r>
            <a:br/>
            <a:r>
              <a:rPr sz="1800" i="1">
                <a:solidFill>
                  <a:srgbClr val="60A0B0"/>
                </a:solidFill>
                <a:latin typeface="Courier"/>
              </a:rPr>
              <a:t># Show installed ODBC drivers</a:t>
            </a:r>
            <a:br/>
            <a:r>
              <a:rPr sz="1800" b="1">
                <a:solidFill>
                  <a:srgbClr val="007020"/>
                </a:solidFill>
                <a:latin typeface="Courier"/>
              </a:rPr>
              <a:t>tibble</a:t>
            </a:r>
            <a:r>
              <a:rPr sz="1800">
                <a:latin typeface="Courier"/>
              </a:rPr>
              <a:t>(</a:t>
            </a:r>
            <a:r>
              <a:rPr sz="1800" b="1">
                <a:solidFill>
                  <a:srgbClr val="007020"/>
                </a:solidFill>
                <a:latin typeface="Courier"/>
              </a:rPr>
              <a:t>sort</a:t>
            </a:r>
            <a:r>
              <a:rPr sz="1800">
                <a:latin typeface="Courier"/>
              </a:rPr>
              <a:t>(</a:t>
            </a:r>
            <a:r>
              <a:rPr sz="1800" b="1">
                <a:solidFill>
                  <a:srgbClr val="007020"/>
                </a:solidFill>
                <a:latin typeface="Courier"/>
              </a:rPr>
              <a:t>unique</a:t>
            </a:r>
            <a:r>
              <a:rPr sz="1800">
                <a:latin typeface="Courier"/>
              </a:rPr>
              <a:t>(</a:t>
            </a:r>
            <a:r>
              <a:rPr sz="1800" b="1">
                <a:solidFill>
                  <a:srgbClr val="007020"/>
                </a:solidFill>
                <a:latin typeface="Courier"/>
              </a:rPr>
              <a:t>odbcListDataSources</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 A tibble: 8 x 1
##   `sort(unique(odbcListDataSources()[[1]]))`
##   &lt;chr&gt;                                     
## 1 AST                                       
## 2 CalCOFI                                   
## 3 CUFES                                     
## 4 Excel Files                               
## 5 MS Access Database                        
## 6 ROV2                                      
## 7 training                                  
## 8 TRAWL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Using R</dc:title>
  <dc:creator>Kevin Stierhoff</dc:creator>
  <cp:keywords/>
  <dcterms:created xsi:type="dcterms:W3CDTF">2018-09-16T05:09:56Z</dcterms:created>
  <dcterms:modified xsi:type="dcterms:W3CDTF">2018-09-16T05:09:56Z</dcterms:modified>
</cp:coreProperties>
</file>