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96" r:id="rId4"/>
    <p:sldId id="303" r:id="rId5"/>
    <p:sldId id="310" r:id="rId6"/>
    <p:sldId id="304" r:id="rId7"/>
    <p:sldId id="308" r:id="rId8"/>
    <p:sldId id="309" r:id="rId9"/>
    <p:sldId id="306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Y견고딕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둥근헤드라인" panose="02030504000101010101" pitchFamily="18" charset="-127"/>
      <p:regular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0" d="100"/>
          <a:sy n="110" d="100"/>
        </p:scale>
        <p:origin x="444" y="114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2022-04-27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0216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김승태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RPA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인공지능 전문화 과정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한경닷컴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환율과 원자재 가격 취합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6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혁신성장청년인재집중양성사업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21478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05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srgbClr val="FE431E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F4868-9FC3-41A1-A4F3-062ACE340AAC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프로세스 </a:t>
            </a:r>
            <a:r>
              <a:rPr lang="ko-KR" altLang="en-US" b="1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진행시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어려웠던점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AD851-BCCA-44D3-9337-50827BED9EA3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E5EEAD-8528-4E42-9CFA-14638AC00EFD}"/>
              </a:ext>
            </a:extLst>
          </p:cNvPr>
          <p:cNvSpPr/>
          <p:nvPr/>
        </p:nvSpPr>
        <p:spPr>
          <a:xfrm>
            <a:off x="1272024" y="1916832"/>
            <a:ext cx="7452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다양한 예외처리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팝업창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제어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-&gt; Try Catch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구문으로 제어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30C4F2-5683-4FE0-8812-371519CC4032}"/>
              </a:ext>
            </a:extLst>
          </p:cNvPr>
          <p:cNvSpPr/>
          <p:nvPr/>
        </p:nvSpPr>
        <p:spPr>
          <a:xfrm>
            <a:off x="1271464" y="2492896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평일과 주말에 데이터 추출 방법이 다름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-&gt; Flow Decision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으로 평일과 주말 구분해서 진행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86B30E-2FB6-406C-B704-D2F9EC2E7D37}"/>
              </a:ext>
            </a:extLst>
          </p:cNvPr>
          <p:cNvSpPr/>
          <p:nvPr/>
        </p:nvSpPr>
        <p:spPr>
          <a:xfrm>
            <a:off x="1308028" y="3140968"/>
            <a:ext cx="6192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중국인민은행사이트 데이터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스크래핑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중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replace, split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안되는 문제점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-&gt;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스크린스크래핑으로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사용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,Full Text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 추출 후 그 구문에 있는 기호 사용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B330A-4F09-4016-9320-0F16748B4426}"/>
              </a:ext>
            </a:extLst>
          </p:cNvPr>
          <p:cNvSpPr txBox="1"/>
          <p:nvPr/>
        </p:nvSpPr>
        <p:spPr>
          <a:xfrm>
            <a:off x="1272780" y="3905737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CC93AD-3C1B-4FF2-8F9F-BE5EE3323491}"/>
              </a:ext>
            </a:extLst>
          </p:cNvPr>
          <p:cNvSpPr txBox="1"/>
          <p:nvPr/>
        </p:nvSpPr>
        <p:spPr>
          <a:xfrm>
            <a:off x="731404" y="381633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C7AB1C-B128-4C9B-BFEA-878DAECEB29F}"/>
              </a:ext>
            </a:extLst>
          </p:cNvPr>
          <p:cNvSpPr/>
          <p:nvPr/>
        </p:nvSpPr>
        <p:spPr>
          <a:xfrm>
            <a:off x="1344032" y="4572417"/>
            <a:ext cx="7452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각각의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STEP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별로 프로세스 나누어 진행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로그 사용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-&gt;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디버그시 용이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D915B2-67EF-4284-ADCD-7614658F21D2}"/>
              </a:ext>
            </a:extLst>
          </p:cNvPr>
          <p:cNvSpPr/>
          <p:nvPr/>
        </p:nvSpPr>
        <p:spPr>
          <a:xfrm>
            <a:off x="1343472" y="5148481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일주일동안 계속 실행 시키며 다양한 문제점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Fix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B91592-BE69-4E9A-9F47-66AABD40BD57}"/>
              </a:ext>
            </a:extLst>
          </p:cNvPr>
          <p:cNvSpPr/>
          <p:nvPr/>
        </p:nvSpPr>
        <p:spPr>
          <a:xfrm>
            <a:off x="1380036" y="5796553"/>
            <a:ext cx="619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동일한 모듈은 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InVoke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사용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2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프로세스 정의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프로세스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18864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프로세스 정의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6A7B76-A613-45F6-A82B-5A0047AA0C67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환율과 원자재 가격 취합 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38AF80-2E7D-45B8-A263-2095B2582448}"/>
              </a:ext>
            </a:extLst>
          </p:cNvPr>
          <p:cNvSpPr txBox="1"/>
          <p:nvPr/>
        </p:nvSpPr>
        <p:spPr>
          <a:xfrm>
            <a:off x="1300017" y="5070666"/>
            <a:ext cx="7092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산업통상지원부 사이트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원자재가격 정보 추출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FEA726-CD11-47CA-8724-7ED247AD237B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0D9720-BB4B-4CC9-85C2-A46F4FBC4B6F}"/>
              </a:ext>
            </a:extLst>
          </p:cNvPr>
          <p:cNvSpPr/>
          <p:nvPr/>
        </p:nvSpPr>
        <p:spPr>
          <a:xfrm>
            <a:off x="1272024" y="1916832"/>
            <a:ext cx="7452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환율 사이트에서 환율 정보를 추출하고 원자재 가격정보를 환율에 맞게 가격 변경 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담당자에게 메일 회신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A02584-10D0-444C-A4B0-456D8B93658D}"/>
              </a:ext>
            </a:extLst>
          </p:cNvPr>
          <p:cNvSpPr/>
          <p:nvPr/>
        </p:nvSpPr>
        <p:spPr>
          <a:xfrm>
            <a:off x="1272024" y="2744728"/>
            <a:ext cx="622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개의 사이트에서 각각의 데이터를 매일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회 추출하는 프로세스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A738C50-E806-45DD-8EF4-3143F4A41A29}"/>
              </a:ext>
            </a:extLst>
          </p:cNvPr>
          <p:cNvSpPr/>
          <p:nvPr/>
        </p:nvSpPr>
        <p:spPr>
          <a:xfrm>
            <a:off x="1300017" y="3918538"/>
            <a:ext cx="680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SMB(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서울외국환중개사이트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– USD,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JPY,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EUR, CNH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추출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3367ADB-98DF-410E-9535-8BD7948AAD9D}"/>
              </a:ext>
            </a:extLst>
          </p:cNvPr>
          <p:cNvSpPr/>
          <p:nvPr/>
        </p:nvSpPr>
        <p:spPr>
          <a:xfrm>
            <a:off x="1300017" y="445643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FA0CD4-3490-464F-8992-1286AC8E5C10}"/>
              </a:ext>
            </a:extLst>
          </p:cNvPr>
          <p:cNvSpPr/>
          <p:nvPr/>
        </p:nvSpPr>
        <p:spPr>
          <a:xfrm>
            <a:off x="1299457" y="4473116"/>
            <a:ext cx="680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중국인민은행 사이트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– CNY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 추출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45C8F6-ADD1-4CCC-B290-DA64309C31C8}"/>
              </a:ext>
            </a:extLst>
          </p:cNvPr>
          <p:cNvSpPr txBox="1"/>
          <p:nvPr/>
        </p:nvSpPr>
        <p:spPr>
          <a:xfrm>
            <a:off x="1336021" y="5746450"/>
            <a:ext cx="70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Uipath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이용하여 데이터 추출 및  엑셀로 데이터 저장 후 데이터 시각화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4A301C-93C1-42BF-B3F4-2CE67DB6E101}"/>
              </a:ext>
            </a:extLst>
          </p:cNvPr>
          <p:cNvSpPr/>
          <p:nvPr/>
        </p:nvSpPr>
        <p:spPr>
          <a:xfrm>
            <a:off x="1308028" y="3356992"/>
            <a:ext cx="680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현재 날짜로 실행되는 프로세스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직접 입력해서 실행되는 프로세스 구분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188640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02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분석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AF7E605-0494-4038-9033-06F495ADBBB0}"/>
              </a:ext>
            </a:extLst>
          </p:cNvPr>
          <p:cNvSpPr/>
          <p:nvPr/>
        </p:nvSpPr>
        <p:spPr>
          <a:xfrm>
            <a:off x="692760" y="2089787"/>
            <a:ext cx="532862" cy="507455"/>
          </a:xfrm>
          <a:prstGeom prst="ellipse">
            <a:avLst/>
          </a:prstGeom>
          <a:solidFill>
            <a:srgbClr val="0F356D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시작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D04BFC0-525A-4D80-8C2B-6FB3AB6E3BDC}"/>
              </a:ext>
            </a:extLst>
          </p:cNvPr>
          <p:cNvSpPr/>
          <p:nvPr/>
        </p:nvSpPr>
        <p:spPr>
          <a:xfrm>
            <a:off x="10869716" y="4391014"/>
            <a:ext cx="504033" cy="41271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종료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CEAFCCD-4667-4F2C-8A09-7D37D08DD562}"/>
              </a:ext>
            </a:extLst>
          </p:cNvPr>
          <p:cNvGrpSpPr/>
          <p:nvPr/>
        </p:nvGrpSpPr>
        <p:grpSpPr>
          <a:xfrm>
            <a:off x="1735362" y="1683466"/>
            <a:ext cx="1809248" cy="1370548"/>
            <a:chOff x="1763688" y="2201124"/>
            <a:chExt cx="1008112" cy="76162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9FF76EF-7051-45BD-9694-C77A5C7C690A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STEP1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E245413-192A-48DE-B591-8B959BB9C70E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서울외국환중개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1FA3531-43E3-4548-BA57-4E614B71D622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서울외국환중개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사이트 접근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13F2A41-CE16-4795-A22D-688B86652C32}"/>
              </a:ext>
            </a:extLst>
          </p:cNvPr>
          <p:cNvCxnSpPr>
            <a:cxnSpLocks/>
            <a:stCxn id="64" idx="3"/>
            <a:endCxn id="71" idx="1"/>
          </p:cNvCxnSpPr>
          <p:nvPr/>
        </p:nvCxnSpPr>
        <p:spPr>
          <a:xfrm>
            <a:off x="3544610" y="2368863"/>
            <a:ext cx="485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59F933-2AA6-4EFC-877F-BD22EED5E066}"/>
              </a:ext>
            </a:extLst>
          </p:cNvPr>
          <p:cNvGrpSpPr/>
          <p:nvPr/>
        </p:nvGrpSpPr>
        <p:grpSpPr>
          <a:xfrm>
            <a:off x="4030570" y="1683466"/>
            <a:ext cx="1809248" cy="1370548"/>
            <a:chOff x="1763688" y="2201124"/>
            <a:chExt cx="1008112" cy="7616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1000F6A-B378-46D1-8117-523F54EDC00F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8712687-09BD-4D81-992A-0C95B340CBF7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서울외국환중개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459C83D-4183-4039-BA9F-A9F67865898F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금일 환율 추출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3F724A5-A2FE-44E7-B933-4C0170D6C46D}"/>
              </a:ext>
            </a:extLst>
          </p:cNvPr>
          <p:cNvCxnSpPr>
            <a:cxnSpLocks/>
          </p:cNvCxnSpPr>
          <p:nvPr/>
        </p:nvCxnSpPr>
        <p:spPr>
          <a:xfrm>
            <a:off x="5845805" y="2368862"/>
            <a:ext cx="4260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A43CD4C-EE86-42E5-8472-EAC0C2E8DEF9}"/>
              </a:ext>
            </a:extLst>
          </p:cNvPr>
          <p:cNvGrpSpPr/>
          <p:nvPr/>
        </p:nvGrpSpPr>
        <p:grpSpPr>
          <a:xfrm>
            <a:off x="1726314" y="3805306"/>
            <a:ext cx="1809248" cy="1370548"/>
            <a:chOff x="1763688" y="2201124"/>
            <a:chExt cx="1008112" cy="7616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E29F33-768D-44D3-B800-4FED86F6A45F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STEP5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1AD783-466E-4484-9B54-C3DC670AE3F2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C6984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Excel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B322FB0-D817-485A-85F9-654708CA97C2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환율 취합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931077-F6C8-4EC2-AB5A-A71A7132CD64}"/>
              </a:ext>
            </a:extLst>
          </p:cNvPr>
          <p:cNvGrpSpPr/>
          <p:nvPr/>
        </p:nvGrpSpPr>
        <p:grpSpPr>
          <a:xfrm>
            <a:off x="6271866" y="1647462"/>
            <a:ext cx="1809248" cy="1370548"/>
            <a:chOff x="1763688" y="2201124"/>
            <a:chExt cx="1008112" cy="76162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32120F1-642C-4656-B33A-889AFD68679B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STEP3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898F5C-5CDA-41A2-AEBF-F89E93B39C25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중국인민은행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41234EB-3B85-4EDE-BCA3-2DF2D67A34E0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중국인민은행 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사이트 접근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FB15B6C-89CF-4479-80B0-E6EAB3BEE31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8603078" y="2330408"/>
            <a:ext cx="48340" cy="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5B01ECD-C761-48C5-9CDA-1959B719D599}"/>
              </a:ext>
            </a:extLst>
          </p:cNvPr>
          <p:cNvGrpSpPr/>
          <p:nvPr/>
        </p:nvGrpSpPr>
        <p:grpSpPr>
          <a:xfrm>
            <a:off x="8603078" y="1645066"/>
            <a:ext cx="1809248" cy="1370548"/>
            <a:chOff x="1763688" y="2201124"/>
            <a:chExt cx="1008112" cy="76162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8E7DD37-4CE1-4E2F-81D0-006EDCD6FE34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STEP4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7AB18BF-359C-4FE1-B46A-9608032FA9C9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서울외국환중개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607FBB-DEB3-4AE9-8287-5EF7CA936E44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금일 환율 추출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8DEB900-E3B9-44D4-BF46-4C7C0A84222C}"/>
              </a:ext>
            </a:extLst>
          </p:cNvPr>
          <p:cNvCxnSpPr>
            <a:cxnSpLocks/>
          </p:cNvCxnSpPr>
          <p:nvPr/>
        </p:nvCxnSpPr>
        <p:spPr>
          <a:xfrm flipH="1">
            <a:off x="3130829" y="4415539"/>
            <a:ext cx="48340" cy="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70204BF-E5A2-4E14-B557-D93F8E5FC1C5}"/>
              </a:ext>
            </a:extLst>
          </p:cNvPr>
          <p:cNvGrpSpPr/>
          <p:nvPr/>
        </p:nvGrpSpPr>
        <p:grpSpPr>
          <a:xfrm>
            <a:off x="3994566" y="3805306"/>
            <a:ext cx="1809248" cy="1370548"/>
            <a:chOff x="1763688" y="2201124"/>
            <a:chExt cx="1008112" cy="76162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1AA4729-70A3-4A2D-9F79-A4EB1CE46481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STEP6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F1C778B-1BCC-4429-8061-529765813047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산업통상자원부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B55889-F7B1-448C-B781-775F39E4DF50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산업통상자원부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사이트 접근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FB09527-3962-46FF-8658-FF4BBB6E9564}"/>
              </a:ext>
            </a:extLst>
          </p:cNvPr>
          <p:cNvCxnSpPr>
            <a:cxnSpLocks/>
          </p:cNvCxnSpPr>
          <p:nvPr/>
        </p:nvCxnSpPr>
        <p:spPr>
          <a:xfrm>
            <a:off x="5839818" y="4499415"/>
            <a:ext cx="4260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7A3C35-6039-44AE-B34D-32181D387AB3}"/>
              </a:ext>
            </a:extLst>
          </p:cNvPr>
          <p:cNvGrpSpPr/>
          <p:nvPr/>
        </p:nvGrpSpPr>
        <p:grpSpPr>
          <a:xfrm>
            <a:off x="6307870" y="3805306"/>
            <a:ext cx="1809248" cy="1370548"/>
            <a:chOff x="1763688" y="2201124"/>
            <a:chExt cx="1008112" cy="76162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C116628-23CC-4127-B22E-0547F72781AB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STEP7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5E8798-5888-42B5-A9E3-FC9F2BFB019A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0F356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WEB (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산업통상자원부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574406F-FD36-4E38-998D-F411B50C5F0E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원자재가격 추출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9E1B289-D955-4969-958B-336436623A0B}"/>
              </a:ext>
            </a:extLst>
          </p:cNvPr>
          <p:cNvCxnSpPr>
            <a:cxnSpLocks/>
            <a:endCxn id="101" idx="1"/>
          </p:cNvCxnSpPr>
          <p:nvPr/>
        </p:nvCxnSpPr>
        <p:spPr>
          <a:xfrm flipH="1">
            <a:off x="8648130" y="4490648"/>
            <a:ext cx="48340" cy="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02A3F55-9B02-4443-87C1-C1305470427D}"/>
              </a:ext>
            </a:extLst>
          </p:cNvPr>
          <p:cNvGrpSpPr/>
          <p:nvPr/>
        </p:nvGrpSpPr>
        <p:grpSpPr>
          <a:xfrm>
            <a:off x="8648130" y="3805306"/>
            <a:ext cx="1809248" cy="1370548"/>
            <a:chOff x="1763688" y="2201124"/>
            <a:chExt cx="1008112" cy="76162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FD95C0-3C1B-4040-A5E1-0F6BC8B766A7}"/>
                </a:ext>
              </a:extLst>
            </p:cNvPr>
            <p:cNvSpPr/>
            <p:nvPr/>
          </p:nvSpPr>
          <p:spPr>
            <a:xfrm>
              <a:off x="1763688" y="2201124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STEP8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1288A78-818C-4667-A202-D6038CACF233}"/>
                </a:ext>
              </a:extLst>
            </p:cNvPr>
            <p:cNvSpPr/>
            <p:nvPr/>
          </p:nvSpPr>
          <p:spPr>
            <a:xfrm>
              <a:off x="1763688" y="2455090"/>
              <a:ext cx="1008112" cy="253829"/>
            </a:xfrm>
            <a:prstGeom prst="rect">
              <a:avLst/>
            </a:prstGeom>
            <a:solidFill>
              <a:srgbClr val="C6984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Excel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3A5F93-039A-44A7-B442-12A85FCBF7E5}"/>
                </a:ext>
              </a:extLst>
            </p:cNvPr>
            <p:cNvSpPr/>
            <p:nvPr/>
          </p:nvSpPr>
          <p:spPr>
            <a:xfrm>
              <a:off x="1763688" y="2708920"/>
              <a:ext cx="1008112" cy="2538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원자재가격 취합</a:t>
              </a:r>
            </a:p>
          </p:txBody>
        </p:sp>
      </p:grp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3BEE9CAA-2E7A-4DFC-851F-FEE1FB24C5C0}"/>
              </a:ext>
            </a:extLst>
          </p:cNvPr>
          <p:cNvCxnSpPr>
            <a:cxnSpLocks/>
            <a:stCxn id="87" idx="2"/>
            <a:endCxn id="76" idx="0"/>
          </p:cNvCxnSpPr>
          <p:nvPr/>
        </p:nvCxnSpPr>
        <p:spPr>
          <a:xfrm rot="5400000">
            <a:off x="5674474" y="-27922"/>
            <a:ext cx="789692" cy="6876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CA36D74-7C29-47C5-93F2-85C51E159063}"/>
              </a:ext>
            </a:extLst>
          </p:cNvPr>
          <p:cNvCxnSpPr>
            <a:cxnSpLocks/>
          </p:cNvCxnSpPr>
          <p:nvPr/>
        </p:nvCxnSpPr>
        <p:spPr>
          <a:xfrm>
            <a:off x="8117118" y="2332404"/>
            <a:ext cx="4260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CC6EBC5-C2CE-4EB4-A0A9-788DBC277EB8}"/>
              </a:ext>
            </a:extLst>
          </p:cNvPr>
          <p:cNvCxnSpPr>
            <a:cxnSpLocks/>
          </p:cNvCxnSpPr>
          <p:nvPr/>
        </p:nvCxnSpPr>
        <p:spPr>
          <a:xfrm>
            <a:off x="3568505" y="4490648"/>
            <a:ext cx="4260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AD15662-2B14-46B0-BABE-EF09727720C9}"/>
              </a:ext>
            </a:extLst>
          </p:cNvPr>
          <p:cNvCxnSpPr>
            <a:cxnSpLocks/>
          </p:cNvCxnSpPr>
          <p:nvPr/>
        </p:nvCxnSpPr>
        <p:spPr>
          <a:xfrm>
            <a:off x="8186750" y="4501411"/>
            <a:ext cx="4260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C8FD6D0-0695-48A9-8D69-0D1D4D2DE9BD}"/>
              </a:ext>
            </a:extLst>
          </p:cNvPr>
          <p:cNvCxnSpPr>
            <a:cxnSpLocks/>
          </p:cNvCxnSpPr>
          <p:nvPr/>
        </p:nvCxnSpPr>
        <p:spPr>
          <a:xfrm>
            <a:off x="1214912" y="2331538"/>
            <a:ext cx="485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148F24B-4BF4-4A8E-B456-81CD3B24CC2D}"/>
              </a:ext>
            </a:extLst>
          </p:cNvPr>
          <p:cNvCxnSpPr>
            <a:cxnSpLocks/>
          </p:cNvCxnSpPr>
          <p:nvPr/>
        </p:nvCxnSpPr>
        <p:spPr>
          <a:xfrm>
            <a:off x="10412326" y="4599790"/>
            <a:ext cx="485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7A015E1-3D7B-4B04-8D2F-E84E41EEF451}"/>
              </a:ext>
            </a:extLst>
          </p:cNvPr>
          <p:cNvCxnSpPr>
            <a:cxnSpLocks/>
          </p:cNvCxnSpPr>
          <p:nvPr/>
        </p:nvCxnSpPr>
        <p:spPr>
          <a:xfrm>
            <a:off x="3619258" y="2350201"/>
            <a:ext cx="4859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수행절차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77EC21-B25C-48D8-A3CE-3A1179FCBCD3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현재시점</a:t>
            </a:r>
            <a:r>
              <a:rPr lang="en-US" altLang="ko-KR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직접입력 프로세스 분리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FAC84-0154-4612-BC96-F1303FAE82B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C8790C8-6AA4-464F-8CC4-33316264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83" y="1999332"/>
            <a:ext cx="3170195" cy="179085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9EF31DA-3D8D-4890-B388-DA6550E80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84" y="4041068"/>
            <a:ext cx="3185436" cy="1615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C5C7BD-CCDB-4A90-9165-327485979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8" y="2312876"/>
            <a:ext cx="5240506" cy="27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수행절차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CEBCD23-71F3-41CC-93C1-7170FFD9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" y="2240868"/>
            <a:ext cx="4645891" cy="3726854"/>
          </a:xfrm>
          <a:prstGeom prst="rect">
            <a:avLst/>
          </a:prstGeom>
          <a:ln w="12700">
            <a:solidFill>
              <a:srgbClr val="C6984A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77EC21-B25C-48D8-A3CE-3A1179FCBCD3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일일 환율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데이터추출 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FAC84-0154-4612-BC96-F1303FAE82B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B07E9F-711D-479A-825E-F2E9AC3FE68D}"/>
              </a:ext>
            </a:extLst>
          </p:cNvPr>
          <p:cNvSpPr/>
          <p:nvPr/>
        </p:nvSpPr>
        <p:spPr>
          <a:xfrm>
            <a:off x="2783632" y="3699224"/>
            <a:ext cx="612068" cy="898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E43CF8-2BB9-434B-A90C-E5C9D77A572C}"/>
              </a:ext>
            </a:extLst>
          </p:cNvPr>
          <p:cNvSpPr/>
          <p:nvPr/>
        </p:nvSpPr>
        <p:spPr>
          <a:xfrm>
            <a:off x="2783632" y="3789040"/>
            <a:ext cx="612068" cy="898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736848-81E1-4D40-8DE0-0DD41B31F724}"/>
              </a:ext>
            </a:extLst>
          </p:cNvPr>
          <p:cNvSpPr/>
          <p:nvPr/>
        </p:nvSpPr>
        <p:spPr>
          <a:xfrm>
            <a:off x="1199456" y="3627216"/>
            <a:ext cx="720080" cy="898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77C583-9D17-4FA9-BCA9-19BA22A55498}"/>
              </a:ext>
            </a:extLst>
          </p:cNvPr>
          <p:cNvSpPr/>
          <p:nvPr/>
        </p:nvSpPr>
        <p:spPr>
          <a:xfrm>
            <a:off x="4511824" y="4473116"/>
            <a:ext cx="684076" cy="1080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DAD8EA-D9C8-4D0A-81B5-399C82DAD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28" y="2240868"/>
            <a:ext cx="4716524" cy="37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수행절차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D1B0189-C695-490E-866D-78A008E2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96" y="2269519"/>
            <a:ext cx="5831040" cy="3088766"/>
          </a:xfrm>
          <a:prstGeom prst="rect">
            <a:avLst/>
          </a:prstGeom>
          <a:ln w="12700">
            <a:solidFill>
              <a:srgbClr val="C6984A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77EC21-B25C-48D8-A3CE-3A1179FCBCD3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CNY</a:t>
            </a: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추출 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FAC84-0154-4612-BC96-F1303FAE82B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C6F640B-D00C-4E85-8D0C-425C90E7CF47}"/>
              </a:ext>
            </a:extLst>
          </p:cNvPr>
          <p:cNvSpPr/>
          <p:nvPr/>
        </p:nvSpPr>
        <p:spPr>
          <a:xfrm>
            <a:off x="5123892" y="3231172"/>
            <a:ext cx="288032" cy="898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6977D-0125-4D65-B3F6-8DD786D18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3" y="2269518"/>
            <a:ext cx="4068451" cy="30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03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수행절차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77EC21-B25C-48D8-A3CE-3A1179FCBCD3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원자재 가격 정보 추출 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FAC84-0154-4612-BC96-F1303FAE82B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C523C847-2FBF-4697-9868-35B97857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75" y="2528901"/>
            <a:ext cx="5486116" cy="2937458"/>
          </a:xfrm>
          <a:prstGeom prst="rect">
            <a:avLst/>
          </a:prstGeom>
          <a:ln w="12700">
            <a:solidFill>
              <a:srgbClr val="C6984A"/>
            </a:solidFill>
          </a:ln>
        </p:spPr>
      </p:pic>
      <p:pic>
        <p:nvPicPr>
          <p:cNvPr id="3" name="그림 2" descr="텍스트, 모니터, 실외이(가) 표시된 사진&#10;&#10;자동 생성된 설명">
            <a:extLst>
              <a:ext uri="{FF2B5EF4-FFF2-40B4-BE49-F238E27FC236}">
                <a16:creationId xmlns:a16="http://schemas.microsoft.com/office/drawing/2014/main" id="{A2B47953-C4F2-4972-84CB-F40E8FB3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942168"/>
            <a:ext cx="2556284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프로세스 수행결과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77EC21-B25C-48D8-A3CE-3A1179FCBCD3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일일 환율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원자재 가격 정보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EXCEL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FAC84-0154-4612-BC96-F1303FAE82B0}"/>
              </a:ext>
            </a:extLst>
          </p:cNvPr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E4BDD26-9287-4259-AC77-A09850B5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2136740"/>
            <a:ext cx="4650014" cy="359651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EE5D049-9439-4FEE-A867-E64311FD7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172744"/>
            <a:ext cx="5832648" cy="35965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D397DC-F603-47E8-8FA6-A2B5F6AAF779}"/>
              </a:ext>
            </a:extLst>
          </p:cNvPr>
          <p:cNvSpPr/>
          <p:nvPr/>
        </p:nvSpPr>
        <p:spPr>
          <a:xfrm>
            <a:off x="623392" y="1696452"/>
            <a:ext cx="169218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환율 정보</a:t>
            </a:r>
            <a:endParaRPr lang="en-US" altLang="ko-KR" sz="13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69377-E5C5-4845-8977-6E4FBF7D39D0}"/>
              </a:ext>
            </a:extLst>
          </p:cNvPr>
          <p:cNvSpPr/>
          <p:nvPr/>
        </p:nvSpPr>
        <p:spPr>
          <a:xfrm>
            <a:off x="5591944" y="1732456"/>
            <a:ext cx="169218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원자재 가격 정보</a:t>
            </a:r>
            <a:endParaRPr lang="en-US" altLang="ko-KR" sz="13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66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</TotalTime>
  <Words>309</Words>
  <Application>Microsoft Office PowerPoint</Application>
  <PresentationFormat>와이드스크린</PresentationFormat>
  <Paragraphs>87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</vt:lpstr>
      <vt:lpstr>휴먼둥근헤드라인</vt:lpstr>
      <vt:lpstr>Calibri</vt:lpstr>
      <vt:lpstr>Arial</vt:lpstr>
      <vt:lpstr>HY견고딕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 승태</cp:lastModifiedBy>
  <cp:revision>202</cp:revision>
  <dcterms:created xsi:type="dcterms:W3CDTF">2014-04-29T00:37:20Z</dcterms:created>
  <dcterms:modified xsi:type="dcterms:W3CDTF">2022-04-27T03:24:34Z</dcterms:modified>
</cp:coreProperties>
</file>