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4" r:id="rId1"/>
  </p:sldMasterIdLst>
  <p:notesMasterIdLst>
    <p:notesMasterId r:id="rId18"/>
  </p:notesMasterIdLst>
  <p:handoutMasterIdLst>
    <p:handoutMasterId r:id="rId19"/>
  </p:handoutMasterIdLst>
  <p:sldIdLst>
    <p:sldId id="304" r:id="rId2"/>
    <p:sldId id="553" r:id="rId3"/>
    <p:sldId id="653" r:id="rId4"/>
    <p:sldId id="655" r:id="rId5"/>
    <p:sldId id="654" r:id="rId6"/>
    <p:sldId id="657" r:id="rId7"/>
    <p:sldId id="658" r:id="rId8"/>
    <p:sldId id="659" r:id="rId9"/>
    <p:sldId id="660" r:id="rId10"/>
    <p:sldId id="661" r:id="rId11"/>
    <p:sldId id="664" r:id="rId12"/>
    <p:sldId id="662" r:id="rId13"/>
    <p:sldId id="663" r:id="rId14"/>
    <p:sldId id="666" r:id="rId15"/>
    <p:sldId id="665" r:id="rId16"/>
    <p:sldId id="539" r:id="rId17"/>
  </p:sldIdLst>
  <p:sldSz cx="9144000" cy="5143500" type="screen16x9"/>
  <p:notesSz cx="9872663" cy="6797675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s" id="{86D69B22-73DF-D840-9FD2-5629587D16E5}">
          <p14:sldIdLst>
            <p14:sldId id="304"/>
            <p14:sldId id="553"/>
            <p14:sldId id="653"/>
            <p14:sldId id="655"/>
            <p14:sldId id="654"/>
            <p14:sldId id="657"/>
            <p14:sldId id="658"/>
            <p14:sldId id="659"/>
            <p14:sldId id="660"/>
            <p14:sldId id="661"/>
            <p14:sldId id="664"/>
            <p14:sldId id="662"/>
            <p14:sldId id="663"/>
            <p14:sldId id="666"/>
            <p14:sldId id="665"/>
          </p14:sldIdLst>
        </p14:section>
        <p14:section name="Unternehmenspräsentation" id="{495C9BE9-3648-1A4B-977C-198C91607EE6}">
          <p14:sldIdLst>
            <p14:sldId id="5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98" userDrawn="1">
          <p15:clr>
            <a:srgbClr val="A4A3A4"/>
          </p15:clr>
        </p15:guide>
        <p15:guide id="2" pos="35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4897"/>
    <a:srgbClr val="E9454E"/>
    <a:srgbClr val="F05D60"/>
    <a:srgbClr val="45BCAA"/>
    <a:srgbClr val="21AF92"/>
    <a:srgbClr val="EB8A2D"/>
    <a:srgbClr val="FFEB7E"/>
    <a:srgbClr val="48BBE0"/>
    <a:srgbClr val="DF4C52"/>
    <a:srgbClr val="514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 autoAdjust="0"/>
    <p:restoredTop sz="90899" autoAdjust="0"/>
  </p:normalViewPr>
  <p:slideViewPr>
    <p:cSldViewPr snapToGrid="0" snapToObjects="1" showGuides="1">
      <p:cViewPr varScale="1">
        <p:scale>
          <a:sx n="156" d="100"/>
          <a:sy n="156" d="100"/>
        </p:scale>
        <p:origin x="330" y="138"/>
      </p:cViewPr>
      <p:guideLst>
        <p:guide orient="horz" pos="1098"/>
        <p:guide pos="35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135"/>
    </p:cViewPr>
  </p:sorterViewPr>
  <p:notesViewPr>
    <p:cSldViewPr snapToGrid="0" snapToObjects="1">
      <p:cViewPr varScale="1">
        <p:scale>
          <a:sx n="67" d="100"/>
          <a:sy n="67" d="100"/>
        </p:scale>
        <p:origin x="180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BA64C4C-7625-4880-A5DE-55BC3B337C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414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6C09D2-C3F5-4F65-8976-4167FA013A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92796" y="0"/>
            <a:ext cx="4278154" cy="3414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BFC9E-A189-47CC-ABD6-EE21EA93E199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3AEDD1-ABBC-4823-8C53-06F80B9CB9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56219"/>
            <a:ext cx="4278154" cy="3414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B876D1-1111-4864-A8F2-ACF97F9525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92796" y="6456219"/>
            <a:ext cx="4278154" cy="3414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23CD4-24DE-4551-8CC2-9C31F289F7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430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154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592224" y="1"/>
            <a:ext cx="4278154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00877-2921-CB44-B919-A12F08D86807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897188" y="849313"/>
            <a:ext cx="4078287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87267" y="3271381"/>
            <a:ext cx="789813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154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592224" y="6456612"/>
            <a:ext cx="4278154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AD81F-777E-F645-887D-E49600602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76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Kunden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CB8A1DBB-5CB1-4877-9590-CBD96435E4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121FDD90-9082-4288-BA50-7D014AB2E03E}"/>
              </a:ext>
            </a:extLst>
          </p:cNvPr>
          <p:cNvSpPr/>
          <p:nvPr userDrawn="1"/>
        </p:nvSpPr>
        <p:spPr bwMode="gray">
          <a:xfrm>
            <a:off x="0" y="1"/>
            <a:ext cx="9144000" cy="5143499"/>
          </a:xfrm>
          <a:prstGeom prst="rect">
            <a:avLst/>
          </a:prstGeom>
          <a:solidFill>
            <a:schemeClr val="tx1">
              <a:alpha val="43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600" dirty="0" err="1">
              <a:solidFill>
                <a:schemeClr val="bg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DDB40A0-4734-40D7-99A9-B925B4F02470}"/>
              </a:ext>
            </a:extLst>
          </p:cNvPr>
          <p:cNvSpPr/>
          <p:nvPr userDrawn="1"/>
        </p:nvSpPr>
        <p:spPr bwMode="gray">
          <a:xfrm>
            <a:off x="0" y="0"/>
            <a:ext cx="5436519" cy="51435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8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600" b="1" cap="none" spc="0" dirty="0" err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185" y="1596900"/>
            <a:ext cx="7904162" cy="1107996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249" y="2889219"/>
            <a:ext cx="6858000" cy="1938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3FB490F-FE93-A948-B01A-A98493AF2C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469" y="420981"/>
            <a:ext cx="1584000" cy="385524"/>
          </a:xfrm>
          <a:prstGeom prst="rect">
            <a:avLst/>
          </a:prstGeom>
        </p:spPr>
      </p:pic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87137812-99D1-1847-84DA-1A7B37B0991F}"/>
              </a:ext>
            </a:extLst>
          </p:cNvPr>
          <p:cNvCxnSpPr/>
          <p:nvPr userDrawn="1"/>
        </p:nvCxnSpPr>
        <p:spPr>
          <a:xfrm>
            <a:off x="2366188" y="432912"/>
            <a:ext cx="0" cy="324000"/>
          </a:xfrm>
          <a:prstGeom prst="line">
            <a:avLst/>
          </a:prstGeom>
          <a:ln w="825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0E3B29C-BB48-1C4B-A9BC-405EF6A5C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3963" y="4806815"/>
            <a:ext cx="218281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0226ECC-C936-294D-BF5F-38FA3F19FFB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1059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529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_einzeilige_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ACCAD4A-328B-7944-99DF-5A42806D0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8129" y="370298"/>
            <a:ext cx="8142633" cy="4154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Mastertitelformat bearbeiten mit Headline</a:t>
            </a:r>
            <a:endParaRPr lang="en-US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20307B3-27B0-C94A-8050-0D2C0199591B}"/>
              </a:ext>
            </a:extLst>
          </p:cNvPr>
          <p:cNvSpPr/>
          <p:nvPr userDrawn="1"/>
        </p:nvSpPr>
        <p:spPr>
          <a:xfrm>
            <a:off x="498129" y="961448"/>
            <a:ext cx="2514600" cy="45719"/>
          </a:xfrm>
          <a:prstGeom prst="rect">
            <a:avLst/>
          </a:prstGeom>
          <a:gradFill>
            <a:gsLst>
              <a:gs pos="39000">
                <a:schemeClr val="accent1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2156EE0-CB86-6141-B85A-3B3B652CF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3963" y="4806815"/>
            <a:ext cx="218281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0226ECC-C936-294D-BF5F-38FA3F19FF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60E9764-8F71-1943-95C9-3789AB8ABA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1160" y="4768246"/>
            <a:ext cx="849600" cy="20172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35B952D-5026-4AC0-8892-C210367578E2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98129" y="1172577"/>
            <a:ext cx="3747144" cy="333502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1pPr>
            <a:lvl2pPr marL="628650" indent="-285750">
              <a:buClr>
                <a:schemeClr val="accent1"/>
              </a:buClr>
              <a:buFont typeface="Symbol" panose="05050102010706020507" pitchFamily="18" charset="2"/>
              <a:buChar char="-"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85800" indent="0">
              <a:buClr>
                <a:schemeClr val="accent1"/>
              </a:buClr>
              <a:buFont typeface="Symbol" panose="05050102010706020507" pitchFamily="18" charset="2"/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028700" indent="0">
              <a:buNone/>
              <a:defRPr/>
            </a:lvl4pPr>
          </a:lstStyle>
          <a:p>
            <a:pPr lvl="0"/>
            <a:r>
              <a:rPr lang="de-DE" dirty="0"/>
              <a:t>Mastertextformat bearbeiten</a:t>
            </a:r>
          </a:p>
          <a:p>
            <a:pPr lvl="0"/>
            <a:r>
              <a:rPr lang="de-DE" dirty="0"/>
              <a:t>Zweite Ebene</a:t>
            </a:r>
          </a:p>
          <a:p>
            <a:pPr lvl="0"/>
            <a:r>
              <a:rPr lang="de-DE" dirty="0"/>
              <a:t>Dritte Ebene
Vierte Ebene
Fünfte Ebene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79201F9-3F9B-4BD3-863A-28D6D842C6F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896073" y="1172576"/>
            <a:ext cx="3747144" cy="333502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1pPr>
            <a:lvl2pPr marL="628650" indent="-285750">
              <a:buClr>
                <a:schemeClr val="accent1"/>
              </a:buClr>
              <a:buFont typeface="Symbol" panose="05050102010706020507" pitchFamily="18" charset="2"/>
              <a:buChar char="-"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85800" indent="0">
              <a:buClr>
                <a:schemeClr val="accent1"/>
              </a:buClr>
              <a:buFont typeface="Symbol" panose="05050102010706020507" pitchFamily="18" charset="2"/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028700" indent="0">
              <a:buNone/>
              <a:defRPr/>
            </a:lvl4pPr>
          </a:lstStyle>
          <a:p>
            <a:pPr lvl="0"/>
            <a:r>
              <a:rPr lang="de-DE" dirty="0"/>
              <a:t>Mastertextformat bearbeiten</a:t>
            </a:r>
          </a:p>
          <a:p>
            <a:pPr lvl="0"/>
            <a:r>
              <a:rPr lang="de-DE" dirty="0"/>
              <a:t>Zweite Ebene</a:t>
            </a:r>
          </a:p>
          <a:p>
            <a:pPr lvl="0"/>
            <a:r>
              <a:rPr lang="de-DE" dirty="0"/>
              <a:t>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7423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Überschrift 2-zeilige_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8129" y="370298"/>
            <a:ext cx="8142633" cy="8309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Mastertitelformat bearbeiten mit langer Headline</a:t>
            </a:r>
            <a:endParaRPr lang="en-US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09C6071-59D7-E841-9C7C-C501C8114185}"/>
              </a:ext>
            </a:extLst>
          </p:cNvPr>
          <p:cNvSpPr/>
          <p:nvPr userDrawn="1"/>
        </p:nvSpPr>
        <p:spPr>
          <a:xfrm>
            <a:off x="493963" y="1350259"/>
            <a:ext cx="2514600" cy="45719"/>
          </a:xfrm>
          <a:prstGeom prst="rect">
            <a:avLst/>
          </a:prstGeom>
          <a:gradFill>
            <a:gsLst>
              <a:gs pos="39000">
                <a:schemeClr val="accent1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F342EC1-F4FB-FA45-AF92-81B3BC9D9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3963" y="4806815"/>
            <a:ext cx="218281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0226ECC-C936-294D-BF5F-38FA3F19FF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35CDFD33-3E48-8C44-B7D2-C31D4E9106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1160" y="4768246"/>
            <a:ext cx="849600" cy="20172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25E282-3543-49C7-9CF4-756C2CB3B91C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93963" y="1544941"/>
            <a:ext cx="3747144" cy="2872119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1pPr>
            <a:lvl2pPr marL="628650" indent="-285750">
              <a:buClr>
                <a:schemeClr val="accent1"/>
              </a:buClr>
              <a:buFont typeface="Symbol" panose="05050102010706020507" pitchFamily="18" charset="2"/>
              <a:buChar char="-"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85800" indent="0">
              <a:buClr>
                <a:schemeClr val="accent1"/>
              </a:buClr>
              <a:buFont typeface="Symbol" panose="05050102010706020507" pitchFamily="18" charset="2"/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028700" indent="0">
              <a:buNone/>
              <a:defRPr/>
            </a:lvl4pPr>
          </a:lstStyle>
          <a:p>
            <a:pPr lvl="0"/>
            <a:r>
              <a:rPr lang="de-DE" dirty="0"/>
              <a:t>Mastertextformat bearbeiten</a:t>
            </a:r>
          </a:p>
          <a:p>
            <a:pPr lvl="0"/>
            <a:r>
              <a:rPr lang="de-DE" dirty="0"/>
              <a:t>Zweite Ebene</a:t>
            </a:r>
          </a:p>
          <a:p>
            <a:pPr lvl="0"/>
            <a:r>
              <a:rPr lang="de-DE" dirty="0"/>
              <a:t>Dritte Ebene
Vierte Ebene
Fünfte Ebene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9613-D154-4163-A4DB-CDA56BFC508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898005" y="1540289"/>
            <a:ext cx="3747144" cy="2872119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1pPr>
            <a:lvl2pPr marL="628650" indent="-285750">
              <a:buClr>
                <a:schemeClr val="accent1"/>
              </a:buClr>
              <a:buFont typeface="Symbol" panose="05050102010706020507" pitchFamily="18" charset="2"/>
              <a:buChar char="-"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85800" indent="0">
              <a:buClr>
                <a:schemeClr val="accent1"/>
              </a:buClr>
              <a:buFont typeface="Symbol" panose="05050102010706020507" pitchFamily="18" charset="2"/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028700" indent="0">
              <a:buNone/>
              <a:defRPr/>
            </a:lvl4pPr>
          </a:lstStyle>
          <a:p>
            <a:pPr lvl="0"/>
            <a:r>
              <a:rPr lang="de-DE" dirty="0"/>
              <a:t>Mastertextformat bearbeiten</a:t>
            </a:r>
          </a:p>
          <a:p>
            <a:pPr lvl="0"/>
            <a:r>
              <a:rPr lang="de-DE" dirty="0"/>
              <a:t>Zweite Ebene</a:t>
            </a:r>
          </a:p>
          <a:p>
            <a:pPr lvl="0"/>
            <a:r>
              <a:rPr lang="de-DE" dirty="0"/>
              <a:t>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75063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ACCAD4A-328B-7944-99DF-5A42806D0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8129" y="370298"/>
            <a:ext cx="8142633" cy="4154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Mastertitelformat bearbeiten mit Headline</a:t>
            </a:r>
            <a:endParaRPr lang="en-US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A3CB629-9CDD-2B47-9783-B24492F7C1D2}"/>
              </a:ext>
            </a:extLst>
          </p:cNvPr>
          <p:cNvSpPr/>
          <p:nvPr userDrawn="1"/>
        </p:nvSpPr>
        <p:spPr>
          <a:xfrm>
            <a:off x="498129" y="961448"/>
            <a:ext cx="2514600" cy="45719"/>
          </a:xfrm>
          <a:prstGeom prst="rect">
            <a:avLst/>
          </a:prstGeom>
          <a:gradFill>
            <a:gsLst>
              <a:gs pos="39000">
                <a:schemeClr val="accent1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A9BE3BB-37A4-D042-ABB7-5388DED68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3963" y="4806815"/>
            <a:ext cx="218281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0226ECC-C936-294D-BF5F-38FA3F19FFB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35B46A22-E479-B149-9E6C-7F2FB5F41C76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93963" y="1172576"/>
            <a:ext cx="4572000" cy="3327985"/>
          </a:xfrm>
        </p:spPr>
        <p:txBody>
          <a:bodyPr/>
          <a:lstStyle>
            <a:lvl1pPr marL="171450" indent="-171450">
              <a:buClr>
                <a:schemeClr val="accent1"/>
              </a:buClr>
              <a:buFont typeface="Wingdings" pitchFamily="2" charset="2"/>
              <a:buChar char="§"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8ED19AF8-9239-4946-B533-4051425931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1160" y="4768246"/>
            <a:ext cx="849600" cy="20172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A1A24C0-1B5B-4061-9396-997FF05A67A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263374" y="1169134"/>
            <a:ext cx="3386663" cy="333142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1pPr>
            <a:lvl2pPr marL="628650" indent="-285750">
              <a:buClr>
                <a:schemeClr val="accent1"/>
              </a:buClr>
              <a:buFont typeface="Symbol" panose="05050102010706020507" pitchFamily="18" charset="2"/>
              <a:buChar char="-"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85800" indent="0">
              <a:buClr>
                <a:schemeClr val="accent1"/>
              </a:buClr>
              <a:buFont typeface="Symbol" panose="05050102010706020507" pitchFamily="18" charset="2"/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028700" indent="0">
              <a:buNone/>
              <a:defRPr/>
            </a:lvl4pPr>
          </a:lstStyle>
          <a:p>
            <a:pPr lvl="0"/>
            <a:r>
              <a:rPr lang="de-DE" dirty="0"/>
              <a:t>Mastertextformat bearbeiten</a:t>
            </a:r>
          </a:p>
          <a:p>
            <a:pPr lvl="0"/>
            <a:r>
              <a:rPr lang="de-DE" dirty="0"/>
              <a:t>Zweite Ebene</a:t>
            </a:r>
          </a:p>
          <a:p>
            <a:pPr lvl="0"/>
            <a:r>
              <a:rPr lang="de-DE" dirty="0"/>
              <a:t>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178492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 links Überschrift 2-zeili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ACCAD4A-328B-7944-99DF-5A42806D0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8129" y="370298"/>
            <a:ext cx="8142633" cy="845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Mastertitelformat bearbeiten mit langer Headline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A9BE3BB-37A4-D042-ABB7-5388DED68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3963" y="4806815"/>
            <a:ext cx="218281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0226ECC-C936-294D-BF5F-38FA3F19FFB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35B46A22-E479-B149-9E6C-7F2FB5F41C76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93963" y="1530135"/>
            <a:ext cx="4572000" cy="2970426"/>
          </a:xfrm>
        </p:spPr>
        <p:txBody>
          <a:bodyPr/>
          <a:lstStyle>
            <a:lvl1pPr marL="171450" indent="-171450">
              <a:buClr>
                <a:schemeClr val="accent1"/>
              </a:buClr>
              <a:buFont typeface="Wingdings" pitchFamily="2" charset="2"/>
              <a:buChar char="§"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8ED19AF8-9239-4946-B533-4051425931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1160" y="4768246"/>
            <a:ext cx="849600" cy="201725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EB46D911-D1EC-A246-ADA1-E15FA89FD69C}"/>
              </a:ext>
            </a:extLst>
          </p:cNvPr>
          <p:cNvSpPr/>
          <p:nvPr userDrawn="1"/>
        </p:nvSpPr>
        <p:spPr>
          <a:xfrm>
            <a:off x="493963" y="1350259"/>
            <a:ext cx="2514600" cy="45719"/>
          </a:xfrm>
          <a:prstGeom prst="rect">
            <a:avLst/>
          </a:prstGeom>
          <a:gradFill>
            <a:gsLst>
              <a:gs pos="39000">
                <a:schemeClr val="accent1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0569874-57EC-4982-8F66-FCE768DFDF2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263374" y="1528798"/>
            <a:ext cx="3386663" cy="297042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1pPr>
            <a:lvl2pPr marL="628650" indent="-285750">
              <a:buClr>
                <a:schemeClr val="accent1"/>
              </a:buClr>
              <a:buFont typeface="Symbol" panose="05050102010706020507" pitchFamily="18" charset="2"/>
              <a:buChar char="-"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85800" indent="0">
              <a:buClr>
                <a:schemeClr val="accent1"/>
              </a:buClr>
              <a:buFont typeface="Symbol" panose="05050102010706020507" pitchFamily="18" charset="2"/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028700" indent="0">
              <a:buNone/>
              <a:defRPr/>
            </a:lvl4pPr>
          </a:lstStyle>
          <a:p>
            <a:pPr lvl="0"/>
            <a:r>
              <a:rPr lang="de-DE" dirty="0"/>
              <a:t>Mastertextformat bearbeiten</a:t>
            </a:r>
          </a:p>
          <a:p>
            <a:pPr lvl="0"/>
            <a:r>
              <a:rPr lang="de-DE" dirty="0"/>
              <a:t>Zweite Ebene</a:t>
            </a:r>
          </a:p>
          <a:p>
            <a:pPr lvl="0"/>
            <a:r>
              <a:rPr lang="de-DE" dirty="0"/>
              <a:t>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551177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ACCAD4A-328B-7944-99DF-5A42806D0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8129" y="370298"/>
            <a:ext cx="8142633" cy="4154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Mastertitelformat bearbeiten mit Headline</a:t>
            </a:r>
            <a:endParaRPr lang="en-US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D6A354D-4AF8-224C-AF59-4FC59309B780}"/>
              </a:ext>
            </a:extLst>
          </p:cNvPr>
          <p:cNvSpPr/>
          <p:nvPr userDrawn="1"/>
        </p:nvSpPr>
        <p:spPr>
          <a:xfrm>
            <a:off x="493963" y="961448"/>
            <a:ext cx="2514600" cy="45719"/>
          </a:xfrm>
          <a:prstGeom prst="rect">
            <a:avLst/>
          </a:prstGeom>
          <a:gradFill>
            <a:gsLst>
              <a:gs pos="39000">
                <a:schemeClr val="accent1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BB0CDF-104C-EB43-8E62-FE8AE104A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3963" y="4806815"/>
            <a:ext cx="218281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0226ECC-C936-294D-BF5F-38FA3F19FFB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Bildplatzhalter 2">
            <a:extLst>
              <a:ext uri="{FF2B5EF4-FFF2-40B4-BE49-F238E27FC236}">
                <a16:creationId xmlns:a16="http://schemas.microsoft.com/office/drawing/2014/main" id="{B1260753-EAF2-1E4E-A321-C0DDC83D5832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068760" y="1173970"/>
            <a:ext cx="4572000" cy="3320036"/>
          </a:xfrm>
        </p:spPr>
        <p:txBody>
          <a:bodyPr/>
          <a:lstStyle>
            <a:lvl1pPr marL="171450" indent="-171450">
              <a:buClr>
                <a:schemeClr val="accent1"/>
              </a:buClr>
              <a:buFont typeface="Wingdings" pitchFamily="2" charset="2"/>
              <a:buChar char="§"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6CD6D89C-33D5-0443-8CB7-2100515087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1160" y="4768246"/>
            <a:ext cx="849600" cy="20172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35C1DBB-8661-47A2-B7E8-396A98580925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93963" y="1169134"/>
            <a:ext cx="3386663" cy="333142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1pPr>
            <a:lvl2pPr marL="628650" indent="-285750">
              <a:buClr>
                <a:schemeClr val="accent1"/>
              </a:buClr>
              <a:buFont typeface="Symbol" panose="05050102010706020507" pitchFamily="18" charset="2"/>
              <a:buChar char="-"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85800" indent="0">
              <a:buClr>
                <a:schemeClr val="accent1"/>
              </a:buClr>
              <a:buFont typeface="Symbol" panose="05050102010706020507" pitchFamily="18" charset="2"/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028700" indent="0">
              <a:buNone/>
              <a:defRPr/>
            </a:lvl4pPr>
          </a:lstStyle>
          <a:p>
            <a:pPr lvl="0"/>
            <a:r>
              <a:rPr lang="de-DE" dirty="0"/>
              <a:t>Mastertextformat bearbeiten</a:t>
            </a:r>
          </a:p>
          <a:p>
            <a:pPr lvl="0"/>
            <a:r>
              <a:rPr lang="de-DE" dirty="0"/>
              <a:t>Zweite Ebene</a:t>
            </a:r>
          </a:p>
          <a:p>
            <a:pPr lvl="0"/>
            <a:r>
              <a:rPr lang="de-DE" dirty="0"/>
              <a:t>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24531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 rechts Überschrift 2-zeili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ACCAD4A-328B-7944-99DF-5A42806D0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8129" y="370298"/>
            <a:ext cx="8142633" cy="845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Mastertitelformat bearbeiten mit langer Headline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BB0CDF-104C-EB43-8E62-FE8AE104A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3963" y="4806815"/>
            <a:ext cx="218281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0226ECC-C936-294D-BF5F-38FA3F19FFB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Bildplatzhalter 2">
            <a:extLst>
              <a:ext uri="{FF2B5EF4-FFF2-40B4-BE49-F238E27FC236}">
                <a16:creationId xmlns:a16="http://schemas.microsoft.com/office/drawing/2014/main" id="{B1260753-EAF2-1E4E-A321-C0DDC83D5832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068760" y="1530136"/>
            <a:ext cx="4572000" cy="2963870"/>
          </a:xfrm>
        </p:spPr>
        <p:txBody>
          <a:bodyPr/>
          <a:lstStyle>
            <a:lvl1pPr marL="171450" indent="-171450">
              <a:buClr>
                <a:schemeClr val="accent1"/>
              </a:buClr>
              <a:buFont typeface="Wingdings" pitchFamily="2" charset="2"/>
              <a:buChar char="§"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6CD6D89C-33D5-0443-8CB7-2100515087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1160" y="4768246"/>
            <a:ext cx="849600" cy="201725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C147EFC9-42BE-564B-9993-C8F84E66F4BD}"/>
              </a:ext>
            </a:extLst>
          </p:cNvPr>
          <p:cNvSpPr/>
          <p:nvPr userDrawn="1"/>
        </p:nvSpPr>
        <p:spPr>
          <a:xfrm>
            <a:off x="493963" y="1350259"/>
            <a:ext cx="2514600" cy="45719"/>
          </a:xfrm>
          <a:prstGeom prst="rect">
            <a:avLst/>
          </a:prstGeom>
          <a:gradFill>
            <a:gsLst>
              <a:gs pos="39000">
                <a:schemeClr val="accent1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9D5AAAC-BB3D-4D58-8DDD-B4C96C4FFE76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93963" y="1530135"/>
            <a:ext cx="3386663" cy="333142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1pPr>
            <a:lvl2pPr marL="628650" indent="-285750">
              <a:buClr>
                <a:schemeClr val="accent1"/>
              </a:buClr>
              <a:buFont typeface="Symbol" panose="05050102010706020507" pitchFamily="18" charset="2"/>
              <a:buChar char="-"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85800" indent="0">
              <a:buClr>
                <a:schemeClr val="accent1"/>
              </a:buClr>
              <a:buFont typeface="Symbol" panose="05050102010706020507" pitchFamily="18" charset="2"/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028700" indent="0">
              <a:buNone/>
              <a:defRPr/>
            </a:lvl4pPr>
          </a:lstStyle>
          <a:p>
            <a:pPr lvl="0"/>
            <a:r>
              <a:rPr lang="de-DE" dirty="0"/>
              <a:t>Mastertextformat bearbeiten</a:t>
            </a:r>
          </a:p>
          <a:p>
            <a:pPr lvl="0"/>
            <a:r>
              <a:rPr lang="de-DE" dirty="0"/>
              <a:t>Zweite Ebene</a:t>
            </a:r>
          </a:p>
          <a:p>
            <a:pPr lvl="0"/>
            <a:r>
              <a:rPr lang="de-DE" dirty="0"/>
              <a:t>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43694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hälfte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240671E-B3DD-4A53-9EC8-BEC9345F3E49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93963" y="1169135"/>
            <a:ext cx="3664678" cy="314683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1pPr>
            <a:lvl2pPr marL="628650" indent="-285750">
              <a:buClr>
                <a:schemeClr val="accent1"/>
              </a:buClr>
              <a:buFont typeface="Symbol" panose="05050102010706020507" pitchFamily="18" charset="2"/>
              <a:buChar char="-"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85800" indent="0">
              <a:buClr>
                <a:schemeClr val="accent1"/>
              </a:buClr>
              <a:buFont typeface="Symbol" panose="05050102010706020507" pitchFamily="18" charset="2"/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028700" indent="0">
              <a:buNone/>
              <a:defRPr/>
            </a:lvl4pPr>
          </a:lstStyle>
          <a:p>
            <a:pPr lvl="0"/>
            <a:r>
              <a:rPr lang="de-DE" dirty="0"/>
              <a:t>Mastertextformat bearbeiten</a:t>
            </a:r>
          </a:p>
          <a:p>
            <a:pPr lvl="0"/>
            <a:r>
              <a:rPr lang="de-DE" dirty="0"/>
              <a:t>Zweite Ebene</a:t>
            </a:r>
          </a:p>
          <a:p>
            <a:pPr lvl="0"/>
            <a:r>
              <a:rPr lang="de-DE" dirty="0"/>
              <a:t>Dritte Ebene
Vierte Ebene
Fünfte Ebene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739053D-5C7B-2D4A-A6CE-88CE7DF8E955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4572000" y="-2"/>
            <a:ext cx="4572000" cy="5143502"/>
          </a:xfrm>
        </p:spPr>
        <p:txBody>
          <a:bodyPr/>
          <a:lstStyle>
            <a:lvl1pPr marL="171450" indent="-171450">
              <a:buClr>
                <a:schemeClr val="accent1"/>
              </a:buClr>
              <a:buFont typeface="Wingdings" pitchFamily="2" charset="2"/>
              <a:buChar char="§"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ACCAD4A-328B-7944-99DF-5A42806D0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8130" y="370298"/>
            <a:ext cx="3660511" cy="3323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Mastertitelformat</a:t>
            </a:r>
            <a:endParaRPr lang="en-US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205934F-5DBD-594F-A17C-9DC6870A5FC6}"/>
              </a:ext>
            </a:extLst>
          </p:cNvPr>
          <p:cNvSpPr/>
          <p:nvPr userDrawn="1"/>
        </p:nvSpPr>
        <p:spPr>
          <a:xfrm>
            <a:off x="498129" y="961448"/>
            <a:ext cx="2514600" cy="45719"/>
          </a:xfrm>
          <a:prstGeom prst="rect">
            <a:avLst/>
          </a:prstGeom>
          <a:gradFill>
            <a:gsLst>
              <a:gs pos="39000">
                <a:schemeClr val="accent1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2E84D8-C2DA-114E-9866-A4DE958A8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3963" y="4806815"/>
            <a:ext cx="218281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0226ECC-C936-294D-BF5F-38FA3F19FF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1C2B700-C4D1-6243-8819-7BBEBD3BBC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3621" y="4767434"/>
            <a:ext cx="844929" cy="20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750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hälfte rechts Überschrift 2-zeili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505DBA7-FCD6-466D-9C95-5512B750FC31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93963" y="1536689"/>
            <a:ext cx="3664678" cy="314683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1pPr>
            <a:lvl2pPr marL="628650" indent="-285750">
              <a:buClr>
                <a:schemeClr val="accent1"/>
              </a:buClr>
              <a:buFont typeface="Symbol" panose="05050102010706020507" pitchFamily="18" charset="2"/>
              <a:buChar char="-"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85800" indent="0">
              <a:buClr>
                <a:schemeClr val="accent1"/>
              </a:buClr>
              <a:buFont typeface="Symbol" panose="05050102010706020507" pitchFamily="18" charset="2"/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028700" indent="0">
              <a:buNone/>
              <a:defRPr/>
            </a:lvl4pPr>
          </a:lstStyle>
          <a:p>
            <a:pPr lvl="0"/>
            <a:r>
              <a:rPr lang="de-DE" dirty="0"/>
              <a:t>Mastertextformat bearbeiten</a:t>
            </a:r>
          </a:p>
          <a:p>
            <a:pPr lvl="0"/>
            <a:r>
              <a:rPr lang="de-DE" dirty="0"/>
              <a:t>Zweite Ebene</a:t>
            </a:r>
          </a:p>
          <a:p>
            <a:pPr lvl="0"/>
            <a:r>
              <a:rPr lang="de-DE" dirty="0"/>
              <a:t>Dritte Ebene
Vierte Ebene
Fünfte Ebene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739053D-5C7B-2D4A-A6CE-88CE7DF8E955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4572000" y="-2"/>
            <a:ext cx="4572000" cy="5143502"/>
          </a:xfrm>
        </p:spPr>
        <p:txBody>
          <a:bodyPr/>
          <a:lstStyle>
            <a:lvl1pPr marL="171450" indent="-171450">
              <a:buClr>
                <a:schemeClr val="accent1"/>
              </a:buClr>
              <a:buFont typeface="Wingdings" pitchFamily="2" charset="2"/>
              <a:buChar char="§"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ACCAD4A-328B-7944-99DF-5A42806D0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8130" y="370298"/>
            <a:ext cx="3660511" cy="8558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Mastertitelformat lange Überschrift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2E84D8-C2DA-114E-9866-A4DE958A8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3963" y="4806815"/>
            <a:ext cx="218281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0226ECC-C936-294D-BF5F-38FA3F19FF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1C2B700-C4D1-6243-8819-7BBEBD3BBC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3621" y="4767434"/>
            <a:ext cx="844929" cy="201874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1779D883-F131-8F42-8B08-D2A2342F6EF5}"/>
              </a:ext>
            </a:extLst>
          </p:cNvPr>
          <p:cNvSpPr/>
          <p:nvPr userDrawn="1"/>
        </p:nvSpPr>
        <p:spPr>
          <a:xfrm>
            <a:off x="493963" y="1350259"/>
            <a:ext cx="2514600" cy="45719"/>
          </a:xfrm>
          <a:prstGeom prst="rect">
            <a:avLst/>
          </a:prstGeom>
          <a:gradFill>
            <a:gsLst>
              <a:gs pos="39000">
                <a:schemeClr val="accent1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0312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hälfte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5940827-B99A-4879-BC11-B10450601A4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980251" y="1169135"/>
            <a:ext cx="3664678" cy="314683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1pPr>
            <a:lvl2pPr marL="628650" indent="-285750">
              <a:buClr>
                <a:schemeClr val="accent1"/>
              </a:buClr>
              <a:buFont typeface="Symbol" panose="05050102010706020507" pitchFamily="18" charset="2"/>
              <a:buChar char="-"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85800" indent="0">
              <a:buClr>
                <a:schemeClr val="accent1"/>
              </a:buClr>
              <a:buFont typeface="Symbol" panose="05050102010706020507" pitchFamily="18" charset="2"/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028700" indent="0">
              <a:buNone/>
              <a:defRPr/>
            </a:lvl4pPr>
          </a:lstStyle>
          <a:p>
            <a:pPr lvl="0"/>
            <a:r>
              <a:rPr lang="de-DE" dirty="0"/>
              <a:t>Mastertextformat bearbeiten</a:t>
            </a:r>
          </a:p>
          <a:p>
            <a:pPr lvl="0"/>
            <a:r>
              <a:rPr lang="de-DE" dirty="0"/>
              <a:t>Zweite Ebene</a:t>
            </a:r>
          </a:p>
          <a:p>
            <a:pPr lvl="0"/>
            <a:r>
              <a:rPr lang="de-DE" dirty="0"/>
              <a:t>Dritte Ebene
Vierte Ebene
Fünfte Ebene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739053D-5C7B-2D4A-A6CE-88CE7DF8E955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0" y="0"/>
            <a:ext cx="4572000" cy="5143500"/>
          </a:xfrm>
        </p:spPr>
        <p:txBody>
          <a:bodyPr/>
          <a:lstStyle>
            <a:lvl1pPr marL="171450" indent="-171450">
              <a:buClr>
                <a:schemeClr val="accent1"/>
              </a:buClr>
              <a:buFont typeface="Wingdings" pitchFamily="2" charset="2"/>
              <a:buChar char="§"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ACCAD4A-328B-7944-99DF-5A42806D0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80251" y="370298"/>
            <a:ext cx="3660511" cy="3323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Mastertitelformat</a:t>
            </a:r>
            <a:endParaRPr lang="en-US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A87261D-79AD-9340-A964-CF16059E377D}"/>
              </a:ext>
            </a:extLst>
          </p:cNvPr>
          <p:cNvSpPr/>
          <p:nvPr userDrawn="1"/>
        </p:nvSpPr>
        <p:spPr>
          <a:xfrm>
            <a:off x="4980250" y="961448"/>
            <a:ext cx="2514600" cy="45719"/>
          </a:xfrm>
          <a:prstGeom prst="rect">
            <a:avLst/>
          </a:prstGeom>
          <a:gradFill>
            <a:gsLst>
              <a:gs pos="39000">
                <a:schemeClr val="accent1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2FE86A-88B4-5C47-A382-14FD1A928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3963" y="4806815"/>
            <a:ext cx="218281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0226ECC-C936-294D-BF5F-38FA3F19FF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E1B6AEA-AE7C-574D-9342-96B5927D3A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1160" y="4768246"/>
            <a:ext cx="849600" cy="20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72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hälfte links Überschrift 2-zeili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DE8E869-32D6-463C-A1E0-BDA6612BD28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980251" y="1564146"/>
            <a:ext cx="3664678" cy="314683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1pPr>
            <a:lvl2pPr marL="628650" indent="-285750">
              <a:buClr>
                <a:schemeClr val="accent1"/>
              </a:buClr>
              <a:buFont typeface="Symbol" panose="05050102010706020507" pitchFamily="18" charset="2"/>
              <a:buChar char="-"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85800" indent="0">
              <a:buClr>
                <a:schemeClr val="accent1"/>
              </a:buClr>
              <a:buFont typeface="Symbol" panose="05050102010706020507" pitchFamily="18" charset="2"/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028700" indent="0">
              <a:buNone/>
              <a:defRPr/>
            </a:lvl4pPr>
          </a:lstStyle>
          <a:p>
            <a:pPr lvl="0"/>
            <a:r>
              <a:rPr lang="de-DE" dirty="0"/>
              <a:t>Mastertextformat bearbeiten</a:t>
            </a:r>
          </a:p>
          <a:p>
            <a:pPr lvl="0"/>
            <a:r>
              <a:rPr lang="de-DE" dirty="0"/>
              <a:t>Zweite Ebene</a:t>
            </a:r>
          </a:p>
          <a:p>
            <a:pPr lvl="0"/>
            <a:r>
              <a:rPr lang="de-DE" dirty="0"/>
              <a:t>Dritte Ebene
Vierte Ebene
Fünfte Ebene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739053D-5C7B-2D4A-A6CE-88CE7DF8E955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0" y="0"/>
            <a:ext cx="4572000" cy="5143500"/>
          </a:xfrm>
        </p:spPr>
        <p:txBody>
          <a:bodyPr/>
          <a:lstStyle>
            <a:lvl1pPr marL="171450" indent="-171450">
              <a:buClr>
                <a:schemeClr val="accent1"/>
              </a:buClr>
              <a:buFont typeface="Wingdings" pitchFamily="2" charset="2"/>
              <a:buChar char="§"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ACCAD4A-328B-7944-99DF-5A42806D0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80251" y="370298"/>
            <a:ext cx="3660511" cy="7996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Mastertitelformat lange Überschrift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2FE86A-88B4-5C47-A382-14FD1A928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3963" y="4806815"/>
            <a:ext cx="218281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0226ECC-C936-294D-BF5F-38FA3F19FF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E1B6AEA-AE7C-574D-9342-96B5927D3A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1160" y="4768246"/>
            <a:ext cx="849600" cy="201725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1B01E8B9-53FE-A245-B69B-66EC3DB7B723}"/>
              </a:ext>
            </a:extLst>
          </p:cNvPr>
          <p:cNvSpPr/>
          <p:nvPr userDrawn="1"/>
        </p:nvSpPr>
        <p:spPr>
          <a:xfrm>
            <a:off x="4980250" y="1350259"/>
            <a:ext cx="2514600" cy="45719"/>
          </a:xfrm>
          <a:prstGeom prst="rect">
            <a:avLst/>
          </a:prstGeom>
          <a:gradFill>
            <a:gsLst>
              <a:gs pos="39000">
                <a:schemeClr val="accent1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76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mit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CB8A1DBB-5CB1-4877-9590-CBD96435E4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121FDD90-9082-4288-BA50-7D014AB2E03E}"/>
              </a:ext>
            </a:extLst>
          </p:cNvPr>
          <p:cNvSpPr/>
          <p:nvPr userDrawn="1"/>
        </p:nvSpPr>
        <p:spPr bwMode="gray">
          <a:xfrm>
            <a:off x="0" y="1"/>
            <a:ext cx="9144000" cy="5143499"/>
          </a:xfrm>
          <a:prstGeom prst="rect">
            <a:avLst/>
          </a:prstGeom>
          <a:solidFill>
            <a:schemeClr val="tx1">
              <a:alpha val="43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600" dirty="0" err="1">
              <a:solidFill>
                <a:schemeClr val="bg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DDB40A0-4734-40D7-99A9-B925B4F02470}"/>
              </a:ext>
            </a:extLst>
          </p:cNvPr>
          <p:cNvSpPr/>
          <p:nvPr userDrawn="1"/>
        </p:nvSpPr>
        <p:spPr bwMode="gray">
          <a:xfrm>
            <a:off x="0" y="0"/>
            <a:ext cx="5436519" cy="51435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8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600" dirty="0" err="1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185" y="1596900"/>
            <a:ext cx="4785959" cy="1107996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249" y="2889219"/>
            <a:ext cx="4400635" cy="1938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C18B510-FEC4-2E4C-80CF-907A54F1A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3963" y="4806815"/>
            <a:ext cx="218281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0226ECC-C936-294D-BF5F-38FA3F19FF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C51CA3F-5F57-F947-AEAF-F4CC885C3E5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142" y="421106"/>
            <a:ext cx="1581259" cy="37780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FA5A5CB-D2E8-3942-97EE-2A773E3437AC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2753612" y="0"/>
            <a:ext cx="0" cy="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1455983D-7CAD-8742-AA6D-2A4AC5EFA81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525980" y="-1879967"/>
            <a:ext cx="6397373" cy="904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86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529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bunt">
    <p:bg>
      <p:bgPr>
        <a:gradFill>
          <a:gsLst>
            <a:gs pos="39000">
              <a:schemeClr val="accent1"/>
            </a:gs>
            <a:gs pos="100000">
              <a:schemeClr val="accent2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F1D072D-477C-A44F-811B-9A5438661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200" y="629119"/>
            <a:ext cx="7264003" cy="99719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B82DD-978D-6A45-813F-5D1E0EAA9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3963" y="4806815"/>
            <a:ext cx="218281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0226ECC-C936-294D-BF5F-38FA3F19FF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F2FA718-5CC4-0E4A-B757-C50017C2D4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3621" y="4767434"/>
            <a:ext cx="844929" cy="20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38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4" pos="529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elb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F1D072D-477C-A44F-811B-9A5438661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200" y="629119"/>
            <a:ext cx="7264003" cy="997196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B82DD-978D-6A45-813F-5D1E0EAA9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3963" y="4806815"/>
            <a:ext cx="218281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0226ECC-C936-294D-BF5F-38FA3F19FF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45A332C-CC72-EE49-8FEB-30A0F9C03D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3621" y="4767434"/>
            <a:ext cx="844929" cy="20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81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4" pos="529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F1D072D-477C-A44F-811B-9A5438661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200" y="629119"/>
            <a:ext cx="7264003" cy="99719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B82DD-978D-6A45-813F-5D1E0EAA9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3963" y="4806815"/>
            <a:ext cx="218281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0226ECC-C936-294D-BF5F-38FA3F19FF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9C404A4-D2D3-D442-8A7B-43B36FB152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3621" y="4767434"/>
            <a:ext cx="844929" cy="20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238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4" pos="529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weiß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1D62302C-C58C-9545-8B14-83A6100D0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200" y="700766"/>
            <a:ext cx="7264003" cy="1292662"/>
          </a:xfrm>
        </p:spPr>
        <p:txBody>
          <a:bodyPr/>
          <a:lstStyle>
            <a:lvl1pPr>
              <a:lnSpc>
                <a:spcPct val="100000"/>
              </a:lnSpc>
              <a:defRPr sz="42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328CC27-8BA1-044C-A36F-123125D9AA71}"/>
              </a:ext>
            </a:extLst>
          </p:cNvPr>
          <p:cNvSpPr/>
          <p:nvPr userDrawn="1"/>
        </p:nvSpPr>
        <p:spPr>
          <a:xfrm>
            <a:off x="498129" y="370298"/>
            <a:ext cx="2514600" cy="45719"/>
          </a:xfrm>
          <a:prstGeom prst="rect">
            <a:avLst/>
          </a:prstGeom>
          <a:gradFill>
            <a:gsLst>
              <a:gs pos="39000">
                <a:schemeClr val="accent1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B691E45-C53E-A448-911F-06966436B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3963" y="4806815"/>
            <a:ext cx="218281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0226ECC-C936-294D-BF5F-38FA3F19FF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0BC4015-9D6A-4943-89BB-332EBF824B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1160" y="4768246"/>
            <a:ext cx="849600" cy="20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47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4" pos="529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KT schwarz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1BED4A71-77B4-5C45-9BC6-459E0BE1F82D}"/>
              </a:ext>
            </a:extLst>
          </p:cNvPr>
          <p:cNvSpPr/>
          <p:nvPr userDrawn="1"/>
        </p:nvSpPr>
        <p:spPr>
          <a:xfrm>
            <a:off x="493713" y="2897206"/>
            <a:ext cx="2514600" cy="45719"/>
          </a:xfrm>
          <a:prstGeom prst="rect">
            <a:avLst/>
          </a:prstGeom>
          <a:gradFill>
            <a:gsLst>
              <a:gs pos="39000">
                <a:schemeClr val="accent1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04ECD55-7A94-1049-A28F-B99D45C27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3963" y="4806815"/>
            <a:ext cx="218281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0226ECC-C936-294D-BF5F-38FA3F19FFB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B4A7DBC2-EFFF-164B-B381-762436EB61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963" y="3176864"/>
            <a:ext cx="8142288" cy="332399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r>
              <a:rPr lang="de-DE" dirty="0"/>
              <a:t>Einheit der Zahl</a:t>
            </a:r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DF413ED2-7496-CA49-AC5A-F5D862A04E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3963" y="3620060"/>
            <a:ext cx="8142288" cy="21544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="0"/>
            </a:lvl1pPr>
          </a:lstStyle>
          <a:p>
            <a:r>
              <a:rPr lang="de-DE" dirty="0"/>
              <a:t>Erläuternder Text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3274D92C-757A-F143-AF26-3E09CBD7F6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1160" y="4768246"/>
            <a:ext cx="849600" cy="201725"/>
          </a:xfrm>
          <a:prstGeom prst="rect">
            <a:avLst/>
          </a:prstGeom>
        </p:spPr>
      </p:pic>
      <p:sp>
        <p:nvSpPr>
          <p:cNvPr id="8" name="Textplatzhalter 2">
            <a:extLst>
              <a:ext uri="{FF2B5EF4-FFF2-40B4-BE49-F238E27FC236}">
                <a16:creationId xmlns:a16="http://schemas.microsoft.com/office/drawing/2014/main" id="{8D74D1F0-9A9F-BD4B-935A-00B74C0C57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3713" y="369888"/>
            <a:ext cx="8147049" cy="2492990"/>
          </a:xfrm>
        </p:spPr>
        <p:txBody>
          <a:bodyPr/>
          <a:lstStyle>
            <a:lvl1pPr marL="0" indent="0">
              <a:buNone/>
              <a:defRPr sz="18000" b="1"/>
            </a:lvl1pPr>
          </a:lstStyle>
          <a:p>
            <a:r>
              <a:rPr lang="de-DE" dirty="0"/>
              <a:t>832%</a:t>
            </a:r>
          </a:p>
        </p:txBody>
      </p:sp>
    </p:spTree>
    <p:extLst>
      <p:ext uri="{BB962C8B-B14F-4D97-AF65-F5344CB8AC3E}">
        <p14:creationId xmlns:p14="http://schemas.microsoft.com/office/powerpoint/2010/main" val="4053993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4" pos="529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KT bunt mit Headli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E35D8B43-1ACB-1B45-8295-F50CD2B1AF0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3583" y="1368585"/>
            <a:ext cx="8142288" cy="1785104"/>
          </a:xfrm>
          <a:noFill/>
        </p:spPr>
        <p:txBody>
          <a:bodyPr/>
          <a:lstStyle>
            <a:lvl1pPr marL="0" indent="0">
              <a:buNone/>
              <a:defRPr sz="11600" b="1">
                <a:gradFill>
                  <a:gsLst>
                    <a:gs pos="39000">
                      <a:schemeClr val="accent1"/>
                    </a:gs>
                    <a:gs pos="100000">
                      <a:schemeClr val="accent2"/>
                    </a:gs>
                  </a:gsLst>
                  <a:lin ang="1800000" scaled="0"/>
                </a:gradFill>
              </a:defRPr>
            </a:lvl1pPr>
          </a:lstStyle>
          <a:p>
            <a:r>
              <a:rPr lang="de-DE" dirty="0"/>
              <a:t>228%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5571D40-0FA2-5945-AD2F-50717F9773BB}"/>
              </a:ext>
            </a:extLst>
          </p:cNvPr>
          <p:cNvSpPr/>
          <p:nvPr userDrawn="1"/>
        </p:nvSpPr>
        <p:spPr>
          <a:xfrm>
            <a:off x="498129" y="965257"/>
            <a:ext cx="2514600" cy="45719"/>
          </a:xfrm>
          <a:prstGeom prst="rect">
            <a:avLst/>
          </a:prstGeom>
          <a:gradFill>
            <a:gsLst>
              <a:gs pos="39000">
                <a:schemeClr val="accent1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5D8EA8F-59BC-7842-ADE9-433F1C1340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8474" y="370298"/>
            <a:ext cx="8142288" cy="332399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A2B6678-A997-A846-82C5-540B2875E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3963" y="4806815"/>
            <a:ext cx="218281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0226ECC-C936-294D-BF5F-38FA3F19FFB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D9EA9E49-21E0-D24F-A4AC-C46FE81B0C3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963" y="3176864"/>
            <a:ext cx="8142288" cy="332399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r>
              <a:rPr lang="de-DE" dirty="0"/>
              <a:t>Einheit der Zahl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B13A016E-73E5-D547-A0FB-5B5552793D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3963" y="3620060"/>
            <a:ext cx="8142288" cy="21544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="0"/>
            </a:lvl1pPr>
          </a:lstStyle>
          <a:p>
            <a:r>
              <a:rPr lang="de-DE" dirty="0"/>
              <a:t>Erläuternder Text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25CBDDF1-5545-2D4B-8241-2C8392B1A8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1160" y="4768246"/>
            <a:ext cx="849600" cy="20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17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4" pos="529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LLENAN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05EEF0-AD01-4BD5-B6E2-F2C956DC28B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93962" y="1169135"/>
            <a:ext cx="6236899" cy="85151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1pPr>
            <a:lvl2pPr marL="628650" indent="-285750">
              <a:buClr>
                <a:schemeClr val="accent1"/>
              </a:buClr>
              <a:buFont typeface="Symbol" panose="05050102010706020507" pitchFamily="18" charset="2"/>
              <a:buChar char="-"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85800" indent="0">
              <a:buClr>
                <a:schemeClr val="accent1"/>
              </a:buClr>
              <a:buFont typeface="Symbol" panose="05050102010706020507" pitchFamily="18" charset="2"/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028700" indent="0">
              <a:buNone/>
              <a:defRPr/>
            </a:lvl4pPr>
          </a:lstStyle>
          <a:p>
            <a:pPr lvl="0"/>
            <a:r>
              <a:rPr lang="de-DE" dirty="0"/>
              <a:t>Folie 1: </a:t>
            </a:r>
            <a:r>
              <a:rPr lang="en-US" dirty="0"/>
              <a:t>Photo by _</a:t>
            </a:r>
            <a:r>
              <a:rPr lang="en-US" dirty="0" err="1"/>
              <a:t>Autorenname</a:t>
            </a:r>
            <a:r>
              <a:rPr lang="en-US" dirty="0"/>
              <a:t>_ on </a:t>
            </a:r>
            <a:r>
              <a:rPr lang="en-US" dirty="0" err="1"/>
              <a:t>Unsplash</a:t>
            </a:r>
            <a:endParaRPr lang="en-US" dirty="0"/>
          </a:p>
          <a:p>
            <a:pPr lvl="0"/>
            <a:r>
              <a:rPr lang="en-US" dirty="0" err="1"/>
              <a:t>Folie</a:t>
            </a:r>
            <a:r>
              <a:rPr lang="en-US" dirty="0"/>
              <a:t> 13: © _</a:t>
            </a:r>
            <a:r>
              <a:rPr lang="en-US" dirty="0" err="1"/>
              <a:t>Autorenname</a:t>
            </a:r>
            <a:r>
              <a:rPr lang="en-US" dirty="0"/>
              <a:t>_ – stock.adobe.com</a:t>
            </a:r>
          </a:p>
          <a:p>
            <a:pPr lvl="0"/>
            <a:r>
              <a:rPr lang="en-US" dirty="0" err="1"/>
              <a:t>Folie</a:t>
            </a:r>
            <a:r>
              <a:rPr lang="en-US" dirty="0"/>
              <a:t> 14: xxx</a:t>
            </a:r>
            <a:endParaRPr lang="de-DE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404CD77-2CD2-8B40-8FAB-86E312D63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3963" y="4806815"/>
            <a:ext cx="218281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0226ECC-C936-294D-BF5F-38FA3F19FF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8077D7E-1D98-4B47-9895-8C0345E93C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1160" y="4768246"/>
            <a:ext cx="849600" cy="201725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3EB8CBAC-C9D2-6545-9CF0-D4DB254B3FC3}"/>
              </a:ext>
            </a:extLst>
          </p:cNvPr>
          <p:cNvSpPr/>
          <p:nvPr userDrawn="1"/>
        </p:nvSpPr>
        <p:spPr>
          <a:xfrm>
            <a:off x="493963" y="961447"/>
            <a:ext cx="2514600" cy="45719"/>
          </a:xfrm>
          <a:prstGeom prst="rect">
            <a:avLst/>
          </a:prstGeom>
          <a:gradFill>
            <a:gsLst>
              <a:gs pos="39000">
                <a:schemeClr val="accent1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C48F092-6F7F-4561-8E06-AF9A880B9715}"/>
              </a:ext>
            </a:extLst>
          </p:cNvPr>
          <p:cNvSpPr txBox="1"/>
          <p:nvPr userDrawn="1"/>
        </p:nvSpPr>
        <p:spPr>
          <a:xfrm>
            <a:off x="503238" y="337642"/>
            <a:ext cx="3709851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algn="l"/>
            <a:r>
              <a:rPr lang="de-DE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Quellenangaben</a:t>
            </a:r>
          </a:p>
        </p:txBody>
      </p:sp>
    </p:spTree>
    <p:extLst>
      <p:ext uri="{BB962C8B-B14F-4D97-AF65-F5344CB8AC3E}">
        <p14:creationId xmlns:p14="http://schemas.microsoft.com/office/powerpoint/2010/main" val="14408989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1 Ansprech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CB8A1DBB-5CB1-4877-9590-CBD96435E4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121FDD90-9082-4288-BA50-7D014AB2E03E}"/>
              </a:ext>
            </a:extLst>
          </p:cNvPr>
          <p:cNvSpPr/>
          <p:nvPr userDrawn="1"/>
        </p:nvSpPr>
        <p:spPr bwMode="gray">
          <a:xfrm>
            <a:off x="0" y="1"/>
            <a:ext cx="9144000" cy="5143499"/>
          </a:xfrm>
          <a:prstGeom prst="rect">
            <a:avLst/>
          </a:prstGeom>
          <a:solidFill>
            <a:schemeClr val="tx1">
              <a:alpha val="43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600" dirty="0" err="1">
              <a:solidFill>
                <a:schemeClr val="bg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DDB40A0-4734-40D7-99A9-B925B4F02470}"/>
              </a:ext>
            </a:extLst>
          </p:cNvPr>
          <p:cNvSpPr/>
          <p:nvPr userDrawn="1"/>
        </p:nvSpPr>
        <p:spPr bwMode="gray">
          <a:xfrm>
            <a:off x="0" y="0"/>
            <a:ext cx="5436519" cy="51435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8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800" dirty="0" err="1">
              <a:solidFill>
                <a:schemeClr val="bg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E6E3451-D778-6A43-B11A-E37837634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3963" y="4806815"/>
            <a:ext cx="218281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0226ECC-C936-294D-BF5F-38FA3F19FF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906B951A-E2CB-9E49-9893-BDE6F1258F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142" y="421106"/>
            <a:ext cx="1581259" cy="37780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9B13CFB6-91D1-314E-BE19-59E1859BD10B}"/>
              </a:ext>
            </a:extLst>
          </p:cNvPr>
          <p:cNvSpPr txBox="1"/>
          <p:nvPr userDrawn="1"/>
        </p:nvSpPr>
        <p:spPr>
          <a:xfrm>
            <a:off x="508249" y="2305024"/>
            <a:ext cx="6625324" cy="196977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Novatec</a:t>
            </a:r>
            <a:r>
              <a:rPr lang="de-DE" sz="1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Consulting GmbH</a:t>
            </a:r>
          </a:p>
          <a:p>
            <a:pPr>
              <a:lnSpc>
                <a:spcPct val="100000"/>
              </a:lnSpc>
            </a:pPr>
            <a:r>
              <a:rPr lang="de-DE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Bertha-Benz-Platz 1</a:t>
            </a:r>
          </a:p>
          <a:p>
            <a:pPr>
              <a:lnSpc>
                <a:spcPct val="100000"/>
              </a:lnSpc>
            </a:pPr>
            <a:r>
              <a:rPr lang="de-DE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D-70771 Leinfelden-Echterdingen</a:t>
            </a:r>
          </a:p>
          <a:p>
            <a:pPr>
              <a:lnSpc>
                <a:spcPct val="100000"/>
              </a:lnSpc>
            </a:pPr>
            <a:endParaRPr lang="de-DE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de-DE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T. +49 711 22040-700</a:t>
            </a:r>
          </a:p>
          <a:p>
            <a:pPr>
              <a:lnSpc>
                <a:spcPct val="100000"/>
              </a:lnSpc>
            </a:pPr>
            <a:r>
              <a:rPr lang="de-DE" sz="1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info@novatec-gmbh.de</a:t>
            </a:r>
            <a:endParaRPr lang="de-DE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de-DE" sz="1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www.novatec-gmbh.de</a:t>
            </a:r>
            <a:r>
              <a:rPr lang="de-DE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endParaRPr lang="de-DE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>
              <a:lnSpc>
                <a:spcPct val="100000"/>
              </a:lnSpc>
            </a:pPr>
            <a:endParaRPr lang="de-DE" sz="14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F2DC83-30D0-BA41-864F-8AD3EF9AD0C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8249" y="1312150"/>
            <a:ext cx="3727450" cy="18466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Senior Consultant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9CBBAE8C-DA67-7541-8B3F-02B31F3EE4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8249" y="1085958"/>
            <a:ext cx="3727450" cy="215444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Max Mustermann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D9D8B339-4DDD-DC44-93B7-E845770CA3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8249" y="1615837"/>
            <a:ext cx="3727450" cy="18466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Mobil: </a:t>
            </a:r>
            <a:r>
              <a:rPr lang="de-DE" dirty="0" err="1"/>
              <a:t>xxxxx</a:t>
            </a:r>
            <a:endParaRPr lang="de-DE" dirty="0"/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CD97106B-6BA3-F140-B0E0-844D4AEB28C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8249" y="1795522"/>
            <a:ext cx="3727450" cy="18466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E-Mail: </a:t>
            </a:r>
            <a:r>
              <a:rPr lang="de-DE" dirty="0" err="1"/>
              <a:t>xxxxx</a:t>
            </a:r>
            <a:endParaRPr lang="de-DE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529A26D3-99A0-CF4B-86D4-60295583483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525980" y="-1879967"/>
            <a:ext cx="6397373" cy="904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88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5296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2 Ansprech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CB8A1DBB-5CB1-4877-9590-CBD96435E4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121FDD90-9082-4288-BA50-7D014AB2E03E}"/>
              </a:ext>
            </a:extLst>
          </p:cNvPr>
          <p:cNvSpPr/>
          <p:nvPr userDrawn="1"/>
        </p:nvSpPr>
        <p:spPr bwMode="gray">
          <a:xfrm>
            <a:off x="0" y="1"/>
            <a:ext cx="9144000" cy="5143499"/>
          </a:xfrm>
          <a:prstGeom prst="rect">
            <a:avLst/>
          </a:prstGeom>
          <a:solidFill>
            <a:schemeClr val="tx1">
              <a:alpha val="43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600" dirty="0" err="1">
              <a:solidFill>
                <a:schemeClr val="bg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DDB40A0-4734-40D7-99A9-B925B4F02470}"/>
              </a:ext>
            </a:extLst>
          </p:cNvPr>
          <p:cNvSpPr/>
          <p:nvPr userDrawn="1"/>
        </p:nvSpPr>
        <p:spPr bwMode="gray">
          <a:xfrm>
            <a:off x="0" y="0"/>
            <a:ext cx="5436519" cy="51435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8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600" dirty="0" err="1">
              <a:solidFill>
                <a:schemeClr val="bg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E6E3451-D778-6A43-B11A-E37837634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3963" y="4806815"/>
            <a:ext cx="218281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0226ECC-C936-294D-BF5F-38FA3F19FFB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B13CFB6-91D1-314E-BE19-59E1859BD10B}"/>
              </a:ext>
            </a:extLst>
          </p:cNvPr>
          <p:cNvSpPr txBox="1"/>
          <p:nvPr userDrawn="1"/>
        </p:nvSpPr>
        <p:spPr>
          <a:xfrm>
            <a:off x="508249" y="2305024"/>
            <a:ext cx="6625324" cy="196977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Novatec</a:t>
            </a:r>
            <a:r>
              <a:rPr lang="de-DE" sz="1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Consulting GmbH</a:t>
            </a:r>
          </a:p>
          <a:p>
            <a:pPr>
              <a:lnSpc>
                <a:spcPct val="100000"/>
              </a:lnSpc>
            </a:pPr>
            <a:r>
              <a:rPr lang="de-DE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Bertha-Benz-Platz 1</a:t>
            </a:r>
          </a:p>
          <a:p>
            <a:pPr>
              <a:lnSpc>
                <a:spcPct val="100000"/>
              </a:lnSpc>
            </a:pPr>
            <a:r>
              <a:rPr lang="de-DE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D-70771 Leinfelden-Echterdingen</a:t>
            </a:r>
          </a:p>
          <a:p>
            <a:pPr>
              <a:lnSpc>
                <a:spcPct val="100000"/>
              </a:lnSpc>
            </a:pPr>
            <a:endParaRPr lang="de-DE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de-DE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T. +49 711 22040-700</a:t>
            </a:r>
          </a:p>
          <a:p>
            <a:pPr>
              <a:lnSpc>
                <a:spcPct val="100000"/>
              </a:lnSpc>
            </a:pPr>
            <a:r>
              <a:rPr lang="de-DE" sz="1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info@novatec-gmbh.de</a:t>
            </a:r>
            <a:endParaRPr lang="de-DE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de-DE" sz="1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www.novatec-gmbh.de</a:t>
            </a:r>
            <a:r>
              <a:rPr lang="de-DE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endParaRPr lang="de-DE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>
              <a:lnSpc>
                <a:spcPct val="100000"/>
              </a:lnSpc>
            </a:pPr>
            <a:endParaRPr lang="de-DE" sz="14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F2DC83-30D0-BA41-864F-8AD3EF9AD0C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8249" y="1312150"/>
            <a:ext cx="3727450" cy="18466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Senior Consultant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9CBBAE8C-DA67-7541-8B3F-02B31F3EE4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8249" y="1085958"/>
            <a:ext cx="3727450" cy="215444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Max Mustermann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D9D8B339-4DDD-DC44-93B7-E845770CA3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8249" y="1615837"/>
            <a:ext cx="3727450" cy="18466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Mobil: </a:t>
            </a:r>
            <a:r>
              <a:rPr lang="de-DE" dirty="0" err="1"/>
              <a:t>xxxxx</a:t>
            </a:r>
            <a:endParaRPr lang="de-DE" dirty="0"/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CD97106B-6BA3-F140-B0E0-844D4AEB28C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8249" y="1795522"/>
            <a:ext cx="3727450" cy="18466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E-Mail: </a:t>
            </a:r>
            <a:r>
              <a:rPr lang="de-DE" dirty="0" err="1"/>
              <a:t>xxxxx</a:t>
            </a:r>
            <a:endParaRPr lang="de-DE" dirty="0"/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037CF79C-F847-4149-BE68-206CD4BFEC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31380" y="1308379"/>
            <a:ext cx="3727450" cy="18466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Senior Consultant</a:t>
            </a:r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E4BAF5DA-9BAC-9D47-9C2A-710BDC8D13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31380" y="1082187"/>
            <a:ext cx="3727450" cy="215444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Max Mustermann</a:t>
            </a:r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279670B0-AD5E-1F42-8C57-A0868F3707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1380" y="1612066"/>
            <a:ext cx="3727450" cy="18466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Mobil: </a:t>
            </a:r>
            <a:r>
              <a:rPr lang="de-DE" dirty="0" err="1"/>
              <a:t>xxxxx</a:t>
            </a:r>
            <a:endParaRPr lang="de-DE" dirty="0"/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17693B2D-B0FF-BD43-982B-C5458EC820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31380" y="1791751"/>
            <a:ext cx="3727450" cy="18466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E-Mail: </a:t>
            </a:r>
            <a:r>
              <a:rPr lang="de-DE" dirty="0" err="1"/>
              <a:t>xxxxx</a:t>
            </a:r>
            <a:endParaRPr lang="de-DE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B9547331-38F0-CE41-BA42-16A95F706B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142" y="421106"/>
            <a:ext cx="1581259" cy="37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834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529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0 Ansprech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CB8A1DBB-5CB1-4877-9590-CBD96435E4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121FDD90-9082-4288-BA50-7D014AB2E03E}"/>
              </a:ext>
            </a:extLst>
          </p:cNvPr>
          <p:cNvSpPr/>
          <p:nvPr userDrawn="1"/>
        </p:nvSpPr>
        <p:spPr bwMode="gray">
          <a:xfrm>
            <a:off x="0" y="1"/>
            <a:ext cx="9144000" cy="5143499"/>
          </a:xfrm>
          <a:prstGeom prst="rect">
            <a:avLst/>
          </a:prstGeom>
          <a:solidFill>
            <a:schemeClr val="tx1">
              <a:alpha val="43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600" dirty="0" err="1">
              <a:solidFill>
                <a:schemeClr val="bg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DDB40A0-4734-40D7-99A9-B925B4F02470}"/>
              </a:ext>
            </a:extLst>
          </p:cNvPr>
          <p:cNvSpPr/>
          <p:nvPr userDrawn="1"/>
        </p:nvSpPr>
        <p:spPr bwMode="gray">
          <a:xfrm>
            <a:off x="0" y="0"/>
            <a:ext cx="5436519" cy="51435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8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600" dirty="0" err="1">
              <a:solidFill>
                <a:schemeClr val="bg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E6E3451-D778-6A43-B11A-E37837634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3963" y="4806815"/>
            <a:ext cx="218281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0226ECC-C936-294D-BF5F-38FA3F19FFB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03E5172-C386-EE42-A6BE-5DBCB8333BC0}"/>
              </a:ext>
            </a:extLst>
          </p:cNvPr>
          <p:cNvSpPr txBox="1"/>
          <p:nvPr userDrawn="1"/>
        </p:nvSpPr>
        <p:spPr>
          <a:xfrm>
            <a:off x="503238" y="2307862"/>
            <a:ext cx="3820864" cy="196207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Novatec</a:t>
            </a:r>
            <a:r>
              <a:rPr lang="de-DE" sz="1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Consulting GmbH</a:t>
            </a:r>
          </a:p>
          <a:p>
            <a:pPr>
              <a:lnSpc>
                <a:spcPct val="100000"/>
              </a:lnSpc>
            </a:pPr>
            <a:r>
              <a:rPr lang="de-DE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Bertha-Benz-Platz 1</a:t>
            </a:r>
          </a:p>
          <a:p>
            <a:pPr>
              <a:lnSpc>
                <a:spcPct val="100000"/>
              </a:lnSpc>
            </a:pPr>
            <a:r>
              <a:rPr lang="de-DE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D-70771 Leinfelden-Echterdingen</a:t>
            </a:r>
          </a:p>
          <a:p>
            <a:pPr>
              <a:lnSpc>
                <a:spcPct val="100000"/>
              </a:lnSpc>
            </a:pPr>
            <a:endParaRPr lang="de-DE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de-DE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T. +49 711 22040-700</a:t>
            </a:r>
          </a:p>
          <a:p>
            <a:pPr>
              <a:lnSpc>
                <a:spcPct val="100000"/>
              </a:lnSpc>
            </a:pPr>
            <a:r>
              <a:rPr lang="de-DE" sz="1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info@novatec-gmbh.de</a:t>
            </a:r>
            <a:endParaRPr lang="de-DE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de-DE" sz="1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www.novatec-gmbh.de</a:t>
            </a:r>
            <a:r>
              <a:rPr lang="de-DE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endParaRPr lang="de-DE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>
              <a:lnSpc>
                <a:spcPct val="100000"/>
              </a:lnSpc>
            </a:pPr>
            <a:endParaRPr lang="de-DE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F1FCE58-C4A8-8F45-BAC5-E7B36691E5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142" y="421106"/>
            <a:ext cx="1581259" cy="377801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67750CB-7867-184B-8057-E6CD5A58DD4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525980" y="-1879967"/>
            <a:ext cx="6397373" cy="904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56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529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hell (Dru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CB8A1DBB-5CB1-4877-9590-CBD96435E4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121FDD90-9082-4288-BA50-7D014AB2E03E}"/>
              </a:ext>
            </a:extLst>
          </p:cNvPr>
          <p:cNvSpPr/>
          <p:nvPr userDrawn="1"/>
        </p:nvSpPr>
        <p:spPr bwMode="gray">
          <a:xfrm>
            <a:off x="0" y="1"/>
            <a:ext cx="9144000" cy="514349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600" dirty="0" err="1">
              <a:solidFill>
                <a:schemeClr val="bg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C8A392B-6E6A-1C48-BBA8-906292A9277E}"/>
              </a:ext>
            </a:extLst>
          </p:cNvPr>
          <p:cNvSpPr/>
          <p:nvPr userDrawn="1"/>
        </p:nvSpPr>
        <p:spPr bwMode="gray">
          <a:xfrm>
            <a:off x="0" y="0"/>
            <a:ext cx="5036344" cy="5143500"/>
          </a:xfrm>
          <a:prstGeom prst="rect">
            <a:avLst/>
          </a:prstGeom>
          <a:gradFill>
            <a:gsLst>
              <a:gs pos="0">
                <a:schemeClr val="bg1"/>
              </a:gs>
              <a:gs pos="97000">
                <a:schemeClr val="bg1">
                  <a:alpha val="0"/>
                </a:schemeClr>
              </a:gs>
            </a:gsLst>
            <a:lin ang="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600" dirty="0" err="1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185" y="1596900"/>
            <a:ext cx="7904162" cy="1107996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249" y="2889219"/>
            <a:ext cx="6858000" cy="1938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0AFF4A8-8016-CF42-8D7B-B87956D73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3963" y="4806815"/>
            <a:ext cx="218281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0226ECC-C936-294D-BF5F-38FA3F19FF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3E857E6-CF2A-D749-9126-8C1448D37D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712" y="421694"/>
            <a:ext cx="1587600" cy="37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22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529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hell (Dru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CB8A1DBB-5CB1-4877-9590-CBD96435E4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121FDD90-9082-4288-BA50-7D014AB2E03E}"/>
              </a:ext>
            </a:extLst>
          </p:cNvPr>
          <p:cNvSpPr/>
          <p:nvPr userDrawn="1"/>
        </p:nvSpPr>
        <p:spPr bwMode="gray">
          <a:xfrm>
            <a:off x="0" y="1"/>
            <a:ext cx="9144000" cy="5143499"/>
          </a:xfrm>
          <a:prstGeom prst="rect">
            <a:avLst/>
          </a:prstGeom>
          <a:solidFill>
            <a:schemeClr val="bg1">
              <a:alpha val="43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600" dirty="0" err="1">
              <a:solidFill>
                <a:schemeClr val="bg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DDB40A0-4734-40D7-99A9-B925B4F02470}"/>
              </a:ext>
            </a:extLst>
          </p:cNvPr>
          <p:cNvSpPr/>
          <p:nvPr userDrawn="1"/>
        </p:nvSpPr>
        <p:spPr bwMode="gray">
          <a:xfrm>
            <a:off x="0" y="0"/>
            <a:ext cx="5436519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6000"/>
                </a:schemeClr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600" dirty="0" err="1">
              <a:solidFill>
                <a:schemeClr val="bg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E6E3451-D778-6A43-B11A-E37837634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3963" y="4806815"/>
            <a:ext cx="218281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0226ECC-C936-294D-BF5F-38FA3F19FFB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03E5172-C386-EE42-A6BE-5DBCB8333BC0}"/>
              </a:ext>
            </a:extLst>
          </p:cNvPr>
          <p:cNvSpPr txBox="1"/>
          <p:nvPr userDrawn="1"/>
        </p:nvSpPr>
        <p:spPr>
          <a:xfrm>
            <a:off x="503238" y="2331490"/>
            <a:ext cx="6625324" cy="196207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Novatec</a:t>
            </a:r>
            <a:r>
              <a:rPr lang="de-DE" sz="18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Consulting GmbH</a:t>
            </a:r>
          </a:p>
          <a:p>
            <a:pPr>
              <a:lnSpc>
                <a:spcPct val="100000"/>
              </a:lnSpc>
            </a:pPr>
            <a:r>
              <a:rPr lang="de-DE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Bertha-Benz-Platz 1</a:t>
            </a:r>
          </a:p>
          <a:p>
            <a:pPr>
              <a:lnSpc>
                <a:spcPct val="100000"/>
              </a:lnSpc>
            </a:pPr>
            <a:r>
              <a:rPr lang="de-DE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D-70771 Leinfelden-Echterdingen</a:t>
            </a:r>
          </a:p>
          <a:p>
            <a:pPr>
              <a:lnSpc>
                <a:spcPct val="100000"/>
              </a:lnSpc>
            </a:pPr>
            <a:endParaRPr lang="de-DE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de-DE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T. +49 711 22040-700</a:t>
            </a:r>
          </a:p>
          <a:p>
            <a:pPr>
              <a:lnSpc>
                <a:spcPct val="100000"/>
              </a:lnSpc>
            </a:pPr>
            <a:r>
              <a:rPr lang="de-DE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info@novatec-gmbh.de</a:t>
            </a:r>
            <a:endParaRPr lang="de-DE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de-DE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www.novatec-gmbh.de</a:t>
            </a:r>
            <a:r>
              <a:rPr lang="de-DE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endParaRPr lang="de-D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>
              <a:lnSpc>
                <a:spcPct val="100000"/>
              </a:lnSpc>
            </a:pPr>
            <a:endParaRPr lang="de-DE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3DDAA5C-796C-2047-BC3B-3684233A8F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525980" y="-1879967"/>
            <a:ext cx="6397373" cy="904390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A5A81918-6983-FF47-8455-4E093159528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712" y="421694"/>
            <a:ext cx="1587600" cy="37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9893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529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mi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1F29225-9FDF-4399-B73A-E5B59B74C553}"/>
              </a:ext>
            </a:extLst>
          </p:cNvPr>
          <p:cNvCxnSpPr/>
          <p:nvPr userDrawn="1"/>
        </p:nvCxnSpPr>
        <p:spPr>
          <a:xfrm>
            <a:off x="6851650" y="311150"/>
            <a:ext cx="0" cy="2082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55E3A08F-24D7-D64A-A0CC-915D08088E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5503" y="425528"/>
            <a:ext cx="1562642" cy="368957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C2615E5D-DA89-4A0A-96DA-EBEE6965C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3963" y="4806815"/>
            <a:ext cx="218281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0226ECC-C936-294D-BF5F-38FA3F19FFB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3B61BBB-3E8E-4870-A664-EBDC508A88DE}"/>
              </a:ext>
            </a:extLst>
          </p:cNvPr>
          <p:cNvSpPr txBox="1"/>
          <p:nvPr userDrawn="1"/>
        </p:nvSpPr>
        <p:spPr>
          <a:xfrm>
            <a:off x="503238" y="2331490"/>
            <a:ext cx="6625324" cy="196207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Novatec</a:t>
            </a:r>
            <a:r>
              <a:rPr lang="de-DE" sz="18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Consulting GmbH</a:t>
            </a:r>
          </a:p>
          <a:p>
            <a:pPr>
              <a:lnSpc>
                <a:spcPct val="100000"/>
              </a:lnSpc>
            </a:pPr>
            <a:r>
              <a:rPr lang="de-DE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Bertha-Benz-Platz 1</a:t>
            </a:r>
          </a:p>
          <a:p>
            <a:pPr>
              <a:lnSpc>
                <a:spcPct val="100000"/>
              </a:lnSpc>
            </a:pPr>
            <a:r>
              <a:rPr lang="de-DE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D-70771 Leinfelden-Echterdingen</a:t>
            </a:r>
          </a:p>
          <a:p>
            <a:pPr>
              <a:lnSpc>
                <a:spcPct val="100000"/>
              </a:lnSpc>
            </a:pPr>
            <a:endParaRPr lang="de-DE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de-DE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T. +49 711 22040-700</a:t>
            </a:r>
          </a:p>
          <a:p>
            <a:pPr>
              <a:lnSpc>
                <a:spcPct val="100000"/>
              </a:lnSpc>
            </a:pPr>
            <a:r>
              <a:rPr lang="de-DE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info@novatec-gmbh.de</a:t>
            </a:r>
            <a:endParaRPr lang="de-DE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de-DE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www.novatec-gmbh.de</a:t>
            </a:r>
            <a:r>
              <a:rPr lang="de-DE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endParaRPr lang="de-D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>
              <a:lnSpc>
                <a:spcPct val="100000"/>
              </a:lnSpc>
            </a:pPr>
            <a:endParaRPr lang="de-DE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Bildplatzhalter 2">
            <a:extLst>
              <a:ext uri="{FF2B5EF4-FFF2-40B4-BE49-F238E27FC236}">
                <a16:creationId xmlns:a16="http://schemas.microsoft.com/office/drawing/2014/main" id="{EB5CB9BC-888D-4176-8E2B-851280A42627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4572000" y="-2"/>
            <a:ext cx="4572000" cy="5143502"/>
          </a:xfrm>
        </p:spPr>
        <p:txBody>
          <a:bodyPr/>
          <a:lstStyle>
            <a:lvl1pPr marL="171450" indent="-171450">
              <a:buClr>
                <a:schemeClr val="accent1"/>
              </a:buClr>
              <a:buFont typeface="Wingdings" pitchFamily="2" charset="2"/>
              <a:buChar char="§"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FB4DAC91-93B0-436A-B84E-FE4859E472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3238" y="1312150"/>
            <a:ext cx="3727450" cy="184666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Senior Consultant</a:t>
            </a:r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8BA2D2E4-93ED-4ECF-BC1A-E65069F149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3238" y="1085958"/>
            <a:ext cx="3727450" cy="215444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Max Mustermann</a:t>
            </a:r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59871468-FBE5-4B54-9F70-953FBF55F0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3238" y="1615837"/>
            <a:ext cx="3727450" cy="184666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Mobil: </a:t>
            </a:r>
            <a:r>
              <a:rPr lang="de-DE" dirty="0" err="1"/>
              <a:t>xxxxx</a:t>
            </a:r>
            <a:endParaRPr lang="de-DE" dirty="0"/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1423EC2C-BA2D-480A-9B66-97D07F16EF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1795522"/>
            <a:ext cx="3727450" cy="184666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E-Mail: </a:t>
            </a:r>
            <a:r>
              <a:rPr lang="de-DE" dirty="0" err="1"/>
              <a:t>xxxxx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6144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5296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mit Q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2">
            <a:extLst>
              <a:ext uri="{FF2B5EF4-FFF2-40B4-BE49-F238E27FC236}">
                <a16:creationId xmlns:a16="http://schemas.microsoft.com/office/drawing/2014/main" id="{EB5CB9BC-888D-4176-8E2B-851280A42627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6351" y="-2"/>
            <a:ext cx="4572000" cy="5143502"/>
          </a:xfrm>
        </p:spPr>
        <p:txBody>
          <a:bodyPr/>
          <a:lstStyle>
            <a:lvl1pPr marL="171450" indent="-171450">
              <a:buClr>
                <a:schemeClr val="accent1"/>
              </a:buClr>
              <a:buFont typeface="Wingdings" pitchFamily="2" charset="2"/>
              <a:buChar char="§"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1F29225-9FDF-4399-B73A-E5B59B74C553}"/>
              </a:ext>
            </a:extLst>
          </p:cNvPr>
          <p:cNvCxnSpPr/>
          <p:nvPr userDrawn="1"/>
        </p:nvCxnSpPr>
        <p:spPr>
          <a:xfrm>
            <a:off x="2292351" y="311150"/>
            <a:ext cx="0" cy="2082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C2615E5D-DA89-4A0A-96DA-EBEE6965C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3963" y="4806815"/>
            <a:ext cx="218281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0226ECC-C936-294D-BF5F-38FA3F19FFB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FB4DAC91-93B0-436A-B84E-FE4859E472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84404" y="1723008"/>
            <a:ext cx="3727450" cy="184666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Senior Consultant</a:t>
            </a:r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8BA2D2E4-93ED-4ECF-BC1A-E65069F149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84404" y="1496816"/>
            <a:ext cx="3727450" cy="215444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Max Mustermann</a:t>
            </a:r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59871468-FBE5-4B54-9F70-953FBF55F0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84404" y="2026695"/>
            <a:ext cx="3727450" cy="184666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Mobil: </a:t>
            </a:r>
            <a:r>
              <a:rPr lang="de-DE" dirty="0" err="1"/>
              <a:t>xxxxx</a:t>
            </a:r>
            <a:endParaRPr lang="de-DE" dirty="0"/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1423EC2C-BA2D-480A-9B66-97D07F16EF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4404" y="2206380"/>
            <a:ext cx="3727450" cy="184666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E-Mail: </a:t>
            </a:r>
            <a:r>
              <a:rPr lang="de-DE" dirty="0" err="1"/>
              <a:t>xxxxx</a:t>
            </a: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13F5B717-A39F-4498-B7B0-F298B126E0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14878" y="421694"/>
            <a:ext cx="1587600" cy="376952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C3E84A4-26E8-4C1D-ADEF-A3511E248DC1}"/>
              </a:ext>
            </a:extLst>
          </p:cNvPr>
          <p:cNvSpPr txBox="1"/>
          <p:nvPr userDrawn="1"/>
        </p:nvSpPr>
        <p:spPr>
          <a:xfrm>
            <a:off x="6629399" y="3177956"/>
            <a:ext cx="2012651" cy="82330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Scan </a:t>
            </a:r>
            <a:r>
              <a:rPr lang="de-DE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de-DE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code </a:t>
            </a:r>
            <a:r>
              <a:rPr lang="de-DE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de-DE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</a:t>
            </a:r>
            <a:r>
              <a:rPr lang="de-DE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br>
              <a:rPr lang="de-DE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contact</a:t>
            </a:r>
            <a:r>
              <a:rPr lang="de-DE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details</a:t>
            </a:r>
            <a:endParaRPr lang="de-DE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de-DE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>
              <a:lnSpc>
                <a:spcPct val="100000"/>
              </a:lnSpc>
            </a:pPr>
            <a:endParaRPr lang="de-DE" dirty="0" err="1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B8407658-74CF-4CD1-BA66-8EE751A36600}"/>
              </a:ext>
            </a:extLst>
          </p:cNvPr>
          <p:cNvGrpSpPr/>
          <p:nvPr userDrawn="1"/>
        </p:nvGrpSpPr>
        <p:grpSpPr>
          <a:xfrm>
            <a:off x="4828107" y="2637507"/>
            <a:ext cx="1649138" cy="1594022"/>
            <a:chOff x="2775040" y="256570"/>
            <a:chExt cx="1434735" cy="1411146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B569975B-79E2-4481-BA7E-988E1526B45E}"/>
                </a:ext>
              </a:extLst>
            </p:cNvPr>
            <p:cNvSpPr>
              <a:spLocks/>
            </p:cNvSpPr>
            <p:nvPr/>
          </p:nvSpPr>
          <p:spPr>
            <a:xfrm>
              <a:off x="2888370" y="331526"/>
              <a:ext cx="1221467" cy="1242924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95B1DF3B-98E8-4958-A514-7AD2C9B63237}"/>
                </a:ext>
              </a:extLst>
            </p:cNvPr>
            <p:cNvSpPr/>
            <p:nvPr/>
          </p:nvSpPr>
          <p:spPr>
            <a:xfrm>
              <a:off x="2775040" y="449950"/>
              <a:ext cx="1434735" cy="964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4BBA8E87-BEDB-4DF0-9F1A-56F21A7B7011}"/>
                </a:ext>
              </a:extLst>
            </p:cNvPr>
            <p:cNvSpPr/>
            <p:nvPr/>
          </p:nvSpPr>
          <p:spPr>
            <a:xfrm rot="5400000">
              <a:off x="2798281" y="479798"/>
              <a:ext cx="1411146" cy="964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4" name="Bildplatzhalter 2">
            <a:extLst>
              <a:ext uri="{FF2B5EF4-FFF2-40B4-BE49-F238E27FC236}">
                <a16:creationId xmlns:a16="http://schemas.microsoft.com/office/drawing/2014/main" id="{6B4B1F70-234A-4F81-996C-D2394D4B699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55804" y="2818263"/>
            <a:ext cx="1214639" cy="1214639"/>
          </a:xfrm>
        </p:spPr>
        <p:txBody>
          <a:bodyPr/>
          <a:lstStyle>
            <a:lvl1pPr marL="171450" indent="-171450">
              <a:buClr>
                <a:schemeClr val="accent1"/>
              </a:buClr>
              <a:buFont typeface="Wingdings" pitchFamily="2" charset="2"/>
              <a:buChar char="§"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408050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5296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03DC888-A515-B548-AA8A-A56E84C9B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3963" y="4806815"/>
            <a:ext cx="218281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0226ECC-C936-294D-BF5F-38FA3F19FF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D6957F4-D076-4246-B6DF-7E2AA47551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1160" y="4768246"/>
            <a:ext cx="849600" cy="20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452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HALT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C9AE374-11BD-AE42-BF85-CBCA35493F7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32274" y="1173163"/>
            <a:ext cx="4408488" cy="33274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ACCAD4A-328B-7944-99DF-5A42806D0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8129" y="370298"/>
            <a:ext cx="8142633" cy="4154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Mastertitelformat bearbeiten mit Headline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BB0CDF-104C-EB43-8E62-FE8AE104A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3963" y="4806815"/>
            <a:ext cx="218281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0226ECC-C936-294D-BF5F-38FA3F19FFB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5B4AE91-C8E2-1946-8D7F-70C11847BC96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98130" y="1172577"/>
            <a:ext cx="3400102" cy="332798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1pPr>
            <a:lvl2pPr marL="685800" indent="-342900">
              <a:buClr>
                <a:schemeClr val="accent2"/>
              </a:buClr>
              <a:buFont typeface="Symbol" panose="05050102010706020507" pitchFamily="18" charset="2"/>
              <a:buChar char="-"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-228600">
              <a:buClr>
                <a:schemeClr val="accent2"/>
              </a:buClr>
              <a:buFont typeface="Symbol" panose="05050102010706020507" pitchFamily="18" charset="2"/>
              <a:buChar char="-"/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32504E4-3448-454B-85AD-E2A922D7A197}"/>
              </a:ext>
            </a:extLst>
          </p:cNvPr>
          <p:cNvSpPr/>
          <p:nvPr userDrawn="1"/>
        </p:nvSpPr>
        <p:spPr>
          <a:xfrm>
            <a:off x="493963" y="951765"/>
            <a:ext cx="2514600" cy="45719"/>
          </a:xfrm>
          <a:prstGeom prst="rect">
            <a:avLst/>
          </a:prstGeom>
          <a:gradFill>
            <a:gsLst>
              <a:gs pos="39000">
                <a:schemeClr val="accent1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14CCD45C-7797-4D47-BD25-553F02CD5B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9917" y="4767626"/>
            <a:ext cx="834546" cy="20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1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RENNER dunkles Bil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17">
            <a:extLst>
              <a:ext uri="{FF2B5EF4-FFF2-40B4-BE49-F238E27FC236}">
                <a16:creationId xmlns:a16="http://schemas.microsoft.com/office/drawing/2014/main" id="{6CA03FD0-06BE-4E19-92AF-31F4CD195E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1F2CA2B-1765-4C90-971A-6A2BF5DA6E83}"/>
              </a:ext>
            </a:extLst>
          </p:cNvPr>
          <p:cNvSpPr/>
          <p:nvPr userDrawn="1"/>
        </p:nvSpPr>
        <p:spPr bwMode="gray">
          <a:xfrm>
            <a:off x="0" y="1"/>
            <a:ext cx="9144000" cy="5143500"/>
          </a:xfrm>
          <a:prstGeom prst="rect">
            <a:avLst/>
          </a:prstGeom>
          <a:solidFill>
            <a:schemeClr val="tx1">
              <a:alpha val="43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600" dirty="0" err="1">
              <a:solidFill>
                <a:schemeClr val="bg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A6B9A4C-C36C-4732-ACD7-03B51FEE2BD3}"/>
              </a:ext>
            </a:extLst>
          </p:cNvPr>
          <p:cNvSpPr/>
          <p:nvPr userDrawn="1"/>
        </p:nvSpPr>
        <p:spPr bwMode="gray">
          <a:xfrm>
            <a:off x="0" y="0"/>
            <a:ext cx="5436519" cy="51435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8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600" dirty="0" err="1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4185" y="2412916"/>
            <a:ext cx="7904162" cy="553998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Kapiteltrenner</a:t>
            </a:r>
            <a:r>
              <a:rPr lang="de-DE" dirty="0"/>
              <a:t>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249" y="3679115"/>
            <a:ext cx="6858000" cy="1938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26B0898-6E14-4F56-8090-A33173B8A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4185" y="4806815"/>
            <a:ext cx="218281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0226ECC-C936-294D-BF5F-38FA3F19FFB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BF325ED-75E8-7943-89C7-7C2B0907C9F3}"/>
              </a:ext>
            </a:extLst>
          </p:cNvPr>
          <p:cNvSpPr/>
          <p:nvPr userDrawn="1"/>
        </p:nvSpPr>
        <p:spPr>
          <a:xfrm>
            <a:off x="508249" y="2186684"/>
            <a:ext cx="2514600" cy="45719"/>
          </a:xfrm>
          <a:prstGeom prst="rect">
            <a:avLst/>
          </a:prstGeom>
          <a:gradFill>
            <a:gsLst>
              <a:gs pos="39000">
                <a:schemeClr val="accent1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A53BD7C-2A8A-6848-BE10-63F81B803E7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3621" y="4767434"/>
            <a:ext cx="844929" cy="20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579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529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schwarz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26B0898-6E14-4F56-8090-A33173B8A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4185" y="4806815"/>
            <a:ext cx="218281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0226ECC-C936-294D-BF5F-38FA3F19FFB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9131FB-B108-9443-90B3-6E80C2B7E3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4185" y="2412916"/>
            <a:ext cx="4669081" cy="553998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Kapiteltrenner</a:t>
            </a:r>
            <a:r>
              <a:rPr lang="de-DE" dirty="0"/>
              <a:t> bearbeiten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AEB6355-6A9B-1740-B2B1-D12152A5E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249" y="3679115"/>
            <a:ext cx="2841952" cy="1938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4035E5E-416D-3342-A868-C6063C87B2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3621" y="4767434"/>
            <a:ext cx="844929" cy="20187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CDF5628-1DFC-AE49-A7CF-F8925438F8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525980" y="-1879967"/>
            <a:ext cx="6397373" cy="904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21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529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helles Bil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8223176-03EC-4326-98E4-12E9BBCA5A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A8B14D13-592B-4F0B-8372-8FE3285A3FB8}"/>
              </a:ext>
            </a:extLst>
          </p:cNvPr>
          <p:cNvSpPr/>
          <p:nvPr userDrawn="1"/>
        </p:nvSpPr>
        <p:spPr bwMode="gray">
          <a:xfrm>
            <a:off x="0" y="1"/>
            <a:ext cx="9144000" cy="5143500"/>
          </a:xfrm>
          <a:prstGeom prst="rect">
            <a:avLst/>
          </a:prstGeom>
          <a:solidFill>
            <a:schemeClr val="bg1">
              <a:alpha val="43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600" dirty="0" err="1">
              <a:solidFill>
                <a:schemeClr val="bg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D6AC1AE-7BDB-4C13-8263-3D0C9D1ECC4E}"/>
              </a:ext>
            </a:extLst>
          </p:cNvPr>
          <p:cNvSpPr/>
          <p:nvPr userDrawn="1"/>
        </p:nvSpPr>
        <p:spPr bwMode="gray">
          <a:xfrm>
            <a:off x="-12612" y="0"/>
            <a:ext cx="5436519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600" dirty="0" err="1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7F96C5D-1936-1649-928E-170D54413E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4185" y="2412916"/>
            <a:ext cx="7904162" cy="553998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de-DE" dirty="0" err="1"/>
              <a:t>Kapiteltrenner</a:t>
            </a:r>
            <a:r>
              <a:rPr lang="de-DE" dirty="0"/>
              <a:t> bearbeiten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357F6452-07E6-A346-A0A6-D4AE5FE02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249" y="3679115"/>
            <a:ext cx="6858000" cy="1938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4FE47E-FEE5-E540-8143-29018CF89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3963" y="4806815"/>
            <a:ext cx="218281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0226ECC-C936-294D-BF5F-38FA3F19FF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27E315C-FCB9-C046-AD44-3CF4E1D057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1160" y="4768246"/>
            <a:ext cx="849600" cy="201725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51B0C4B0-6C63-9E4E-8D78-AE8672F6D199}"/>
              </a:ext>
            </a:extLst>
          </p:cNvPr>
          <p:cNvSpPr/>
          <p:nvPr userDrawn="1"/>
        </p:nvSpPr>
        <p:spPr>
          <a:xfrm>
            <a:off x="508249" y="2186684"/>
            <a:ext cx="2514600" cy="45719"/>
          </a:xfrm>
          <a:prstGeom prst="rect">
            <a:avLst/>
          </a:prstGeom>
          <a:gradFill>
            <a:gsLst>
              <a:gs pos="39000">
                <a:schemeClr val="accent1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978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529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CD290A51-9CED-0E46-BFBD-407079DE1FCD}"/>
              </a:ext>
            </a:extLst>
          </p:cNvPr>
          <p:cNvSpPr/>
          <p:nvPr userDrawn="1"/>
        </p:nvSpPr>
        <p:spPr>
          <a:xfrm>
            <a:off x="493963" y="961447"/>
            <a:ext cx="2514600" cy="45719"/>
          </a:xfrm>
          <a:prstGeom prst="rect">
            <a:avLst/>
          </a:prstGeom>
          <a:gradFill>
            <a:gsLst>
              <a:gs pos="39000">
                <a:schemeClr val="accent1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16BE10-BD48-8848-8EFB-BF095231BAF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98129" y="1172578"/>
            <a:ext cx="3660512" cy="148758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accent1"/>
              </a:buClr>
              <a:buFont typeface="+mj-lt"/>
              <a:buAutoNum type="arabicPeriod"/>
              <a:defRPr/>
            </a:lvl1pPr>
            <a:lvl2pPr marL="628650" indent="-285750">
              <a:buClr>
                <a:schemeClr val="accent1"/>
              </a:buClr>
              <a:buFont typeface="Symbol" panose="05050102010706020507" pitchFamily="18" charset="2"/>
              <a:buChar char="-"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85800" indent="0">
              <a:buClr>
                <a:schemeClr val="accent1"/>
              </a:buClr>
              <a:buFont typeface="Symbol" panose="05050102010706020507" pitchFamily="18" charset="2"/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028700" indent="0">
              <a:buNone/>
              <a:defRPr/>
            </a:lvl4pPr>
          </a:lstStyle>
          <a:p>
            <a:pPr lvl="0"/>
            <a:r>
              <a:rPr lang="de-DE" dirty="0"/>
              <a:t>Mastertextformat bearbeiten</a:t>
            </a:r>
          </a:p>
          <a:p>
            <a:pPr lvl="0"/>
            <a:r>
              <a:rPr lang="de-DE" dirty="0"/>
              <a:t>Zweite Ebene</a:t>
            </a:r>
          </a:p>
          <a:p>
            <a:pPr lvl="0"/>
            <a:r>
              <a:rPr lang="de-DE" dirty="0"/>
              <a:t>Dritte Ebene
Vierte Ebene
Fünfte Ebene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D5A1028-C7F4-264C-B240-9DA2346A1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3963" y="4806815"/>
            <a:ext cx="218281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0226ECC-C936-294D-BF5F-38FA3F19FFB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EC74141-3528-8B40-9251-7C77F5150CB3}"/>
              </a:ext>
            </a:extLst>
          </p:cNvPr>
          <p:cNvSpPr txBox="1"/>
          <p:nvPr userDrawn="1"/>
        </p:nvSpPr>
        <p:spPr>
          <a:xfrm>
            <a:off x="493963" y="333365"/>
            <a:ext cx="1298432" cy="369332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de-DE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Agenda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13DF1C0-35BB-084F-B0C5-3A1D2FF2D0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3621" y="4767434"/>
            <a:ext cx="844929" cy="201874"/>
          </a:xfrm>
          <a:prstGeom prst="rect">
            <a:avLst/>
          </a:prstGeom>
        </p:spPr>
      </p:pic>
      <p:sp>
        <p:nvSpPr>
          <p:cNvPr id="14" name="Bildplatzhalter 2">
            <a:extLst>
              <a:ext uri="{FF2B5EF4-FFF2-40B4-BE49-F238E27FC236}">
                <a16:creationId xmlns:a16="http://schemas.microsoft.com/office/drawing/2014/main" id="{69A5BE70-F375-1F4E-9CBC-45C06EA59153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562475" y="1012"/>
            <a:ext cx="4572000" cy="5142488"/>
          </a:xfrm>
        </p:spPr>
        <p:txBody>
          <a:bodyPr/>
          <a:lstStyle>
            <a:lvl1pPr marL="171450" indent="-171450">
              <a:buClr>
                <a:schemeClr val="accent1"/>
              </a:buClr>
              <a:buFont typeface="Wingdings" pitchFamily="2" charset="2"/>
              <a:buChar char="§"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582105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Überschrift 1-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8129" y="370298"/>
            <a:ext cx="8142633" cy="3323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de-DE" dirty="0"/>
              <a:t>Mastertitelformat bearbeiten mit Headline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404CD77-2CD2-8B40-8FAB-86E312D63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3963" y="4806815"/>
            <a:ext cx="218281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0226ECC-C936-294D-BF5F-38FA3F19FF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8077D7E-1D98-4B47-9895-8C0345E93C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1160" y="4768246"/>
            <a:ext cx="849600" cy="201725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3EB8CBAC-C9D2-6545-9CF0-D4DB254B3FC3}"/>
              </a:ext>
            </a:extLst>
          </p:cNvPr>
          <p:cNvSpPr/>
          <p:nvPr userDrawn="1"/>
        </p:nvSpPr>
        <p:spPr>
          <a:xfrm>
            <a:off x="493963" y="961447"/>
            <a:ext cx="2514600" cy="45719"/>
          </a:xfrm>
          <a:prstGeom prst="rect">
            <a:avLst/>
          </a:prstGeom>
          <a:gradFill>
            <a:gsLst>
              <a:gs pos="39000">
                <a:schemeClr val="accent1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BDB703-F00C-48E8-8494-80153C75A09C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98129" y="1172578"/>
            <a:ext cx="6236900" cy="148758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1pPr>
            <a:lvl2pPr marL="628650" indent="-285750">
              <a:buClr>
                <a:schemeClr val="accent1"/>
              </a:buClr>
              <a:buFont typeface="Symbol" panose="05050102010706020507" pitchFamily="18" charset="2"/>
              <a:buChar char="-"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85800" indent="0">
              <a:buClr>
                <a:schemeClr val="accent1"/>
              </a:buClr>
              <a:buFont typeface="Symbol" panose="05050102010706020507" pitchFamily="18" charset="2"/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028700" indent="0">
              <a:buNone/>
              <a:defRPr/>
            </a:lvl4pPr>
          </a:lstStyle>
          <a:p>
            <a:pPr lvl="0"/>
            <a:r>
              <a:rPr lang="de-DE" dirty="0"/>
              <a:t>Mastertextformat bearbeiten</a:t>
            </a:r>
          </a:p>
          <a:p>
            <a:pPr lvl="0"/>
            <a:r>
              <a:rPr lang="de-DE" dirty="0"/>
              <a:t>Zweite Ebene</a:t>
            </a:r>
          </a:p>
          <a:p>
            <a:pPr lvl="0"/>
            <a:r>
              <a:rPr lang="de-DE" dirty="0"/>
              <a:t>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9526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Überschrift 2-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544096B-7E76-4E41-B937-2FDBE375834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00059" y="1560182"/>
            <a:ext cx="6236900" cy="184647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1pPr>
            <a:lvl2pPr marL="628650" indent="-285750">
              <a:buClr>
                <a:schemeClr val="accent1"/>
              </a:buClr>
              <a:buFont typeface="Symbol" panose="05050102010706020507" pitchFamily="18" charset="2"/>
              <a:buChar char="-"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85800" indent="0">
              <a:buClr>
                <a:schemeClr val="accent1"/>
              </a:buClr>
              <a:buFont typeface="Symbol" panose="05050102010706020507" pitchFamily="18" charset="2"/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028700" indent="0">
              <a:buNone/>
              <a:defRPr/>
            </a:lvl4pPr>
          </a:lstStyle>
          <a:p>
            <a:pPr lvl="0"/>
            <a:r>
              <a:rPr lang="de-DE" dirty="0"/>
              <a:t>Mastertextformat bearbeiten</a:t>
            </a:r>
          </a:p>
          <a:p>
            <a:pPr lvl="0"/>
            <a:r>
              <a:rPr lang="de-DE" dirty="0"/>
              <a:t>Zweite Ebene</a:t>
            </a:r>
          </a:p>
          <a:p>
            <a:pPr lvl="0"/>
            <a:r>
              <a:rPr lang="de-DE" dirty="0"/>
              <a:t>Dritte Ebene
Vierte Ebene
Fünfte Ebene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8129" y="370298"/>
            <a:ext cx="8142633" cy="8309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Mastertitelformat bearbeiten mit langer Headline</a:t>
            </a:r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01EC226-922C-FE4F-BC19-782FC78E66EC}"/>
              </a:ext>
            </a:extLst>
          </p:cNvPr>
          <p:cNvSpPr/>
          <p:nvPr userDrawn="1"/>
        </p:nvSpPr>
        <p:spPr>
          <a:xfrm>
            <a:off x="498129" y="1350259"/>
            <a:ext cx="2514600" cy="45719"/>
          </a:xfrm>
          <a:prstGeom prst="rect">
            <a:avLst/>
          </a:prstGeom>
          <a:gradFill>
            <a:gsLst>
              <a:gs pos="39000">
                <a:schemeClr val="accent1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F342EC1-F4FB-FA45-AF92-81B3BC9D9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3963" y="4806815"/>
            <a:ext cx="218281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0226ECC-C936-294D-BF5F-38FA3F19FF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ECF84A5-F928-9344-B70E-1995BEC6F3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1160" y="4768246"/>
            <a:ext cx="849600" cy="20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1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8BD67DEE-1C2D-9240-AFBB-E77D85C25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129" y="370298"/>
            <a:ext cx="8142633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88808B2-8A80-FE48-80F8-8A47D0BF3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238" y="1375157"/>
            <a:ext cx="8137524" cy="6873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688" r:id="rId2"/>
    <p:sldLayoutId id="2147483719" r:id="rId3"/>
    <p:sldLayoutId id="2147483689" r:id="rId4"/>
    <p:sldLayoutId id="2147483690" r:id="rId5"/>
    <p:sldLayoutId id="2147483691" r:id="rId6"/>
    <p:sldLayoutId id="2147483716" r:id="rId7"/>
    <p:sldLayoutId id="2147483694" r:id="rId8"/>
    <p:sldLayoutId id="2147483692" r:id="rId9"/>
    <p:sldLayoutId id="2147483693" r:id="rId10"/>
    <p:sldLayoutId id="2147483725" r:id="rId11"/>
    <p:sldLayoutId id="2147483698" r:id="rId12"/>
    <p:sldLayoutId id="2147483726" r:id="rId13"/>
    <p:sldLayoutId id="2147483703" r:id="rId14"/>
    <p:sldLayoutId id="2147483727" r:id="rId15"/>
    <p:sldLayoutId id="2147483699" r:id="rId16"/>
    <p:sldLayoutId id="2147483728" r:id="rId17"/>
    <p:sldLayoutId id="2147483704" r:id="rId18"/>
    <p:sldLayoutId id="2147483729" r:id="rId19"/>
    <p:sldLayoutId id="2147483685" r:id="rId20"/>
    <p:sldLayoutId id="2147483723" r:id="rId21"/>
    <p:sldLayoutId id="2147483724" r:id="rId22"/>
    <p:sldLayoutId id="2147483687" r:id="rId23"/>
    <p:sldLayoutId id="2147483696" r:id="rId24"/>
    <p:sldLayoutId id="2147483697" r:id="rId25"/>
    <p:sldLayoutId id="2147483730" r:id="rId26"/>
    <p:sldLayoutId id="2147483714" r:id="rId27"/>
    <p:sldLayoutId id="2147483722" r:id="rId28"/>
    <p:sldLayoutId id="2147483717" r:id="rId29"/>
    <p:sldLayoutId id="2147483720" r:id="rId30"/>
    <p:sldLayoutId id="2147483731" r:id="rId31"/>
    <p:sldLayoutId id="2147483733" r:id="rId32"/>
    <p:sldLayoutId id="2147483666" r:id="rId33"/>
    <p:sldLayoutId id="2147483732" r:id="rId3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1"/>
        </a:buClr>
        <a:buFont typeface="Symbol" pitchFamily="2" charset="2"/>
        <a:buChar char="-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1"/>
        </a:buClr>
        <a:buFont typeface="Symbol" pitchFamily="2" charset="2"/>
        <a:buChar char="-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317">
          <p15:clr>
            <a:srgbClr val="F26B43"/>
          </p15:clr>
        </p15:guide>
        <p15:guide id="4" pos="5443">
          <p15:clr>
            <a:srgbClr val="F26B43"/>
          </p15:clr>
        </p15:guide>
        <p15:guide id="5" orient="horz" pos="259">
          <p15:clr>
            <a:srgbClr val="F26B43"/>
          </p15:clr>
        </p15:guide>
        <p15:guide id="6" orient="horz" pos="2935">
          <p15:clr>
            <a:srgbClr val="F26B43"/>
          </p15:clr>
        </p15:guide>
        <p15:guide id="7" orient="horz" pos="463">
          <p15:clr>
            <a:srgbClr val="F26B43"/>
          </p15:clr>
        </p15:guide>
        <p15:guide id="8" orient="horz" pos="41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reflectoring.io/bean-validation-with-spring-boot/" TargetMode="Externa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llij-asciidoc-plugin.ahus1.de/docs/users-guide/features/advanced/spring-rest-docs.html" TargetMode="External"/><Relationship Id="rId2" Type="http://schemas.openxmlformats.org/officeDocument/2006/relationships/hyperlink" Target="https://spring.io/guides/gs/testing-restdocs/" TargetMode="Externa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zure/architecture/best-practices/api-design" TargetMode="Externa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data/jpa/docs/current/reference/html/#repositories.query-methods.query-creation" TargetMode="External"/><Relationship Id="rId2" Type="http://schemas.openxmlformats.org/officeDocument/2006/relationships/hyperlink" Target="http://www.baeldung.com/jpa-many-to-many" TargetMode="Externa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snovatec.sharepoint.com/sites/SWE-Talent-Hub/Documents/Forms/AllItems.aspx?csf=1&amp;web=1&amp;e=LiKVqL&amp;cid=c6aeb6e1%2D8f4a%2D4772%2D892f%2Dae2fe9a81266&amp;RootFolder=%2Fsites%2FSWE%2DTalent%2DHub%2FDocuments%2Fpublic%20area%2FTrainings%5FWorkshops%2FFlyway&amp;FolderCTID=0x012000C94F5D6D42C4A54592D9941A1557B02F" TargetMode="External"/><Relationship Id="rId2" Type="http://schemas.openxmlformats.org/officeDocument/2006/relationships/hyperlink" Target="https://reflectoring.io/bean-validation-with-spring-boot/" TargetMode="Externa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jovannypcg/understanding-springs-controlleradvice-cd96a364033f" TargetMode="Externa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nit.org/junit5/" TargetMode="External"/><Relationship Id="rId2" Type="http://schemas.openxmlformats.org/officeDocument/2006/relationships/hyperlink" Target="https://mockk.io/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13DB7A-1818-F142-85A8-007EDFBC8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185" y="2150898"/>
            <a:ext cx="4875483" cy="553998"/>
          </a:xfrm>
        </p:spPr>
        <p:txBody>
          <a:bodyPr/>
          <a:lstStyle/>
          <a:p>
            <a:r>
              <a:rPr lang="de-DE" dirty="0"/>
              <a:t>Student CRM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56FCB2-7B3F-864D-8326-F72B41E6F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249" y="2889219"/>
            <a:ext cx="4400635" cy="2123658"/>
          </a:xfrm>
        </p:spPr>
        <p:txBody>
          <a:bodyPr/>
          <a:lstStyle/>
          <a:p>
            <a:r>
              <a:rPr lang="de-DE" dirty="0"/>
              <a:t>Review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  <a:p>
            <a:r>
              <a:rPr lang="de-DE" dirty="0"/>
              <a:t>11.10.2022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Kosta Stojanovski</a:t>
            </a:r>
          </a:p>
        </p:txBody>
      </p:sp>
    </p:spTree>
    <p:extLst>
      <p:ext uri="{BB962C8B-B14F-4D97-AF65-F5344CB8AC3E}">
        <p14:creationId xmlns:p14="http://schemas.microsoft.com/office/powerpoint/2010/main" val="4212123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E59B4A8-2C16-3D42-B256-473D95FAA67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129" y="1172577"/>
            <a:ext cx="3747144" cy="1713290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Validation</a:t>
            </a:r>
          </a:p>
          <a:p>
            <a:pPr>
              <a:buClr>
                <a:schemeClr val="accent1"/>
              </a:buClr>
            </a:pPr>
            <a:r>
              <a:rPr lang="de-DE" dirty="0"/>
              <a:t>Validation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annotation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controller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validation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request</a:t>
            </a:r>
            <a:r>
              <a:rPr lang="de-DE" dirty="0"/>
              <a:t> </a:t>
            </a:r>
            <a:r>
              <a:rPr lang="de-DE" dirty="0" err="1"/>
              <a:t>payload</a:t>
            </a:r>
            <a:r>
              <a:rPr lang="de-DE" dirty="0"/>
              <a:t>, </a:t>
            </a:r>
            <a:r>
              <a:rPr lang="de-DE" dirty="0" err="1"/>
              <a:t>parameters</a:t>
            </a:r>
            <a:r>
              <a:rPr lang="de-DE" dirty="0"/>
              <a:t> and </a:t>
            </a:r>
            <a:r>
              <a:rPr lang="de-DE" dirty="0" err="1"/>
              <a:t>path</a:t>
            </a:r>
            <a:r>
              <a:rPr lang="de-DE" dirty="0"/>
              <a:t> variables.</a:t>
            </a:r>
          </a:p>
          <a:p>
            <a:pPr>
              <a:buClr>
                <a:schemeClr val="accent1"/>
              </a:buClr>
            </a:pPr>
            <a:r>
              <a:rPr lang="de-DE" dirty="0" err="1"/>
              <a:t>Website:</a:t>
            </a:r>
            <a:r>
              <a:rPr lang="de-DE" dirty="0" err="1">
                <a:hlinkClick r:id="rId2"/>
              </a:rPr>
              <a:t>reflectoring.io</a:t>
            </a:r>
            <a:r>
              <a:rPr lang="de-DE" dirty="0">
                <a:hlinkClick r:id="rId2"/>
              </a:rPr>
              <a:t>/</a:t>
            </a:r>
            <a:r>
              <a:rPr lang="de-DE" dirty="0" err="1">
                <a:hlinkClick r:id="rId2"/>
              </a:rPr>
              <a:t>bean</a:t>
            </a:r>
            <a:r>
              <a:rPr lang="de-DE" dirty="0">
                <a:hlinkClick r:id="rId2"/>
              </a:rPr>
              <a:t>-validation-</a:t>
            </a:r>
            <a:r>
              <a:rPr lang="de-DE" dirty="0" err="1">
                <a:hlinkClick r:id="rId2"/>
              </a:rPr>
              <a:t>with</a:t>
            </a:r>
            <a:r>
              <a:rPr lang="de-DE" dirty="0">
                <a:hlinkClick r:id="rId2"/>
              </a:rPr>
              <a:t>-spring-boot/</a:t>
            </a:r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6843511-2C40-044D-A84D-FE691ED3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129" y="370298"/>
            <a:ext cx="8142633" cy="332399"/>
          </a:xfrm>
        </p:spPr>
        <p:txBody>
          <a:bodyPr/>
          <a:lstStyle/>
          <a:p>
            <a:r>
              <a:rPr lang="de-DE" dirty="0"/>
              <a:t>Controller Layer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1A6C9A-F5D2-AF41-8DB6-EE953681E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226ECC-C936-294D-BF5F-38FA3F19FFB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2B89CAB-CAE8-F344-97F4-8F9D472B589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93619" y="1185277"/>
            <a:ext cx="3747144" cy="2667397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Testing</a:t>
            </a:r>
            <a:endParaRPr lang="de-DE" b="1" dirty="0"/>
          </a:p>
          <a:p>
            <a:r>
              <a:rPr lang="de-DE" dirty="0"/>
              <a:t>Integration </a:t>
            </a:r>
            <a:r>
              <a:rPr lang="de-DE" dirty="0" err="1"/>
              <a:t>testing</a:t>
            </a:r>
            <a:endParaRPr lang="de-DE" dirty="0"/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endpoints</a:t>
            </a:r>
            <a:r>
              <a:rPr lang="de-DE" dirty="0"/>
              <a:t> (@WebMvcTest, </a:t>
            </a:r>
            <a:r>
              <a:rPr lang="de-DE" dirty="0" err="1"/>
              <a:t>Mockito</a:t>
            </a:r>
            <a:r>
              <a:rPr lang="de-DE" dirty="0"/>
              <a:t>)</a:t>
            </a:r>
          </a:p>
          <a:p>
            <a:r>
              <a:rPr lang="de-DE" dirty="0"/>
              <a:t>Integration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containers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endpoint</a:t>
            </a:r>
            <a:r>
              <a:rPr lang="de-DE" dirty="0"/>
              <a:t> (@SpringBootTest, @AutoConfigureMockMvc)</a:t>
            </a:r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ASCIIdoc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via </a:t>
            </a:r>
            <a:r>
              <a:rPr lang="de-DE" dirty="0" err="1"/>
              <a:t>RESTDocs</a:t>
            </a:r>
            <a:r>
              <a:rPr lang="de-DE" dirty="0"/>
              <a:t> (@SpringBootTest, @AutoConfigureMockMvc, @AutoConfigureRestDocs)</a:t>
            </a:r>
          </a:p>
        </p:txBody>
      </p:sp>
    </p:spTree>
    <p:extLst>
      <p:ext uri="{BB962C8B-B14F-4D97-AF65-F5344CB8AC3E}">
        <p14:creationId xmlns:p14="http://schemas.microsoft.com/office/powerpoint/2010/main" val="774584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E59B4A8-2C16-3D42-B256-473D95FAA67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129" y="1172577"/>
            <a:ext cx="3747144" cy="1559401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Testing</a:t>
            </a:r>
            <a:endParaRPr lang="de-DE" b="1" dirty="0"/>
          </a:p>
          <a:p>
            <a:r>
              <a:rPr lang="de-DE" dirty="0"/>
              <a:t>Website: </a:t>
            </a:r>
          </a:p>
          <a:p>
            <a:pPr lvl="1"/>
            <a:r>
              <a:rPr lang="en-US" dirty="0">
                <a:hlinkClick r:id="rId2"/>
              </a:rPr>
              <a:t>spring.io/guides/gs/testing-</a:t>
            </a:r>
            <a:r>
              <a:rPr lang="en-US" dirty="0" err="1">
                <a:hlinkClick r:id="rId2"/>
              </a:rPr>
              <a:t>restdocs</a:t>
            </a:r>
            <a:r>
              <a:rPr lang="en-US" dirty="0">
                <a:hlinkClick r:id="rId2"/>
              </a:rPr>
              <a:t>/</a:t>
            </a:r>
            <a:endParaRPr lang="en-US" dirty="0"/>
          </a:p>
          <a:p>
            <a:pPr lvl="1"/>
            <a:r>
              <a:rPr lang="de-DE" dirty="0">
                <a:hlinkClick r:id="rId3"/>
              </a:rPr>
              <a:t>intellij-asciidoc-plugin.ahus1.de/docs/users-guide/features/advanced/spring-rest-docs.html</a:t>
            </a:r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6843511-2C40-044D-A84D-FE691ED3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129" y="370298"/>
            <a:ext cx="8142633" cy="332399"/>
          </a:xfrm>
        </p:spPr>
        <p:txBody>
          <a:bodyPr/>
          <a:lstStyle/>
          <a:p>
            <a:r>
              <a:rPr lang="de-DE" dirty="0"/>
              <a:t>Controller Layer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1A6C9A-F5D2-AF41-8DB6-EE953681E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226ECC-C936-294D-BF5F-38FA3F19FFBC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2B89CAB-CAE8-F344-97F4-8F9D472B589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93619" y="1185277"/>
            <a:ext cx="3747144" cy="215444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264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E59B4A8-2C16-3D42-B256-473D95FAA67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129" y="1172577"/>
            <a:ext cx="3747144" cy="964367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Docker Image </a:t>
            </a:r>
            <a:r>
              <a:rPr lang="de-DE" b="1" dirty="0" err="1"/>
              <a:t>Creation</a:t>
            </a:r>
            <a:endParaRPr lang="de-DE" b="1" dirty="0"/>
          </a:p>
          <a:p>
            <a:pPr>
              <a:buClr>
                <a:schemeClr val="accent1"/>
              </a:buClr>
            </a:pPr>
            <a:r>
              <a:rPr lang="de-DE" dirty="0" err="1"/>
              <a:t>With</a:t>
            </a:r>
            <a:r>
              <a:rPr lang="de-DE" dirty="0"/>
              <a:t> an </a:t>
            </a:r>
            <a:r>
              <a:rPr lang="de-DE" dirty="0" err="1"/>
              <a:t>dedicated</a:t>
            </a:r>
            <a:r>
              <a:rPr lang="de-DE" dirty="0"/>
              <a:t> grade </a:t>
            </a:r>
            <a:r>
              <a:rPr lang="de-DE" dirty="0" err="1"/>
              <a:t>task</a:t>
            </a:r>
            <a:r>
              <a:rPr lang="de-DE" dirty="0"/>
              <a:t> an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and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pushed</a:t>
            </a:r>
            <a:r>
              <a:rPr lang="de-DE" dirty="0"/>
              <a:t> </a:t>
            </a:r>
            <a:r>
              <a:rPr lang="de-DE" dirty="0" err="1"/>
              <a:t>locally</a:t>
            </a:r>
            <a:r>
              <a:rPr lang="de-DE" dirty="0"/>
              <a:t> and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github</a:t>
            </a:r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6843511-2C40-044D-A84D-FE691ED3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129" y="370298"/>
            <a:ext cx="8142633" cy="332399"/>
          </a:xfrm>
        </p:spPr>
        <p:txBody>
          <a:bodyPr/>
          <a:lstStyle/>
          <a:p>
            <a:r>
              <a:rPr lang="de-DE" dirty="0" err="1"/>
              <a:t>Dockerisation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1A6C9A-F5D2-AF41-8DB6-EE953681E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226ECC-C936-294D-BF5F-38FA3F19FFBC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2B89CAB-CAE8-F344-97F4-8F9D472B589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93619" y="1185277"/>
            <a:ext cx="3747144" cy="1610697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Starting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application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docker</a:t>
            </a:r>
            <a:r>
              <a:rPr lang="de-DE" b="1" dirty="0"/>
              <a:t> </a:t>
            </a:r>
            <a:r>
              <a:rPr lang="de-DE" b="1" dirty="0" err="1"/>
              <a:t>compose</a:t>
            </a:r>
            <a:endParaRPr lang="de-DE" b="1" dirty="0"/>
          </a:p>
          <a:p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specially</a:t>
            </a:r>
            <a:r>
              <a:rPr lang="de-DE" dirty="0"/>
              <a:t> </a:t>
            </a:r>
            <a:r>
              <a:rPr lang="de-DE" dirty="0" err="1"/>
              <a:t>prepared</a:t>
            </a:r>
            <a:r>
              <a:rPr lang="de-DE" dirty="0"/>
              <a:t> </a:t>
            </a:r>
            <a:r>
              <a:rPr lang="de-DE" dirty="0" err="1"/>
              <a:t>docker-compose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pushed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and a </a:t>
            </a:r>
            <a:r>
              <a:rPr lang="de-DE" dirty="0" err="1"/>
              <a:t>Postgres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container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tested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tools</a:t>
            </a:r>
            <a:r>
              <a:rPr lang="de-DE" dirty="0"/>
              <a:t> like Postman.</a:t>
            </a:r>
          </a:p>
        </p:txBody>
      </p:sp>
    </p:spTree>
    <p:extLst>
      <p:ext uri="{BB962C8B-B14F-4D97-AF65-F5344CB8AC3E}">
        <p14:creationId xmlns:p14="http://schemas.microsoft.com/office/powerpoint/2010/main" val="3333001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E59B4A8-2C16-3D42-B256-473D95FAA67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129" y="1172577"/>
            <a:ext cx="3747144" cy="3642023"/>
          </a:xfrm>
        </p:spPr>
        <p:txBody>
          <a:bodyPr/>
          <a:lstStyle/>
          <a:p>
            <a:pPr>
              <a:buClr>
                <a:schemeClr val="accent1"/>
              </a:buClr>
            </a:pPr>
            <a:r>
              <a:rPr lang="de-DE" b="1" dirty="0"/>
              <a:t>Controller Rest Docs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containers</a:t>
            </a:r>
            <a:r>
              <a:rPr lang="de-DE" dirty="0"/>
              <a:t> REST Docs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imply</a:t>
            </a:r>
            <a:r>
              <a:rPr lang="de-DE" dirty="0"/>
              <a:t> </a:t>
            </a:r>
            <a:r>
              <a:rPr lang="de-DE" dirty="0" err="1"/>
              <a:t>endpoints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, </a:t>
            </a:r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implemented</a:t>
            </a:r>
            <a:endParaRPr lang="de-DE" dirty="0"/>
          </a:p>
          <a:p>
            <a:r>
              <a:rPr lang="de-DE" b="1" dirty="0"/>
              <a:t>Repository JPA</a:t>
            </a:r>
            <a:r>
              <a:rPr lang="de-DE" dirty="0"/>
              <a:t> The „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entity</a:t>
            </a:r>
            <a:r>
              <a:rPr lang="de-DE" dirty="0"/>
              <a:t>“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looks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DB </a:t>
            </a:r>
            <a:r>
              <a:rPr lang="de-DE" dirty="0" err="1"/>
              <a:t>schema</a:t>
            </a:r>
            <a:r>
              <a:rPr lang="de-DE" dirty="0"/>
              <a:t> and I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recommend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„</a:t>
            </a:r>
            <a:r>
              <a:rPr lang="de-DE" dirty="0" err="1"/>
              <a:t>owner</a:t>
            </a:r>
            <a:r>
              <a:rPr lang="de-DE" dirty="0"/>
              <a:t>“ </a:t>
            </a:r>
            <a:r>
              <a:rPr lang="de-DE" dirty="0" err="1"/>
              <a:t>approach</a:t>
            </a:r>
            <a:r>
              <a:rPr lang="de-DE" dirty="0"/>
              <a:t>. (I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comparison</a:t>
            </a:r>
            <a:r>
              <a:rPr lang="de-DE" dirty="0"/>
              <a:t>)</a:t>
            </a:r>
          </a:p>
          <a:p>
            <a:r>
              <a:rPr lang="de-DE" b="1" dirty="0"/>
              <a:t>Repository</a:t>
            </a:r>
            <a:r>
              <a:rPr lang="de-DE" dirty="0"/>
              <a:t> </a:t>
            </a:r>
            <a:r>
              <a:rPr lang="de-DE" b="1" dirty="0"/>
              <a:t>JPA </a:t>
            </a:r>
            <a:r>
              <a:rPr lang="de-DE" dirty="0" err="1"/>
              <a:t>CrudRepository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save </a:t>
            </a:r>
            <a:r>
              <a:rPr lang="de-DE" dirty="0" err="1"/>
              <a:t>methods</a:t>
            </a:r>
            <a:r>
              <a:rPr lang="de-DE" dirty="0"/>
              <a:t> and not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flush</a:t>
            </a:r>
            <a:r>
              <a:rPr lang="de-DE" dirty="0"/>
              <a:t> </a:t>
            </a:r>
            <a:r>
              <a:rPr lang="de-DE" dirty="0" err="1"/>
              <a:t>operation</a:t>
            </a:r>
            <a:r>
              <a:rPr lang="de-DE" dirty="0"/>
              <a:t>. Also, </a:t>
            </a:r>
            <a:r>
              <a:rPr lang="de-DE" dirty="0" err="1"/>
              <a:t>pagination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JpaRepository</a:t>
            </a:r>
            <a:endParaRPr lang="de-DE" dirty="0"/>
          </a:p>
          <a:p>
            <a:pPr>
              <a:buClr>
                <a:schemeClr val="accent1"/>
              </a:buClr>
            </a:pPr>
            <a:endParaRPr lang="de-DE" dirty="0"/>
          </a:p>
          <a:p>
            <a:pPr>
              <a:buClr>
                <a:schemeClr val="accent1"/>
              </a:buClr>
            </a:pPr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6843511-2C40-044D-A84D-FE691ED3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129" y="370298"/>
            <a:ext cx="8142633" cy="332399"/>
          </a:xfrm>
        </p:spPr>
        <p:txBody>
          <a:bodyPr/>
          <a:lstStyle/>
          <a:p>
            <a:r>
              <a:rPr lang="de-DE" b="1" dirty="0" err="1"/>
              <a:t>Conclusions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1A6C9A-F5D2-AF41-8DB6-EE953681E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226ECC-C936-294D-BF5F-38FA3F19FFBC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2B89CAB-CAE8-F344-97F4-8F9D472B589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93619" y="1185277"/>
            <a:ext cx="3747144" cy="2359620"/>
          </a:xfrm>
        </p:spPr>
        <p:txBody>
          <a:bodyPr/>
          <a:lstStyle/>
          <a:p>
            <a:r>
              <a:rPr lang="de-DE" b="1" dirty="0"/>
              <a:t>Test Containers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annotation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unnecessary</a:t>
            </a:r>
            <a:r>
              <a:rPr lang="de-DE" dirty="0"/>
              <a:t> </a:t>
            </a:r>
            <a:r>
              <a:rPr lang="de-DE" dirty="0" err="1"/>
              <a:t>containers</a:t>
            </a:r>
            <a:r>
              <a:rPr lang="de-DE" dirty="0"/>
              <a:t>.</a:t>
            </a:r>
          </a:p>
          <a:p>
            <a:r>
              <a:rPr lang="de-DE" b="1" dirty="0" err="1"/>
              <a:t>Documentation</a:t>
            </a:r>
            <a:r>
              <a:rPr lang="de-DE" b="1" dirty="0"/>
              <a:t> </a:t>
            </a:r>
            <a:r>
              <a:rPr lang="de-DE" b="1" dirty="0" err="1"/>
              <a:t>AsciiDoc</a:t>
            </a:r>
            <a:r>
              <a:rPr lang="de-DE" b="1" dirty="0"/>
              <a:t> REST Docs</a:t>
            </a:r>
            <a:r>
              <a:rPr lang="de-DE" dirty="0"/>
              <a:t> The </a:t>
            </a:r>
            <a:r>
              <a:rPr lang="de-DE" dirty="0" err="1"/>
              <a:t>Asciidoc</a:t>
            </a:r>
            <a:r>
              <a:rPr lang="de-DE" dirty="0"/>
              <a:t> 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RESTDocs</a:t>
            </a:r>
            <a:r>
              <a:rPr lang="de-DE" dirty="0"/>
              <a:t>. Talking </a:t>
            </a:r>
            <a:r>
              <a:rPr lang="de-DE" dirty="0" err="1"/>
              <a:t>about</a:t>
            </a:r>
            <a:r>
              <a:rPr lang="de-DE" dirty="0"/>
              <a:t> Spring Boot and </a:t>
            </a:r>
            <a:r>
              <a:rPr lang="de-DE" dirty="0" err="1"/>
              <a:t>Asciidoc</a:t>
            </a:r>
            <a:r>
              <a:rPr lang="de-DE" dirty="0"/>
              <a:t> </a:t>
            </a:r>
            <a:r>
              <a:rPr lang="de-DE" dirty="0" err="1"/>
              <a:t>implies</a:t>
            </a:r>
            <a:r>
              <a:rPr lang="de-DE" dirty="0"/>
              <a:t> </a:t>
            </a:r>
            <a:r>
              <a:rPr lang="de-DE" dirty="0" err="1"/>
              <a:t>RESTDocs</a:t>
            </a:r>
            <a:r>
              <a:rPr lang="de-DE" dirty="0"/>
              <a:t>.</a:t>
            </a:r>
          </a:p>
          <a:p>
            <a:r>
              <a:rPr lang="de-DE" b="1" dirty="0" err="1"/>
              <a:t>Dokerisation</a:t>
            </a:r>
            <a:r>
              <a:rPr lang="de-DE" dirty="0"/>
              <a:t> Mapping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port</a:t>
            </a:r>
            <a:r>
              <a:rPr lang="de-DE" dirty="0"/>
              <a:t> outside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container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meant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mapped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host and not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containers</a:t>
            </a:r>
            <a:r>
              <a:rPr lang="de-DE" dirty="0"/>
              <a:t>.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030651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E59B4A8-2C16-3D42-B256-473D95FAA67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129" y="1172577"/>
            <a:ext cx="3747144" cy="3323987"/>
          </a:xfrm>
        </p:spPr>
        <p:txBody>
          <a:bodyPr/>
          <a:lstStyle/>
          <a:p>
            <a:pPr>
              <a:buClr>
                <a:schemeClr val="accent1"/>
              </a:buClr>
            </a:pPr>
            <a:r>
              <a:rPr lang="de-DE" b="1" dirty="0"/>
              <a:t>Service </a:t>
            </a:r>
            <a:r>
              <a:rPr lang="de-DE" dirty="0"/>
              <a:t>The DTO and DB </a:t>
            </a:r>
            <a:r>
              <a:rPr lang="de-DE" dirty="0" err="1"/>
              <a:t>entity</a:t>
            </a:r>
            <a:r>
              <a:rPr lang="de-DE" dirty="0"/>
              <a:t> </a:t>
            </a:r>
            <a:r>
              <a:rPr lang="de-DE" dirty="0" err="1"/>
              <a:t>transformation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entities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happen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. </a:t>
            </a:r>
          </a:p>
          <a:p>
            <a:pPr>
              <a:buClr>
                <a:schemeClr val="accent1"/>
              </a:buClr>
            </a:pPr>
            <a:r>
              <a:rPr lang="de-DE" b="1" dirty="0"/>
              <a:t>Service </a:t>
            </a:r>
            <a:r>
              <a:rPr lang="de-DE" dirty="0"/>
              <a:t>In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own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.</a:t>
            </a:r>
          </a:p>
          <a:p>
            <a:pPr>
              <a:buClr>
                <a:schemeClr val="accent1"/>
              </a:buClr>
            </a:pPr>
            <a:r>
              <a:rPr lang="de-DE" b="1" dirty="0" err="1"/>
              <a:t>Testing</a:t>
            </a:r>
            <a:r>
              <a:rPr lang="de-DE" dirty="0"/>
              <a:t> 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integration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enough</a:t>
            </a:r>
            <a:r>
              <a:rPr lang="de-DE" dirty="0"/>
              <a:t> in </a:t>
            </a:r>
            <a:r>
              <a:rPr lang="de-DE" dirty="0" err="1"/>
              <a:t>contrast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unit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 </a:t>
            </a:r>
            <a:r>
              <a:rPr lang="de-DE" dirty="0" err="1"/>
              <a:t>coverage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high </a:t>
            </a:r>
            <a:r>
              <a:rPr lang="de-DE" dirty="0" err="1"/>
              <a:t>as</a:t>
            </a:r>
            <a:r>
              <a:rPr lang="de-DE" dirty="0"/>
              <a:t> possible.</a:t>
            </a:r>
          </a:p>
          <a:p>
            <a:r>
              <a:rPr lang="de-DE" b="1" dirty="0"/>
              <a:t>Controller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@WebMvc Tests </a:t>
            </a:r>
            <a:r>
              <a:rPr lang="de-DE" dirty="0" err="1"/>
              <a:t>implies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Mockito</a:t>
            </a:r>
            <a:r>
              <a:rPr lang="de-DE" dirty="0"/>
              <a:t>.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workaround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Mockk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.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6843511-2C40-044D-A84D-FE691ED3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129" y="370298"/>
            <a:ext cx="8142633" cy="332399"/>
          </a:xfrm>
        </p:spPr>
        <p:txBody>
          <a:bodyPr/>
          <a:lstStyle/>
          <a:p>
            <a:r>
              <a:rPr lang="de-DE" b="1" dirty="0" err="1"/>
              <a:t>Conclusions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1A6C9A-F5D2-AF41-8DB6-EE953681E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226ECC-C936-294D-BF5F-38FA3F19FFBC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2B89CAB-CAE8-F344-97F4-8F9D472B589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93619" y="1185277"/>
            <a:ext cx="3747144" cy="1610697"/>
          </a:xfrm>
        </p:spPr>
        <p:txBody>
          <a:bodyPr/>
          <a:lstStyle/>
          <a:p>
            <a:r>
              <a:rPr lang="de-DE" b="1" dirty="0"/>
              <a:t>Tools</a:t>
            </a:r>
            <a:r>
              <a:rPr lang="de-DE" dirty="0"/>
              <a:t> </a:t>
            </a:r>
            <a:r>
              <a:rPr lang="de-DE" dirty="0" err="1"/>
              <a:t>klint</a:t>
            </a:r>
            <a:r>
              <a:rPr lang="de-DE" dirty="0"/>
              <a:t> and </a:t>
            </a:r>
            <a:r>
              <a:rPr lang="de-DE" dirty="0" err="1"/>
              <a:t>detekt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IDE </a:t>
            </a:r>
            <a:r>
              <a:rPr lang="de-DE" dirty="0" err="1"/>
              <a:t>plugins</a:t>
            </a:r>
            <a:endParaRPr lang="de-DE" dirty="0"/>
          </a:p>
          <a:p>
            <a:r>
              <a:rPr lang="de-DE" b="1" dirty="0"/>
              <a:t>Service </a:t>
            </a:r>
            <a:r>
              <a:rPr lang="de-DE" b="1" dirty="0" err="1"/>
              <a:t>Testing</a:t>
            </a:r>
            <a:r>
              <a:rPr lang="de-DE" dirty="0"/>
              <a:t> </a:t>
            </a:r>
            <a:r>
              <a:rPr lang="de-DE" dirty="0" err="1"/>
              <a:t>Mockk</a:t>
            </a:r>
            <a:r>
              <a:rPr lang="de-DE" dirty="0"/>
              <a:t> and  </a:t>
            </a:r>
            <a:r>
              <a:rPr lang="de-DE" dirty="0" err="1"/>
              <a:t>parametrized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correctly</a:t>
            </a:r>
            <a:r>
              <a:rPr lang="de-DE" dirty="0"/>
              <a:t>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verify</a:t>
            </a:r>
            <a:r>
              <a:rPr lang="de-DE" dirty="0"/>
              <a:t> </a:t>
            </a:r>
            <a:r>
              <a:rPr lang="de-DE" dirty="0" err="1"/>
              <a:t>counter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reinitialize</a:t>
            </a:r>
            <a:r>
              <a:rPr lang="de-DE" dirty="0"/>
              <a:t> after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done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1578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E59B4A8-2C16-3D42-B256-473D95FAA67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129" y="1172577"/>
            <a:ext cx="3747144" cy="3323987"/>
          </a:xfrm>
        </p:spPr>
        <p:txBody>
          <a:bodyPr/>
          <a:lstStyle/>
          <a:p>
            <a:r>
              <a:rPr lang="de-DE" b="1" dirty="0"/>
              <a:t>Repository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JpaRepository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CrudRepository</a:t>
            </a:r>
            <a:r>
              <a:rPr lang="de-DE" dirty="0"/>
              <a:t>?</a:t>
            </a:r>
          </a:p>
          <a:p>
            <a:r>
              <a:rPr lang="de-DE" b="1" dirty="0" err="1"/>
              <a:t>Exceptions</a:t>
            </a:r>
            <a:r>
              <a:rPr lang="de-DE" dirty="0"/>
              <a:t> (@ControllerAdvice, @ExceptionHandler)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facade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exception</a:t>
            </a:r>
            <a:r>
              <a:rPr lang="de-DE" dirty="0"/>
              <a:t> type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handled</a:t>
            </a:r>
            <a:r>
              <a:rPr lang="de-DE" dirty="0"/>
              <a:t>?</a:t>
            </a:r>
          </a:p>
          <a:p>
            <a:r>
              <a:rPr lang="de-DE" b="1" dirty="0"/>
              <a:t>Controller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article</a:t>
            </a:r>
            <a:r>
              <a:rPr lang="de-DE" dirty="0"/>
              <a:t>(</a:t>
            </a:r>
            <a:r>
              <a:rPr lang="de-DE" dirty="0" err="1"/>
              <a:t>posted</a:t>
            </a:r>
            <a:r>
              <a:rPr lang="de-DE" dirty="0"/>
              <a:t> </a:t>
            </a:r>
            <a:r>
              <a:rPr lang="de-DE" dirty="0" err="1"/>
              <a:t>newly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backend </a:t>
            </a:r>
            <a:r>
              <a:rPr lang="de-DE" dirty="0" err="1"/>
              <a:t>guild</a:t>
            </a:r>
            <a:r>
              <a:rPr lang="de-DE" dirty="0"/>
              <a:t> </a:t>
            </a:r>
            <a:r>
              <a:rPr lang="de-DE" dirty="0" err="1"/>
              <a:t>slack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) REST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practice</a:t>
            </a:r>
            <a:r>
              <a:rPr lang="de-DE" dirty="0"/>
              <a:t>: </a:t>
            </a:r>
            <a:r>
              <a:rPr lang="en-US" dirty="0">
                <a:hlinkClick r:id="rId2"/>
              </a:rPr>
              <a:t>learn.microsoft.com/</a:t>
            </a:r>
            <a:r>
              <a:rPr lang="en-US" dirty="0" err="1">
                <a:hlinkClick r:id="rId2"/>
              </a:rPr>
              <a:t>en</a:t>
            </a:r>
            <a:r>
              <a:rPr lang="en-US" dirty="0">
                <a:hlinkClick r:id="rId2"/>
              </a:rPr>
              <a:t>-us/azure/architecture/best-practices/</a:t>
            </a:r>
            <a:r>
              <a:rPr lang="en-US" dirty="0" err="1">
                <a:hlinkClick r:id="rId2"/>
              </a:rPr>
              <a:t>api</a:t>
            </a:r>
            <a:r>
              <a:rPr lang="en-US" dirty="0">
                <a:hlinkClick r:id="rId2"/>
              </a:rPr>
              <a:t>-design</a:t>
            </a:r>
            <a:endParaRPr lang="de-DE" b="1" dirty="0"/>
          </a:p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6843511-2C40-044D-A84D-FE691ED3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129" y="370298"/>
            <a:ext cx="8142633" cy="332399"/>
          </a:xfrm>
        </p:spPr>
        <p:txBody>
          <a:bodyPr/>
          <a:lstStyle/>
          <a:p>
            <a:r>
              <a:rPr lang="de-DE" b="1" dirty="0"/>
              <a:t>Open Questions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1A6C9A-F5D2-AF41-8DB6-EE953681E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226ECC-C936-294D-BF5F-38FA3F19FFBC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2B89CAB-CAE8-F344-97F4-8F9D472B589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93619" y="1185277"/>
            <a:ext cx="3747144" cy="1395254"/>
          </a:xfrm>
        </p:spPr>
        <p:txBody>
          <a:bodyPr/>
          <a:lstStyle/>
          <a:p>
            <a:r>
              <a:rPr lang="de-DE" b="1" dirty="0"/>
              <a:t>Service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practice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mapping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DB </a:t>
            </a:r>
            <a:r>
              <a:rPr lang="de-DE" dirty="0" err="1"/>
              <a:t>entities</a:t>
            </a:r>
            <a:r>
              <a:rPr lang="de-DE" dirty="0"/>
              <a:t> and DTOs?</a:t>
            </a:r>
          </a:p>
          <a:p>
            <a:r>
              <a:rPr lang="de-DE" b="1"/>
              <a:t>Repository</a:t>
            </a:r>
            <a:r>
              <a:rPr lang="de-DE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constrain</a:t>
            </a:r>
            <a:r>
              <a:rPr lang="de-DE" dirty="0"/>
              <a:t>-violation-check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?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logic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DB </a:t>
            </a:r>
            <a:r>
              <a:rPr lang="de-DE" dirty="0" err="1"/>
              <a:t>itself</a:t>
            </a:r>
            <a:r>
              <a:rPr lang="de-DE" dirty="0"/>
              <a:t> (extra </a:t>
            </a:r>
            <a:r>
              <a:rPr lang="de-DE" dirty="0" err="1"/>
              <a:t>query</a:t>
            </a:r>
            <a:r>
              <a:rPr lang="de-DE" dirty="0"/>
              <a:t> vs. DB </a:t>
            </a:r>
            <a:r>
              <a:rPr lang="de-DE" dirty="0" err="1"/>
              <a:t>exception</a:t>
            </a:r>
            <a:r>
              <a:rPr lang="de-DE" dirty="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3831433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42C53D6-1F5B-954F-AEE7-8E941DC30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185" y="2412916"/>
            <a:ext cx="7904162" cy="1107996"/>
          </a:xfrm>
        </p:spPr>
        <p:txBody>
          <a:bodyPr/>
          <a:lstStyle/>
          <a:p>
            <a:pPr algn="ctr"/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5BAF67BD-37DF-0C46-BDB5-A9B30F127D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A1ABB7F-37A7-CC42-A7FF-E8CF4A51B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226ECC-C936-294D-BF5F-38FA3F19FFBC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082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Bildplatzhalter 270">
            <a:extLst>
              <a:ext uri="{FF2B5EF4-FFF2-40B4-BE49-F238E27FC236}">
                <a16:creationId xmlns:a16="http://schemas.microsoft.com/office/drawing/2014/main" id="{37B62152-56DB-AE4E-B239-DAF2C3F5912B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158641" y="0"/>
            <a:ext cx="4985359" cy="5143500"/>
          </a:xfrm>
        </p:spPr>
      </p:pic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9AFBF1-9FF7-3D4C-9AAA-241BF057F19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129" y="1172578"/>
            <a:ext cx="3660512" cy="3241913"/>
          </a:xfrm>
        </p:spPr>
        <p:txBody>
          <a:bodyPr/>
          <a:lstStyle/>
          <a:p>
            <a:r>
              <a:rPr lang="de-DE" dirty="0"/>
              <a:t>Tech-Stack Description</a:t>
            </a:r>
          </a:p>
          <a:p>
            <a:pPr lvl="1"/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technologies</a:t>
            </a:r>
            <a:r>
              <a:rPr lang="de-DE" dirty="0"/>
              <a:t>/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selected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technologies</a:t>
            </a:r>
            <a:r>
              <a:rPr lang="de-DE" dirty="0"/>
              <a:t>/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selected</a:t>
            </a:r>
            <a:r>
              <a:rPr lang="de-DE" dirty="0"/>
              <a:t>?</a:t>
            </a:r>
          </a:p>
          <a:p>
            <a:r>
              <a:rPr lang="de-DE" dirty="0" err="1"/>
              <a:t>Architectual</a:t>
            </a:r>
            <a:r>
              <a:rPr lang="de-DE" dirty="0"/>
              <a:t> Description</a:t>
            </a:r>
          </a:p>
          <a:p>
            <a:pPr lvl="1"/>
            <a:r>
              <a:rPr lang="de-DE" dirty="0"/>
              <a:t>Repository, Service, Controller</a:t>
            </a:r>
          </a:p>
          <a:p>
            <a:r>
              <a:rPr lang="de-DE" dirty="0" err="1"/>
              <a:t>Persistence</a:t>
            </a:r>
            <a:r>
              <a:rPr lang="de-DE" dirty="0"/>
              <a:t> Layer</a:t>
            </a:r>
          </a:p>
          <a:p>
            <a:pPr lvl="1"/>
            <a:r>
              <a:rPr lang="de-DE" dirty="0" err="1"/>
              <a:t>Decision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M-N Relation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manner</a:t>
            </a:r>
            <a:r>
              <a:rPr lang="de-DE" dirty="0"/>
              <a:t> (</a:t>
            </a:r>
            <a:r>
              <a:rPr lang="de-DE" dirty="0" err="1"/>
              <a:t>why</a:t>
            </a:r>
            <a:r>
              <a:rPr lang="de-DE" dirty="0"/>
              <a:t>?)</a:t>
            </a:r>
          </a:p>
          <a:p>
            <a:pPr lvl="1"/>
            <a:r>
              <a:rPr lang="de-DE" dirty="0" err="1"/>
              <a:t>Persistence</a:t>
            </a:r>
            <a:r>
              <a:rPr lang="de-DE" dirty="0"/>
              <a:t> Implementation </a:t>
            </a:r>
            <a:r>
              <a:rPr lang="de-DE" dirty="0" err="1"/>
              <a:t>layer</a:t>
            </a:r>
            <a:r>
              <a:rPr lang="de-DE" dirty="0"/>
              <a:t> (</a:t>
            </a:r>
            <a:r>
              <a:rPr lang="de-DE" dirty="0" err="1"/>
              <a:t>why</a:t>
            </a:r>
            <a:r>
              <a:rPr lang="de-DE" dirty="0"/>
              <a:t>? First CRUD </a:t>
            </a:r>
            <a:r>
              <a:rPr lang="de-DE" dirty="0" err="1"/>
              <a:t>then</a:t>
            </a:r>
            <a:r>
              <a:rPr lang="de-DE" dirty="0"/>
              <a:t> JPA)</a:t>
            </a:r>
          </a:p>
          <a:p>
            <a:pPr lvl="1"/>
            <a:r>
              <a:rPr lang="de-DE" dirty="0"/>
              <a:t>Validation (also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Testing</a:t>
            </a:r>
            <a:r>
              <a:rPr lang="de-DE" dirty="0"/>
              <a:t> (</a:t>
            </a:r>
            <a:r>
              <a:rPr lang="de-DE" dirty="0" err="1"/>
              <a:t>presentation</a:t>
            </a:r>
            <a:r>
              <a:rPr lang="de-DE" dirty="0"/>
              <a:t> and </a:t>
            </a:r>
            <a:r>
              <a:rPr lang="de-DE" dirty="0" err="1"/>
              <a:t>situations</a:t>
            </a:r>
            <a:r>
              <a:rPr lang="de-DE" dirty="0"/>
              <a:t> -</a:t>
            </a:r>
            <a:r>
              <a:rPr lang="de-DE" dirty="0" err="1"/>
              <a:t>how</a:t>
            </a:r>
            <a:r>
              <a:rPr lang="de-DE" dirty="0"/>
              <a:t>?)</a:t>
            </a:r>
          </a:p>
        </p:txBody>
      </p:sp>
      <p:sp>
        <p:nvSpPr>
          <p:cNvPr id="273" name="Foliennummernplatzhalter 272">
            <a:extLst>
              <a:ext uri="{FF2B5EF4-FFF2-40B4-BE49-F238E27FC236}">
                <a16:creationId xmlns:a16="http://schemas.microsoft.com/office/drawing/2014/main" id="{BA9B2840-ACEA-A442-A1A5-0A38269A3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226ECC-C936-294D-BF5F-38FA3F19FFBC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272" name="Grafik 271">
            <a:extLst>
              <a:ext uri="{FF2B5EF4-FFF2-40B4-BE49-F238E27FC236}">
                <a16:creationId xmlns:a16="http://schemas.microsoft.com/office/drawing/2014/main" id="{FE02388D-364B-7444-B667-ABBAB94590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3619" y="4767434"/>
            <a:ext cx="844933" cy="20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6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Bildplatzhalter 270">
            <a:extLst>
              <a:ext uri="{FF2B5EF4-FFF2-40B4-BE49-F238E27FC236}">
                <a16:creationId xmlns:a16="http://schemas.microsoft.com/office/drawing/2014/main" id="{37B62152-56DB-AE4E-B239-DAF2C3F5912B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158641" y="0"/>
            <a:ext cx="4985359" cy="5143500"/>
          </a:xfrm>
        </p:spPr>
      </p:pic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9AFBF1-9FF7-3D4C-9AAA-241BF057F19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129" y="1172578"/>
            <a:ext cx="3660512" cy="2585323"/>
          </a:xfrm>
        </p:spPr>
        <p:txBody>
          <a:bodyPr/>
          <a:lstStyle/>
          <a:p>
            <a:r>
              <a:rPr lang="de-DE" dirty="0"/>
              <a:t>Service Layer</a:t>
            </a:r>
          </a:p>
          <a:p>
            <a:pPr lvl="1"/>
            <a:r>
              <a:rPr lang="de-DE" dirty="0"/>
              <a:t>Entity / DTO </a:t>
            </a:r>
            <a:r>
              <a:rPr lang="de-DE" dirty="0" err="1"/>
              <a:t>transformation</a:t>
            </a:r>
            <a:r>
              <a:rPr lang="de-DE" dirty="0"/>
              <a:t> (</a:t>
            </a:r>
            <a:r>
              <a:rPr lang="de-DE" dirty="0" err="1"/>
              <a:t>why</a:t>
            </a:r>
            <a:r>
              <a:rPr lang="de-DE" dirty="0"/>
              <a:t> and </a:t>
            </a:r>
            <a:r>
              <a:rPr lang="de-DE" dirty="0" err="1"/>
              <a:t>where</a:t>
            </a:r>
            <a:r>
              <a:rPr lang="de-DE" dirty="0"/>
              <a:t>?)</a:t>
            </a:r>
          </a:p>
          <a:p>
            <a:pPr lvl="1"/>
            <a:r>
              <a:rPr lang="de-DE" dirty="0" err="1"/>
              <a:t>Exceptions</a:t>
            </a:r>
            <a:endParaRPr lang="de-DE" dirty="0"/>
          </a:p>
          <a:p>
            <a:pPr lvl="1"/>
            <a:r>
              <a:rPr lang="de-DE" dirty="0" err="1"/>
              <a:t>Testing</a:t>
            </a:r>
            <a:r>
              <a:rPr lang="de-DE" dirty="0"/>
              <a:t> (</a:t>
            </a:r>
            <a:r>
              <a:rPr lang="de-DE" dirty="0" err="1"/>
              <a:t>presentation</a:t>
            </a:r>
            <a:r>
              <a:rPr lang="de-DE" dirty="0"/>
              <a:t> and </a:t>
            </a:r>
            <a:r>
              <a:rPr lang="de-DE" dirty="0" err="1"/>
              <a:t>situations</a:t>
            </a:r>
            <a:r>
              <a:rPr lang="de-DE" dirty="0"/>
              <a:t> -</a:t>
            </a:r>
            <a:r>
              <a:rPr lang="de-DE" dirty="0" err="1"/>
              <a:t>how</a:t>
            </a:r>
            <a:r>
              <a:rPr lang="de-DE" dirty="0"/>
              <a:t>?)</a:t>
            </a:r>
          </a:p>
          <a:p>
            <a:r>
              <a:rPr lang="de-DE" dirty="0"/>
              <a:t>Controller Layer</a:t>
            </a:r>
          </a:p>
          <a:p>
            <a:pPr lvl="1"/>
            <a:r>
              <a:rPr lang="de-DE" dirty="0"/>
              <a:t>Validation (also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Testing</a:t>
            </a:r>
            <a:r>
              <a:rPr lang="de-DE" dirty="0"/>
              <a:t> (</a:t>
            </a:r>
            <a:r>
              <a:rPr lang="de-DE" dirty="0" err="1"/>
              <a:t>presentation</a:t>
            </a:r>
            <a:r>
              <a:rPr lang="de-DE" dirty="0"/>
              <a:t> and </a:t>
            </a:r>
            <a:r>
              <a:rPr lang="de-DE" dirty="0" err="1"/>
              <a:t>situations</a:t>
            </a:r>
            <a:r>
              <a:rPr lang="de-DE" dirty="0"/>
              <a:t> -</a:t>
            </a:r>
            <a:r>
              <a:rPr lang="de-DE" dirty="0" err="1"/>
              <a:t>how</a:t>
            </a:r>
            <a:r>
              <a:rPr lang="de-DE" dirty="0"/>
              <a:t>?)</a:t>
            </a:r>
          </a:p>
          <a:p>
            <a:r>
              <a:rPr lang="de-DE" dirty="0" err="1"/>
              <a:t>Dockerisation</a:t>
            </a:r>
            <a:endParaRPr lang="de-DE" dirty="0"/>
          </a:p>
        </p:txBody>
      </p:sp>
      <p:sp>
        <p:nvSpPr>
          <p:cNvPr id="273" name="Foliennummernplatzhalter 272">
            <a:extLst>
              <a:ext uri="{FF2B5EF4-FFF2-40B4-BE49-F238E27FC236}">
                <a16:creationId xmlns:a16="http://schemas.microsoft.com/office/drawing/2014/main" id="{BA9B2840-ACEA-A442-A1A5-0A38269A3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226ECC-C936-294D-BF5F-38FA3F19FFBC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272" name="Grafik 271">
            <a:extLst>
              <a:ext uri="{FF2B5EF4-FFF2-40B4-BE49-F238E27FC236}">
                <a16:creationId xmlns:a16="http://schemas.microsoft.com/office/drawing/2014/main" id="{FE02388D-364B-7444-B667-ABBAB94590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3619" y="4767434"/>
            <a:ext cx="844933" cy="20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0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184E88CE-B454-4445-A85F-944663C0B75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5710269"/>
              </p:ext>
            </p:extLst>
          </p:nvPr>
        </p:nvGraphicFramePr>
        <p:xfrm>
          <a:off x="498474" y="1171575"/>
          <a:ext cx="8142288" cy="3537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096">
                  <a:extLst>
                    <a:ext uri="{9D8B030D-6E8A-4147-A177-3AD203B41FA5}">
                      <a16:colId xmlns:a16="http://schemas.microsoft.com/office/drawing/2014/main" val="615441631"/>
                    </a:ext>
                  </a:extLst>
                </a:gridCol>
                <a:gridCol w="2714096">
                  <a:extLst>
                    <a:ext uri="{9D8B030D-6E8A-4147-A177-3AD203B41FA5}">
                      <a16:colId xmlns:a16="http://schemas.microsoft.com/office/drawing/2014/main" val="3942904358"/>
                    </a:ext>
                  </a:extLst>
                </a:gridCol>
                <a:gridCol w="2714096">
                  <a:extLst>
                    <a:ext uri="{9D8B030D-6E8A-4147-A177-3AD203B41FA5}">
                      <a16:colId xmlns:a16="http://schemas.microsoft.com/office/drawing/2014/main" val="1865613926"/>
                    </a:ext>
                  </a:extLst>
                </a:gridCol>
              </a:tblGrid>
              <a:tr h="339287">
                <a:tc>
                  <a:txBody>
                    <a:bodyPr/>
                    <a:lstStyle/>
                    <a:p>
                      <a:r>
                        <a:rPr lang="de-DE" sz="10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Technologies/Frameworks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Selection</a:t>
                      </a:r>
                      <a:endParaRPr lang="de-DE" sz="105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Why</a:t>
                      </a:r>
                      <a:r>
                        <a:rPr lang="de-DE" sz="10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de-DE" sz="105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What</a:t>
                      </a:r>
                      <a:r>
                        <a:rPr lang="de-DE" sz="10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122517"/>
                  </a:ext>
                </a:extLst>
              </a:tr>
              <a:tr h="339287">
                <a:tc>
                  <a:txBody>
                    <a:bodyPr/>
                    <a:lstStyle/>
                    <a:p>
                      <a:r>
                        <a:rPr lang="de-DE" sz="105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Programming</a:t>
                      </a:r>
                      <a:r>
                        <a:rPr lang="de-DE" sz="10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Kotlin</a:t>
                      </a:r>
                      <a:endParaRPr lang="de-DE" sz="105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The </a:t>
                      </a:r>
                      <a:r>
                        <a:rPr lang="de-DE" sz="105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Novatec</a:t>
                      </a:r>
                      <a:r>
                        <a:rPr lang="de-DE" sz="10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de-DE" sz="105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way</a:t>
                      </a:r>
                      <a:endParaRPr lang="de-DE" sz="105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249063"/>
                  </a:ext>
                </a:extLst>
              </a:tr>
              <a:tr h="339287">
                <a:tc>
                  <a:txBody>
                    <a:bodyPr/>
                    <a:lstStyle/>
                    <a:p>
                      <a:r>
                        <a:rPr lang="de-DE" sz="105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Build</a:t>
                      </a:r>
                      <a:r>
                        <a:rPr lang="de-DE" sz="10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Gradle</a:t>
                      </a:r>
                      <a:endParaRPr lang="de-DE" sz="105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Kotlin</a:t>
                      </a:r>
                      <a:r>
                        <a:rPr lang="de-DE" sz="10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</a:t>
                      </a:r>
                      <a:r>
                        <a:rPr lang="de-DE" sz="105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Gradle</a:t>
                      </a:r>
                      <a:r>
                        <a:rPr lang="de-DE" sz="10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de-DE" sz="105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are</a:t>
                      </a:r>
                      <a:r>
                        <a:rPr lang="de-DE" sz="10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de-DE" sz="105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best</a:t>
                      </a:r>
                      <a:r>
                        <a:rPr lang="de-DE" sz="10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de-DE" sz="105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friends</a:t>
                      </a:r>
                      <a:endParaRPr lang="de-DE" sz="105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817177"/>
                  </a:ext>
                </a:extLst>
              </a:tr>
              <a:tr h="339287">
                <a:tc>
                  <a:txBody>
                    <a:bodyPr/>
                    <a:lstStyle/>
                    <a:p>
                      <a:r>
                        <a:rPr lang="de-DE" sz="10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Classic MV(S)C (Model-View-(Service)-Controller)</a:t>
                      </a:r>
                      <a:endParaRPr lang="de-DE" sz="105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Learning Spring </a:t>
                      </a:r>
                      <a:r>
                        <a:rPr lang="de-DE" sz="105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from</a:t>
                      </a:r>
                      <a:r>
                        <a:rPr lang="de-DE" sz="10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de-DE" sz="105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the</a:t>
                      </a:r>
                      <a:r>
                        <a:rPr lang="de-DE" sz="10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de-DE" sz="105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roots</a:t>
                      </a:r>
                      <a:endParaRPr lang="de-DE" sz="105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79579"/>
                  </a:ext>
                </a:extLst>
              </a:tr>
              <a:tr h="339287">
                <a:tc>
                  <a:txBody>
                    <a:bodyPr/>
                    <a:lstStyle/>
                    <a:p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Database</a:t>
                      </a:r>
                      <a:endParaRPr lang="de-DE" sz="105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Postgres</a:t>
                      </a:r>
                      <a:endParaRPr lang="de-DE" sz="105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Another</a:t>
                      </a:r>
                      <a:r>
                        <a:rPr lang="de-DE" sz="10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Relational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974705"/>
                  </a:ext>
                </a:extLst>
              </a:tr>
              <a:tr h="339287">
                <a:tc>
                  <a:txBody>
                    <a:bodyPr/>
                    <a:lstStyle/>
                    <a:p>
                      <a:r>
                        <a:rPr lang="de-DE" sz="10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Code </a:t>
                      </a:r>
                      <a:r>
                        <a:rPr lang="de-DE" sz="105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Formatting</a:t>
                      </a:r>
                      <a:endParaRPr lang="de-DE" sz="105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klind</a:t>
                      </a:r>
                      <a:r>
                        <a:rPr lang="de-DE" sz="10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</a:t>
                      </a:r>
                      <a:r>
                        <a:rPr lang="de-DE" sz="105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detekt</a:t>
                      </a:r>
                      <a:endParaRPr lang="de-DE" sz="105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Used</a:t>
                      </a:r>
                      <a:r>
                        <a:rPr lang="de-DE" sz="10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in </a:t>
                      </a:r>
                      <a:r>
                        <a:rPr lang="de-DE" sz="105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IntelliJ</a:t>
                      </a:r>
                      <a:endParaRPr lang="de-DE" sz="105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586561"/>
                  </a:ext>
                </a:extLst>
              </a:tr>
              <a:tr h="339287">
                <a:tc>
                  <a:txBody>
                    <a:bodyPr/>
                    <a:lstStyle/>
                    <a:p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Testing</a:t>
                      </a:r>
                      <a:endParaRPr lang="de-DE" sz="105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Junit5, </a:t>
                      </a:r>
                      <a:r>
                        <a:rPr lang="de-DE" sz="105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Mockk</a:t>
                      </a:r>
                      <a:r>
                        <a:rPr lang="de-DE" sz="10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de-DE" sz="105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Mockito</a:t>
                      </a:r>
                      <a:r>
                        <a:rPr lang="de-DE" sz="10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Testcontainers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Mockk</a:t>
                      </a:r>
                      <a:r>
                        <a:rPr lang="de-DE" sz="10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@WebMvcTest, @DataJpaTest, @SpringBootTest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115209"/>
                  </a:ext>
                </a:extLst>
              </a:tr>
              <a:tr h="339287">
                <a:tc>
                  <a:txBody>
                    <a:bodyPr/>
                    <a:lstStyle/>
                    <a:p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Documentation</a:t>
                      </a:r>
                      <a:endParaRPr lang="de-DE" sz="105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Asciidoctor</a:t>
                      </a:r>
                      <a:endParaRPr lang="de-DE" sz="105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RestDocs</a:t>
                      </a:r>
                      <a:r>
                        <a:rPr lang="de-DE" sz="10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de-DE" sz="105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as</a:t>
                      </a:r>
                      <a:r>
                        <a:rPr lang="de-DE" sz="10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de-DE" sz="105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de-DE" sz="105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865864"/>
                  </a:ext>
                </a:extLst>
              </a:tr>
              <a:tr h="339287">
                <a:tc>
                  <a:txBody>
                    <a:bodyPr/>
                    <a:lstStyle/>
                    <a:p>
                      <a:r>
                        <a:rPr lang="de-DE" sz="10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React</a:t>
                      </a:r>
                      <a:endParaRPr lang="de-DE" sz="105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Next </a:t>
                      </a:r>
                      <a:r>
                        <a:rPr lang="de-DE" sz="105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step</a:t>
                      </a:r>
                      <a:endParaRPr lang="de-DE" sz="105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254003"/>
                  </a:ext>
                </a:extLst>
              </a:tr>
              <a:tr h="339287">
                <a:tc>
                  <a:txBody>
                    <a:bodyPr/>
                    <a:lstStyle/>
                    <a:p>
                      <a:r>
                        <a:rPr lang="de-DE" sz="10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Frontend </a:t>
                      </a:r>
                      <a:r>
                        <a:rPr lang="de-DE" sz="105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Testing</a:t>
                      </a:r>
                      <a:endParaRPr lang="de-DE" sz="105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Jest</a:t>
                      </a:r>
                      <a:endParaRPr lang="de-DE" sz="105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Next </a:t>
                      </a:r>
                      <a:r>
                        <a:rPr lang="de-DE" sz="105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step</a:t>
                      </a:r>
                      <a:endParaRPr lang="de-DE" sz="105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342176"/>
                  </a:ext>
                </a:extLst>
              </a:tr>
            </a:tbl>
          </a:graphicData>
        </a:graphic>
      </p:graphicFrame>
      <p:sp>
        <p:nvSpPr>
          <p:cNvPr id="6" name="Titel 5">
            <a:extLst>
              <a:ext uri="{FF2B5EF4-FFF2-40B4-BE49-F238E27FC236}">
                <a16:creationId xmlns:a16="http://schemas.microsoft.com/office/drawing/2014/main" id="{16843511-2C40-044D-A84D-FE691ED30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Tech-Stack Description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1A6C9A-F5D2-AF41-8DB6-EE953681E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226ECC-C936-294D-BF5F-38FA3F19FFBC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844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2B89CAB-CAE8-F344-97F4-8F9D472B589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129" y="1172081"/>
            <a:ext cx="4073871" cy="3303468"/>
          </a:xfrm>
        </p:spPr>
        <p:txBody>
          <a:bodyPr/>
          <a:lstStyle/>
          <a:p>
            <a:r>
              <a:rPr lang="de-DE" dirty="0"/>
              <a:t>Spring Boot </a:t>
            </a:r>
            <a:r>
              <a:rPr lang="de-DE" dirty="0" err="1"/>
              <a:t>Application</a:t>
            </a:r>
            <a:endParaRPr lang="de-DE" dirty="0"/>
          </a:p>
          <a:p>
            <a:r>
              <a:rPr lang="de-DE" dirty="0"/>
              <a:t>@Component</a:t>
            </a:r>
          </a:p>
          <a:p>
            <a:r>
              <a:rPr lang="de-DE" dirty="0"/>
              <a:t>@Persistence</a:t>
            </a:r>
          </a:p>
          <a:p>
            <a:pPr lvl="1"/>
            <a:r>
              <a:rPr lang="de-DE" dirty="0"/>
              <a:t>DB</a:t>
            </a:r>
          </a:p>
          <a:p>
            <a:pPr lvl="1"/>
            <a:r>
              <a:rPr lang="de-DE" dirty="0"/>
              <a:t>Interface</a:t>
            </a:r>
          </a:p>
          <a:p>
            <a:pPr lvl="1"/>
            <a:r>
              <a:rPr lang="de-DE" dirty="0"/>
              <a:t>HQL, SQL</a:t>
            </a:r>
          </a:p>
          <a:p>
            <a:r>
              <a:rPr lang="de-DE" dirty="0"/>
              <a:t>@Service</a:t>
            </a:r>
          </a:p>
          <a:p>
            <a:pPr lvl="1"/>
            <a:r>
              <a:rPr lang="de-DE" dirty="0"/>
              <a:t>Business </a:t>
            </a:r>
            <a:r>
              <a:rPr lang="de-DE" dirty="0" err="1"/>
              <a:t>Logic</a:t>
            </a:r>
            <a:endParaRPr lang="de-DE" dirty="0"/>
          </a:p>
          <a:p>
            <a:r>
              <a:rPr lang="de-DE" dirty="0"/>
              <a:t>@Controller</a:t>
            </a:r>
          </a:p>
          <a:p>
            <a:pPr lvl="1"/>
            <a:r>
              <a:rPr lang="de-DE" dirty="0"/>
              <a:t>End-points </a:t>
            </a:r>
            <a:r>
              <a:rPr lang="de-DE" dirty="0" err="1"/>
              <a:t>definition</a:t>
            </a:r>
            <a:endParaRPr lang="de-DE" dirty="0"/>
          </a:p>
          <a:p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  <a:p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Student CRM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6843511-2C40-044D-A84D-FE691ED30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Architectual</a:t>
            </a:r>
            <a:r>
              <a:rPr lang="de-DE" dirty="0"/>
              <a:t> Description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1A6C9A-F5D2-AF41-8DB6-EE953681E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226ECC-C936-294D-BF5F-38FA3F19FFBC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ABD621-FA15-F6E4-F7CD-75D81EB39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7550" y="1172081"/>
            <a:ext cx="5063212" cy="330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78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E59B4A8-2C16-3D42-B256-473D95FAA67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129" y="1172577"/>
            <a:ext cx="3747144" cy="2790508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Decision</a:t>
            </a:r>
            <a:r>
              <a:rPr lang="de-DE" b="1" dirty="0"/>
              <a:t> on </a:t>
            </a:r>
            <a:r>
              <a:rPr lang="de-DE" b="1" dirty="0" err="1"/>
              <a:t>the</a:t>
            </a:r>
            <a:r>
              <a:rPr lang="de-DE" b="1" dirty="0"/>
              <a:t> M-N Relation </a:t>
            </a:r>
            <a:r>
              <a:rPr lang="de-DE" b="1" dirty="0" err="1"/>
              <a:t>implementation</a:t>
            </a:r>
            <a:r>
              <a:rPr lang="de-DE" b="1" dirty="0"/>
              <a:t> </a:t>
            </a:r>
            <a:r>
              <a:rPr lang="de-DE" b="1" dirty="0" err="1"/>
              <a:t>manner</a:t>
            </a:r>
            <a:endParaRPr lang="de-DE" b="1" dirty="0"/>
          </a:p>
          <a:p>
            <a:pPr>
              <a:buClr>
                <a:schemeClr val="accent1"/>
              </a:buClr>
            </a:pPr>
            <a:r>
              <a:rPr lang="de-DE" dirty="0"/>
              <a:t>Modeling a Many-</a:t>
            </a:r>
            <a:r>
              <a:rPr lang="de-DE" dirty="0" err="1"/>
              <a:t>to</a:t>
            </a:r>
            <a:r>
              <a:rPr lang="de-DE" dirty="0"/>
              <a:t>-Many </a:t>
            </a:r>
            <a:r>
              <a:rPr lang="de-DE" dirty="0" err="1"/>
              <a:t>Relationship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„</a:t>
            </a:r>
            <a:r>
              <a:rPr lang="de-DE" dirty="0" err="1"/>
              <a:t>owner</a:t>
            </a:r>
            <a:r>
              <a:rPr lang="de-DE" dirty="0"/>
              <a:t>“-</a:t>
            </a:r>
            <a:r>
              <a:rPr lang="de-DE" dirty="0" err="1"/>
              <a:t>side</a:t>
            </a:r>
            <a:endParaRPr lang="de-DE" dirty="0"/>
          </a:p>
          <a:p>
            <a:pPr>
              <a:buClr>
                <a:schemeClr val="accent1"/>
              </a:buClr>
            </a:pPr>
            <a:r>
              <a:rPr lang="de-DE" dirty="0" err="1"/>
              <a:t>Advatages</a:t>
            </a:r>
            <a:r>
              <a:rPr lang="de-DE" dirty="0"/>
              <a:t>: easy and </a:t>
            </a:r>
            <a:r>
              <a:rPr lang="de-DE" dirty="0" err="1"/>
              <a:t>less</a:t>
            </a:r>
            <a:r>
              <a:rPr lang="de-DE" dirty="0"/>
              <a:t> code</a:t>
            </a:r>
          </a:p>
          <a:p>
            <a:pPr>
              <a:buClr>
                <a:schemeClr val="accent1"/>
              </a:buClr>
            </a:pPr>
            <a:r>
              <a:rPr lang="de-DE" dirty="0" err="1"/>
              <a:t>Disadvatages</a:t>
            </a:r>
            <a:r>
              <a:rPr lang="de-DE" dirty="0"/>
              <a:t>: </a:t>
            </a:r>
          </a:p>
          <a:p>
            <a:pPr lvl="1"/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reflect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DB </a:t>
            </a:r>
            <a:r>
              <a:rPr lang="de-DE" dirty="0" err="1"/>
              <a:t>schema</a:t>
            </a:r>
            <a:endParaRPr lang="de-DE" dirty="0"/>
          </a:p>
          <a:p>
            <a:pPr lvl="1"/>
            <a:r>
              <a:rPr lang="de-DE" dirty="0" err="1"/>
              <a:t>Updating</a:t>
            </a:r>
            <a:r>
              <a:rPr lang="de-DE" dirty="0"/>
              <a:t> and </a:t>
            </a:r>
            <a:r>
              <a:rPr lang="de-DE" dirty="0" err="1"/>
              <a:t>deleting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relation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owner‘s</a:t>
            </a:r>
            <a:r>
              <a:rPr lang="de-DE" dirty="0"/>
              <a:t> </a:t>
            </a:r>
            <a:r>
              <a:rPr lang="de-DE" dirty="0" err="1"/>
              <a:t>side</a:t>
            </a:r>
            <a:endParaRPr lang="de-DE" dirty="0"/>
          </a:p>
          <a:p>
            <a:pPr>
              <a:buClr>
                <a:schemeClr val="accent1"/>
              </a:buClr>
            </a:pPr>
            <a:r>
              <a:rPr lang="de-DE" dirty="0"/>
              <a:t>Website: </a:t>
            </a:r>
            <a:r>
              <a:rPr lang="de-DE" dirty="0">
                <a:hlinkClick r:id="rId2"/>
              </a:rPr>
              <a:t>www.baeldung.com/jpa-many-to-many</a:t>
            </a:r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6843511-2C40-044D-A84D-FE691ED3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129" y="370298"/>
            <a:ext cx="8142633" cy="332399"/>
          </a:xfrm>
        </p:spPr>
        <p:txBody>
          <a:bodyPr/>
          <a:lstStyle/>
          <a:p>
            <a:r>
              <a:rPr lang="de-DE" dirty="0" err="1"/>
              <a:t>Persistence</a:t>
            </a:r>
            <a:r>
              <a:rPr lang="de-DE" dirty="0"/>
              <a:t> Layer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1A6C9A-F5D2-AF41-8DB6-EE953681E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226ECC-C936-294D-BF5F-38FA3F19FFB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2B89CAB-CAE8-F344-97F4-8F9D472B589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93619" y="1185277"/>
            <a:ext cx="3747144" cy="3375283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Persistence</a:t>
            </a:r>
            <a:r>
              <a:rPr lang="de-DE" b="1" dirty="0"/>
              <a:t> Implementation Layer</a:t>
            </a:r>
          </a:p>
          <a:p>
            <a:r>
              <a:rPr lang="de-DE" dirty="0"/>
              <a:t>The </a:t>
            </a:r>
            <a:r>
              <a:rPr lang="de-DE" dirty="0" err="1"/>
              <a:t>Repositories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interfaces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inherit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CrudRepository</a:t>
            </a:r>
            <a:endParaRPr lang="de-DE" dirty="0"/>
          </a:p>
          <a:p>
            <a:pPr lvl="1"/>
            <a:r>
              <a:rPr lang="de-DE" dirty="0" err="1"/>
              <a:t>JpaRepository</a:t>
            </a:r>
            <a:r>
              <a:rPr lang="de-DE" dirty="0"/>
              <a:t> (</a:t>
            </a:r>
            <a:r>
              <a:rPr lang="de-DE" dirty="0" err="1"/>
              <a:t>inc.</a:t>
            </a:r>
            <a:r>
              <a:rPr lang="de-DE" dirty="0"/>
              <a:t> </a:t>
            </a:r>
            <a:r>
              <a:rPr lang="de-DE" dirty="0" err="1"/>
              <a:t>Pagination</a:t>
            </a:r>
            <a:r>
              <a:rPr lang="de-DE" dirty="0"/>
              <a:t>)</a:t>
            </a:r>
          </a:p>
          <a:p>
            <a:r>
              <a:rPr lang="de-DE" dirty="0"/>
              <a:t>Extra </a:t>
            </a:r>
            <a:r>
              <a:rPr lang="de-DE" dirty="0" err="1"/>
              <a:t>layer</a:t>
            </a:r>
            <a:r>
              <a:rPr lang="de-DE" dirty="0"/>
              <a:t> was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JpaRepositores</a:t>
            </a:r>
            <a:r>
              <a:rPr lang="de-DE" dirty="0"/>
              <a:t> (</a:t>
            </a:r>
            <a:r>
              <a:rPr lang="de-DE" dirty="0" err="1"/>
              <a:t>query</a:t>
            </a:r>
            <a:r>
              <a:rPr lang="de-DE" dirty="0"/>
              <a:t> </a:t>
            </a:r>
            <a:r>
              <a:rPr lang="de-DE" dirty="0" err="1"/>
              <a:t>creation</a:t>
            </a:r>
            <a:r>
              <a:rPr lang="de-DE" dirty="0"/>
              <a:t>):</a:t>
            </a:r>
          </a:p>
          <a:p>
            <a:pPr lvl="1"/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PageRequsts</a:t>
            </a:r>
            <a:r>
              <a:rPr lang="de-DE" dirty="0"/>
              <a:t> </a:t>
            </a:r>
            <a:r>
              <a:rPr lang="de-DE" dirty="0" err="1"/>
              <a:t>creation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The </a:t>
            </a:r>
            <a:r>
              <a:rPr lang="de-DE" dirty="0" err="1"/>
              <a:t>classes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not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suffix</a:t>
            </a:r>
            <a:r>
              <a:rPr lang="de-DE" dirty="0"/>
              <a:t> „</a:t>
            </a:r>
            <a:r>
              <a:rPr lang="de-DE" dirty="0" err="1"/>
              <a:t>Impl</a:t>
            </a:r>
            <a:r>
              <a:rPr lang="de-DE" dirty="0"/>
              <a:t>“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cyclic</a:t>
            </a:r>
            <a:r>
              <a:rPr lang="de-DE" dirty="0"/>
              <a:t> </a:t>
            </a:r>
            <a:r>
              <a:rPr lang="de-DE" dirty="0" err="1"/>
              <a:t>loading</a:t>
            </a:r>
            <a:r>
              <a:rPr lang="de-DE" dirty="0"/>
              <a:t> </a:t>
            </a:r>
            <a:r>
              <a:rPr lang="de-DE" dirty="0" err="1"/>
              <a:t>exception</a:t>
            </a:r>
            <a:endParaRPr lang="de-DE" dirty="0"/>
          </a:p>
          <a:p>
            <a:r>
              <a:rPr lang="de-DE" dirty="0"/>
              <a:t>Website: </a:t>
            </a:r>
            <a:r>
              <a:rPr lang="de-DE" dirty="0">
                <a:hlinkClick r:id="rId3"/>
              </a:rPr>
              <a:t>docs.spring.io/spring-data/jpa/docs/current/reference/html/#repositories.query-methods.query-creation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9053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E59B4A8-2C16-3D42-B256-473D95FAA67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129" y="1172577"/>
            <a:ext cx="3747144" cy="1815882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Validation</a:t>
            </a:r>
          </a:p>
          <a:p>
            <a:pPr>
              <a:buClr>
                <a:schemeClr val="accent1"/>
              </a:buClr>
            </a:pPr>
            <a:r>
              <a:rPr lang="de-DE" dirty="0"/>
              <a:t>Validation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annotation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DB </a:t>
            </a:r>
            <a:r>
              <a:rPr lang="de-DE" dirty="0" err="1"/>
              <a:t>entities</a:t>
            </a:r>
            <a:endParaRPr lang="de-DE" dirty="0"/>
          </a:p>
          <a:p>
            <a:pPr>
              <a:buClr>
                <a:schemeClr val="accent1"/>
              </a:buClr>
            </a:pPr>
            <a:r>
              <a:rPr lang="de-DE" dirty="0"/>
              <a:t>Same </a:t>
            </a:r>
            <a:r>
              <a:rPr lang="de-DE" dirty="0" err="1"/>
              <a:t>validation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controller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>
              <a:buClr>
                <a:schemeClr val="accent1"/>
              </a:buClr>
            </a:pPr>
            <a:r>
              <a:rPr lang="de-DE" dirty="0"/>
              <a:t>Website: </a:t>
            </a:r>
            <a:r>
              <a:rPr lang="de-DE" dirty="0">
                <a:hlinkClick r:id="rId2"/>
              </a:rPr>
              <a:t>reflectoring.io/</a:t>
            </a:r>
            <a:r>
              <a:rPr lang="de-DE" dirty="0" err="1">
                <a:hlinkClick r:id="rId2"/>
              </a:rPr>
              <a:t>bean</a:t>
            </a:r>
            <a:r>
              <a:rPr lang="de-DE" dirty="0">
                <a:hlinkClick r:id="rId2"/>
              </a:rPr>
              <a:t>-validation-</a:t>
            </a:r>
            <a:r>
              <a:rPr lang="de-DE" dirty="0" err="1">
                <a:hlinkClick r:id="rId2"/>
              </a:rPr>
              <a:t>with</a:t>
            </a:r>
            <a:r>
              <a:rPr lang="de-DE" dirty="0">
                <a:hlinkClick r:id="rId2"/>
              </a:rPr>
              <a:t>-spring-boot/</a:t>
            </a:r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6843511-2C40-044D-A84D-FE691ED3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129" y="370298"/>
            <a:ext cx="8142633" cy="332399"/>
          </a:xfrm>
        </p:spPr>
        <p:txBody>
          <a:bodyPr/>
          <a:lstStyle/>
          <a:p>
            <a:r>
              <a:rPr lang="de-DE" dirty="0" err="1"/>
              <a:t>Persistence</a:t>
            </a:r>
            <a:r>
              <a:rPr lang="de-DE" dirty="0"/>
              <a:t> Layer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1A6C9A-F5D2-AF41-8DB6-EE953681E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226ECC-C936-294D-BF5F-38FA3F19FFB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2B89CAB-CAE8-F344-97F4-8F9D472B589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93619" y="1185277"/>
            <a:ext cx="3747144" cy="3375283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Testing</a:t>
            </a:r>
            <a:endParaRPr lang="de-DE" b="1" dirty="0"/>
          </a:p>
          <a:p>
            <a:r>
              <a:rPr lang="de-DE" dirty="0"/>
              <a:t>Integration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containers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native SQL (@DataJpaTest)</a:t>
            </a:r>
          </a:p>
          <a:p>
            <a:pPr lvl="1"/>
            <a:r>
              <a:rPr lang="de-DE" dirty="0" err="1"/>
              <a:t>Flyway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approving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DB </a:t>
            </a:r>
            <a:r>
              <a:rPr lang="de-DE" dirty="0" err="1"/>
              <a:t>schema</a:t>
            </a:r>
            <a:r>
              <a:rPr lang="de-DE" dirty="0"/>
              <a:t> </a:t>
            </a:r>
            <a:r>
              <a:rPr lang="de-DE" dirty="0" err="1"/>
              <a:t>creation</a:t>
            </a:r>
            <a:r>
              <a:rPr lang="de-DE" dirty="0"/>
              <a:t> @SpringBootTest ()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invoking</a:t>
            </a:r>
            <a:r>
              <a:rPr lang="de-DE" dirty="0"/>
              <a:t>:</a:t>
            </a:r>
          </a:p>
          <a:p>
            <a:pPr lvl="2"/>
            <a:r>
              <a:rPr lang="de-DE" dirty="0" err="1"/>
              <a:t>Programmatically</a:t>
            </a:r>
            <a:endParaRPr lang="de-DE" dirty="0"/>
          </a:p>
          <a:p>
            <a:pPr lvl="2"/>
            <a:r>
              <a:rPr lang="de-DE" dirty="0"/>
              <a:t>Via </a:t>
            </a:r>
            <a:r>
              <a:rPr lang="de-DE" dirty="0" err="1"/>
              <a:t>annotations</a:t>
            </a:r>
            <a:endParaRPr lang="de-DE" dirty="0"/>
          </a:p>
          <a:p>
            <a:pPr lvl="2"/>
            <a:r>
              <a:rPr lang="de-DE" dirty="0"/>
              <a:t>Website: </a:t>
            </a:r>
            <a:r>
              <a:rPr lang="en-US" dirty="0">
                <a:hlinkClick r:id="rId3"/>
              </a:rPr>
              <a:t>SWE-Talent-Hub - Flyway - All Documents (sharepoint.com)</a:t>
            </a:r>
            <a:endParaRPr lang="de-DE" dirty="0"/>
          </a:p>
          <a:p>
            <a:r>
              <a:rPr lang="de-DE" dirty="0" err="1"/>
              <a:t>Unexpected</a:t>
            </a:r>
            <a:r>
              <a:rPr lang="de-DE" dirty="0"/>
              <a:t> </a:t>
            </a:r>
            <a:r>
              <a:rPr lang="de-DE" dirty="0" err="1"/>
              <a:t>handling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invalid </a:t>
            </a:r>
            <a:r>
              <a:rPr lang="de-DE" dirty="0" err="1"/>
              <a:t>state</a:t>
            </a:r>
            <a:endParaRPr lang="de-DE" dirty="0"/>
          </a:p>
          <a:p>
            <a:pPr lvl="1"/>
            <a:r>
              <a:rPr lang="de-DE" dirty="0"/>
              <a:t>The </a:t>
            </a:r>
            <a:r>
              <a:rPr lang="de-DE" dirty="0" err="1"/>
              <a:t>cause</a:t>
            </a:r>
            <a:r>
              <a:rPr lang="de-DE" dirty="0"/>
              <a:t> was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nature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save- vs. </a:t>
            </a:r>
            <a:r>
              <a:rPr lang="de-DE" dirty="0" err="1"/>
              <a:t>saveAndFlush-method</a:t>
            </a:r>
            <a:r>
              <a:rPr lang="de-DE" dirty="0"/>
              <a:t>. </a:t>
            </a:r>
            <a:r>
              <a:rPr lang="de-DE" b="1" dirty="0"/>
              <a:t>Note</a:t>
            </a:r>
            <a:r>
              <a:rPr lang="de-DE" dirty="0"/>
              <a:t>: </a:t>
            </a:r>
            <a:r>
              <a:rPr lang="de-DE" dirty="0" err="1"/>
              <a:t>CrudRepository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 </a:t>
            </a:r>
            <a:r>
              <a:rPr lang="de-DE" dirty="0" err="1"/>
              <a:t>the</a:t>
            </a:r>
            <a:r>
              <a:rPr lang="de-DE" dirty="0"/>
              <a:t> save </a:t>
            </a:r>
            <a:r>
              <a:rPr lang="de-DE" dirty="0" err="1"/>
              <a:t>methods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2450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E59B4A8-2C16-3D42-B256-473D95FAA67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129" y="1172577"/>
            <a:ext cx="3747144" cy="2359620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Transformation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DB </a:t>
            </a:r>
            <a:r>
              <a:rPr lang="de-DE" b="1" dirty="0" err="1"/>
              <a:t>entity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DTO</a:t>
            </a:r>
          </a:p>
          <a:p>
            <a:pPr>
              <a:buClr>
                <a:schemeClr val="accent1"/>
              </a:buClr>
            </a:pPr>
            <a:r>
              <a:rPr lang="de-DE" dirty="0"/>
              <a:t>The </a:t>
            </a:r>
            <a:r>
              <a:rPr lang="de-DE" dirty="0" err="1"/>
              <a:t>transformation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entities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happen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. In </a:t>
            </a:r>
            <a:r>
              <a:rPr lang="de-DE" dirty="0" err="1"/>
              <a:t>this</a:t>
            </a:r>
            <a:r>
              <a:rPr lang="de-DE" dirty="0"/>
              <a:t> Student, CRM </a:t>
            </a:r>
            <a:r>
              <a:rPr lang="de-DE" dirty="0" err="1"/>
              <a:t>to-methods</a:t>
            </a:r>
            <a:r>
              <a:rPr lang="de-DE" dirty="0"/>
              <a:t> was </a:t>
            </a:r>
            <a:r>
              <a:rPr lang="de-DE" dirty="0" err="1"/>
              <a:t>created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DB </a:t>
            </a:r>
            <a:r>
              <a:rPr lang="de-DE" dirty="0" err="1"/>
              <a:t>entity</a:t>
            </a:r>
            <a:r>
              <a:rPr lang="de-DE" dirty="0"/>
              <a:t> and DTO </a:t>
            </a:r>
            <a:r>
              <a:rPr lang="de-DE" dirty="0" err="1"/>
              <a:t>objects</a:t>
            </a:r>
            <a:r>
              <a:rPr lang="de-DE" dirty="0"/>
              <a:t>.</a:t>
            </a:r>
          </a:p>
          <a:p>
            <a:pPr>
              <a:buClr>
                <a:schemeClr val="accent1"/>
              </a:buClr>
            </a:pPr>
            <a:r>
              <a:rPr lang="de-DE" dirty="0"/>
              <a:t>In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also </a:t>
            </a:r>
            <a:r>
              <a:rPr lang="de-DE" dirty="0" err="1"/>
              <a:t>its</a:t>
            </a:r>
            <a:r>
              <a:rPr lang="de-DE" dirty="0"/>
              <a:t> own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.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was not </a:t>
            </a:r>
            <a:r>
              <a:rPr lang="de-DE" dirty="0" err="1"/>
              <a:t>necessary</a:t>
            </a:r>
            <a:r>
              <a:rPr lang="de-DE" dirty="0"/>
              <a:t>.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6843511-2C40-044D-A84D-FE691ED3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129" y="370298"/>
            <a:ext cx="8142633" cy="332399"/>
          </a:xfrm>
        </p:spPr>
        <p:txBody>
          <a:bodyPr/>
          <a:lstStyle/>
          <a:p>
            <a:r>
              <a:rPr lang="de-DE" dirty="0"/>
              <a:t>Service Layer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1A6C9A-F5D2-AF41-8DB6-EE953681E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226ECC-C936-294D-BF5F-38FA3F19FFB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2B89CAB-CAE8-F344-97F4-8F9D472B589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93619" y="1185277"/>
            <a:ext cx="3747144" cy="295465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Exceptions</a:t>
            </a:r>
            <a:endParaRPr lang="de-DE" b="1" dirty="0"/>
          </a:p>
          <a:p>
            <a:r>
              <a:rPr lang="de-DE" dirty="0"/>
              <a:t>Custom </a:t>
            </a:r>
            <a:r>
              <a:rPr lang="de-DE" dirty="0" err="1"/>
              <a:t>exception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, i.e.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entity</a:t>
            </a:r>
            <a:r>
              <a:rPr lang="de-DE" dirty="0"/>
              <a:t> </a:t>
            </a:r>
            <a:r>
              <a:rPr lang="de-DE" dirty="0" err="1"/>
              <a:t>wrongly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@ControllerAdvice and @ExceptionHanlder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catching</a:t>
            </a:r>
            <a:r>
              <a:rPr lang="de-DE" dirty="0"/>
              <a:t> and </a:t>
            </a:r>
            <a:r>
              <a:rPr lang="de-DE" dirty="0" err="1"/>
              <a:t>returning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exception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endpoint</a:t>
            </a:r>
            <a:r>
              <a:rPr lang="de-DE" dirty="0"/>
              <a:t>.</a:t>
            </a:r>
          </a:p>
          <a:p>
            <a:r>
              <a:rPr lang="de-DE" dirty="0"/>
              <a:t>Website: </a:t>
            </a:r>
            <a:r>
              <a:rPr lang="de-DE" dirty="0">
                <a:hlinkClick r:id="rId2"/>
              </a:rPr>
              <a:t>medium.com/@jovannypcg/understanding-springs-controlleradvice-cd96a364033f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5181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E59B4A8-2C16-3D42-B256-473D95FAA67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129" y="1172577"/>
            <a:ext cx="3747144" cy="2667397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Testing</a:t>
            </a:r>
            <a:endParaRPr lang="de-DE" b="1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laye</a:t>
            </a:r>
            <a:r>
              <a:rPr lang="de-DE" dirty="0"/>
              <a:t> </a:t>
            </a:r>
            <a:r>
              <a:rPr lang="de-DE" dirty="0" err="1"/>
              <a:t>unit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Junit5 and </a:t>
            </a:r>
            <a:r>
              <a:rPr lang="de-DE" dirty="0" err="1"/>
              <a:t>Mockk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written</a:t>
            </a:r>
            <a:r>
              <a:rPr lang="de-DE" dirty="0"/>
              <a:t>.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parameterized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Simple sample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Mockk</a:t>
            </a:r>
            <a:r>
              <a:rPr lang="de-DE" dirty="0"/>
              <a:t> was also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reminder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how-to</a:t>
            </a:r>
            <a:r>
              <a:rPr lang="de-DE" dirty="0"/>
              <a:t>.</a:t>
            </a:r>
          </a:p>
          <a:p>
            <a:r>
              <a:rPr lang="de-DE" dirty="0" err="1"/>
              <a:t>It</a:t>
            </a:r>
            <a:r>
              <a:rPr lang="de-DE" dirty="0"/>
              <a:t> was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unit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 was </a:t>
            </a:r>
            <a:r>
              <a:rPr lang="de-DE" dirty="0" err="1"/>
              <a:t>reasonable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written</a:t>
            </a:r>
            <a:r>
              <a:rPr lang="de-DE" dirty="0"/>
              <a:t>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-liner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calls</a:t>
            </a:r>
            <a:r>
              <a:rPr lang="de-DE" dirty="0"/>
              <a:t>.</a:t>
            </a:r>
          </a:p>
          <a:p>
            <a:r>
              <a:rPr lang="de-DE" dirty="0"/>
              <a:t>Website: </a:t>
            </a:r>
            <a:r>
              <a:rPr lang="en-US" dirty="0">
                <a:hlinkClick r:id="rId2"/>
              </a:rPr>
              <a:t>mockk.io/</a:t>
            </a:r>
            <a:r>
              <a:rPr lang="en-US" dirty="0"/>
              <a:t> </a:t>
            </a:r>
            <a:r>
              <a:rPr lang="de-DE" dirty="0" err="1">
                <a:hlinkClick r:id="rId3"/>
              </a:rPr>
              <a:t>JUnit</a:t>
            </a:r>
            <a:r>
              <a:rPr lang="de-DE" dirty="0">
                <a:hlinkClick r:id="rId3"/>
              </a:rPr>
              <a:t> 5</a:t>
            </a:r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6843511-2C40-044D-A84D-FE691ED3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129" y="370298"/>
            <a:ext cx="8142633" cy="332399"/>
          </a:xfrm>
        </p:spPr>
        <p:txBody>
          <a:bodyPr/>
          <a:lstStyle/>
          <a:p>
            <a:r>
              <a:rPr lang="de-DE" dirty="0"/>
              <a:t>Service Layer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1A6C9A-F5D2-AF41-8DB6-EE953681E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226ECC-C936-294D-BF5F-38FA3F19FFB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2B89CAB-CAE8-F344-97F4-8F9D472B589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93619" y="1185277"/>
            <a:ext cx="3747144" cy="215444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021466"/>
      </p:ext>
    </p:extLst>
  </p:cSld>
  <p:clrMapOvr>
    <a:masterClrMapping/>
  </p:clrMapOvr>
</p:sld>
</file>

<file path=ppt/theme/theme1.xml><?xml version="1.0" encoding="utf-8"?>
<a:theme xmlns:a="http://schemas.openxmlformats.org/drawingml/2006/main" name="Novatec Master 2018">
  <a:themeElements>
    <a:clrScheme name="Novatec_orang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39000"/>
      </a:accent1>
      <a:accent2>
        <a:srgbClr val="FFDE1B"/>
      </a:accent2>
      <a:accent3>
        <a:srgbClr val="FFBD5E"/>
      </a:accent3>
      <a:accent4>
        <a:srgbClr val="FFF3AF"/>
      </a:accent4>
      <a:accent5>
        <a:srgbClr val="FFEC7A"/>
      </a:accent5>
      <a:accent6>
        <a:srgbClr val="F39000"/>
      </a:accent6>
      <a:hlink>
        <a:srgbClr val="F39000"/>
      </a:hlink>
      <a:folHlink>
        <a:srgbClr val="F39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sz="1200" dirty="0" smtClean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none" lIns="0" tIns="0" rIns="0" bIns="0" rtlCol="0" anchor="t">
        <a:spAutoFit/>
      </a:bodyPr>
      <a:lstStyle>
        <a:defPPr algn="l">
          <a:defRPr dirty="0" err="1" smtClean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80910_Powerpoint_Master" id="{44402EF7-3155-B544-8366-7B4FD8EAF4DF}" vid="{79A3A3EA-4F37-A146-8459-ACAC6D6AA7A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1182</Words>
  <Application>Microsoft Office PowerPoint</Application>
  <PresentationFormat>Bildschirmpräsentation (16:9)</PresentationFormat>
  <Paragraphs>170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Symbol</vt:lpstr>
      <vt:lpstr>Verdana</vt:lpstr>
      <vt:lpstr>Wingdings</vt:lpstr>
      <vt:lpstr>Novatec Master 2018</vt:lpstr>
      <vt:lpstr>Student CRM</vt:lpstr>
      <vt:lpstr>PowerPoint-Präsentation</vt:lpstr>
      <vt:lpstr>PowerPoint-Präsentation</vt:lpstr>
      <vt:lpstr>Tech-Stack Description</vt:lpstr>
      <vt:lpstr>Architectual Description</vt:lpstr>
      <vt:lpstr>Persistence Layer</vt:lpstr>
      <vt:lpstr>Persistence Layer</vt:lpstr>
      <vt:lpstr>Service Layer</vt:lpstr>
      <vt:lpstr>Service Layer</vt:lpstr>
      <vt:lpstr>Controller Layer</vt:lpstr>
      <vt:lpstr>Controller Layer</vt:lpstr>
      <vt:lpstr>Dockerisation</vt:lpstr>
      <vt:lpstr>Conclusions</vt:lpstr>
      <vt:lpstr>Conclusions</vt:lpstr>
      <vt:lpstr>Open Questions</vt:lpstr>
      <vt:lpstr>Thank you for your attention!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Weg in die  digitale Zukunft</dc:title>
  <dc:subject/>
  <dc:creator>Christine.Schmitt@novatec-gmbh.de</dc:creator>
  <cp:keywords/>
  <dc:description/>
  <cp:lastModifiedBy>Stojanovski Kosta</cp:lastModifiedBy>
  <cp:revision>508</cp:revision>
  <cp:lastPrinted>2018-09-27T15:33:51Z</cp:lastPrinted>
  <dcterms:created xsi:type="dcterms:W3CDTF">2018-09-10T12:35:07Z</dcterms:created>
  <dcterms:modified xsi:type="dcterms:W3CDTF">2022-10-11T14:27:24Z</dcterms:modified>
  <cp:category/>
</cp:coreProperties>
</file>