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9" r:id="rId4"/>
    <p:sldId id="260" r:id="rId5"/>
    <p:sldId id="261" r:id="rId6"/>
    <p:sldId id="280" r:id="rId7"/>
    <p:sldId id="263" r:id="rId8"/>
    <p:sldId id="264" r:id="rId9"/>
    <p:sldId id="282" r:id="rId10"/>
    <p:sldId id="265" r:id="rId11"/>
    <p:sldId id="266" r:id="rId12"/>
    <p:sldId id="267" r:id="rId13"/>
    <p:sldId id="268" r:id="rId14"/>
    <p:sldId id="269" r:id="rId15"/>
    <p:sldId id="272" r:id="rId16"/>
    <p:sldId id="270" r:id="rId17"/>
    <p:sldId id="271" r:id="rId18"/>
    <p:sldId id="281" r:id="rId19"/>
    <p:sldId id="273" r:id="rId20"/>
    <p:sldId id="274" r:id="rId21"/>
    <p:sldId id="275" r:id="rId22"/>
    <p:sldId id="276" r:id="rId23"/>
    <p:sldId id="277" r:id="rId24"/>
    <p:sldId id="278" r:id="rId25"/>
    <p:sldId id="279" r:id="rId26"/>
    <p:sldId id="283" r:id="rId27"/>
    <p:sldId id="25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79C83C-E3F9-47D2-8003-6D86990C4063}" type="datetimeFigureOut">
              <a:rPr lang="en-US" smtClean="0"/>
              <a:t>4/29/2025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9CD8A5-82C5-4F9A-8A5E-797799A75854}" type="slidenum">
              <a:rPr lang="en-US" smtClean="0"/>
              <a:t>‹#›</a:t>
            </a:fld>
            <a:endParaRPr lang="en-US"/>
          </a:p>
        </p:txBody>
      </p:sp>
    </p:spTree>
    <p:extLst>
      <p:ext uri="{BB962C8B-B14F-4D97-AF65-F5344CB8AC3E}">
        <p14:creationId xmlns:p14="http://schemas.microsoft.com/office/powerpoint/2010/main" val="559753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9CD8A5-82C5-4F9A-8A5E-797799A75854}" type="slidenum">
              <a:rPr lang="en-US" smtClean="0"/>
              <a:t>1</a:t>
            </a:fld>
            <a:endParaRPr lang="en-US"/>
          </a:p>
        </p:txBody>
      </p:sp>
    </p:spTree>
    <p:extLst>
      <p:ext uri="{BB962C8B-B14F-4D97-AF65-F5344CB8AC3E}">
        <p14:creationId xmlns:p14="http://schemas.microsoft.com/office/powerpoint/2010/main" val="1926949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9CD8A5-82C5-4F9A-8A5E-797799A75854}" type="slidenum">
              <a:rPr lang="en-US" smtClean="0"/>
              <a:t>2</a:t>
            </a:fld>
            <a:endParaRPr lang="en-US"/>
          </a:p>
        </p:txBody>
      </p:sp>
    </p:spTree>
    <p:extLst>
      <p:ext uri="{BB962C8B-B14F-4D97-AF65-F5344CB8AC3E}">
        <p14:creationId xmlns:p14="http://schemas.microsoft.com/office/powerpoint/2010/main" val="1017422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9CD8A5-82C5-4F9A-8A5E-797799A75854}" type="slidenum">
              <a:rPr lang="en-US" smtClean="0"/>
              <a:t>3</a:t>
            </a:fld>
            <a:endParaRPr lang="en-US"/>
          </a:p>
        </p:txBody>
      </p:sp>
    </p:spTree>
    <p:extLst>
      <p:ext uri="{BB962C8B-B14F-4D97-AF65-F5344CB8AC3E}">
        <p14:creationId xmlns:p14="http://schemas.microsoft.com/office/powerpoint/2010/main" val="4279341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9CD8A5-82C5-4F9A-8A5E-797799A75854}" type="slidenum">
              <a:rPr lang="en-US" smtClean="0"/>
              <a:t>4</a:t>
            </a:fld>
            <a:endParaRPr lang="en-US"/>
          </a:p>
        </p:txBody>
      </p:sp>
    </p:spTree>
    <p:extLst>
      <p:ext uri="{BB962C8B-B14F-4D97-AF65-F5344CB8AC3E}">
        <p14:creationId xmlns:p14="http://schemas.microsoft.com/office/powerpoint/2010/main" val="2706619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November 1995 has very high error, not missing data. Most likely due to a large amount of </a:t>
            </a:r>
            <a:r>
              <a:rPr lang="en-US" dirty="0" err="1"/>
              <a:t>precip</a:t>
            </a:r>
            <a:r>
              <a:rPr lang="en-US" dirty="0"/>
              <a:t> falling and model calculating it falling as snow when it most likely fell as rain</a:t>
            </a:r>
          </a:p>
          <a:p>
            <a:r>
              <a:rPr lang="en-US" dirty="0"/>
              <a:t>September 1997, missing temp and </a:t>
            </a:r>
            <a:r>
              <a:rPr lang="en-US" dirty="0" err="1"/>
              <a:t>precip</a:t>
            </a:r>
            <a:r>
              <a:rPr lang="en-US" dirty="0"/>
              <a:t> data for the whole month. Error is ~29%, roughly the same as average </a:t>
            </a:r>
            <a:r>
              <a:rPr lang="en-US" dirty="0" err="1"/>
              <a:t>rmse</a:t>
            </a:r>
            <a:r>
              <a:rPr lang="en-US" dirty="0"/>
              <a:t>, probably due to not much </a:t>
            </a:r>
            <a:r>
              <a:rPr lang="en-US" dirty="0" err="1"/>
              <a:t>precip</a:t>
            </a:r>
            <a:r>
              <a:rPr lang="en-US" dirty="0"/>
              <a:t> falling and if </a:t>
            </a:r>
            <a:r>
              <a:rPr lang="en-US" dirty="0" err="1"/>
              <a:t>precip</a:t>
            </a:r>
            <a:r>
              <a:rPr lang="en-US" dirty="0"/>
              <a:t> did fall it was rain and the glacier melt would overshadow that</a:t>
            </a:r>
          </a:p>
        </p:txBody>
      </p:sp>
      <p:sp>
        <p:nvSpPr>
          <p:cNvPr id="4" name="Slide Number Placeholder 3"/>
          <p:cNvSpPr>
            <a:spLocks noGrp="1"/>
          </p:cNvSpPr>
          <p:nvPr>
            <p:ph type="sldNum" sz="quarter" idx="5"/>
          </p:nvPr>
        </p:nvSpPr>
        <p:spPr/>
        <p:txBody>
          <a:bodyPr/>
          <a:lstStyle/>
          <a:p>
            <a:fld id="{E39CD8A5-82C5-4F9A-8A5E-797799A75854}" type="slidenum">
              <a:rPr lang="en-US" smtClean="0"/>
              <a:t>18</a:t>
            </a:fld>
            <a:endParaRPr lang="en-US"/>
          </a:p>
        </p:txBody>
      </p:sp>
    </p:spTree>
    <p:extLst>
      <p:ext uri="{BB962C8B-B14F-4D97-AF65-F5344CB8AC3E}">
        <p14:creationId xmlns:p14="http://schemas.microsoft.com/office/powerpoint/2010/main" val="3617060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9CD8A5-82C5-4F9A-8A5E-797799A75854}" type="slidenum">
              <a:rPr lang="en-US" smtClean="0"/>
              <a:t>20</a:t>
            </a:fld>
            <a:endParaRPr lang="en-US"/>
          </a:p>
        </p:txBody>
      </p:sp>
    </p:spTree>
    <p:extLst>
      <p:ext uri="{BB962C8B-B14F-4D97-AF65-F5344CB8AC3E}">
        <p14:creationId xmlns:p14="http://schemas.microsoft.com/office/powerpoint/2010/main" val="494638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0F46A4-629E-4E8C-B484-C1A779704B66}" type="datetime1">
              <a:rPr lang="en-US" smtClean="0"/>
              <a:t>4/30/2025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52A6A59-9B7F-4659-B898-429769BF2EA3}" type="slidenum">
              <a:rPr lang="en-US" smtClean="0"/>
              <a:t>‹#›</a:t>
            </a:fld>
            <a:endParaRPr lang="en-US"/>
          </a:p>
        </p:txBody>
      </p:sp>
    </p:spTree>
    <p:extLst>
      <p:ext uri="{BB962C8B-B14F-4D97-AF65-F5344CB8AC3E}">
        <p14:creationId xmlns:p14="http://schemas.microsoft.com/office/powerpoint/2010/main" val="2993093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49C907-F4A8-4327-A777-64DEB421D591}" type="datetime1">
              <a:rPr lang="en-US" smtClean="0"/>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2A6A59-9B7F-4659-B898-429769BF2EA3}" type="slidenum">
              <a:rPr lang="en-US" smtClean="0"/>
              <a:t>‹#›</a:t>
            </a:fld>
            <a:endParaRPr lang="en-US"/>
          </a:p>
        </p:txBody>
      </p:sp>
    </p:spTree>
    <p:extLst>
      <p:ext uri="{BB962C8B-B14F-4D97-AF65-F5344CB8AC3E}">
        <p14:creationId xmlns:p14="http://schemas.microsoft.com/office/powerpoint/2010/main" val="3551802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624507-F342-468E-8252-6F3316050134}" type="datetime1">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A6A59-9B7F-4659-B898-429769BF2EA3}" type="slidenum">
              <a:rPr lang="en-US" smtClean="0"/>
              <a:t>‹#›</a:t>
            </a:fld>
            <a:endParaRPr lang="en-US"/>
          </a:p>
        </p:txBody>
      </p:sp>
    </p:spTree>
    <p:extLst>
      <p:ext uri="{BB962C8B-B14F-4D97-AF65-F5344CB8AC3E}">
        <p14:creationId xmlns:p14="http://schemas.microsoft.com/office/powerpoint/2010/main" val="3504322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39CC2-A90E-4B3E-8C74-774FF4B54EAE}" type="datetime1">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A6A59-9B7F-4659-B898-429769BF2EA3}" type="slidenum">
              <a:rPr lang="en-US" smtClean="0"/>
              <a:t>‹#›</a:t>
            </a:fld>
            <a:endParaRPr lang="en-US"/>
          </a:p>
        </p:txBody>
      </p:sp>
    </p:spTree>
    <p:extLst>
      <p:ext uri="{BB962C8B-B14F-4D97-AF65-F5344CB8AC3E}">
        <p14:creationId xmlns:p14="http://schemas.microsoft.com/office/powerpoint/2010/main" val="191833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3D3C42-1AF0-4F14-8B7F-0E247DF8923D}" type="datetime1">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A6A59-9B7F-4659-B898-429769BF2EA3}" type="slidenum">
              <a:rPr lang="en-US" smtClean="0"/>
              <a:t>‹#›</a:t>
            </a:fld>
            <a:endParaRPr lang="en-US"/>
          </a:p>
        </p:txBody>
      </p:sp>
    </p:spTree>
    <p:extLst>
      <p:ext uri="{BB962C8B-B14F-4D97-AF65-F5344CB8AC3E}">
        <p14:creationId xmlns:p14="http://schemas.microsoft.com/office/powerpoint/2010/main" val="900653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280190-E282-46ED-A3E7-189BD01030AB}" type="datetime1">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A6A59-9B7F-4659-B898-429769BF2EA3}" type="slidenum">
              <a:rPr lang="en-US" smtClean="0"/>
              <a:t>‹#›</a:t>
            </a:fld>
            <a:endParaRPr lang="en-US"/>
          </a:p>
        </p:txBody>
      </p:sp>
    </p:spTree>
    <p:extLst>
      <p:ext uri="{BB962C8B-B14F-4D97-AF65-F5344CB8AC3E}">
        <p14:creationId xmlns:p14="http://schemas.microsoft.com/office/powerpoint/2010/main" val="939773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639235-DB9A-4D9A-BBFF-2E83F918E7CC}" type="datetime1">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A6A59-9B7F-4659-B898-429769BF2EA3}" type="slidenum">
              <a:rPr lang="en-US" smtClean="0"/>
              <a:t>‹#›</a:t>
            </a:fld>
            <a:endParaRPr lang="en-US"/>
          </a:p>
        </p:txBody>
      </p:sp>
    </p:spTree>
    <p:extLst>
      <p:ext uri="{BB962C8B-B14F-4D97-AF65-F5344CB8AC3E}">
        <p14:creationId xmlns:p14="http://schemas.microsoft.com/office/powerpoint/2010/main" val="4291979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61B04B-0AE2-41AC-A8A2-37C3DE53E8BF}" type="datetime1">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A6A59-9B7F-4659-B898-429769BF2EA3}" type="slidenum">
              <a:rPr lang="en-US" smtClean="0"/>
              <a:t>‹#›</a:t>
            </a:fld>
            <a:endParaRPr lang="en-US"/>
          </a:p>
        </p:txBody>
      </p:sp>
    </p:spTree>
    <p:extLst>
      <p:ext uri="{BB962C8B-B14F-4D97-AF65-F5344CB8AC3E}">
        <p14:creationId xmlns:p14="http://schemas.microsoft.com/office/powerpoint/2010/main" val="23303936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A0FB5F-3426-42EF-99B0-3431640760A3}" type="datetime1">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A6A59-9B7F-4659-B898-429769BF2EA3}" type="slidenum">
              <a:rPr lang="en-US" smtClean="0"/>
              <a:t>‹#›</a:t>
            </a:fld>
            <a:endParaRPr lang="en-US"/>
          </a:p>
        </p:txBody>
      </p:sp>
    </p:spTree>
    <p:extLst>
      <p:ext uri="{BB962C8B-B14F-4D97-AF65-F5344CB8AC3E}">
        <p14:creationId xmlns:p14="http://schemas.microsoft.com/office/powerpoint/2010/main" val="1148574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E510E6-2869-424E-B5E1-9B21B1087377}" type="datetime1">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52A6A59-9B7F-4659-B898-429769BF2EA3}" type="slidenum">
              <a:rPr lang="en-US" smtClean="0"/>
              <a:t>‹#›</a:t>
            </a:fld>
            <a:endParaRPr lang="en-US"/>
          </a:p>
        </p:txBody>
      </p:sp>
    </p:spTree>
    <p:extLst>
      <p:ext uri="{BB962C8B-B14F-4D97-AF65-F5344CB8AC3E}">
        <p14:creationId xmlns:p14="http://schemas.microsoft.com/office/powerpoint/2010/main" val="2408156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1D47D1-8B75-4F06-90BC-785545322B82}" type="datetime1">
              <a:rPr lang="en-US" smtClean="0"/>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2A6A59-9B7F-4659-B898-429769BF2EA3}" type="slidenum">
              <a:rPr lang="en-US" smtClean="0"/>
              <a:t>‹#›</a:t>
            </a:fld>
            <a:endParaRPr lang="en-US"/>
          </a:p>
        </p:txBody>
      </p:sp>
    </p:spTree>
    <p:extLst>
      <p:ext uri="{BB962C8B-B14F-4D97-AF65-F5344CB8AC3E}">
        <p14:creationId xmlns:p14="http://schemas.microsoft.com/office/powerpoint/2010/main" val="1312464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C94732-4D47-4997-9537-120EFF81CF6B}" type="datetime1">
              <a:rPr lang="en-US" smtClean="0"/>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2A6A59-9B7F-4659-B898-429769BF2EA3}" type="slidenum">
              <a:rPr lang="en-US" smtClean="0"/>
              <a:t>‹#›</a:t>
            </a:fld>
            <a:endParaRPr lang="en-US"/>
          </a:p>
        </p:txBody>
      </p:sp>
    </p:spTree>
    <p:extLst>
      <p:ext uri="{BB962C8B-B14F-4D97-AF65-F5344CB8AC3E}">
        <p14:creationId xmlns:p14="http://schemas.microsoft.com/office/powerpoint/2010/main" val="3220764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6180F5-A9F2-4E58-8B4E-5255E214E8B1}" type="datetime1">
              <a:rPr lang="en-US" smtClean="0"/>
              <a:t>4/30/2025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2A6A59-9B7F-4659-B898-429769BF2EA3}" type="slidenum">
              <a:rPr lang="en-US" smtClean="0"/>
              <a:t>‹#›</a:t>
            </a:fld>
            <a:endParaRPr lang="en-US"/>
          </a:p>
        </p:txBody>
      </p:sp>
    </p:spTree>
    <p:extLst>
      <p:ext uri="{BB962C8B-B14F-4D97-AF65-F5344CB8AC3E}">
        <p14:creationId xmlns:p14="http://schemas.microsoft.com/office/powerpoint/2010/main" val="3119618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A3AD74-2EF3-459D-86BA-08559B8CAE4F}" type="datetime1">
              <a:rPr lang="en-US" smtClean="0"/>
              <a:t>4/30/2025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2A6A59-9B7F-4659-B898-429769BF2EA3}" type="slidenum">
              <a:rPr lang="en-US" smtClean="0"/>
              <a:t>‹#›</a:t>
            </a:fld>
            <a:endParaRPr lang="en-US"/>
          </a:p>
        </p:txBody>
      </p:sp>
    </p:spTree>
    <p:extLst>
      <p:ext uri="{BB962C8B-B14F-4D97-AF65-F5344CB8AC3E}">
        <p14:creationId xmlns:p14="http://schemas.microsoft.com/office/powerpoint/2010/main" val="506887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0D7E43-33E1-4888-B27F-0ED57121565D}" type="datetime1">
              <a:rPr lang="en-US" smtClean="0"/>
              <a:t>4/30/2025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2A6A59-9B7F-4659-B898-429769BF2EA3}" type="slidenum">
              <a:rPr lang="en-US" smtClean="0"/>
              <a:t>‹#›</a:t>
            </a:fld>
            <a:endParaRPr lang="en-US"/>
          </a:p>
        </p:txBody>
      </p:sp>
    </p:spTree>
    <p:extLst>
      <p:ext uri="{BB962C8B-B14F-4D97-AF65-F5344CB8AC3E}">
        <p14:creationId xmlns:p14="http://schemas.microsoft.com/office/powerpoint/2010/main" val="3825386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A3997-2FC2-4EB1-A9AA-85BD2DFA9A11}" type="datetime1">
              <a:rPr lang="en-US" smtClean="0"/>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2A6A59-9B7F-4659-B898-429769BF2EA3}" type="slidenum">
              <a:rPr lang="en-US" smtClean="0"/>
              <a:t>‹#›</a:t>
            </a:fld>
            <a:endParaRPr lang="en-US"/>
          </a:p>
        </p:txBody>
      </p:sp>
    </p:spTree>
    <p:extLst>
      <p:ext uri="{BB962C8B-B14F-4D97-AF65-F5344CB8AC3E}">
        <p14:creationId xmlns:p14="http://schemas.microsoft.com/office/powerpoint/2010/main" val="194674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33A83C-F147-47D4-8DD4-79383A5102D6}" type="datetime1">
              <a:rPr lang="en-US" smtClean="0"/>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2A6A59-9B7F-4659-B898-429769BF2EA3}" type="slidenum">
              <a:rPr lang="en-US" smtClean="0"/>
              <a:t>‹#›</a:t>
            </a:fld>
            <a:endParaRPr lang="en-US"/>
          </a:p>
        </p:txBody>
      </p:sp>
    </p:spTree>
    <p:extLst>
      <p:ext uri="{BB962C8B-B14F-4D97-AF65-F5344CB8AC3E}">
        <p14:creationId xmlns:p14="http://schemas.microsoft.com/office/powerpoint/2010/main" val="1725247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DA0C993-0C49-4718-BAC6-854752D2BB69}" type="datetime1">
              <a:rPr lang="en-US" smtClean="0"/>
              <a:t>4/30/2025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52A6A59-9B7F-4659-B898-429769BF2EA3}" type="slidenum">
              <a:rPr lang="en-US" smtClean="0"/>
              <a:t>‹#›</a:t>
            </a:fld>
            <a:endParaRPr lang="en-US"/>
          </a:p>
        </p:txBody>
      </p:sp>
    </p:spTree>
    <p:extLst>
      <p:ext uri="{BB962C8B-B14F-4D97-AF65-F5344CB8AC3E}">
        <p14:creationId xmlns:p14="http://schemas.microsoft.com/office/powerpoint/2010/main" val="24744521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i.org/10.1029/WR021i004p00579"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oi.org/10.3389/feart.2020.571923" TargetMode="External"/><Relationship Id="rId5" Type="http://schemas.openxmlformats.org/officeDocument/2006/relationships/hyperlink" Target="https://doi.org/10.3389/feart.2021.595755" TargetMode="External"/><Relationship Id="rId4" Type="http://schemas.openxmlformats.org/officeDocument/2006/relationships/hyperlink" Target="https://doi.org/10.1038/nature04141"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doi.org/10.3389/feart.2020.571923" TargetMode="External"/><Relationship Id="rId13" Type="http://schemas.openxmlformats.org/officeDocument/2006/relationships/hyperlink" Target="https://doi.org/10.3133/ofr93640" TargetMode="External"/><Relationship Id="rId18" Type="http://schemas.openxmlformats.org/officeDocument/2006/relationships/hyperlink" Target="https://doi.org/10.5066/P9AGXQSR" TargetMode="External"/><Relationship Id="rId3" Type="http://schemas.openxmlformats.org/officeDocument/2006/relationships/hyperlink" Target="https://doi.org/10.3133/sir20045089" TargetMode="External"/><Relationship Id="rId7" Type="http://schemas.openxmlformats.org/officeDocument/2006/relationships/hyperlink" Target="https://doi.org/10.3389/feart.2021.595755" TargetMode="External"/><Relationship Id="rId12" Type="http://schemas.openxmlformats.org/officeDocument/2006/relationships/hyperlink" Target="https://doi.org/10.7265/N5V98602" TargetMode="External"/><Relationship Id="rId17" Type="http://schemas.openxmlformats.org/officeDocument/2006/relationships/hyperlink" Target="https://doi.org/10.3189/172756409787769755" TargetMode="External"/><Relationship Id="rId2" Type="http://schemas.openxmlformats.org/officeDocument/2006/relationships/hyperlink" Target="https://doi.org/10.1038/nature04141" TargetMode="External"/><Relationship Id="rId16" Type="http://schemas.openxmlformats.org/officeDocument/2006/relationships/hyperlink" Target="https://doi.org/10.5194/hess-18-787-2014" TargetMode="External"/><Relationship Id="rId1" Type="http://schemas.openxmlformats.org/officeDocument/2006/relationships/slideLayout" Target="../slideLayouts/slideLayout2.xml"/><Relationship Id="rId6" Type="http://schemas.openxmlformats.org/officeDocument/2006/relationships/hyperlink" Target="https://doi.org/10.3133/sir20105143" TargetMode="External"/><Relationship Id="rId11" Type="http://schemas.openxmlformats.org/officeDocument/2006/relationships/hyperlink" Target="https://doi.org/10.5904/wgmsglathida-2020-10" TargetMode="External"/><Relationship Id="rId5" Type="http://schemas.openxmlformats.org/officeDocument/2006/relationships/hyperlink" Target="https://doi.org/10.3133/sir20075055" TargetMode="External"/><Relationship Id="rId15" Type="http://schemas.openxmlformats.org/officeDocument/2006/relationships/hyperlink" Target="https://doi.org/10.5194/gmd-12-909-2019" TargetMode="External"/><Relationship Id="rId10" Type="http://schemas.openxmlformats.org/officeDocument/2006/relationships/hyperlink" Target="https://doi.org/10.3189/S0260305500014292" TargetMode="External"/><Relationship Id="rId4" Type="http://schemas.openxmlformats.org/officeDocument/2006/relationships/hyperlink" Target="https://doi.org/10.3133/sir20055210" TargetMode="External"/><Relationship Id="rId9" Type="http://schemas.openxmlformats.org/officeDocument/2006/relationships/hyperlink" Target="https://doi.org/10.1029/WR021i004p00579" TargetMode="External"/><Relationship Id="rId14" Type="http://schemas.openxmlformats.org/officeDocument/2006/relationships/hyperlink" Target="https://doi.org/10.1016/j.crhy.2004.10.00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doi.org/10.5194/hess-18-787-2014" TargetMode="External"/><Relationship Id="rId4" Type="http://schemas.openxmlformats.org/officeDocument/2006/relationships/hyperlink" Target="https://doi.org/10.1016/j.crhy.2004.10.001"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oi.org/10.5194/gmd-12-909-2019"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doi.org/10.5904/wgmsglathida-2020-10" TargetMode="External"/><Relationship Id="rId4" Type="http://schemas.openxmlformats.org/officeDocument/2006/relationships/hyperlink" Target="https://doi.org/10.7265/N5V9860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hyperlink" Target="https://doi.org/10.5066/P9AGXQS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i.org/10.3189/S0260305500014292" TargetMode="External"/><Relationship Id="rId2" Type="http://schemas.openxmlformats.org/officeDocument/2006/relationships/hyperlink" Target="https://doi.org/10.3189/17275640978776975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90D25-5874-2CEB-E87D-B2964551EDB7}"/>
              </a:ext>
            </a:extLst>
          </p:cNvPr>
          <p:cNvSpPr>
            <a:spLocks noGrp="1"/>
          </p:cNvSpPr>
          <p:nvPr>
            <p:ph type="ctrTitle"/>
          </p:nvPr>
        </p:nvSpPr>
        <p:spPr>
          <a:xfrm>
            <a:off x="1524000" y="0"/>
            <a:ext cx="9144000" cy="3509963"/>
          </a:xfrm>
        </p:spPr>
        <p:txBody>
          <a:bodyPr>
            <a:normAutofit/>
          </a:bodyPr>
          <a:lstStyle/>
          <a:p>
            <a:pPr algn="ctr"/>
            <a:r>
              <a:rPr lang="en-US" sz="4400" dirty="0">
                <a:latin typeface="+mn-lt"/>
                <a:ea typeface="+mn-ea"/>
                <a:cs typeface="+mn-cs"/>
              </a:rPr>
              <a:t>Can a Shallow Ice Approximation - Mass Balance Model Be Used to Calculate the Water Output of Alpine Glaciers?</a:t>
            </a:r>
          </a:p>
        </p:txBody>
      </p:sp>
      <p:sp>
        <p:nvSpPr>
          <p:cNvPr id="3" name="Subtitle 2">
            <a:extLst>
              <a:ext uri="{FF2B5EF4-FFF2-40B4-BE49-F238E27FC236}">
                <a16:creationId xmlns:a16="http://schemas.microsoft.com/office/drawing/2014/main" id="{9794E47B-ADC4-2484-B8B3-215C1EA59211}"/>
              </a:ext>
            </a:extLst>
          </p:cNvPr>
          <p:cNvSpPr>
            <a:spLocks noGrp="1"/>
          </p:cNvSpPr>
          <p:nvPr>
            <p:ph type="subTitle" idx="1"/>
          </p:nvPr>
        </p:nvSpPr>
        <p:spPr>
          <a:xfrm>
            <a:off x="4268489" y="4023699"/>
            <a:ext cx="6987645" cy="1388534"/>
          </a:xfrm>
        </p:spPr>
        <p:txBody>
          <a:bodyPr/>
          <a:lstStyle/>
          <a:p>
            <a:pPr algn="l"/>
            <a:r>
              <a:rPr lang="en-US" dirty="0"/>
              <a:t>By Kieran Stone</a:t>
            </a:r>
          </a:p>
          <a:p>
            <a:pPr algn="l"/>
            <a:r>
              <a:rPr lang="en-US" dirty="0"/>
              <a:t>Advisors: Jed Brown, Robert Anderson and Bradley Markle</a:t>
            </a:r>
          </a:p>
        </p:txBody>
      </p:sp>
      <p:sp>
        <p:nvSpPr>
          <p:cNvPr id="4" name="Slide Number Placeholder 3">
            <a:extLst>
              <a:ext uri="{FF2B5EF4-FFF2-40B4-BE49-F238E27FC236}">
                <a16:creationId xmlns:a16="http://schemas.microsoft.com/office/drawing/2014/main" id="{EE02140D-C225-4D2F-4084-F16511F7F86A}"/>
              </a:ext>
            </a:extLst>
          </p:cNvPr>
          <p:cNvSpPr>
            <a:spLocks noGrp="1"/>
          </p:cNvSpPr>
          <p:nvPr>
            <p:ph type="sldNum" sz="quarter" idx="12"/>
          </p:nvPr>
        </p:nvSpPr>
        <p:spPr>
          <a:xfrm>
            <a:off x="11418200" y="6340475"/>
            <a:ext cx="551167" cy="365125"/>
          </a:xfrm>
        </p:spPr>
        <p:txBody>
          <a:bodyPr/>
          <a:lstStyle/>
          <a:p>
            <a:fld id="{852A6A59-9B7F-4659-B898-429769BF2EA3}" type="slidenum">
              <a:rPr lang="en-US" smtClean="0"/>
              <a:t>1</a:t>
            </a:fld>
            <a:endParaRPr lang="en-US"/>
          </a:p>
        </p:txBody>
      </p:sp>
    </p:spTree>
    <p:extLst>
      <p:ext uri="{BB962C8B-B14F-4D97-AF65-F5344CB8AC3E}">
        <p14:creationId xmlns:p14="http://schemas.microsoft.com/office/powerpoint/2010/main" val="2090493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5D43E-48F7-C51D-9C26-B83B063DA23F}"/>
              </a:ext>
            </a:extLst>
          </p:cNvPr>
          <p:cNvSpPr>
            <a:spLocks noGrp="1"/>
          </p:cNvSpPr>
          <p:nvPr>
            <p:ph type="title"/>
          </p:nvPr>
        </p:nvSpPr>
        <p:spPr/>
        <p:txBody>
          <a:bodyPr/>
          <a:lstStyle/>
          <a:p>
            <a:r>
              <a:rPr lang="en-US" dirty="0"/>
              <a:t>Ice Dynamics</a:t>
            </a:r>
          </a:p>
        </p:txBody>
      </p:sp>
      <p:sp>
        <p:nvSpPr>
          <p:cNvPr id="3" name="Content Placeholder 2">
            <a:extLst>
              <a:ext uri="{FF2B5EF4-FFF2-40B4-BE49-F238E27FC236}">
                <a16:creationId xmlns:a16="http://schemas.microsoft.com/office/drawing/2014/main" id="{2972B68C-81C8-A519-0D0B-682DE31B72F8}"/>
              </a:ext>
            </a:extLst>
          </p:cNvPr>
          <p:cNvSpPr>
            <a:spLocks noGrp="1"/>
          </p:cNvSpPr>
          <p:nvPr>
            <p:ph idx="1"/>
          </p:nvPr>
        </p:nvSpPr>
        <p:spPr/>
        <p:txBody>
          <a:bodyPr/>
          <a:lstStyle/>
          <a:p>
            <a:r>
              <a:rPr lang="en-US" dirty="0"/>
              <a:t>SIA equations used to model ice dynamics</a:t>
            </a:r>
            <a:endParaRPr lang="en-US" b="0" dirty="0">
              <a:ea typeface="Cambria Math" panose="02040503050406030204" pitchFamily="18" charset="0"/>
            </a:endParaRPr>
          </a:p>
          <a:p>
            <a:r>
              <a:rPr lang="en-US" dirty="0"/>
              <a:t>Assumptions:</a:t>
            </a:r>
          </a:p>
          <a:p>
            <a:pPr lvl="1"/>
            <a:r>
              <a:rPr lang="en-US" dirty="0"/>
              <a:t>One-dimensional</a:t>
            </a:r>
          </a:p>
          <a:p>
            <a:pPr lvl="1"/>
            <a:r>
              <a:rPr lang="en-US" dirty="0"/>
              <a:t>No basal sliding</a:t>
            </a:r>
          </a:p>
          <a:p>
            <a:pPr lvl="1"/>
            <a:r>
              <a:rPr lang="en-US" dirty="0"/>
              <a:t>Gravity is only driver of ice</a:t>
            </a:r>
          </a:p>
          <a:p>
            <a:pPr lvl="1"/>
            <a:r>
              <a:rPr lang="en-US" dirty="0"/>
              <a:t>Horizontal glacier dimensions are much larger than vertical dimensions</a:t>
            </a:r>
          </a:p>
        </p:txBody>
      </p:sp>
      <p:sp>
        <p:nvSpPr>
          <p:cNvPr id="5" name="Slide Number Placeholder 4">
            <a:extLst>
              <a:ext uri="{FF2B5EF4-FFF2-40B4-BE49-F238E27FC236}">
                <a16:creationId xmlns:a16="http://schemas.microsoft.com/office/drawing/2014/main" id="{C7509EFC-5125-32EA-A4BB-51C5D7CFDC4E}"/>
              </a:ext>
            </a:extLst>
          </p:cNvPr>
          <p:cNvSpPr>
            <a:spLocks noGrp="1"/>
          </p:cNvSpPr>
          <p:nvPr>
            <p:ph type="sldNum" sz="quarter" idx="12"/>
          </p:nvPr>
        </p:nvSpPr>
        <p:spPr>
          <a:xfrm>
            <a:off x="11503023" y="6315187"/>
            <a:ext cx="551167" cy="365125"/>
          </a:xfrm>
        </p:spPr>
        <p:txBody>
          <a:bodyPr/>
          <a:lstStyle/>
          <a:p>
            <a:fld id="{852A6A59-9B7F-4659-B898-429769BF2EA3}" type="slidenum">
              <a:rPr lang="en-US" smtClean="0"/>
              <a:t>10</a:t>
            </a:fld>
            <a:endParaRPr lang="en-US"/>
          </a:p>
        </p:txBody>
      </p:sp>
    </p:spTree>
    <p:extLst>
      <p:ext uri="{BB962C8B-B14F-4D97-AF65-F5344CB8AC3E}">
        <p14:creationId xmlns:p14="http://schemas.microsoft.com/office/powerpoint/2010/main" val="172534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BD5AB-92F1-8243-9C91-FF382701170B}"/>
              </a:ext>
            </a:extLst>
          </p:cNvPr>
          <p:cNvSpPr>
            <a:spLocks noGrp="1"/>
          </p:cNvSpPr>
          <p:nvPr>
            <p:ph type="title"/>
          </p:nvPr>
        </p:nvSpPr>
        <p:spPr/>
        <p:txBody>
          <a:bodyPr/>
          <a:lstStyle/>
          <a:p>
            <a:r>
              <a:rPr lang="en-US" dirty="0"/>
              <a:t>Mass Balance</a:t>
            </a:r>
          </a:p>
        </p:txBody>
      </p:sp>
      <p:sp>
        <p:nvSpPr>
          <p:cNvPr id="3" name="Content Placeholder 2">
            <a:extLst>
              <a:ext uri="{FF2B5EF4-FFF2-40B4-BE49-F238E27FC236}">
                <a16:creationId xmlns:a16="http://schemas.microsoft.com/office/drawing/2014/main" id="{76A7D8A6-A2D9-0E89-8F71-542F4A8E77E9}"/>
              </a:ext>
            </a:extLst>
          </p:cNvPr>
          <p:cNvSpPr>
            <a:spLocks noGrp="1"/>
          </p:cNvSpPr>
          <p:nvPr>
            <p:ph idx="1"/>
          </p:nvPr>
        </p:nvSpPr>
        <p:spPr/>
        <p:txBody>
          <a:bodyPr>
            <a:normAutofit fontScale="77500" lnSpcReduction="20000"/>
          </a:bodyPr>
          <a:lstStyle/>
          <a:p>
            <a:r>
              <a:rPr lang="en-US" dirty="0"/>
              <a:t>Summer: </a:t>
            </a:r>
          </a:p>
          <a:p>
            <a:pPr lvl="1"/>
            <a:r>
              <a:rPr lang="en-US" dirty="0"/>
              <a:t>Above the ELA, calculated by temperature and snow melt factor</a:t>
            </a:r>
          </a:p>
          <a:p>
            <a:pPr lvl="1"/>
            <a:r>
              <a:rPr lang="en-US" dirty="0"/>
              <a:t>Below the ELA, calculated by temperature and melt factor that linearly increases from snow melt factor to ice melt factor</a:t>
            </a:r>
          </a:p>
          <a:p>
            <a:pPr lvl="1"/>
            <a:r>
              <a:rPr lang="en-US" dirty="0"/>
              <a:t>This assumes that the glacier surface above the ELA is always snow and transitions from snow to ice below the ELA</a:t>
            </a:r>
          </a:p>
          <a:p>
            <a:pPr lvl="1"/>
            <a:r>
              <a:rPr lang="en-US" dirty="0"/>
              <a:t>ELA calculated using previous year’s mass balance</a:t>
            </a:r>
          </a:p>
          <a:p>
            <a:r>
              <a:rPr lang="en-US" dirty="0"/>
              <a:t>Winter:</a:t>
            </a:r>
          </a:p>
          <a:p>
            <a:pPr lvl="1"/>
            <a:r>
              <a:rPr lang="en-US" dirty="0"/>
              <a:t>Calculated by precipitation, precipitation conversion factor and accumulation factor</a:t>
            </a:r>
          </a:p>
          <a:p>
            <a:pPr lvl="1"/>
            <a:r>
              <a:rPr lang="en-US" dirty="0"/>
              <a:t>Accumulation factor linearly increases from a lower bound to an upper bound by the end of model run</a:t>
            </a:r>
          </a:p>
        </p:txBody>
      </p:sp>
      <p:sp>
        <p:nvSpPr>
          <p:cNvPr id="6" name="Slide Number Placeholder 5">
            <a:extLst>
              <a:ext uri="{FF2B5EF4-FFF2-40B4-BE49-F238E27FC236}">
                <a16:creationId xmlns:a16="http://schemas.microsoft.com/office/drawing/2014/main" id="{6D6BE77A-4A8C-7CE4-AC10-E8BA4D0CC5F7}"/>
              </a:ext>
            </a:extLst>
          </p:cNvPr>
          <p:cNvSpPr>
            <a:spLocks noGrp="1"/>
          </p:cNvSpPr>
          <p:nvPr>
            <p:ph type="sldNum" sz="quarter" idx="12"/>
          </p:nvPr>
        </p:nvSpPr>
        <p:spPr>
          <a:xfrm>
            <a:off x="11503023" y="6315187"/>
            <a:ext cx="551167" cy="365125"/>
          </a:xfrm>
        </p:spPr>
        <p:txBody>
          <a:bodyPr/>
          <a:lstStyle/>
          <a:p>
            <a:fld id="{852A6A59-9B7F-4659-B898-429769BF2EA3}" type="slidenum">
              <a:rPr lang="en-US" smtClean="0"/>
              <a:t>11</a:t>
            </a:fld>
            <a:endParaRPr lang="en-US" dirty="0"/>
          </a:p>
        </p:txBody>
      </p:sp>
    </p:spTree>
    <p:extLst>
      <p:ext uri="{BB962C8B-B14F-4D97-AF65-F5344CB8AC3E}">
        <p14:creationId xmlns:p14="http://schemas.microsoft.com/office/powerpoint/2010/main" val="3830138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C6EF6-2A4F-7572-AC34-01E10C7D2347}"/>
              </a:ext>
            </a:extLst>
          </p:cNvPr>
          <p:cNvSpPr>
            <a:spLocks noGrp="1"/>
          </p:cNvSpPr>
          <p:nvPr>
            <p:ph type="title"/>
          </p:nvPr>
        </p:nvSpPr>
        <p:spPr/>
        <p:txBody>
          <a:bodyPr/>
          <a:lstStyle/>
          <a:p>
            <a:r>
              <a:rPr lang="en-US" dirty="0"/>
              <a:t>Precipitation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095B431-7F10-6FFE-B5D8-6FD4F50E6CD8}"/>
                  </a:ext>
                </a:extLst>
              </p:cNvPr>
              <p:cNvSpPr>
                <a:spLocks noGrp="1"/>
              </p:cNvSpPr>
              <p:nvPr>
                <p:ph idx="1"/>
              </p:nvPr>
            </p:nvSpPr>
            <p:spPr/>
            <p:txBody>
              <a:bodyPr>
                <a:normAutofit fontScale="92500" lnSpcReduction="20000"/>
              </a:bodyPr>
              <a:lstStyle/>
              <a:p>
                <a:r>
                  <a:rPr lang="en-US" dirty="0"/>
                  <a:t>Snow:</a:t>
                </a:r>
              </a:p>
              <a:p>
                <a:pPr lvl="1"/>
                <a:r>
                  <a:rPr lang="en-US" b="0" dirty="0"/>
                  <a:t>Snow depth increased by</a:t>
                </a:r>
                <a:r>
                  <a:rPr lang="en-US" dirty="0"/>
                  <a:t> </a:t>
                </a:r>
                <a:r>
                  <a:rPr lang="en-US" b="0" dirty="0"/>
                  <a:t> precipitation and precipitation conversion factor for temperatures </a:t>
                </a:r>
                <a14:m>
                  <m:oMath xmlns:m="http://schemas.openxmlformats.org/officeDocument/2006/math">
                    <m:r>
                      <a:rPr lang="en-US" i="1">
                        <a:latin typeface="Cambria Math" panose="02040503050406030204" pitchFamily="18" charset="0"/>
                      </a:rPr>
                      <m:t>&lt;</m:t>
                    </m:r>
                    <m:r>
                      <a:rPr lang="en-US" b="0" i="1" smtClean="0">
                        <a:latin typeface="Cambria Math" panose="02040503050406030204" pitchFamily="18" charset="0"/>
                      </a:rPr>
                      <m:t>0</m:t>
                    </m:r>
                  </m:oMath>
                </a14:m>
                <a:endParaRPr lang="en-US" b="0" dirty="0"/>
              </a:p>
              <a:p>
                <a:pPr lvl="1"/>
                <a:r>
                  <a:rPr lang="en-US" b="0" dirty="0"/>
                  <a:t>Snow depth decreased by temperature and snow melt factor for temperatures</a:t>
                </a:r>
                <a:r>
                  <a:rPr lang="en-US" dirty="0"/>
                  <a:t> </a:t>
                </a:r>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0</m:t>
                    </m:r>
                  </m:oMath>
                </a14:m>
                <a:endParaRPr lang="en-US" b="0" dirty="0"/>
              </a:p>
              <a:p>
                <a:pPr lvl="1"/>
                <a:r>
                  <a:rPr lang="en-US" dirty="0"/>
                  <a:t>Snow melt volume is calculated for non-glacierized area of the basin</a:t>
                </a:r>
              </a:p>
              <a:p>
                <a:r>
                  <a:rPr lang="en-US" dirty="0"/>
                  <a:t>Rain</a:t>
                </a:r>
              </a:p>
              <a:p>
                <a:pPr lvl="1"/>
                <a:r>
                  <a:rPr lang="en-US" dirty="0"/>
                  <a:t>Rain volume is calculated for the whole basin using precipitation and precipitation conversion factor for temperatures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endParaRPr lang="en-US" dirty="0"/>
              </a:p>
              <a:p>
                <a:pPr lvl="1"/>
                <a:r>
                  <a:rPr lang="en-US" dirty="0"/>
                  <a:t>Assumes that rain runs out of the basin on same day it falls</a:t>
                </a:r>
              </a:p>
            </p:txBody>
          </p:sp>
        </mc:Choice>
        <mc:Fallback>
          <p:sp>
            <p:nvSpPr>
              <p:cNvPr id="3" name="Content Placeholder 2">
                <a:extLst>
                  <a:ext uri="{FF2B5EF4-FFF2-40B4-BE49-F238E27FC236}">
                    <a16:creationId xmlns:a16="http://schemas.microsoft.com/office/drawing/2014/main" id="{8095B431-7F10-6FFE-B5D8-6FD4F50E6CD8}"/>
                  </a:ext>
                </a:extLst>
              </p:cNvPr>
              <p:cNvSpPr>
                <a:spLocks noGrp="1" noRot="1" noChangeAspect="1" noMove="1" noResize="1" noEditPoints="1" noAdjustHandles="1" noChangeArrowheads="1" noChangeShapeType="1" noTextEdit="1"/>
              </p:cNvSpPr>
              <p:nvPr>
                <p:ph idx="1"/>
              </p:nvPr>
            </p:nvSpPr>
            <p:spPr>
              <a:blipFill>
                <a:blip r:embed="rId2"/>
                <a:stretch>
                  <a:fillRect l="-1338" t="-6433" b="-4288"/>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9B53289C-C55A-8F21-F8F5-748611DC1044}"/>
              </a:ext>
            </a:extLst>
          </p:cNvPr>
          <p:cNvSpPr>
            <a:spLocks noGrp="1"/>
          </p:cNvSpPr>
          <p:nvPr>
            <p:ph type="sldNum" sz="quarter" idx="12"/>
          </p:nvPr>
        </p:nvSpPr>
        <p:spPr>
          <a:xfrm>
            <a:off x="11399912" y="6287755"/>
            <a:ext cx="551167" cy="365125"/>
          </a:xfrm>
        </p:spPr>
        <p:txBody>
          <a:bodyPr/>
          <a:lstStyle/>
          <a:p>
            <a:fld id="{852A6A59-9B7F-4659-B898-429769BF2EA3}" type="slidenum">
              <a:rPr lang="en-US" smtClean="0"/>
              <a:t>12</a:t>
            </a:fld>
            <a:endParaRPr lang="en-US"/>
          </a:p>
        </p:txBody>
      </p:sp>
    </p:spTree>
    <p:extLst>
      <p:ext uri="{BB962C8B-B14F-4D97-AF65-F5344CB8AC3E}">
        <p14:creationId xmlns:p14="http://schemas.microsoft.com/office/powerpoint/2010/main" val="3662464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2171C-C09E-3B8C-A2BC-E956A6D923C4}"/>
              </a:ext>
            </a:extLst>
          </p:cNvPr>
          <p:cNvSpPr>
            <a:spLocks noGrp="1"/>
          </p:cNvSpPr>
          <p:nvPr>
            <p:ph type="title"/>
          </p:nvPr>
        </p:nvSpPr>
        <p:spPr/>
        <p:txBody>
          <a:bodyPr/>
          <a:lstStyle/>
          <a:p>
            <a:r>
              <a:rPr lang="en-US" dirty="0"/>
              <a:t>Avalanche Model</a:t>
            </a:r>
          </a:p>
        </p:txBody>
      </p:sp>
      <p:sp>
        <p:nvSpPr>
          <p:cNvPr id="3" name="Content Placeholder 2">
            <a:extLst>
              <a:ext uri="{FF2B5EF4-FFF2-40B4-BE49-F238E27FC236}">
                <a16:creationId xmlns:a16="http://schemas.microsoft.com/office/drawing/2014/main" id="{2934AC7B-E56C-BDCC-A1F2-C8142FFC587B}"/>
              </a:ext>
            </a:extLst>
          </p:cNvPr>
          <p:cNvSpPr>
            <a:spLocks noGrp="1"/>
          </p:cNvSpPr>
          <p:nvPr>
            <p:ph idx="1"/>
          </p:nvPr>
        </p:nvSpPr>
        <p:spPr/>
        <p:txBody>
          <a:bodyPr/>
          <a:lstStyle/>
          <a:p>
            <a:r>
              <a:rPr lang="en-US" dirty="0"/>
              <a:t>Avalanches snow above 2123m on a randomly chosen date every year between January and March</a:t>
            </a:r>
          </a:p>
          <a:p>
            <a:r>
              <a:rPr lang="en-US" dirty="0"/>
              <a:t>Amount of snow controlled by avalanche percentage (32%)</a:t>
            </a:r>
          </a:p>
          <a:p>
            <a:r>
              <a:rPr lang="en-US" dirty="0"/>
              <a:t>Removes snow above 2123m and evenly distributes it below 1900m</a:t>
            </a:r>
          </a:p>
          <a:p>
            <a:r>
              <a:rPr lang="en-US" dirty="0"/>
              <a:t>Purpose: move snow from higher elevations to lower elevations where more can melt during the summer</a:t>
            </a:r>
          </a:p>
        </p:txBody>
      </p:sp>
      <p:sp>
        <p:nvSpPr>
          <p:cNvPr id="4" name="Slide Number Placeholder 3">
            <a:extLst>
              <a:ext uri="{FF2B5EF4-FFF2-40B4-BE49-F238E27FC236}">
                <a16:creationId xmlns:a16="http://schemas.microsoft.com/office/drawing/2014/main" id="{FEC92257-D775-25A5-E5D8-C08EDAD49272}"/>
              </a:ext>
            </a:extLst>
          </p:cNvPr>
          <p:cNvSpPr>
            <a:spLocks noGrp="1"/>
          </p:cNvSpPr>
          <p:nvPr>
            <p:ph type="sldNum" sz="quarter" idx="12"/>
          </p:nvPr>
        </p:nvSpPr>
        <p:spPr>
          <a:xfrm>
            <a:off x="11399912" y="6333475"/>
            <a:ext cx="551167" cy="365125"/>
          </a:xfrm>
        </p:spPr>
        <p:txBody>
          <a:bodyPr/>
          <a:lstStyle/>
          <a:p>
            <a:fld id="{852A6A59-9B7F-4659-B898-429769BF2EA3}" type="slidenum">
              <a:rPr lang="en-US" smtClean="0"/>
              <a:t>13</a:t>
            </a:fld>
            <a:endParaRPr lang="en-US"/>
          </a:p>
        </p:txBody>
      </p:sp>
    </p:spTree>
    <p:extLst>
      <p:ext uri="{BB962C8B-B14F-4D97-AF65-F5344CB8AC3E}">
        <p14:creationId xmlns:p14="http://schemas.microsoft.com/office/powerpoint/2010/main" val="968389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301DD-C917-C5CD-879E-7D20250C6DE1}"/>
              </a:ext>
            </a:extLst>
          </p:cNvPr>
          <p:cNvSpPr>
            <a:spLocks noGrp="1"/>
          </p:cNvSpPr>
          <p:nvPr>
            <p:ph type="title"/>
          </p:nvPr>
        </p:nvSpPr>
        <p:spPr/>
        <p:txBody>
          <a:bodyPr/>
          <a:lstStyle/>
          <a:p>
            <a:r>
              <a:rPr lang="en-US" dirty="0"/>
              <a:t>Calibration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59201A3-25F9-1BE8-4728-E391A6E4DB5D}"/>
                  </a:ext>
                </a:extLst>
              </p:cNvPr>
              <p:cNvSpPr>
                <a:spLocks noGrp="1"/>
              </p:cNvSpPr>
              <p:nvPr>
                <p:ph idx="1"/>
              </p:nvPr>
            </p:nvSpPr>
            <p:spPr/>
            <p:txBody>
              <a:bodyPr>
                <a:normAutofit fontScale="92500" lnSpcReduction="20000"/>
              </a:bodyPr>
              <a:lstStyle/>
              <a:p>
                <a:r>
                  <a:rPr lang="en-US" dirty="0"/>
                  <a:t>Spinup run inputs (ELA, ELA shift in 1900, </a:t>
                </a:r>
                <a14:m>
                  <m:oMath xmlns:m="http://schemas.openxmlformats.org/officeDocument/2006/math">
                    <m:r>
                      <a:rPr lang="en-US" b="0" i="1" smtClean="0">
                        <a:latin typeface="Cambria Math" panose="02040503050406030204" pitchFamily="18" charset="0"/>
                      </a:rPr>
                      <m:t>𝛾</m:t>
                    </m:r>
                  </m:oMath>
                </a14:m>
                <a:r>
                  <a:rPr lang="en-US" dirty="0"/>
                  <a:t>) calibrated by minimizing average Root Mean Squared Error (RMSE) of modeled and measured glacier ice thickness in 1958 and 1986</a:t>
                </a:r>
              </a:p>
              <a:p>
                <a:r>
                  <a:rPr lang="en-US" dirty="0"/>
                  <a:t>Mass balance inputs (ice melt factor, snow melt factor, accumulation factor lower and upper bounds) calibrated by minimizing RMSE between modeled mass balance and measured mass balance</a:t>
                </a:r>
              </a:p>
              <a:p>
                <a:r>
                  <a:rPr lang="en-US" dirty="0"/>
                  <a:t>Mass balance calibration split into summer and winter</a:t>
                </a:r>
              </a:p>
              <a:p>
                <a:r>
                  <a:rPr lang="en-US" dirty="0"/>
                  <a:t>Avalanche percentage calibrated by minimizing mean snow depth over entire data driven run</a:t>
                </a:r>
              </a:p>
            </p:txBody>
          </p:sp>
        </mc:Choice>
        <mc:Fallback>
          <p:sp>
            <p:nvSpPr>
              <p:cNvPr id="3" name="Content Placeholder 2">
                <a:extLst>
                  <a:ext uri="{FF2B5EF4-FFF2-40B4-BE49-F238E27FC236}">
                    <a16:creationId xmlns:a16="http://schemas.microsoft.com/office/drawing/2014/main" id="{E59201A3-25F9-1BE8-4728-E391A6E4DB5D}"/>
                  </a:ext>
                </a:extLst>
              </p:cNvPr>
              <p:cNvSpPr>
                <a:spLocks noGrp="1" noRot="1" noChangeAspect="1" noMove="1" noResize="1" noEditPoints="1" noAdjustHandles="1" noChangeArrowheads="1" noChangeShapeType="1" noTextEdit="1"/>
              </p:cNvSpPr>
              <p:nvPr>
                <p:ph idx="1"/>
              </p:nvPr>
            </p:nvSpPr>
            <p:spPr>
              <a:blipFill>
                <a:blip r:embed="rId2"/>
                <a:stretch>
                  <a:fillRect l="-1338" t="-4483" r="-1217" b="-11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EBDFC41-5C03-4BAC-1B78-4D0606125E56}"/>
              </a:ext>
            </a:extLst>
          </p:cNvPr>
          <p:cNvSpPr>
            <a:spLocks noGrp="1"/>
          </p:cNvSpPr>
          <p:nvPr>
            <p:ph type="sldNum" sz="quarter" idx="12"/>
          </p:nvPr>
        </p:nvSpPr>
        <p:spPr>
          <a:xfrm>
            <a:off x="11372480" y="6287755"/>
            <a:ext cx="551167" cy="365125"/>
          </a:xfrm>
        </p:spPr>
        <p:txBody>
          <a:bodyPr/>
          <a:lstStyle/>
          <a:p>
            <a:fld id="{852A6A59-9B7F-4659-B898-429769BF2EA3}" type="slidenum">
              <a:rPr lang="en-US" smtClean="0"/>
              <a:t>14</a:t>
            </a:fld>
            <a:endParaRPr lang="en-US"/>
          </a:p>
        </p:txBody>
      </p:sp>
    </p:spTree>
    <p:extLst>
      <p:ext uri="{BB962C8B-B14F-4D97-AF65-F5344CB8AC3E}">
        <p14:creationId xmlns:p14="http://schemas.microsoft.com/office/powerpoint/2010/main" val="2059477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111E3-7FCD-FFAB-C764-82378D15CEE7}"/>
              </a:ext>
            </a:extLst>
          </p:cNvPr>
          <p:cNvSpPr>
            <a:spLocks noGrp="1"/>
          </p:cNvSpPr>
          <p:nvPr>
            <p:ph type="title"/>
          </p:nvPr>
        </p:nvSpPr>
        <p:spPr>
          <a:xfrm>
            <a:off x="579121" y="774872"/>
            <a:ext cx="6360160" cy="1752599"/>
          </a:xfrm>
        </p:spPr>
        <p:txBody>
          <a:bodyPr/>
          <a:lstStyle/>
          <a:p>
            <a:r>
              <a:rPr lang="en-US" dirty="0"/>
              <a:t>Mass Balance Model Accuracy</a:t>
            </a:r>
          </a:p>
        </p:txBody>
      </p:sp>
      <p:sp>
        <p:nvSpPr>
          <p:cNvPr id="3" name="Content Placeholder 2">
            <a:extLst>
              <a:ext uri="{FF2B5EF4-FFF2-40B4-BE49-F238E27FC236}">
                <a16:creationId xmlns:a16="http://schemas.microsoft.com/office/drawing/2014/main" id="{06682503-BCFA-8655-A599-2888BD31890B}"/>
              </a:ext>
            </a:extLst>
          </p:cNvPr>
          <p:cNvSpPr>
            <a:spLocks noGrp="1"/>
          </p:cNvSpPr>
          <p:nvPr>
            <p:ph idx="1"/>
          </p:nvPr>
        </p:nvSpPr>
        <p:spPr>
          <a:xfrm>
            <a:off x="1198403" y="2317526"/>
            <a:ext cx="10018713" cy="3124201"/>
          </a:xfrm>
        </p:spPr>
        <p:txBody>
          <a:bodyPr/>
          <a:lstStyle/>
          <a:p>
            <a:r>
              <a:rPr lang="en-US" dirty="0"/>
              <a:t>Summer mass balance RMSE: 0.50m</a:t>
            </a:r>
          </a:p>
          <a:p>
            <a:r>
              <a:rPr lang="en-US" dirty="0"/>
              <a:t>Winter mass balance RMSE: 0.53m</a:t>
            </a:r>
          </a:p>
        </p:txBody>
      </p:sp>
      <p:pic>
        <p:nvPicPr>
          <p:cNvPr id="5" name="Picture 4">
            <a:extLst>
              <a:ext uri="{FF2B5EF4-FFF2-40B4-BE49-F238E27FC236}">
                <a16:creationId xmlns:a16="http://schemas.microsoft.com/office/drawing/2014/main" id="{4C9C209C-FD3C-6052-F7B9-4FB61F862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4035" y="104974"/>
            <a:ext cx="4886592" cy="3277027"/>
          </a:xfrm>
          <a:prstGeom prst="rect">
            <a:avLst/>
          </a:prstGeom>
        </p:spPr>
      </p:pic>
      <p:pic>
        <p:nvPicPr>
          <p:cNvPr id="7" name="Picture 6">
            <a:extLst>
              <a:ext uri="{FF2B5EF4-FFF2-40B4-BE49-F238E27FC236}">
                <a16:creationId xmlns:a16="http://schemas.microsoft.com/office/drawing/2014/main" id="{7B3A2416-5575-068F-03CB-FF33399B9F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4035" y="3430065"/>
            <a:ext cx="4886592" cy="3322961"/>
          </a:xfrm>
          <a:prstGeom prst="rect">
            <a:avLst/>
          </a:prstGeom>
        </p:spPr>
      </p:pic>
      <p:sp>
        <p:nvSpPr>
          <p:cNvPr id="4" name="Slide Number Placeholder 3">
            <a:extLst>
              <a:ext uri="{FF2B5EF4-FFF2-40B4-BE49-F238E27FC236}">
                <a16:creationId xmlns:a16="http://schemas.microsoft.com/office/drawing/2014/main" id="{CF870414-A233-7E28-2EE5-41427D3BFFAB}"/>
              </a:ext>
            </a:extLst>
          </p:cNvPr>
          <p:cNvSpPr>
            <a:spLocks noGrp="1"/>
          </p:cNvSpPr>
          <p:nvPr>
            <p:ph type="sldNum" sz="quarter" idx="12"/>
          </p:nvPr>
        </p:nvSpPr>
        <p:spPr>
          <a:xfrm>
            <a:off x="11590627" y="6387901"/>
            <a:ext cx="551167" cy="365125"/>
          </a:xfrm>
        </p:spPr>
        <p:txBody>
          <a:bodyPr/>
          <a:lstStyle/>
          <a:p>
            <a:fld id="{852A6A59-9B7F-4659-B898-429769BF2EA3}" type="slidenum">
              <a:rPr lang="en-US" smtClean="0"/>
              <a:t>15</a:t>
            </a:fld>
            <a:endParaRPr lang="en-US" dirty="0"/>
          </a:p>
        </p:txBody>
      </p:sp>
    </p:spTree>
    <p:extLst>
      <p:ext uri="{BB962C8B-B14F-4D97-AF65-F5344CB8AC3E}">
        <p14:creationId xmlns:p14="http://schemas.microsoft.com/office/powerpoint/2010/main" val="930767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B8D7-4552-94F9-E2AB-51D10B875B8A}"/>
              </a:ext>
            </a:extLst>
          </p:cNvPr>
          <p:cNvSpPr>
            <a:spLocks noGrp="1"/>
          </p:cNvSpPr>
          <p:nvPr>
            <p:ph type="title"/>
          </p:nvPr>
        </p:nvSpPr>
        <p:spPr>
          <a:xfrm>
            <a:off x="1484311" y="0"/>
            <a:ext cx="10018713" cy="1752599"/>
          </a:xfrm>
        </p:spPr>
        <p:txBody>
          <a:bodyPr/>
          <a:lstStyle/>
          <a:p>
            <a:r>
              <a:rPr lang="en-US" dirty="0"/>
              <a:t>Runoff Model Accuracy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DF6094E-A42B-7443-D704-B8766ACE9D79}"/>
                  </a:ext>
                </a:extLst>
              </p:cNvPr>
              <p:cNvSpPr>
                <a:spLocks noGrp="1"/>
              </p:cNvSpPr>
              <p:nvPr>
                <p:ph idx="1"/>
              </p:nvPr>
            </p:nvSpPr>
            <p:spPr>
              <a:xfrm>
                <a:off x="1484310" y="876299"/>
                <a:ext cx="10018713" cy="3124201"/>
              </a:xfrm>
            </p:spPr>
            <p:txBody>
              <a:bodyPr/>
              <a:lstStyle/>
              <a:p>
                <a:r>
                  <a:rPr lang="en-US" dirty="0"/>
                  <a:t>Three types of error used: relative Root Mean Squared Error (RMSE), Nash-Sutcliffe Efficiency (NSE) and Kling-Gupta Efficiency (KGE)</a:t>
                </a:r>
              </a:p>
              <a:p>
                <a14:m>
                  <m:oMath xmlns:m="http://schemas.openxmlformats.org/officeDocument/2006/math">
                    <m:r>
                      <a:rPr lang="en-US" i="1" dirty="0" smtClean="0">
                        <a:latin typeface="Cambria Math" panose="02040503050406030204" pitchFamily="18" charset="0"/>
                      </a:rPr>
                      <m:t>30.35%, 0.8</m:t>
                    </m:r>
                  </m:oMath>
                </a14:m>
                <a:r>
                  <a:rPr lang="en-US" dirty="0"/>
                  <a:t> and </a:t>
                </a:r>
                <a14:m>
                  <m:oMath xmlns:m="http://schemas.openxmlformats.org/officeDocument/2006/math">
                    <m:r>
                      <a:rPr lang="en-US" i="1" dirty="0" smtClean="0">
                        <a:latin typeface="Cambria Math" panose="02040503050406030204" pitchFamily="18" charset="0"/>
                      </a:rPr>
                      <m:t>0.88</m:t>
                    </m:r>
                  </m:oMath>
                </a14:m>
                <a:r>
                  <a:rPr lang="en-US" dirty="0"/>
                  <a:t> respectively</a:t>
                </a:r>
              </a:p>
              <a:p>
                <a:r>
                  <a:rPr lang="en-US" dirty="0"/>
                  <a:t>Daily average runoff per month used to calculate error</a:t>
                </a:r>
              </a:p>
            </p:txBody>
          </p:sp>
        </mc:Choice>
        <mc:Fallback>
          <p:sp>
            <p:nvSpPr>
              <p:cNvPr id="3" name="Content Placeholder 2">
                <a:extLst>
                  <a:ext uri="{FF2B5EF4-FFF2-40B4-BE49-F238E27FC236}">
                    <a16:creationId xmlns:a16="http://schemas.microsoft.com/office/drawing/2014/main" id="{DDF6094E-A42B-7443-D704-B8766ACE9D79}"/>
                  </a:ext>
                </a:extLst>
              </p:cNvPr>
              <p:cNvSpPr>
                <a:spLocks noGrp="1" noRot="1" noChangeAspect="1" noMove="1" noResize="1" noEditPoints="1" noAdjustHandles="1" noChangeArrowheads="1" noChangeShapeType="1" noTextEdit="1"/>
              </p:cNvSpPr>
              <p:nvPr>
                <p:ph idx="1"/>
              </p:nvPr>
            </p:nvSpPr>
            <p:spPr>
              <a:xfrm>
                <a:off x="1484310" y="876299"/>
                <a:ext cx="10018713" cy="3124201"/>
              </a:xfrm>
              <a:blipFill>
                <a:blip r:embed="rId2"/>
                <a:stretch>
                  <a:fillRect l="-152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E2FB12B-17FD-88D5-834E-095CC80B39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7006" y="3525520"/>
            <a:ext cx="7323093" cy="3332480"/>
          </a:xfrm>
          <a:prstGeom prst="rect">
            <a:avLst/>
          </a:prstGeom>
        </p:spPr>
      </p:pic>
      <p:sp>
        <p:nvSpPr>
          <p:cNvPr id="4" name="Slide Number Placeholder 3">
            <a:extLst>
              <a:ext uri="{FF2B5EF4-FFF2-40B4-BE49-F238E27FC236}">
                <a16:creationId xmlns:a16="http://schemas.microsoft.com/office/drawing/2014/main" id="{99C85FD9-CCF5-478A-35AE-7D54C69C155B}"/>
              </a:ext>
            </a:extLst>
          </p:cNvPr>
          <p:cNvSpPr>
            <a:spLocks noGrp="1"/>
          </p:cNvSpPr>
          <p:nvPr>
            <p:ph type="sldNum" sz="quarter" idx="12"/>
          </p:nvPr>
        </p:nvSpPr>
        <p:spPr>
          <a:xfrm>
            <a:off x="11354192" y="6297803"/>
            <a:ext cx="551167" cy="365125"/>
          </a:xfrm>
        </p:spPr>
        <p:txBody>
          <a:bodyPr/>
          <a:lstStyle/>
          <a:p>
            <a:fld id="{852A6A59-9B7F-4659-B898-429769BF2EA3}" type="slidenum">
              <a:rPr lang="en-US" smtClean="0"/>
              <a:t>16</a:t>
            </a:fld>
            <a:endParaRPr lang="en-US"/>
          </a:p>
        </p:txBody>
      </p:sp>
    </p:spTree>
    <p:extLst>
      <p:ext uri="{BB962C8B-B14F-4D97-AF65-F5344CB8AC3E}">
        <p14:creationId xmlns:p14="http://schemas.microsoft.com/office/powerpoint/2010/main" val="3530160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2AA0F-06EB-6419-EBAF-14AED5F4F067}"/>
              </a:ext>
            </a:extLst>
          </p:cNvPr>
          <p:cNvSpPr>
            <a:spLocks noGrp="1"/>
          </p:cNvSpPr>
          <p:nvPr>
            <p:ph type="title"/>
          </p:nvPr>
        </p:nvSpPr>
        <p:spPr>
          <a:xfrm>
            <a:off x="1484311" y="0"/>
            <a:ext cx="10018713" cy="1752599"/>
          </a:xfrm>
        </p:spPr>
        <p:txBody>
          <a:bodyPr/>
          <a:lstStyle/>
          <a:p>
            <a:r>
              <a:rPr lang="en-US" dirty="0"/>
              <a:t>OGGM Accuracy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950BBE-F56A-D3FE-414C-F9BD471BF4CA}"/>
                  </a:ext>
                </a:extLst>
              </p:cNvPr>
              <p:cNvSpPr>
                <a:spLocks noGrp="1"/>
              </p:cNvSpPr>
              <p:nvPr>
                <p:ph idx="1"/>
              </p:nvPr>
            </p:nvSpPr>
            <p:spPr>
              <a:xfrm>
                <a:off x="1657031" y="672083"/>
                <a:ext cx="10018713" cy="3124201"/>
              </a:xfrm>
            </p:spPr>
            <p:txBody>
              <a:bodyPr/>
              <a:lstStyle/>
              <a:p>
                <a:r>
                  <a:rPr lang="en-US" dirty="0"/>
                  <a:t>Used the melt on glacier, precipitation on glacier, melt off glacier and precipitation off glacier variables</a:t>
                </a:r>
              </a:p>
              <a:p>
                <a:r>
                  <a:rPr lang="en-US" dirty="0"/>
                  <a:t>Daily runoff per month errors: </a:t>
                </a:r>
                <a14:m>
                  <m:oMath xmlns:m="http://schemas.openxmlformats.org/officeDocument/2006/math">
                    <m:r>
                      <a:rPr lang="en-US" i="1" dirty="0" smtClean="0">
                        <a:latin typeface="Cambria Math" panose="02040503050406030204" pitchFamily="18" charset="0"/>
                      </a:rPr>
                      <m:t>45.96%</m:t>
                    </m:r>
                  </m:oMath>
                </a14:m>
                <a:r>
                  <a:rPr lang="en-US" dirty="0"/>
                  <a:t> (RMSE), </a:t>
                </a:r>
                <a14:m>
                  <m:oMath xmlns:m="http://schemas.openxmlformats.org/officeDocument/2006/math">
                    <m:r>
                      <a:rPr lang="en-US" i="1" dirty="0" smtClean="0">
                        <a:latin typeface="Cambria Math" panose="02040503050406030204" pitchFamily="18" charset="0"/>
                      </a:rPr>
                      <m:t>0.53</m:t>
                    </m:r>
                  </m:oMath>
                </a14:m>
                <a:r>
                  <a:rPr lang="en-US" dirty="0"/>
                  <a:t> (NSE) and </a:t>
                </a:r>
                <a14:m>
                  <m:oMath xmlns:m="http://schemas.openxmlformats.org/officeDocument/2006/math">
                    <m:r>
                      <a:rPr lang="en-US" i="1" dirty="0" smtClean="0">
                        <a:latin typeface="Cambria Math" panose="02040503050406030204" pitchFamily="18" charset="0"/>
                      </a:rPr>
                      <m:t>0.72</m:t>
                    </m:r>
                  </m:oMath>
                </a14:m>
                <a:r>
                  <a:rPr lang="en-US" dirty="0"/>
                  <a:t> (KGE)</a:t>
                </a:r>
              </a:p>
            </p:txBody>
          </p:sp>
        </mc:Choice>
        <mc:Fallback>
          <p:sp>
            <p:nvSpPr>
              <p:cNvPr id="3" name="Content Placeholder 2">
                <a:extLst>
                  <a:ext uri="{FF2B5EF4-FFF2-40B4-BE49-F238E27FC236}">
                    <a16:creationId xmlns:a16="http://schemas.microsoft.com/office/drawing/2014/main" id="{57950BBE-F56A-D3FE-414C-F9BD471BF4CA}"/>
                  </a:ext>
                </a:extLst>
              </p:cNvPr>
              <p:cNvSpPr>
                <a:spLocks noGrp="1" noRot="1" noChangeAspect="1" noMove="1" noResize="1" noEditPoints="1" noAdjustHandles="1" noChangeArrowheads="1" noChangeShapeType="1" noTextEdit="1"/>
              </p:cNvSpPr>
              <p:nvPr>
                <p:ph idx="1"/>
              </p:nvPr>
            </p:nvSpPr>
            <p:spPr>
              <a:xfrm>
                <a:off x="1657031" y="672083"/>
                <a:ext cx="10018713" cy="3124201"/>
              </a:xfrm>
              <a:blipFill>
                <a:blip r:embed="rId2"/>
                <a:stretch>
                  <a:fillRect l="-158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4C40D17-3738-8FFF-1004-3DA98CEE26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8215" y="3088640"/>
            <a:ext cx="8283132" cy="3769360"/>
          </a:xfrm>
          <a:prstGeom prst="rect">
            <a:avLst/>
          </a:prstGeom>
        </p:spPr>
      </p:pic>
      <p:sp>
        <p:nvSpPr>
          <p:cNvPr id="4" name="Slide Number Placeholder 3">
            <a:extLst>
              <a:ext uri="{FF2B5EF4-FFF2-40B4-BE49-F238E27FC236}">
                <a16:creationId xmlns:a16="http://schemas.microsoft.com/office/drawing/2014/main" id="{BC18B0D9-ACA3-65CF-829D-96718506D911}"/>
              </a:ext>
            </a:extLst>
          </p:cNvPr>
          <p:cNvSpPr>
            <a:spLocks noGrp="1"/>
          </p:cNvSpPr>
          <p:nvPr>
            <p:ph type="sldNum" sz="quarter" idx="12"/>
          </p:nvPr>
        </p:nvSpPr>
        <p:spPr>
          <a:xfrm>
            <a:off x="11400160" y="6360907"/>
            <a:ext cx="551167" cy="365125"/>
          </a:xfrm>
        </p:spPr>
        <p:txBody>
          <a:bodyPr/>
          <a:lstStyle/>
          <a:p>
            <a:fld id="{852A6A59-9B7F-4659-B898-429769BF2EA3}" type="slidenum">
              <a:rPr lang="en-US" smtClean="0"/>
              <a:t>17</a:t>
            </a:fld>
            <a:endParaRPr lang="en-US"/>
          </a:p>
        </p:txBody>
      </p:sp>
    </p:spTree>
    <p:extLst>
      <p:ext uri="{BB962C8B-B14F-4D97-AF65-F5344CB8AC3E}">
        <p14:creationId xmlns:p14="http://schemas.microsoft.com/office/powerpoint/2010/main" val="2161000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2B1AA-98EC-4D92-3326-1D2F8896E45A}"/>
              </a:ext>
            </a:extLst>
          </p:cNvPr>
          <p:cNvSpPr>
            <a:spLocks noGrp="1"/>
          </p:cNvSpPr>
          <p:nvPr>
            <p:ph type="title"/>
          </p:nvPr>
        </p:nvSpPr>
        <p:spPr>
          <a:xfrm>
            <a:off x="1417775" y="27432"/>
            <a:ext cx="10018713" cy="1752599"/>
          </a:xfrm>
        </p:spPr>
        <p:txBody>
          <a:bodyPr/>
          <a:lstStyle/>
          <a:p>
            <a:r>
              <a:rPr lang="en-US" dirty="0"/>
              <a:t>Reasons for Runoff Model Error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79A11F5-9707-787A-64CF-D46169F4B593}"/>
                  </a:ext>
                </a:extLst>
              </p:cNvPr>
              <p:cNvSpPr>
                <a:spLocks noGrp="1"/>
              </p:cNvSpPr>
              <p:nvPr>
                <p:ph idx="1"/>
              </p:nvPr>
            </p:nvSpPr>
            <p:spPr>
              <a:xfrm>
                <a:off x="1417775" y="1304907"/>
                <a:ext cx="9600745" cy="3124201"/>
              </a:xfrm>
            </p:spPr>
            <p:txBody>
              <a:bodyPr/>
              <a:lstStyle/>
              <a:p>
                <a:r>
                  <a:rPr lang="en-US" dirty="0"/>
                  <a:t>Error in temperature calculations due to lapse rates</a:t>
                </a:r>
              </a:p>
              <a:p>
                <a:r>
                  <a:rPr lang="en-US" dirty="0"/>
                  <a:t>Missing temperature and precipitation data</a:t>
                </a:r>
              </a:p>
              <a:p>
                <a:r>
                  <a:rPr lang="en-US" dirty="0"/>
                  <a:t>Temperature data was interpolated using NumPy </a:t>
                </a:r>
                <a:r>
                  <a:rPr lang="en-US" dirty="0" err="1"/>
                  <a:t>interp</a:t>
                </a:r>
                <a:r>
                  <a:rPr lang="en-US" dirty="0"/>
                  <a:t> function, precipitation data was assumed to be </a:t>
                </a:r>
                <a14:m>
                  <m:oMath xmlns:m="http://schemas.openxmlformats.org/officeDocument/2006/math">
                    <m:r>
                      <a:rPr lang="en-US" i="1" dirty="0" smtClean="0">
                        <a:latin typeface="Cambria Math" panose="02040503050406030204" pitchFamily="18" charset="0"/>
                      </a:rPr>
                      <m:t>0</m:t>
                    </m:r>
                  </m:oMath>
                </a14:m>
                <a:endParaRPr lang="en-US" dirty="0"/>
              </a:p>
              <a:p>
                <a:r>
                  <a:rPr lang="en-US" dirty="0"/>
                  <a:t>Missing precipitation data in the winter is more detrimental than missing summer precipitation</a:t>
                </a:r>
              </a:p>
            </p:txBody>
          </p:sp>
        </mc:Choice>
        <mc:Fallback>
          <p:sp>
            <p:nvSpPr>
              <p:cNvPr id="3" name="Content Placeholder 2">
                <a:extLst>
                  <a:ext uri="{FF2B5EF4-FFF2-40B4-BE49-F238E27FC236}">
                    <a16:creationId xmlns:a16="http://schemas.microsoft.com/office/drawing/2014/main" id="{379A11F5-9707-787A-64CF-D46169F4B593}"/>
                  </a:ext>
                </a:extLst>
              </p:cNvPr>
              <p:cNvSpPr>
                <a:spLocks noGrp="1" noRot="1" noChangeAspect="1" noMove="1" noResize="1" noEditPoints="1" noAdjustHandles="1" noChangeArrowheads="1" noChangeShapeType="1" noTextEdit="1"/>
              </p:cNvSpPr>
              <p:nvPr>
                <p:ph idx="1"/>
              </p:nvPr>
            </p:nvSpPr>
            <p:spPr>
              <a:xfrm>
                <a:off x="1417775" y="1304907"/>
                <a:ext cx="9600745" cy="3124201"/>
              </a:xfrm>
              <a:blipFill>
                <a:blip r:embed="rId3"/>
                <a:stretch>
                  <a:fillRect l="-1651" r="-1270"/>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CC9A7717-27D4-9287-AB2D-A0CD3BAEA296}"/>
              </a:ext>
            </a:extLst>
          </p:cNvPr>
          <p:cNvSpPr>
            <a:spLocks noGrp="1"/>
          </p:cNvSpPr>
          <p:nvPr>
            <p:ph type="sldNum" sz="quarter" idx="12"/>
          </p:nvPr>
        </p:nvSpPr>
        <p:spPr>
          <a:xfrm>
            <a:off x="11436488" y="6251179"/>
            <a:ext cx="551167" cy="365125"/>
          </a:xfrm>
        </p:spPr>
        <p:txBody>
          <a:bodyPr/>
          <a:lstStyle/>
          <a:p>
            <a:fld id="{852A6A59-9B7F-4659-B898-429769BF2EA3}" type="slidenum">
              <a:rPr lang="en-US" smtClean="0"/>
              <a:t>18</a:t>
            </a:fld>
            <a:endParaRPr lang="en-US"/>
          </a:p>
        </p:txBody>
      </p:sp>
      <p:pic>
        <p:nvPicPr>
          <p:cNvPr id="7" name="Picture 6">
            <a:extLst>
              <a:ext uri="{FF2B5EF4-FFF2-40B4-BE49-F238E27FC236}">
                <a16:creationId xmlns:a16="http://schemas.microsoft.com/office/drawing/2014/main" id="{6ECDDD00-9393-F7F7-2BB2-7A635CC495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1508" y="3901422"/>
            <a:ext cx="6497052" cy="2956578"/>
          </a:xfrm>
          <a:prstGeom prst="rect">
            <a:avLst/>
          </a:prstGeom>
        </p:spPr>
      </p:pic>
    </p:spTree>
    <p:extLst>
      <p:ext uri="{BB962C8B-B14F-4D97-AF65-F5344CB8AC3E}">
        <p14:creationId xmlns:p14="http://schemas.microsoft.com/office/powerpoint/2010/main" val="3349608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EC2B0-3A88-01B6-9161-665374B691F6}"/>
              </a:ext>
            </a:extLst>
          </p:cNvPr>
          <p:cNvSpPr>
            <a:spLocks noGrp="1"/>
          </p:cNvSpPr>
          <p:nvPr>
            <p:ph type="title"/>
          </p:nvPr>
        </p:nvSpPr>
        <p:spPr>
          <a:xfrm>
            <a:off x="1318119" y="410212"/>
            <a:ext cx="6285158" cy="1325563"/>
          </a:xfrm>
        </p:spPr>
        <p:txBody>
          <a:bodyPr/>
          <a:lstStyle/>
          <a:p>
            <a:r>
              <a:rPr lang="en-US" dirty="0"/>
              <a:t>Interpretation of Model Results</a:t>
            </a:r>
          </a:p>
        </p:txBody>
      </p:sp>
      <p:sp>
        <p:nvSpPr>
          <p:cNvPr id="3" name="Content Placeholder 2">
            <a:extLst>
              <a:ext uri="{FF2B5EF4-FFF2-40B4-BE49-F238E27FC236}">
                <a16:creationId xmlns:a16="http://schemas.microsoft.com/office/drawing/2014/main" id="{2FD51CFA-95FE-82B2-BC3F-46F12841BB1C}"/>
              </a:ext>
            </a:extLst>
          </p:cNvPr>
          <p:cNvSpPr>
            <a:spLocks noGrp="1"/>
          </p:cNvSpPr>
          <p:nvPr>
            <p:ph idx="1"/>
          </p:nvPr>
        </p:nvSpPr>
        <p:spPr>
          <a:xfrm>
            <a:off x="1309654" y="2103436"/>
            <a:ext cx="6421648" cy="4351338"/>
          </a:xfrm>
        </p:spPr>
        <p:txBody>
          <a:bodyPr/>
          <a:lstStyle/>
          <a:p>
            <a:r>
              <a:rPr lang="en-US" dirty="0"/>
              <a:t>Snow and ice melt from the glacier contributes roughly half (47.39%) of the total basin runoff throughout the year</a:t>
            </a:r>
          </a:p>
          <a:p>
            <a:r>
              <a:rPr lang="en-US" dirty="0"/>
              <a:t>This is much higher during the summer when the precipitation is lower</a:t>
            </a:r>
          </a:p>
          <a:p>
            <a:endParaRPr lang="en-US" dirty="0"/>
          </a:p>
        </p:txBody>
      </p:sp>
      <p:pic>
        <p:nvPicPr>
          <p:cNvPr id="5" name="Picture 4" descr="A graph with a line&#10;&#10;AI-generated content may be incorrect.">
            <a:extLst>
              <a:ext uri="{FF2B5EF4-FFF2-40B4-BE49-F238E27FC236}">
                <a16:creationId xmlns:a16="http://schemas.microsoft.com/office/drawing/2014/main" id="{C6772CE5-F055-B239-5ADF-FAAD407C18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1302" y="161005"/>
            <a:ext cx="4167530" cy="2950143"/>
          </a:xfrm>
          <a:prstGeom prst="rect">
            <a:avLst/>
          </a:prstGeom>
        </p:spPr>
      </p:pic>
      <p:pic>
        <p:nvPicPr>
          <p:cNvPr id="7" name="Picture 6" descr="A graph with numbers and a line&#10;&#10;AI-generated content may be incorrect.">
            <a:extLst>
              <a:ext uri="{FF2B5EF4-FFF2-40B4-BE49-F238E27FC236}">
                <a16:creationId xmlns:a16="http://schemas.microsoft.com/office/drawing/2014/main" id="{ED546085-5ACA-B666-4357-D1E45420E0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1302" y="3311770"/>
            <a:ext cx="3836140" cy="3385225"/>
          </a:xfrm>
          <a:prstGeom prst="rect">
            <a:avLst/>
          </a:prstGeom>
        </p:spPr>
      </p:pic>
      <p:sp>
        <p:nvSpPr>
          <p:cNvPr id="4" name="Slide Number Placeholder 3">
            <a:extLst>
              <a:ext uri="{FF2B5EF4-FFF2-40B4-BE49-F238E27FC236}">
                <a16:creationId xmlns:a16="http://schemas.microsoft.com/office/drawing/2014/main" id="{4EAFFE48-FF06-0ED7-309F-20FA1B2A70A3}"/>
              </a:ext>
            </a:extLst>
          </p:cNvPr>
          <p:cNvSpPr>
            <a:spLocks noGrp="1"/>
          </p:cNvSpPr>
          <p:nvPr>
            <p:ph type="sldNum" sz="quarter" idx="12"/>
          </p:nvPr>
        </p:nvSpPr>
        <p:spPr>
          <a:xfrm>
            <a:off x="11473064" y="6331870"/>
            <a:ext cx="551167" cy="365125"/>
          </a:xfrm>
        </p:spPr>
        <p:txBody>
          <a:bodyPr/>
          <a:lstStyle/>
          <a:p>
            <a:fld id="{852A6A59-9B7F-4659-B898-429769BF2EA3}" type="slidenum">
              <a:rPr lang="en-US" smtClean="0"/>
              <a:t>19</a:t>
            </a:fld>
            <a:endParaRPr lang="en-US" dirty="0"/>
          </a:p>
        </p:txBody>
      </p:sp>
    </p:spTree>
    <p:extLst>
      <p:ext uri="{BB962C8B-B14F-4D97-AF65-F5344CB8AC3E}">
        <p14:creationId xmlns:p14="http://schemas.microsoft.com/office/powerpoint/2010/main" val="3036372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7FFCD-548E-4F4D-C325-6F9D0DC4F9BC}"/>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E7273D50-760E-BA54-15A7-F47A37A3F020}"/>
              </a:ext>
            </a:extLst>
          </p:cNvPr>
          <p:cNvSpPr>
            <a:spLocks noGrp="1"/>
          </p:cNvSpPr>
          <p:nvPr>
            <p:ph idx="1"/>
          </p:nvPr>
        </p:nvSpPr>
        <p:spPr>
          <a:xfrm>
            <a:off x="1484310" y="2328671"/>
            <a:ext cx="10256586" cy="3124201"/>
          </a:xfrm>
        </p:spPr>
        <p:txBody>
          <a:bodyPr/>
          <a:lstStyle/>
          <a:p>
            <a:r>
              <a:rPr lang="en-US" dirty="0"/>
              <a:t>Glacial melting plays a significant role in the hydrology of mountain basins [1]</a:t>
            </a:r>
          </a:p>
          <a:p>
            <a:r>
              <a:rPr lang="en-US" dirty="0"/>
              <a:t>Runoff from these mountain basins is often used as a water source by downstream communities [2]</a:t>
            </a:r>
          </a:p>
          <a:p>
            <a:pPr algn="l"/>
            <a:r>
              <a:rPr lang="en-US" dirty="0"/>
              <a:t>Computer models of these glaciers are very effective at modeling these glaciers [3,4]</a:t>
            </a:r>
          </a:p>
          <a:p>
            <a:pPr algn="l"/>
            <a:r>
              <a:rPr lang="en-US" dirty="0"/>
              <a:t>These models can get very complex and computationally expensive</a:t>
            </a:r>
          </a:p>
        </p:txBody>
      </p:sp>
      <p:sp>
        <p:nvSpPr>
          <p:cNvPr id="4" name="Slide Number Placeholder 3">
            <a:extLst>
              <a:ext uri="{FF2B5EF4-FFF2-40B4-BE49-F238E27FC236}">
                <a16:creationId xmlns:a16="http://schemas.microsoft.com/office/drawing/2014/main" id="{94A9D35C-170F-EFCF-5B6D-5FA28E1A723D}"/>
              </a:ext>
            </a:extLst>
          </p:cNvPr>
          <p:cNvSpPr>
            <a:spLocks noGrp="1"/>
          </p:cNvSpPr>
          <p:nvPr>
            <p:ph type="sldNum" sz="quarter" idx="12"/>
          </p:nvPr>
        </p:nvSpPr>
        <p:spPr>
          <a:xfrm>
            <a:off x="11512167" y="6414818"/>
            <a:ext cx="551167" cy="365125"/>
          </a:xfrm>
        </p:spPr>
        <p:txBody>
          <a:bodyPr/>
          <a:lstStyle/>
          <a:p>
            <a:fld id="{852A6A59-9B7F-4659-B898-429769BF2EA3}" type="slidenum">
              <a:rPr lang="en-US" smtClean="0"/>
              <a:t>2</a:t>
            </a:fld>
            <a:endParaRPr lang="en-US" dirty="0"/>
          </a:p>
        </p:txBody>
      </p:sp>
      <p:sp>
        <p:nvSpPr>
          <p:cNvPr id="5" name="Footer Placeholder 4">
            <a:extLst>
              <a:ext uri="{FF2B5EF4-FFF2-40B4-BE49-F238E27FC236}">
                <a16:creationId xmlns:a16="http://schemas.microsoft.com/office/drawing/2014/main" id="{F11F0732-FA03-F26D-D9AB-2248D765B67F}"/>
              </a:ext>
            </a:extLst>
          </p:cNvPr>
          <p:cNvSpPr>
            <a:spLocks noGrp="1"/>
          </p:cNvSpPr>
          <p:nvPr>
            <p:ph type="ftr" sz="quarter" idx="11"/>
          </p:nvPr>
        </p:nvSpPr>
        <p:spPr>
          <a:xfrm>
            <a:off x="2304288" y="6314869"/>
            <a:ext cx="10189464" cy="365125"/>
          </a:xfrm>
        </p:spPr>
        <p:txBody>
          <a:bodyPr/>
          <a:lstStyle/>
          <a:p>
            <a:pPr marL="342900" indent="-342900" algn="l">
              <a:buFont typeface="+mj-lt"/>
              <a:buAutoNum type="arabicPeriod"/>
            </a:pPr>
            <a:r>
              <a:rPr lang="en-US" sz="800" b="0" i="0" u="none" strike="noStrike" baseline="0" dirty="0">
                <a:latin typeface="CMR10"/>
              </a:rPr>
              <a:t>Fountain, A. G., &amp; Tangborn, W. V. (1985). The effect of glaciers on streamflow variations. *Water Resources Research, 21*(4), 579–586. </a:t>
            </a:r>
            <a:r>
              <a:rPr lang="en-US" sz="800" b="0" i="0" u="none" strike="noStrike" baseline="0" dirty="0">
                <a:latin typeface="CMR10"/>
                <a:hlinkClick r:id="rId3"/>
              </a:rPr>
              <a:t>https://doi.org/10.1029/WR021i004p00579</a:t>
            </a:r>
            <a:endParaRPr lang="en-US" sz="800" b="0" i="0" u="none" strike="noStrike" baseline="0" dirty="0">
              <a:latin typeface="CMR10"/>
            </a:endParaRPr>
          </a:p>
          <a:p>
            <a:pPr marL="342900" indent="-342900">
              <a:buFont typeface="+mj-lt"/>
              <a:buAutoNum type="arabicPeriod"/>
            </a:pPr>
            <a:r>
              <a:rPr lang="en-US" sz="800" b="0" i="0" u="none" strike="noStrike" baseline="0" dirty="0">
                <a:latin typeface="CMR10"/>
              </a:rPr>
              <a:t>Barnett, T. P., Adam, J. C., &amp; Lettenmaier, D. P. (2005). Potential impacts of a warming climate on water availability in snow-dominated regions. </a:t>
            </a:r>
            <a:r>
              <a:rPr lang="fr-FR" sz="800" b="0" i="0" u="none" strike="noStrike" baseline="0" dirty="0">
                <a:latin typeface="CMR10"/>
              </a:rPr>
              <a:t>*Nature, 438*(7066), 303–309. </a:t>
            </a:r>
            <a:r>
              <a:rPr lang="fr-FR" sz="800" b="0" i="0" u="none" strike="noStrike" baseline="0" dirty="0">
                <a:latin typeface="CMR10"/>
                <a:hlinkClick r:id="rId4"/>
              </a:rPr>
              <a:t>https://doi.org/10.1038/nature04141</a:t>
            </a:r>
            <a:endParaRPr lang="en-US" sz="800" dirty="0">
              <a:latin typeface="CMR10"/>
            </a:endParaRPr>
          </a:p>
          <a:p>
            <a:pPr marL="342900" indent="-342900" algn="l">
              <a:buFont typeface="+mj-lt"/>
              <a:buAutoNum type="arabicPeriod"/>
            </a:pPr>
            <a:r>
              <a:rPr lang="en-US" sz="800" b="0" i="0" u="none" strike="noStrike" baseline="0" dirty="0">
                <a:latin typeface="CMR10"/>
              </a:rPr>
              <a:t>Eis, A., Bahr, D. B., O’Neel, S., &amp; Elsberg, D. H. (2021). Reconstruction of past glacier changes with an ice-flow glacier model: Proof of concept and validation. *Frontiers in Earth Science, 9*, 595755. </a:t>
            </a:r>
            <a:r>
              <a:rPr lang="en-US" sz="800" b="0" i="0" u="none" strike="noStrike" baseline="0" dirty="0">
                <a:latin typeface="CMR10"/>
                <a:hlinkClick r:id="rId5"/>
              </a:rPr>
              <a:t>https://doi.org/10.3389/feart.2021.595755</a:t>
            </a:r>
            <a:endParaRPr lang="en-US" sz="800" dirty="0">
              <a:latin typeface="CMR10"/>
            </a:endParaRPr>
          </a:p>
          <a:p>
            <a:pPr marL="342900" indent="-342900" algn="l">
              <a:buFont typeface="+mj-lt"/>
              <a:buAutoNum type="arabicPeriod"/>
            </a:pPr>
            <a:r>
              <a:rPr lang="en-US" sz="800" b="0" i="0" u="none" strike="noStrike" baseline="0" dirty="0" err="1">
                <a:latin typeface="CMR10"/>
              </a:rPr>
              <a:t>Farinotti</a:t>
            </a:r>
            <a:r>
              <a:rPr lang="en-US" sz="800" b="0" i="0" u="none" strike="noStrike" baseline="0" dirty="0">
                <a:latin typeface="CMR10"/>
              </a:rPr>
              <a:t>, D., Huss, M., Bauder, A., Funk, M., Truffer, M., &amp; Gillet-</a:t>
            </a:r>
            <a:r>
              <a:rPr lang="en-US" sz="800" b="0" i="0" u="none" strike="noStrike" baseline="0" dirty="0" err="1">
                <a:latin typeface="CMR10"/>
              </a:rPr>
              <a:t>Chaulet</a:t>
            </a:r>
            <a:r>
              <a:rPr lang="en-US" sz="800" b="0" i="0" u="none" strike="noStrike" baseline="0" dirty="0">
                <a:latin typeface="CMR10"/>
              </a:rPr>
              <a:t>, F. (2020). Results from the Ice Thickness Models Intercomparison </a:t>
            </a:r>
            <a:r>
              <a:rPr lang="en-US" sz="800" b="0" i="0" u="none" strike="noStrike" baseline="0" dirty="0" err="1">
                <a:latin typeface="CMR10"/>
              </a:rPr>
              <a:t>eXperiment</a:t>
            </a:r>
            <a:r>
              <a:rPr lang="en-US" sz="800" b="0" i="0" u="none" strike="noStrike" baseline="0" dirty="0">
                <a:latin typeface="CMR10"/>
              </a:rPr>
              <a:t> Phase 2 (ITMIX2). *Frontiers in Earth Science, 8*, 571923. </a:t>
            </a:r>
            <a:r>
              <a:rPr lang="en-US" sz="800" b="0" i="0" u="none" strike="noStrike" baseline="0" dirty="0">
                <a:latin typeface="CMR10"/>
                <a:hlinkClick r:id="rId6"/>
              </a:rPr>
              <a:t>https://doi.org/10.3389/feart.2020.571923</a:t>
            </a:r>
            <a:endParaRPr lang="en-US" sz="800" b="0" i="0" u="none" strike="noStrike" baseline="0" dirty="0">
              <a:latin typeface="CMR10"/>
            </a:endParaRPr>
          </a:p>
        </p:txBody>
      </p:sp>
    </p:spTree>
    <p:extLst>
      <p:ext uri="{BB962C8B-B14F-4D97-AF65-F5344CB8AC3E}">
        <p14:creationId xmlns:p14="http://schemas.microsoft.com/office/powerpoint/2010/main" val="790318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9B616-5CEB-2447-C438-9E7BDAF9DC8B}"/>
              </a:ext>
            </a:extLst>
          </p:cNvPr>
          <p:cNvSpPr>
            <a:spLocks noGrp="1"/>
          </p:cNvSpPr>
          <p:nvPr>
            <p:ph type="title"/>
          </p:nvPr>
        </p:nvSpPr>
        <p:spPr/>
        <p:txBody>
          <a:bodyPr/>
          <a:lstStyle/>
          <a:p>
            <a:r>
              <a:rPr lang="en-US" dirty="0"/>
              <a:t>Overall Model Performance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145507C-95F8-DD22-E4E6-DBF689858978}"/>
                  </a:ext>
                </a:extLst>
              </p:cNvPr>
              <p:cNvSpPr>
                <a:spLocks noGrp="1"/>
              </p:cNvSpPr>
              <p:nvPr>
                <p:ph idx="1"/>
              </p:nvPr>
            </p:nvSpPr>
            <p:spPr>
              <a:xfrm>
                <a:off x="1566606" y="2438399"/>
                <a:ext cx="10018713" cy="3124201"/>
              </a:xfrm>
            </p:spPr>
            <p:txBody>
              <a:bodyPr/>
              <a:lstStyle/>
              <a:p>
                <a:r>
                  <a:rPr lang="en-US" dirty="0"/>
                  <a:t>SIA-Mass Balance model does better on longer timescales</a:t>
                </a:r>
              </a:p>
              <a:p>
                <a:r>
                  <a:rPr lang="en-US" dirty="0"/>
                  <a:t>RMSE drops to </a:t>
                </a:r>
                <a14:m>
                  <m:oMath xmlns:m="http://schemas.openxmlformats.org/officeDocument/2006/math">
                    <m:r>
                      <a:rPr lang="en-US" i="1" dirty="0" smtClean="0">
                        <a:latin typeface="Cambria Math" panose="02040503050406030204" pitchFamily="18" charset="0"/>
                      </a:rPr>
                      <m:t>16.11</m:t>
                    </m:r>
                    <m:r>
                      <a:rPr lang="en-US" i="1" dirty="0">
                        <a:latin typeface="Cambria Math" panose="02040503050406030204" pitchFamily="18" charset="0"/>
                      </a:rPr>
                      <m:t>%</m:t>
                    </m:r>
                  </m:oMath>
                </a14:m>
                <a:r>
                  <a:rPr lang="en-US" dirty="0"/>
                  <a:t> on a yearly timescale, and </a:t>
                </a:r>
                <a14:m>
                  <m:oMath xmlns:m="http://schemas.openxmlformats.org/officeDocument/2006/math">
                    <m:r>
                      <a:rPr lang="en-US" i="1" dirty="0" smtClean="0">
                        <a:latin typeface="Cambria Math" panose="02040503050406030204" pitchFamily="18" charset="0"/>
                      </a:rPr>
                      <m:t>5.06%</m:t>
                    </m:r>
                  </m:oMath>
                </a14:m>
                <a:r>
                  <a:rPr lang="en-US" dirty="0"/>
                  <a:t> over 16 years</a:t>
                </a:r>
              </a:p>
              <a:p>
                <a:r>
                  <a:rPr lang="en-US" dirty="0"/>
                  <a:t>Factors that cause error are not as significant on longer timescales</a:t>
                </a:r>
              </a:p>
              <a:p>
                <a:r>
                  <a:rPr lang="en-US" dirty="0"/>
                  <a:t>Accuracy could be improved with better weather data</a:t>
                </a:r>
              </a:p>
            </p:txBody>
          </p:sp>
        </mc:Choice>
        <mc:Fallback>
          <p:sp>
            <p:nvSpPr>
              <p:cNvPr id="3" name="Content Placeholder 2">
                <a:extLst>
                  <a:ext uri="{FF2B5EF4-FFF2-40B4-BE49-F238E27FC236}">
                    <a16:creationId xmlns:a16="http://schemas.microsoft.com/office/drawing/2014/main" id="{6145507C-95F8-DD22-E4E6-DBF689858978}"/>
                  </a:ext>
                </a:extLst>
              </p:cNvPr>
              <p:cNvSpPr>
                <a:spLocks noGrp="1" noRot="1" noChangeAspect="1" noMove="1" noResize="1" noEditPoints="1" noAdjustHandles="1" noChangeArrowheads="1" noChangeShapeType="1" noTextEdit="1"/>
              </p:cNvSpPr>
              <p:nvPr>
                <p:ph idx="1"/>
              </p:nvPr>
            </p:nvSpPr>
            <p:spPr>
              <a:xfrm>
                <a:off x="1566606" y="2438399"/>
                <a:ext cx="10018713" cy="3124201"/>
              </a:xfrm>
              <a:blipFill>
                <a:blip r:embed="rId3"/>
                <a:stretch>
                  <a:fillRect l="-158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4DAE6C9-E8A8-3BA6-FD2F-640B5ABFF040}"/>
              </a:ext>
            </a:extLst>
          </p:cNvPr>
          <p:cNvSpPr>
            <a:spLocks noGrp="1"/>
          </p:cNvSpPr>
          <p:nvPr>
            <p:ph type="sldNum" sz="quarter" idx="12"/>
          </p:nvPr>
        </p:nvSpPr>
        <p:spPr>
          <a:xfrm>
            <a:off x="11227439" y="6172200"/>
            <a:ext cx="551167" cy="365125"/>
          </a:xfrm>
        </p:spPr>
        <p:txBody>
          <a:bodyPr/>
          <a:lstStyle/>
          <a:p>
            <a:fld id="{852A6A59-9B7F-4659-B898-429769BF2EA3}" type="slidenum">
              <a:rPr lang="en-US" smtClean="0"/>
              <a:t>20</a:t>
            </a:fld>
            <a:endParaRPr lang="en-US"/>
          </a:p>
        </p:txBody>
      </p:sp>
    </p:spTree>
    <p:extLst>
      <p:ext uri="{BB962C8B-B14F-4D97-AF65-F5344CB8AC3E}">
        <p14:creationId xmlns:p14="http://schemas.microsoft.com/office/powerpoint/2010/main" val="889067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FB7E7-E460-A9A4-3AFF-ABD9B52DD7D2}"/>
              </a:ext>
            </a:extLst>
          </p:cNvPr>
          <p:cNvSpPr>
            <a:spLocks noGrp="1"/>
          </p:cNvSpPr>
          <p:nvPr>
            <p:ph type="title"/>
          </p:nvPr>
        </p:nvSpPr>
        <p:spPr/>
        <p:txBody>
          <a:bodyPr/>
          <a:lstStyle/>
          <a:p>
            <a:r>
              <a:rPr lang="en-US" dirty="0"/>
              <a:t>Implications of Research</a:t>
            </a:r>
          </a:p>
        </p:txBody>
      </p:sp>
      <p:sp>
        <p:nvSpPr>
          <p:cNvPr id="3" name="Content Placeholder 2">
            <a:extLst>
              <a:ext uri="{FF2B5EF4-FFF2-40B4-BE49-F238E27FC236}">
                <a16:creationId xmlns:a16="http://schemas.microsoft.com/office/drawing/2014/main" id="{A63428B2-416C-6804-CA8A-913812943FF3}"/>
              </a:ext>
            </a:extLst>
          </p:cNvPr>
          <p:cNvSpPr>
            <a:spLocks noGrp="1"/>
          </p:cNvSpPr>
          <p:nvPr>
            <p:ph idx="1"/>
          </p:nvPr>
        </p:nvSpPr>
        <p:spPr/>
        <p:txBody>
          <a:bodyPr/>
          <a:lstStyle/>
          <a:p>
            <a:r>
              <a:rPr lang="en-US" dirty="0"/>
              <a:t>Complicated and computationally intensive models are not required to model runoff on longer timescales</a:t>
            </a:r>
          </a:p>
          <a:p>
            <a:r>
              <a:rPr lang="en-US" dirty="0"/>
              <a:t>Ice dynamics do not matter for modeling runoff from small mountain glaciers</a:t>
            </a:r>
          </a:p>
          <a:p>
            <a:r>
              <a:rPr lang="en-US" dirty="0"/>
              <a:t>When ice flux set to zero, runoff error does not increase significantly</a:t>
            </a:r>
          </a:p>
          <a:p>
            <a:endParaRPr lang="en-US" dirty="0"/>
          </a:p>
        </p:txBody>
      </p:sp>
      <p:sp>
        <p:nvSpPr>
          <p:cNvPr id="4" name="Slide Number Placeholder 3">
            <a:extLst>
              <a:ext uri="{FF2B5EF4-FFF2-40B4-BE49-F238E27FC236}">
                <a16:creationId xmlns:a16="http://schemas.microsoft.com/office/drawing/2014/main" id="{5D48FB30-DD5E-BE24-1BAD-D4BD01BDD1A6}"/>
              </a:ext>
            </a:extLst>
          </p:cNvPr>
          <p:cNvSpPr>
            <a:spLocks noGrp="1"/>
          </p:cNvSpPr>
          <p:nvPr>
            <p:ph type="sldNum" sz="quarter" idx="12"/>
          </p:nvPr>
        </p:nvSpPr>
        <p:spPr>
          <a:xfrm>
            <a:off x="11418200" y="6296899"/>
            <a:ext cx="551167" cy="365125"/>
          </a:xfrm>
        </p:spPr>
        <p:txBody>
          <a:bodyPr/>
          <a:lstStyle/>
          <a:p>
            <a:fld id="{852A6A59-9B7F-4659-B898-429769BF2EA3}" type="slidenum">
              <a:rPr lang="en-US" smtClean="0"/>
              <a:t>21</a:t>
            </a:fld>
            <a:endParaRPr lang="en-US" dirty="0"/>
          </a:p>
        </p:txBody>
      </p:sp>
    </p:spTree>
    <p:extLst>
      <p:ext uri="{BB962C8B-B14F-4D97-AF65-F5344CB8AC3E}">
        <p14:creationId xmlns:p14="http://schemas.microsoft.com/office/powerpoint/2010/main" val="4059296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091F2-309A-D226-FFEA-8D772B7667A4}"/>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2DC26F6E-7238-3B8F-0546-60EE13C43519}"/>
              </a:ext>
            </a:extLst>
          </p:cNvPr>
          <p:cNvSpPr>
            <a:spLocks noGrp="1"/>
          </p:cNvSpPr>
          <p:nvPr>
            <p:ph idx="1"/>
          </p:nvPr>
        </p:nvSpPr>
        <p:spPr/>
        <p:txBody>
          <a:bodyPr/>
          <a:lstStyle/>
          <a:p>
            <a:r>
              <a:rPr lang="en-US" dirty="0"/>
              <a:t>Less computationally intensive runoff models for glacier modeling or water resource management</a:t>
            </a:r>
          </a:p>
          <a:p>
            <a:r>
              <a:rPr lang="en-US" dirty="0"/>
              <a:t>Could be used to predict glacial outburst floods</a:t>
            </a:r>
          </a:p>
          <a:p>
            <a:r>
              <a:rPr lang="en-US" dirty="0"/>
              <a:t>Compare modeled and measured runoff, if measured is much lower than modeled, then water could be stored in the glacier.</a:t>
            </a:r>
          </a:p>
        </p:txBody>
      </p:sp>
      <p:sp>
        <p:nvSpPr>
          <p:cNvPr id="4" name="Slide Number Placeholder 3">
            <a:extLst>
              <a:ext uri="{FF2B5EF4-FFF2-40B4-BE49-F238E27FC236}">
                <a16:creationId xmlns:a16="http://schemas.microsoft.com/office/drawing/2014/main" id="{C24050EF-6075-311B-884D-D2BD099A18D2}"/>
              </a:ext>
            </a:extLst>
          </p:cNvPr>
          <p:cNvSpPr>
            <a:spLocks noGrp="1"/>
          </p:cNvSpPr>
          <p:nvPr>
            <p:ph type="sldNum" sz="quarter" idx="12"/>
          </p:nvPr>
        </p:nvSpPr>
        <p:spPr>
          <a:xfrm>
            <a:off x="11381624" y="6172200"/>
            <a:ext cx="551167" cy="365125"/>
          </a:xfrm>
        </p:spPr>
        <p:txBody>
          <a:bodyPr/>
          <a:lstStyle/>
          <a:p>
            <a:fld id="{852A6A59-9B7F-4659-B898-429769BF2EA3}" type="slidenum">
              <a:rPr lang="en-US" smtClean="0"/>
              <a:t>22</a:t>
            </a:fld>
            <a:endParaRPr lang="en-US"/>
          </a:p>
        </p:txBody>
      </p:sp>
    </p:spTree>
    <p:extLst>
      <p:ext uri="{BB962C8B-B14F-4D97-AF65-F5344CB8AC3E}">
        <p14:creationId xmlns:p14="http://schemas.microsoft.com/office/powerpoint/2010/main" val="2368247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18380-AD2A-CC39-F2F0-CBA7728FB680}"/>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D2BF493C-4DA2-733E-BCC1-0A184952A9DC}"/>
              </a:ext>
            </a:extLst>
          </p:cNvPr>
          <p:cNvSpPr>
            <a:spLocks noGrp="1"/>
          </p:cNvSpPr>
          <p:nvPr>
            <p:ph idx="1"/>
          </p:nvPr>
        </p:nvSpPr>
        <p:spPr/>
        <p:txBody>
          <a:bodyPr>
            <a:normAutofit fontScale="92500" lnSpcReduction="10000"/>
          </a:bodyPr>
          <a:lstStyle/>
          <a:p>
            <a:r>
              <a:rPr lang="en-US" dirty="0"/>
              <a:t>Improve precipitation model:</a:t>
            </a:r>
          </a:p>
          <a:p>
            <a:pPr lvl="1"/>
            <a:r>
              <a:rPr lang="en-US" dirty="0"/>
              <a:t>Dry and wet temperature lapse rates</a:t>
            </a:r>
          </a:p>
          <a:p>
            <a:pPr lvl="1"/>
            <a:r>
              <a:rPr lang="en-US" dirty="0"/>
              <a:t>Use monthly average precipitation when no precipitation data is available</a:t>
            </a:r>
          </a:p>
          <a:p>
            <a:pPr lvl="1"/>
            <a:r>
              <a:rPr lang="en-US" dirty="0"/>
              <a:t>Use supplementary precipitation data source</a:t>
            </a:r>
          </a:p>
          <a:p>
            <a:r>
              <a:rPr lang="en-US" dirty="0"/>
              <a:t>Run model for glacier near South Cascade Glacier with same input parameters to test how region or climate specific they are</a:t>
            </a:r>
          </a:p>
          <a:p>
            <a:r>
              <a:rPr lang="en-US" dirty="0"/>
              <a:t>Run the model into the future with modeled climate data to see how the glacier and basin runoff evolve</a:t>
            </a:r>
          </a:p>
        </p:txBody>
      </p:sp>
      <p:sp>
        <p:nvSpPr>
          <p:cNvPr id="4" name="Slide Number Placeholder 3">
            <a:extLst>
              <a:ext uri="{FF2B5EF4-FFF2-40B4-BE49-F238E27FC236}">
                <a16:creationId xmlns:a16="http://schemas.microsoft.com/office/drawing/2014/main" id="{09BAE536-B6A0-34A7-B862-7B516DC1BEA3}"/>
              </a:ext>
            </a:extLst>
          </p:cNvPr>
          <p:cNvSpPr>
            <a:spLocks noGrp="1"/>
          </p:cNvSpPr>
          <p:nvPr>
            <p:ph type="sldNum" sz="quarter" idx="12"/>
          </p:nvPr>
        </p:nvSpPr>
        <p:spPr>
          <a:xfrm>
            <a:off x="11381624" y="6287755"/>
            <a:ext cx="551167" cy="365125"/>
          </a:xfrm>
        </p:spPr>
        <p:txBody>
          <a:bodyPr/>
          <a:lstStyle/>
          <a:p>
            <a:fld id="{852A6A59-9B7F-4659-B898-429769BF2EA3}" type="slidenum">
              <a:rPr lang="en-US" smtClean="0"/>
              <a:t>23</a:t>
            </a:fld>
            <a:endParaRPr lang="en-US" dirty="0"/>
          </a:p>
        </p:txBody>
      </p:sp>
    </p:spTree>
    <p:extLst>
      <p:ext uri="{BB962C8B-B14F-4D97-AF65-F5344CB8AC3E}">
        <p14:creationId xmlns:p14="http://schemas.microsoft.com/office/powerpoint/2010/main" val="2126359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8D3BD-9F8C-AA92-86F6-F324BDF374D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96C01F5-769E-8A8D-E71E-08271D41ED54}"/>
              </a:ext>
            </a:extLst>
          </p:cNvPr>
          <p:cNvSpPr>
            <a:spLocks noGrp="1"/>
          </p:cNvSpPr>
          <p:nvPr>
            <p:ph idx="1"/>
          </p:nvPr>
        </p:nvSpPr>
        <p:spPr/>
        <p:txBody>
          <a:bodyPr/>
          <a:lstStyle/>
          <a:p>
            <a:r>
              <a:rPr lang="en-US" dirty="0"/>
              <a:t>Yes, a simple SIA-Mass Balance model can be used to model the runoff from small mountain glaciers</a:t>
            </a:r>
          </a:p>
          <a:p>
            <a:r>
              <a:rPr lang="en-US" dirty="0"/>
              <a:t>Better accuracy on longer timescales, limited accuracy on shorter timescales</a:t>
            </a:r>
          </a:p>
          <a:p>
            <a:r>
              <a:rPr lang="en-US" dirty="0"/>
              <a:t>SIA-Mass Balance model does better than OGGM</a:t>
            </a:r>
          </a:p>
          <a:p>
            <a:r>
              <a:rPr lang="en-US" dirty="0"/>
              <a:t>Improvements could be made to precipitation model to increase accuracy</a:t>
            </a:r>
          </a:p>
        </p:txBody>
      </p:sp>
      <p:sp>
        <p:nvSpPr>
          <p:cNvPr id="4" name="Slide Number Placeholder 3">
            <a:extLst>
              <a:ext uri="{FF2B5EF4-FFF2-40B4-BE49-F238E27FC236}">
                <a16:creationId xmlns:a16="http://schemas.microsoft.com/office/drawing/2014/main" id="{11BC33C2-C55B-DE23-F46C-67779C2E6A58}"/>
              </a:ext>
            </a:extLst>
          </p:cNvPr>
          <p:cNvSpPr>
            <a:spLocks noGrp="1"/>
          </p:cNvSpPr>
          <p:nvPr>
            <p:ph type="sldNum" sz="quarter" idx="12"/>
          </p:nvPr>
        </p:nvSpPr>
        <p:spPr>
          <a:xfrm>
            <a:off x="11390768" y="6260323"/>
            <a:ext cx="551167" cy="365125"/>
          </a:xfrm>
        </p:spPr>
        <p:txBody>
          <a:bodyPr/>
          <a:lstStyle/>
          <a:p>
            <a:fld id="{852A6A59-9B7F-4659-B898-429769BF2EA3}" type="slidenum">
              <a:rPr lang="en-US" smtClean="0"/>
              <a:t>24</a:t>
            </a:fld>
            <a:endParaRPr lang="en-US" dirty="0"/>
          </a:p>
        </p:txBody>
      </p:sp>
    </p:spTree>
    <p:extLst>
      <p:ext uri="{BB962C8B-B14F-4D97-AF65-F5344CB8AC3E}">
        <p14:creationId xmlns:p14="http://schemas.microsoft.com/office/powerpoint/2010/main" val="3905373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F91C5-E4E6-1AD3-885E-637F1F1EB1E0}"/>
              </a:ext>
            </a:extLst>
          </p:cNvPr>
          <p:cNvSpPr>
            <a:spLocks noGrp="1"/>
          </p:cNvSpPr>
          <p:nvPr>
            <p:ph type="title"/>
          </p:nvPr>
        </p:nvSpPr>
        <p:spPr/>
        <p:txBody>
          <a:bodyPr/>
          <a:lstStyle/>
          <a:p>
            <a:r>
              <a:rPr lang="en-US" dirty="0"/>
              <a:t>Acknowledgments</a:t>
            </a:r>
          </a:p>
        </p:txBody>
      </p:sp>
      <p:sp>
        <p:nvSpPr>
          <p:cNvPr id="3" name="Content Placeholder 2">
            <a:extLst>
              <a:ext uri="{FF2B5EF4-FFF2-40B4-BE49-F238E27FC236}">
                <a16:creationId xmlns:a16="http://schemas.microsoft.com/office/drawing/2014/main" id="{DA501950-9372-BE5A-F636-9133ED0B1F88}"/>
              </a:ext>
            </a:extLst>
          </p:cNvPr>
          <p:cNvSpPr>
            <a:spLocks noGrp="1"/>
          </p:cNvSpPr>
          <p:nvPr>
            <p:ph idx="1"/>
          </p:nvPr>
        </p:nvSpPr>
        <p:spPr/>
        <p:txBody>
          <a:bodyPr>
            <a:normAutofit lnSpcReduction="10000"/>
          </a:bodyPr>
          <a:lstStyle/>
          <a:p>
            <a:r>
              <a:rPr lang="en-US" dirty="0"/>
              <a:t>Thanks to the USGS for establishing the Benchmark Glacier Program that supported the collection of temperature, precipitation, mass balance, area and runoff data of the South Cascade Glacier</a:t>
            </a:r>
          </a:p>
          <a:p>
            <a:r>
              <a:rPr lang="en-US" dirty="0"/>
              <a:t>Thanks to Robert </a:t>
            </a:r>
            <a:r>
              <a:rPr lang="en-US" dirty="0" err="1"/>
              <a:t>Jacobel</a:t>
            </a:r>
            <a:r>
              <a:rPr lang="en-US" dirty="0"/>
              <a:t> for providing me with the bed topography data of the South Cascade Glacier</a:t>
            </a:r>
          </a:p>
          <a:p>
            <a:r>
              <a:rPr lang="en-US" dirty="0"/>
              <a:t>Thanks to my advisors: Professors Jed Brown, Robert Anderson and Bradley Markle and my parents Kevin and Eileen Stone for supporting me throughout this project</a:t>
            </a:r>
          </a:p>
        </p:txBody>
      </p:sp>
      <p:sp>
        <p:nvSpPr>
          <p:cNvPr id="4" name="Slide Number Placeholder 3">
            <a:extLst>
              <a:ext uri="{FF2B5EF4-FFF2-40B4-BE49-F238E27FC236}">
                <a16:creationId xmlns:a16="http://schemas.microsoft.com/office/drawing/2014/main" id="{7214E2A6-6F9A-A78A-ED27-EB00D22C5875}"/>
              </a:ext>
            </a:extLst>
          </p:cNvPr>
          <p:cNvSpPr>
            <a:spLocks noGrp="1"/>
          </p:cNvSpPr>
          <p:nvPr>
            <p:ph type="sldNum" sz="quarter" idx="12"/>
          </p:nvPr>
        </p:nvSpPr>
        <p:spPr>
          <a:xfrm>
            <a:off x="11345048" y="6172200"/>
            <a:ext cx="551167" cy="365125"/>
          </a:xfrm>
        </p:spPr>
        <p:txBody>
          <a:bodyPr/>
          <a:lstStyle/>
          <a:p>
            <a:fld id="{852A6A59-9B7F-4659-B898-429769BF2EA3}" type="slidenum">
              <a:rPr lang="en-US" smtClean="0"/>
              <a:t>25</a:t>
            </a:fld>
            <a:endParaRPr lang="en-US" dirty="0"/>
          </a:p>
        </p:txBody>
      </p:sp>
    </p:spTree>
    <p:extLst>
      <p:ext uri="{BB962C8B-B14F-4D97-AF65-F5344CB8AC3E}">
        <p14:creationId xmlns:p14="http://schemas.microsoft.com/office/powerpoint/2010/main" val="2122990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1"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2"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3"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4"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5"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6"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66338BE6-48FD-EC64-6115-356DBFC11269}"/>
              </a:ext>
            </a:extLst>
          </p:cNvPr>
          <p:cNvSpPr>
            <a:spLocks noGrp="1"/>
          </p:cNvSpPr>
          <p:nvPr>
            <p:ph type="title"/>
          </p:nvPr>
        </p:nvSpPr>
        <p:spPr>
          <a:xfrm>
            <a:off x="2801175" y="2129853"/>
            <a:ext cx="6956730" cy="1546012"/>
          </a:xfrm>
        </p:spPr>
        <p:txBody>
          <a:bodyPr vert="horz" lIns="91440" tIns="45720" rIns="91440" bIns="45720" rtlCol="0" anchor="b">
            <a:normAutofit/>
          </a:bodyPr>
          <a:lstStyle/>
          <a:p>
            <a:pPr algn="r"/>
            <a:r>
              <a:rPr lang="en-US" sz="8800" dirty="0"/>
              <a:t>Questions?</a:t>
            </a:r>
          </a:p>
        </p:txBody>
      </p:sp>
      <p:sp>
        <p:nvSpPr>
          <p:cNvPr id="8" name="Slide Number Placeholder 7">
            <a:extLst>
              <a:ext uri="{FF2B5EF4-FFF2-40B4-BE49-F238E27FC236}">
                <a16:creationId xmlns:a16="http://schemas.microsoft.com/office/drawing/2014/main" id="{DC795829-E7A3-0651-0A8B-B34F740317B6}"/>
              </a:ext>
            </a:extLst>
          </p:cNvPr>
          <p:cNvSpPr>
            <a:spLocks noGrp="1"/>
          </p:cNvSpPr>
          <p:nvPr>
            <p:ph type="sldNum" sz="quarter" idx="12"/>
          </p:nvPr>
        </p:nvSpPr>
        <p:spPr>
          <a:xfrm>
            <a:off x="11454776" y="6223747"/>
            <a:ext cx="551167" cy="365125"/>
          </a:xfrm>
        </p:spPr>
        <p:txBody>
          <a:bodyPr/>
          <a:lstStyle/>
          <a:p>
            <a:fld id="{852A6A59-9B7F-4659-B898-429769BF2EA3}" type="slidenum">
              <a:rPr lang="en-US" smtClean="0"/>
              <a:t>26</a:t>
            </a:fld>
            <a:endParaRPr lang="en-US"/>
          </a:p>
        </p:txBody>
      </p:sp>
    </p:spTree>
    <p:extLst>
      <p:ext uri="{BB962C8B-B14F-4D97-AF65-F5344CB8AC3E}">
        <p14:creationId xmlns:p14="http://schemas.microsoft.com/office/powerpoint/2010/main" val="2605854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F0784-D1A9-6601-8393-5BDA5359528A}"/>
              </a:ext>
            </a:extLst>
          </p:cNvPr>
          <p:cNvSpPr>
            <a:spLocks noGrp="1"/>
          </p:cNvSpPr>
          <p:nvPr>
            <p:ph type="title"/>
          </p:nvPr>
        </p:nvSpPr>
        <p:spPr>
          <a:xfrm>
            <a:off x="1372055" y="0"/>
            <a:ext cx="10018713" cy="813817"/>
          </a:xfrm>
        </p:spPr>
        <p:txBody>
          <a:bodyPr/>
          <a:lstStyle/>
          <a:p>
            <a:r>
              <a:rPr lang="en-US" dirty="0"/>
              <a:t>References</a:t>
            </a:r>
          </a:p>
        </p:txBody>
      </p:sp>
      <p:sp>
        <p:nvSpPr>
          <p:cNvPr id="4" name="Slide Number Placeholder 3">
            <a:extLst>
              <a:ext uri="{FF2B5EF4-FFF2-40B4-BE49-F238E27FC236}">
                <a16:creationId xmlns:a16="http://schemas.microsoft.com/office/drawing/2014/main" id="{6F8B0071-024F-992A-2595-6C6A6A0871D4}"/>
              </a:ext>
            </a:extLst>
          </p:cNvPr>
          <p:cNvSpPr>
            <a:spLocks noGrp="1"/>
          </p:cNvSpPr>
          <p:nvPr>
            <p:ph type="sldNum" sz="quarter" idx="12"/>
          </p:nvPr>
        </p:nvSpPr>
        <p:spPr>
          <a:xfrm>
            <a:off x="11390768" y="6172200"/>
            <a:ext cx="551167" cy="365125"/>
          </a:xfrm>
        </p:spPr>
        <p:txBody>
          <a:bodyPr/>
          <a:lstStyle/>
          <a:p>
            <a:fld id="{852A6A59-9B7F-4659-B898-429769BF2EA3}" type="slidenum">
              <a:rPr lang="en-US" smtClean="0"/>
              <a:t>27</a:t>
            </a:fld>
            <a:endParaRPr lang="en-US" dirty="0"/>
          </a:p>
        </p:txBody>
      </p:sp>
      <p:sp>
        <p:nvSpPr>
          <p:cNvPr id="10" name="Rectangle 1">
            <a:extLst>
              <a:ext uri="{FF2B5EF4-FFF2-40B4-BE49-F238E27FC236}">
                <a16:creationId xmlns:a16="http://schemas.microsoft.com/office/drawing/2014/main" id="{D2103197-1326-1EFB-844F-C27030EFEC64}"/>
              </a:ext>
            </a:extLst>
          </p:cNvPr>
          <p:cNvSpPr txBox="1">
            <a:spLocks noChangeArrowheads="1"/>
          </p:cNvSpPr>
          <p:nvPr/>
        </p:nvSpPr>
        <p:spPr bwMode="auto">
          <a:xfrm>
            <a:off x="1649691" y="1215118"/>
            <a:ext cx="10542309" cy="4745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274320" indent="-274320" fontAlgn="base">
              <a:spcAft>
                <a:spcPts val="0"/>
              </a:spcAft>
              <a:buFont typeface="+mj-lt"/>
              <a:buAutoNum type="arabicPeriod"/>
            </a:pPr>
            <a:r>
              <a:rPr lang="en-US" altLang="en-US" sz="800" dirty="0">
                <a:latin typeface="CMR10"/>
              </a:rPr>
              <a:t>Barnett, T. P., Adam, J. C., &amp; Lettenmaier, D. P. (2005). Potential impacts of a warming climate on water availability in snow-dominated regions. Nature, 438(7066), 303–309. </a:t>
            </a:r>
            <a:r>
              <a:rPr lang="en-US" altLang="en-US" sz="800" dirty="0">
                <a:latin typeface="CMR10"/>
                <a:hlinkClick r:id="rId2">
                  <a:extLst>
                    <a:ext uri="{A12FA001-AC4F-418D-AE19-62706E023703}">
                      <ahyp:hlinkClr xmlns:ahyp="http://schemas.microsoft.com/office/drawing/2018/hyperlinkcolor" val="tx"/>
                    </a:ext>
                  </a:extLst>
                </a:hlinkClick>
              </a:rPr>
              <a:t>https://doi.org/10.1038/nature04141</a:t>
            </a:r>
            <a:endParaRPr lang="en-US" altLang="en-US" sz="800" dirty="0">
              <a:latin typeface="CMR10"/>
            </a:endParaRPr>
          </a:p>
          <a:p>
            <a:pPr marL="274320" indent="-274320" fontAlgn="base">
              <a:spcAft>
                <a:spcPts val="0"/>
              </a:spcAft>
              <a:buFont typeface="+mj-lt"/>
              <a:buAutoNum type="arabicPeriod"/>
            </a:pPr>
            <a:r>
              <a:rPr lang="en-US" altLang="en-US" sz="800" dirty="0">
                <a:latin typeface="CMR10"/>
              </a:rPr>
              <a:t>Bidlake, W. R., </a:t>
            </a:r>
            <a:r>
              <a:rPr lang="en-US" altLang="en-US" sz="800" dirty="0" err="1">
                <a:latin typeface="CMR10"/>
              </a:rPr>
              <a:t>Josberger</a:t>
            </a:r>
            <a:r>
              <a:rPr lang="en-US" altLang="en-US" sz="800" dirty="0">
                <a:latin typeface="CMR10"/>
              </a:rPr>
              <a:t>, E. G., &amp; Savoca, M. E. (2004). Water, ice, and meteorological measurements at South Cascade Glacier, Washington, balance year 2002 (Scientific Investigations Report 2004-5089). U.S. Geological Survey. </a:t>
            </a:r>
            <a:r>
              <a:rPr lang="en-US" altLang="en-US" sz="800" dirty="0">
                <a:latin typeface="CMR10"/>
                <a:hlinkClick r:id="rId3">
                  <a:extLst>
                    <a:ext uri="{A12FA001-AC4F-418D-AE19-62706E023703}">
                      <ahyp:hlinkClr xmlns:ahyp="http://schemas.microsoft.com/office/drawing/2018/hyperlinkcolor" val="tx"/>
                    </a:ext>
                  </a:extLst>
                </a:hlinkClick>
              </a:rPr>
              <a:t>https://doi.org/10.3133/sir20045089</a:t>
            </a:r>
            <a:endParaRPr lang="en-US" altLang="en-US" sz="800" dirty="0">
              <a:latin typeface="CMR10"/>
            </a:endParaRPr>
          </a:p>
          <a:p>
            <a:pPr marL="274320" indent="-274320" fontAlgn="base">
              <a:spcAft>
                <a:spcPts val="0"/>
              </a:spcAft>
              <a:buFont typeface="+mj-lt"/>
              <a:buAutoNum type="arabicPeriod"/>
            </a:pPr>
            <a:r>
              <a:rPr lang="en-US" altLang="en-US" sz="800" dirty="0">
                <a:latin typeface="CMR10"/>
              </a:rPr>
              <a:t>Bidlake, W. R., </a:t>
            </a:r>
            <a:r>
              <a:rPr lang="en-US" altLang="en-US" sz="800" dirty="0" err="1">
                <a:latin typeface="CMR10"/>
              </a:rPr>
              <a:t>Josberger</a:t>
            </a:r>
            <a:r>
              <a:rPr lang="en-US" altLang="en-US" sz="800" dirty="0">
                <a:latin typeface="CMR10"/>
              </a:rPr>
              <a:t>, E. G., &amp; Savoca, M. E. (2005). Water, ice, and meteorological measurements at South Cascade Glacier, Washington, balance year 2003 (Scientific Investigations Report 2005-5210). U.S. Geological Survey. </a:t>
            </a:r>
            <a:r>
              <a:rPr lang="en-US" altLang="en-US" sz="800" dirty="0">
                <a:latin typeface="CMR10"/>
                <a:hlinkClick r:id="rId4">
                  <a:extLst>
                    <a:ext uri="{A12FA001-AC4F-418D-AE19-62706E023703}">
                      <ahyp:hlinkClr xmlns:ahyp="http://schemas.microsoft.com/office/drawing/2018/hyperlinkcolor" val="tx"/>
                    </a:ext>
                  </a:extLst>
                </a:hlinkClick>
              </a:rPr>
              <a:t>https://doi.org/10.3133/sir20055210</a:t>
            </a:r>
            <a:endParaRPr lang="en-US" altLang="en-US" sz="800" dirty="0">
              <a:latin typeface="CMR10"/>
            </a:endParaRPr>
          </a:p>
          <a:p>
            <a:pPr marL="274320" indent="-274320" fontAlgn="base">
              <a:spcAft>
                <a:spcPts val="0"/>
              </a:spcAft>
              <a:buFont typeface="+mj-lt"/>
              <a:buAutoNum type="arabicPeriod"/>
            </a:pPr>
            <a:r>
              <a:rPr lang="en-US" altLang="en-US" sz="800" dirty="0">
                <a:latin typeface="CMR10"/>
              </a:rPr>
              <a:t>Bidlake, W. R., </a:t>
            </a:r>
            <a:r>
              <a:rPr lang="en-US" altLang="en-US" sz="800" dirty="0" err="1">
                <a:latin typeface="CMR10"/>
              </a:rPr>
              <a:t>Josberger</a:t>
            </a:r>
            <a:r>
              <a:rPr lang="en-US" altLang="en-US" sz="800" dirty="0">
                <a:latin typeface="CMR10"/>
              </a:rPr>
              <a:t>, E. G., &amp; Savoca, M. E. (2007). Water, ice, and meteorological measurements at South Cascade Glacier, Washington, balance years 2004 and 2005 (Scientific Investigations Report 2007-5055). U.S. Geological Survey. </a:t>
            </a:r>
            <a:r>
              <a:rPr lang="en-US" altLang="en-US" sz="800" dirty="0">
                <a:latin typeface="CMR10"/>
                <a:hlinkClick r:id="rId5">
                  <a:extLst>
                    <a:ext uri="{A12FA001-AC4F-418D-AE19-62706E023703}">
                      <ahyp:hlinkClr xmlns:ahyp="http://schemas.microsoft.com/office/drawing/2018/hyperlinkcolor" val="tx"/>
                    </a:ext>
                  </a:extLst>
                </a:hlinkClick>
              </a:rPr>
              <a:t>https://doi.org/10.3133/sir20075055</a:t>
            </a:r>
            <a:endParaRPr lang="en-US" altLang="en-US" sz="800" dirty="0">
              <a:latin typeface="CMR10"/>
            </a:endParaRPr>
          </a:p>
          <a:p>
            <a:pPr marL="274320" indent="-274320" fontAlgn="base">
              <a:spcAft>
                <a:spcPts val="0"/>
              </a:spcAft>
              <a:buFont typeface="+mj-lt"/>
              <a:buAutoNum type="arabicPeriod"/>
            </a:pPr>
            <a:r>
              <a:rPr lang="en-US" altLang="en-US" sz="800" dirty="0">
                <a:latin typeface="CMR10"/>
              </a:rPr>
              <a:t>Bidlake, W. R., </a:t>
            </a:r>
            <a:r>
              <a:rPr lang="en-US" altLang="en-US" sz="800" dirty="0" err="1">
                <a:latin typeface="CMR10"/>
              </a:rPr>
              <a:t>Josberger</a:t>
            </a:r>
            <a:r>
              <a:rPr lang="en-US" altLang="en-US" sz="800" dirty="0">
                <a:latin typeface="CMR10"/>
              </a:rPr>
              <a:t>, E. G., &amp; Savoca, M. E. (2010). Modeled and measured glacier change and related glaciological, hydrological, and meteorological conditions at South Cascade Glacier, Washington, balance and water years 2006 and 2007 (Scientific Investigations Report 2010–5143). U.S. Geological Survey. </a:t>
            </a:r>
            <a:r>
              <a:rPr lang="en-US" altLang="en-US" sz="800" dirty="0">
                <a:latin typeface="CMR10"/>
                <a:hlinkClick r:id="rId6">
                  <a:extLst>
                    <a:ext uri="{A12FA001-AC4F-418D-AE19-62706E023703}">
                      <ahyp:hlinkClr xmlns:ahyp="http://schemas.microsoft.com/office/drawing/2018/hyperlinkcolor" val="tx"/>
                    </a:ext>
                  </a:extLst>
                </a:hlinkClick>
              </a:rPr>
              <a:t>https://doi.org/10.3133/sir20105143</a:t>
            </a:r>
            <a:endParaRPr lang="en-US" altLang="en-US" sz="800" dirty="0">
              <a:latin typeface="CMR10"/>
            </a:endParaRPr>
          </a:p>
          <a:p>
            <a:pPr marL="274320" indent="-274320" fontAlgn="base">
              <a:spcAft>
                <a:spcPts val="0"/>
              </a:spcAft>
              <a:buFont typeface="+mj-lt"/>
              <a:buAutoNum type="arabicPeriod"/>
            </a:pPr>
            <a:r>
              <a:rPr lang="en-US" altLang="en-US" sz="800" dirty="0">
                <a:latin typeface="CMR10"/>
              </a:rPr>
              <a:t>Eis, A., Bahr, D. B., O’Neel, S., &amp; Elsberg, D. H. (2021). Reconstruction of past glacier changes with an ice-flow glacier model: Proof of concept and validation. Frontiers in Earth Science, 9, 595755. </a:t>
            </a:r>
            <a:r>
              <a:rPr lang="en-US" altLang="en-US" sz="800" dirty="0">
                <a:latin typeface="CMR10"/>
                <a:hlinkClick r:id="rId7">
                  <a:extLst>
                    <a:ext uri="{A12FA001-AC4F-418D-AE19-62706E023703}">
                      <ahyp:hlinkClr xmlns:ahyp="http://schemas.microsoft.com/office/drawing/2018/hyperlinkcolor" val="tx"/>
                    </a:ext>
                  </a:extLst>
                </a:hlinkClick>
              </a:rPr>
              <a:t>https://doi.org/10.3389/feart.2021.595755</a:t>
            </a:r>
            <a:endParaRPr lang="en-US" altLang="en-US" sz="800" dirty="0">
              <a:latin typeface="CMR10"/>
            </a:endParaRPr>
          </a:p>
          <a:p>
            <a:pPr marL="274320" indent="-274320" fontAlgn="base">
              <a:spcAft>
                <a:spcPts val="0"/>
              </a:spcAft>
              <a:buFont typeface="+mj-lt"/>
              <a:buAutoNum type="arabicPeriod"/>
            </a:pPr>
            <a:r>
              <a:rPr lang="en-US" altLang="en-US" sz="800" dirty="0" err="1">
                <a:latin typeface="CMR10"/>
              </a:rPr>
              <a:t>Farinotti</a:t>
            </a:r>
            <a:r>
              <a:rPr lang="en-US" altLang="en-US" sz="800" dirty="0">
                <a:latin typeface="CMR10"/>
              </a:rPr>
              <a:t>, D., Huss, M., Bauder, A., Funk, M., Truffer, M., &amp; Gillet-</a:t>
            </a:r>
            <a:r>
              <a:rPr lang="en-US" altLang="en-US" sz="800" dirty="0" err="1">
                <a:latin typeface="CMR10"/>
              </a:rPr>
              <a:t>Chaulet</a:t>
            </a:r>
            <a:r>
              <a:rPr lang="en-US" altLang="en-US" sz="800" dirty="0">
                <a:latin typeface="CMR10"/>
              </a:rPr>
              <a:t>, F. (2020). Results from the Ice Thickness Models Intercomparison </a:t>
            </a:r>
            <a:r>
              <a:rPr lang="en-US" altLang="en-US" sz="800" dirty="0" err="1">
                <a:latin typeface="CMR10"/>
              </a:rPr>
              <a:t>eXperiment</a:t>
            </a:r>
            <a:r>
              <a:rPr lang="en-US" altLang="en-US" sz="800" dirty="0">
                <a:latin typeface="CMR10"/>
              </a:rPr>
              <a:t> Phase 2 (ITMIX2). Frontiers in Earth Science, 8, 571923. </a:t>
            </a:r>
            <a:r>
              <a:rPr lang="en-US" altLang="en-US" sz="800" dirty="0">
                <a:latin typeface="CMR10"/>
                <a:hlinkClick r:id="rId8">
                  <a:extLst>
                    <a:ext uri="{A12FA001-AC4F-418D-AE19-62706E023703}">
                      <ahyp:hlinkClr xmlns:ahyp="http://schemas.microsoft.com/office/drawing/2018/hyperlinkcolor" val="tx"/>
                    </a:ext>
                  </a:extLst>
                </a:hlinkClick>
              </a:rPr>
              <a:t>https://doi.org/10.3389/feart.2020.571923</a:t>
            </a:r>
            <a:endParaRPr lang="en-US" altLang="en-US" sz="800" dirty="0">
              <a:latin typeface="CMR10"/>
            </a:endParaRPr>
          </a:p>
          <a:p>
            <a:pPr marL="274320" indent="-274320" fontAlgn="base">
              <a:spcAft>
                <a:spcPts val="0"/>
              </a:spcAft>
              <a:buFont typeface="+mj-lt"/>
              <a:buAutoNum type="arabicPeriod"/>
            </a:pPr>
            <a:r>
              <a:rPr lang="en-US" altLang="en-US" sz="800" dirty="0">
                <a:latin typeface="CMR10"/>
              </a:rPr>
              <a:t>Fountain, A. G., &amp; Tangborn, W. V. (1985). The effect of glaciers on streamflow variations. Water Resources Research, 21(4), 579–586. </a:t>
            </a:r>
            <a:r>
              <a:rPr lang="en-US" altLang="en-US" sz="800" dirty="0">
                <a:latin typeface="CMR10"/>
                <a:hlinkClick r:id="rId9">
                  <a:extLst>
                    <a:ext uri="{A12FA001-AC4F-418D-AE19-62706E023703}">
                      <ahyp:hlinkClr xmlns:ahyp="http://schemas.microsoft.com/office/drawing/2018/hyperlinkcolor" val="tx"/>
                    </a:ext>
                  </a:extLst>
                </a:hlinkClick>
              </a:rPr>
              <a:t>https://doi.org/10.1029/WR021i004p00579</a:t>
            </a:r>
            <a:endParaRPr lang="en-US" altLang="en-US" sz="800" dirty="0">
              <a:latin typeface="CMR10"/>
            </a:endParaRPr>
          </a:p>
          <a:p>
            <a:pPr marL="274320" indent="-274320" fontAlgn="base">
              <a:spcAft>
                <a:spcPts val="0"/>
              </a:spcAft>
              <a:buFont typeface="+mj-lt"/>
              <a:buAutoNum type="arabicPeriod"/>
            </a:pPr>
            <a:r>
              <a:rPr lang="en-US" altLang="en-US" sz="800" dirty="0">
                <a:latin typeface="CMR10"/>
              </a:rPr>
              <a:t>Fountain, A. G., &amp; </a:t>
            </a:r>
            <a:r>
              <a:rPr lang="en-US" altLang="en-US" sz="800" dirty="0" err="1">
                <a:latin typeface="CMR10"/>
              </a:rPr>
              <a:t>Jacobel</a:t>
            </a:r>
            <a:r>
              <a:rPr lang="en-US" altLang="en-US" sz="800" dirty="0">
                <a:latin typeface="CMR10"/>
              </a:rPr>
              <a:t>, R. W. (1997). Advances in ice radar studies of a temperate alpine glacier, South Cascade Glacier, Washington, USA. Annals of Glaciology, 24, 303–308. </a:t>
            </a:r>
            <a:r>
              <a:rPr lang="en-US" altLang="en-US" sz="800" dirty="0">
                <a:latin typeface="CMR10"/>
                <a:hlinkClick r:id="rId10">
                  <a:extLst>
                    <a:ext uri="{A12FA001-AC4F-418D-AE19-62706E023703}">
                      <ahyp:hlinkClr xmlns:ahyp="http://schemas.microsoft.com/office/drawing/2018/hyperlinkcolor" val="tx"/>
                    </a:ext>
                  </a:extLst>
                </a:hlinkClick>
              </a:rPr>
              <a:t>https://doi.org/10.3189/S0260305500014292</a:t>
            </a:r>
            <a:endParaRPr lang="en-US" altLang="en-US" sz="800" dirty="0">
              <a:latin typeface="CMR10"/>
            </a:endParaRPr>
          </a:p>
          <a:p>
            <a:pPr marL="274320" indent="-274320" fontAlgn="base">
              <a:spcAft>
                <a:spcPts val="0"/>
              </a:spcAft>
              <a:buFont typeface="+mj-lt"/>
              <a:buAutoNum type="arabicPeriod"/>
            </a:pPr>
            <a:r>
              <a:rPr lang="en-US" altLang="en-US" sz="800" dirty="0">
                <a:latin typeface="CMR10"/>
              </a:rPr>
              <a:t>GlaThiDa Consortium. (2020). Glacier Thickness Database 3.1.0 [Dataset]. World Glacier Monitoring Service. </a:t>
            </a:r>
            <a:r>
              <a:rPr lang="en-US" altLang="en-US" sz="800" dirty="0">
                <a:latin typeface="CMR10"/>
                <a:hlinkClick r:id="rId11">
                  <a:extLst>
                    <a:ext uri="{A12FA001-AC4F-418D-AE19-62706E023703}">
                      <ahyp:hlinkClr xmlns:ahyp="http://schemas.microsoft.com/office/drawing/2018/hyperlinkcolor" val="tx"/>
                    </a:ext>
                  </a:extLst>
                </a:hlinkClick>
              </a:rPr>
              <a:t>https://doi.org/10.5904/wgmsglathida-2020-10</a:t>
            </a:r>
            <a:endParaRPr lang="en-US" altLang="en-US" sz="800" dirty="0">
              <a:latin typeface="CMR10"/>
            </a:endParaRPr>
          </a:p>
          <a:p>
            <a:pPr marL="274320" indent="-274320" fontAlgn="base">
              <a:spcAft>
                <a:spcPts val="0"/>
              </a:spcAft>
              <a:buFont typeface="+mj-lt"/>
              <a:buAutoNum type="arabicPeriod"/>
            </a:pPr>
            <a:r>
              <a:rPr lang="en-US" altLang="en-US" sz="800" dirty="0">
                <a:latin typeface="CMR10"/>
              </a:rPr>
              <a:t>GLIMS Consortium. (2005). GLIMS Glacier Database (Version 1) [Dataset]. National Snow and Ice Data Center. </a:t>
            </a:r>
            <a:r>
              <a:rPr lang="en-US" altLang="en-US" sz="800" dirty="0">
                <a:latin typeface="CMR10"/>
                <a:hlinkClick r:id="rId12">
                  <a:extLst>
                    <a:ext uri="{A12FA001-AC4F-418D-AE19-62706E023703}">
                      <ahyp:hlinkClr xmlns:ahyp="http://schemas.microsoft.com/office/drawing/2018/hyperlinkcolor" val="tx"/>
                    </a:ext>
                  </a:extLst>
                </a:hlinkClick>
              </a:rPr>
              <a:t>https://doi.org/10.7265/N5V98602</a:t>
            </a:r>
            <a:endParaRPr lang="en-US" altLang="en-US" sz="800" dirty="0">
              <a:latin typeface="CMR10"/>
            </a:endParaRPr>
          </a:p>
          <a:p>
            <a:pPr marL="274320" indent="-274320" fontAlgn="base">
              <a:spcAft>
                <a:spcPts val="0"/>
              </a:spcAft>
              <a:buFont typeface="+mj-lt"/>
              <a:buAutoNum type="arabicPeriod"/>
            </a:pPr>
            <a:r>
              <a:rPr lang="en-US" altLang="en-US" sz="800" dirty="0">
                <a:latin typeface="CMR10"/>
              </a:rPr>
              <a:t>Krimmel, R. M. (1993). Mass balance, meteorological, and runoff measurements at South Cascade Glacier, Washington, 1992 balance year (Open-File Report 93-640). U.S. Geological Survey. </a:t>
            </a:r>
            <a:r>
              <a:rPr lang="en-US" altLang="en-US" sz="800" dirty="0">
                <a:latin typeface="CMR10"/>
                <a:hlinkClick r:id="rId13">
                  <a:extLst>
                    <a:ext uri="{A12FA001-AC4F-418D-AE19-62706E023703}">
                      <ahyp:hlinkClr xmlns:ahyp="http://schemas.microsoft.com/office/drawing/2018/hyperlinkcolor" val="tx"/>
                    </a:ext>
                  </a:extLst>
                </a:hlinkClick>
              </a:rPr>
              <a:t>https://doi.org/10.3133/ofr93640</a:t>
            </a:r>
            <a:endParaRPr lang="en-US" altLang="en-US" sz="800" dirty="0">
              <a:latin typeface="CMR10"/>
            </a:endParaRPr>
          </a:p>
          <a:p>
            <a:pPr marL="274320" indent="-274320" fontAlgn="base">
              <a:spcAft>
                <a:spcPts val="0"/>
              </a:spcAft>
              <a:buFont typeface="+mj-lt"/>
              <a:buAutoNum type="arabicPeriod"/>
            </a:pPr>
            <a:r>
              <a:rPr lang="en-US" altLang="en-US" sz="800" dirty="0">
                <a:latin typeface="CMR10"/>
              </a:rPr>
              <a:t>Krimmel, R. M. (1994). Runoff, precipitation, mass balance, and ice velocity measurements at South Cascade Glacier, Washington, 1993 balance year (Water-Resources Investigations Report 94-4139). U.S. Geological Survey.</a:t>
            </a:r>
          </a:p>
          <a:p>
            <a:pPr marL="274320" indent="-274320" fontAlgn="base">
              <a:spcAft>
                <a:spcPts val="0"/>
              </a:spcAft>
              <a:buFont typeface="+mj-lt"/>
              <a:buAutoNum type="arabicPeriod"/>
            </a:pPr>
            <a:r>
              <a:rPr lang="en-US" altLang="en-US" sz="800" dirty="0">
                <a:latin typeface="CMR10"/>
              </a:rPr>
              <a:t>Krimmel, R. M. (1995). Water, ice, and meteorological measurements at South Cascade Glacier, Washington, 1994 balance year (Water-Resources Investigations Report 95-4162). U.S. Geological Survey.</a:t>
            </a:r>
          </a:p>
          <a:p>
            <a:pPr marL="274320" indent="-274320" fontAlgn="base">
              <a:spcAft>
                <a:spcPts val="0"/>
              </a:spcAft>
              <a:buFont typeface="+mj-lt"/>
              <a:buAutoNum type="arabicPeriod"/>
            </a:pPr>
            <a:r>
              <a:rPr lang="en-US" altLang="en-US" sz="800" dirty="0">
                <a:latin typeface="CMR10"/>
              </a:rPr>
              <a:t>Krimmel, R. M. (1996). Water, ice, and meteorological measurements at South Cascade Glacier, Washington, 1995 balance year (Water-Resources Investigations Report 96-4174). U.S. Geological Survey.</a:t>
            </a:r>
          </a:p>
          <a:p>
            <a:pPr marL="274320" indent="-274320" fontAlgn="base">
              <a:spcAft>
                <a:spcPts val="0"/>
              </a:spcAft>
              <a:buFont typeface="+mj-lt"/>
              <a:buAutoNum type="arabicPeriod"/>
            </a:pPr>
            <a:r>
              <a:rPr lang="en-US" altLang="en-US" sz="800" dirty="0">
                <a:latin typeface="CMR10"/>
              </a:rPr>
              <a:t>Krimmel, R. M. (1997). Water, ice, and meteorological measurements at South Cascade Glacier, Washington, 1996 balance year (Water-Resources Investigations Report 97-4143). U.S. Geological Survey.</a:t>
            </a:r>
          </a:p>
          <a:p>
            <a:pPr marL="274320" indent="-274320" fontAlgn="base">
              <a:spcAft>
                <a:spcPts val="0"/>
              </a:spcAft>
              <a:buFont typeface="+mj-lt"/>
              <a:buAutoNum type="arabicPeriod"/>
            </a:pPr>
            <a:r>
              <a:rPr lang="en-US" altLang="en-US" sz="800" dirty="0">
                <a:latin typeface="CMR10"/>
              </a:rPr>
              <a:t>Krimmel, R. M. (1998). Water, ice, and meteorological measurements at South Cascade Glacier, Washington, 1997 balance year (Water-Resources Investigations Report 98-4090). U.S. Geological Survey.</a:t>
            </a:r>
          </a:p>
          <a:p>
            <a:pPr marL="274320" indent="-274320" fontAlgn="base">
              <a:spcAft>
                <a:spcPts val="0"/>
              </a:spcAft>
              <a:buFont typeface="+mj-lt"/>
              <a:buAutoNum type="arabicPeriod"/>
            </a:pPr>
            <a:r>
              <a:rPr lang="en-US" altLang="en-US" sz="800" dirty="0">
                <a:latin typeface="CMR10"/>
              </a:rPr>
              <a:t>Krimmel, R. M. (1999). Water, ice, meteorological and speed measurements at South Cascade Glacier, Washington, 1998 balance year (Water-Resources Investigations Report 99-4049). U.S. Geological Survey.</a:t>
            </a:r>
          </a:p>
          <a:p>
            <a:pPr marL="274320" indent="-274320" fontAlgn="base">
              <a:spcAft>
                <a:spcPts val="0"/>
              </a:spcAft>
              <a:buFont typeface="+mj-lt"/>
              <a:buAutoNum type="arabicPeriod"/>
            </a:pPr>
            <a:r>
              <a:rPr lang="en-US" altLang="en-US" sz="800" dirty="0">
                <a:latin typeface="CMR10"/>
              </a:rPr>
              <a:t>Krimmel, R. M. (2001). Water, ice, meteorological, and speed measurements at South Cascade Glacier, Washington, 1999 balance year (Water-Resources Investigations Report 00-4265). U.S. Geological Survey.</a:t>
            </a:r>
          </a:p>
          <a:p>
            <a:pPr marL="274320" indent="-274320" fontAlgn="base">
              <a:spcAft>
                <a:spcPts val="0"/>
              </a:spcAft>
              <a:buFont typeface="+mj-lt"/>
              <a:buAutoNum type="arabicPeriod"/>
            </a:pPr>
            <a:r>
              <a:rPr lang="en-US" altLang="en-US" sz="800" dirty="0">
                <a:latin typeface="CMR10"/>
              </a:rPr>
              <a:t>Krimmel, R. M. (2002). Water, ice, and meteorological measurements at South Cascade Glacier, Washington, 2000–01 balance years (Water-Resources Investigations Report 02-4165). U.S. Geological Survey.</a:t>
            </a:r>
          </a:p>
          <a:p>
            <a:pPr marL="274320" indent="-274320" fontAlgn="base">
              <a:spcAft>
                <a:spcPts val="0"/>
              </a:spcAft>
              <a:buFont typeface="+mj-lt"/>
              <a:buAutoNum type="arabicPeriod"/>
            </a:pPr>
            <a:r>
              <a:rPr lang="en-US" altLang="en-US" sz="800" dirty="0">
                <a:latin typeface="CMR10"/>
              </a:rPr>
              <a:t>Le Meur, E., Gagliardini, O., Zwinger, T., &amp; Ruokolainen, J. (2004). Glacier flow modelling: A comparison of the shallow ice approximation and the full-Stokes solution. </a:t>
            </a:r>
            <a:r>
              <a:rPr lang="en-US" altLang="en-US" sz="800" dirty="0" err="1">
                <a:latin typeface="CMR10"/>
              </a:rPr>
              <a:t>Comptes</a:t>
            </a:r>
            <a:r>
              <a:rPr lang="en-US" altLang="en-US" sz="800" dirty="0">
                <a:latin typeface="CMR10"/>
              </a:rPr>
              <a:t> </a:t>
            </a:r>
            <a:r>
              <a:rPr lang="en-US" altLang="en-US" sz="800" dirty="0" err="1">
                <a:latin typeface="CMR10"/>
              </a:rPr>
              <a:t>Rendus</a:t>
            </a:r>
            <a:r>
              <a:rPr lang="en-US" altLang="en-US" sz="800" dirty="0">
                <a:latin typeface="CMR10"/>
              </a:rPr>
              <a:t> Physique, 5(7), 709–722. </a:t>
            </a:r>
            <a:r>
              <a:rPr lang="en-US" altLang="en-US" sz="800" dirty="0">
                <a:latin typeface="CMR10"/>
                <a:hlinkClick r:id="rId14">
                  <a:extLst>
                    <a:ext uri="{A12FA001-AC4F-418D-AE19-62706E023703}">
                      <ahyp:hlinkClr xmlns:ahyp="http://schemas.microsoft.com/office/drawing/2018/hyperlinkcolor" val="tx"/>
                    </a:ext>
                  </a:extLst>
                </a:hlinkClick>
              </a:rPr>
              <a:t>https://doi.org/10.1016/j.crhy.2004.10.001</a:t>
            </a:r>
            <a:endParaRPr lang="en-US" altLang="en-US" sz="800" dirty="0">
              <a:latin typeface="CMR10"/>
            </a:endParaRPr>
          </a:p>
          <a:p>
            <a:pPr marL="274320" indent="-274320" fontAlgn="base">
              <a:spcAft>
                <a:spcPts val="0"/>
              </a:spcAft>
              <a:buFont typeface="+mj-lt"/>
              <a:buAutoNum type="arabicPeriod"/>
            </a:pPr>
            <a:r>
              <a:rPr lang="en-US" altLang="en-US" sz="800" dirty="0" err="1">
                <a:latin typeface="CMR10"/>
              </a:rPr>
              <a:t>Maussion</a:t>
            </a:r>
            <a:r>
              <a:rPr lang="en-US" altLang="en-US" sz="800" dirty="0">
                <a:latin typeface="CMR10"/>
              </a:rPr>
              <a:t>, F., Butenko, A., Champollion, N., Dusch, M., Eis, J., </a:t>
            </a:r>
            <a:r>
              <a:rPr lang="en-US" altLang="en-US" sz="800" dirty="0" err="1">
                <a:latin typeface="CMR10"/>
              </a:rPr>
              <a:t>Fourteau</a:t>
            </a:r>
            <a:r>
              <a:rPr lang="en-US" altLang="en-US" sz="800" dirty="0">
                <a:latin typeface="CMR10"/>
              </a:rPr>
              <a:t>, K., Gregor, P., Jarosch, A. H., Landmann, J., Oesterle, F., Recinos, B., </a:t>
            </a:r>
            <a:r>
              <a:rPr lang="en-US" altLang="en-US" sz="800" dirty="0" err="1">
                <a:latin typeface="CMR10"/>
              </a:rPr>
              <a:t>Rothenpieler</a:t>
            </a:r>
            <a:r>
              <a:rPr lang="en-US" altLang="en-US" sz="800" dirty="0">
                <a:latin typeface="CMR10"/>
              </a:rPr>
              <a:t>, T., </a:t>
            </a:r>
            <a:r>
              <a:rPr lang="en-US" altLang="en-US" sz="800" dirty="0" err="1">
                <a:latin typeface="CMR10"/>
              </a:rPr>
              <a:t>Vlug</a:t>
            </a:r>
            <a:r>
              <a:rPr lang="en-US" altLang="en-US" sz="800" dirty="0">
                <a:latin typeface="CMR10"/>
              </a:rPr>
              <a:t>, A., Wild, C. T., &amp; </a:t>
            </a:r>
            <a:r>
              <a:rPr lang="en-US" altLang="en-US" sz="800" dirty="0" err="1">
                <a:latin typeface="CMR10"/>
              </a:rPr>
              <a:t>Marzeion</a:t>
            </a:r>
            <a:r>
              <a:rPr lang="en-US" altLang="en-US" sz="800" dirty="0">
                <a:latin typeface="CMR10"/>
              </a:rPr>
              <a:t>, B. (2019). The Open Global Glacier Model (OGGM) v1.1. Geoscientific Model Development, 12(3), 909–931. </a:t>
            </a:r>
            <a:r>
              <a:rPr lang="en-US" altLang="en-US" sz="800" dirty="0">
                <a:latin typeface="CMR10"/>
                <a:hlinkClick r:id="rId15">
                  <a:extLst>
                    <a:ext uri="{A12FA001-AC4F-418D-AE19-62706E023703}">
                      <ahyp:hlinkClr xmlns:ahyp="http://schemas.microsoft.com/office/drawing/2018/hyperlinkcolor" val="tx"/>
                    </a:ext>
                  </a:extLst>
                </a:hlinkClick>
              </a:rPr>
              <a:t>https://doi.org/10.5194/gmd-12-909-2019</a:t>
            </a:r>
            <a:endParaRPr lang="en-US" altLang="en-US" sz="800" dirty="0">
              <a:latin typeface="CMR10"/>
            </a:endParaRPr>
          </a:p>
          <a:p>
            <a:pPr marL="274320" indent="-274320" fontAlgn="base">
              <a:spcAft>
                <a:spcPts val="0"/>
              </a:spcAft>
              <a:buFont typeface="+mj-lt"/>
              <a:buAutoNum type="arabicPeriod"/>
            </a:pPr>
            <a:r>
              <a:rPr lang="en-US" altLang="en-US" sz="800" dirty="0">
                <a:latin typeface="CMR10"/>
              </a:rPr>
              <a:t>Naz, B. S., Frans, C. D., Clarke, G. K. C., Burns, P., &amp; Lettenmaier, D. P. (2014). Modeling the effect of glacier recession on streamflow response using a coupled glacio-hydrological model. Hydrology and Earth System Sciences, 18, 787–802. </a:t>
            </a:r>
            <a:r>
              <a:rPr lang="en-US" altLang="en-US" sz="800" dirty="0">
                <a:latin typeface="CMR10"/>
                <a:hlinkClick r:id="rId16">
                  <a:extLst>
                    <a:ext uri="{A12FA001-AC4F-418D-AE19-62706E023703}">
                      <ahyp:hlinkClr xmlns:ahyp="http://schemas.microsoft.com/office/drawing/2018/hyperlinkcolor" val="tx"/>
                    </a:ext>
                  </a:extLst>
                </a:hlinkClick>
              </a:rPr>
              <a:t>https://doi.org/10.5194/hess-18-787-2014</a:t>
            </a:r>
            <a:endParaRPr lang="en-US" altLang="en-US" sz="800" dirty="0">
              <a:latin typeface="CMR10"/>
            </a:endParaRPr>
          </a:p>
          <a:p>
            <a:pPr marL="274320" indent="-274320" fontAlgn="base">
              <a:spcAft>
                <a:spcPts val="0"/>
              </a:spcAft>
              <a:buFont typeface="+mj-lt"/>
              <a:buAutoNum type="arabicPeriod"/>
            </a:pPr>
            <a:r>
              <a:rPr lang="en-US" altLang="en-US" sz="800" dirty="0">
                <a:latin typeface="CMR10"/>
              </a:rPr>
              <a:t>Rasmussen, L. A. (2009). South Cascade Glacier mass balance, 1935–2006. Annals of Glaciology, 50(50), 215–220. </a:t>
            </a:r>
            <a:r>
              <a:rPr lang="en-US" altLang="en-US" sz="800" dirty="0">
                <a:latin typeface="CMR10"/>
                <a:hlinkClick r:id="rId17">
                  <a:extLst>
                    <a:ext uri="{A12FA001-AC4F-418D-AE19-62706E023703}">
                      <ahyp:hlinkClr xmlns:ahyp="http://schemas.microsoft.com/office/drawing/2018/hyperlinkcolor" val="tx"/>
                    </a:ext>
                  </a:extLst>
                </a:hlinkClick>
              </a:rPr>
              <a:t>https://doi.org/10.3189/172756409787769755</a:t>
            </a:r>
            <a:endParaRPr lang="en-US" altLang="en-US" sz="800" dirty="0">
              <a:latin typeface="CMR10"/>
            </a:endParaRPr>
          </a:p>
          <a:p>
            <a:pPr marL="274320" indent="-274320" fontAlgn="base">
              <a:spcAft>
                <a:spcPts val="0"/>
              </a:spcAft>
              <a:buFont typeface="+mj-lt"/>
              <a:buAutoNum type="arabicPeriod"/>
            </a:pPr>
            <a:r>
              <a:rPr lang="en-US" altLang="en-US" sz="800" dirty="0">
                <a:latin typeface="CMR10"/>
              </a:rPr>
              <a:t>U.S. Geological Survey Benchmark Glacier Program. (2020). USGS benchmark glacier project comprehensive data collection [Data release]. </a:t>
            </a:r>
            <a:r>
              <a:rPr lang="en-US" altLang="en-US" sz="800" dirty="0">
                <a:latin typeface="CMR10"/>
                <a:hlinkClick r:id="rId18">
                  <a:extLst>
                    <a:ext uri="{A12FA001-AC4F-418D-AE19-62706E023703}">
                      <ahyp:hlinkClr xmlns:ahyp="http://schemas.microsoft.com/office/drawing/2018/hyperlinkcolor" val="tx"/>
                    </a:ext>
                  </a:extLst>
                </a:hlinkClick>
              </a:rPr>
              <a:t>https://doi.org/10.5066/P9AGXQSR</a:t>
            </a:r>
            <a:endParaRPr lang="en-US" altLang="en-US" sz="800" dirty="0">
              <a:latin typeface="CMR10"/>
            </a:endParaRPr>
          </a:p>
        </p:txBody>
      </p:sp>
    </p:spTree>
    <p:extLst>
      <p:ext uri="{BB962C8B-B14F-4D97-AF65-F5344CB8AC3E}">
        <p14:creationId xmlns:p14="http://schemas.microsoft.com/office/powerpoint/2010/main" val="1203559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698BF-0065-F502-1675-043FFEE77C6D}"/>
              </a:ext>
            </a:extLst>
          </p:cNvPr>
          <p:cNvSpPr>
            <a:spLocks noGrp="1"/>
          </p:cNvSpPr>
          <p:nvPr>
            <p:ph type="title"/>
          </p:nvPr>
        </p:nvSpPr>
        <p:spPr>
          <a:xfrm>
            <a:off x="1548131" y="155129"/>
            <a:ext cx="10018713" cy="1387157"/>
          </a:xfrm>
        </p:spPr>
        <p:txBody>
          <a:bodyPr/>
          <a:lstStyle/>
          <a:p>
            <a:r>
              <a:rPr lang="en-US" dirty="0"/>
              <a:t>Prior Research</a:t>
            </a:r>
          </a:p>
        </p:txBody>
      </p:sp>
      <p:sp>
        <p:nvSpPr>
          <p:cNvPr id="3" name="Content Placeholder 2">
            <a:extLst>
              <a:ext uri="{FF2B5EF4-FFF2-40B4-BE49-F238E27FC236}">
                <a16:creationId xmlns:a16="http://schemas.microsoft.com/office/drawing/2014/main" id="{979FAA4B-C579-50DA-BF95-FF1056736F9B}"/>
              </a:ext>
            </a:extLst>
          </p:cNvPr>
          <p:cNvSpPr>
            <a:spLocks noGrp="1"/>
          </p:cNvSpPr>
          <p:nvPr>
            <p:ph idx="1"/>
          </p:nvPr>
        </p:nvSpPr>
        <p:spPr>
          <a:xfrm>
            <a:off x="1353312" y="1140977"/>
            <a:ext cx="10363071" cy="3124201"/>
          </a:xfrm>
        </p:spPr>
        <p:txBody>
          <a:bodyPr>
            <a:normAutofit fontScale="92500"/>
          </a:bodyPr>
          <a:lstStyle/>
          <a:p>
            <a:r>
              <a:rPr lang="en-US" dirty="0"/>
              <a:t>Shallow ice approximation (SIA) models generally perform worse than Stokes models</a:t>
            </a:r>
          </a:p>
          <a:p>
            <a:r>
              <a:rPr lang="en-US" dirty="0"/>
              <a:t>On large, flat glaciers and glaciers with low aspect ratios (thickness-to-extent ratios) SIA models can perform well [1]</a:t>
            </a:r>
          </a:p>
          <a:p>
            <a:r>
              <a:rPr lang="en-US" dirty="0"/>
              <a:t>SIA models have been used to model glacial runoff</a:t>
            </a:r>
          </a:p>
          <a:p>
            <a:r>
              <a:rPr lang="en-US" dirty="0"/>
              <a:t>One paper [2] using an SIA model and a coupled hydrological model overestimated the July flow by 13% and underestimated the August-September flow by 2%</a:t>
            </a:r>
          </a:p>
        </p:txBody>
      </p:sp>
      <p:pic>
        <p:nvPicPr>
          <p:cNvPr id="7" name="Picture 6" descr="A table with text and numbers&#10;&#10;AI-generated content may be incorrect.">
            <a:extLst>
              <a:ext uri="{FF2B5EF4-FFF2-40B4-BE49-F238E27FC236}">
                <a16:creationId xmlns:a16="http://schemas.microsoft.com/office/drawing/2014/main" id="{2DB11DCB-3BB5-BD5B-ECF2-263558534D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9234" y="3926874"/>
            <a:ext cx="6224458" cy="2367280"/>
          </a:xfrm>
          <a:prstGeom prst="rect">
            <a:avLst/>
          </a:prstGeom>
        </p:spPr>
      </p:pic>
      <p:sp>
        <p:nvSpPr>
          <p:cNvPr id="8" name="Slide Number Placeholder 7">
            <a:extLst>
              <a:ext uri="{FF2B5EF4-FFF2-40B4-BE49-F238E27FC236}">
                <a16:creationId xmlns:a16="http://schemas.microsoft.com/office/drawing/2014/main" id="{2C683DE6-0739-5892-4E4E-660620CA9665}"/>
              </a:ext>
            </a:extLst>
          </p:cNvPr>
          <p:cNvSpPr>
            <a:spLocks noGrp="1"/>
          </p:cNvSpPr>
          <p:nvPr>
            <p:ph type="sldNum" sz="quarter" idx="12"/>
          </p:nvPr>
        </p:nvSpPr>
        <p:spPr>
          <a:xfrm>
            <a:off x="11559544" y="6309996"/>
            <a:ext cx="551167" cy="365125"/>
          </a:xfrm>
        </p:spPr>
        <p:txBody>
          <a:bodyPr/>
          <a:lstStyle/>
          <a:p>
            <a:fld id="{852A6A59-9B7F-4659-B898-429769BF2EA3}" type="slidenum">
              <a:rPr lang="en-US" smtClean="0"/>
              <a:t>3</a:t>
            </a:fld>
            <a:endParaRPr lang="en-US" dirty="0"/>
          </a:p>
        </p:txBody>
      </p:sp>
      <p:sp>
        <p:nvSpPr>
          <p:cNvPr id="9" name="Footer Placeholder 8">
            <a:extLst>
              <a:ext uri="{FF2B5EF4-FFF2-40B4-BE49-F238E27FC236}">
                <a16:creationId xmlns:a16="http://schemas.microsoft.com/office/drawing/2014/main" id="{783245D5-8E8B-4620-8126-81FEFB868814}"/>
              </a:ext>
            </a:extLst>
          </p:cNvPr>
          <p:cNvSpPr>
            <a:spLocks noGrp="1"/>
          </p:cNvSpPr>
          <p:nvPr>
            <p:ph type="ftr" sz="quarter" idx="11"/>
          </p:nvPr>
        </p:nvSpPr>
        <p:spPr>
          <a:xfrm>
            <a:off x="2351677" y="6401754"/>
            <a:ext cx="9364706" cy="365125"/>
          </a:xfrm>
        </p:spPr>
        <p:txBody>
          <a:bodyPr/>
          <a:lstStyle/>
          <a:p>
            <a:pPr marL="342900" indent="-342900" algn="l">
              <a:buFont typeface="+mj-lt"/>
              <a:buAutoNum type="arabicPeriod"/>
            </a:pPr>
            <a:r>
              <a:rPr lang="en-US" sz="800" b="0" i="0" u="none" strike="noStrike" baseline="0" dirty="0">
                <a:latin typeface="CMR10"/>
              </a:rPr>
              <a:t>Le Meur, E., Gagliardini, O., Zwinger, T., &amp; Ruokolainen, J. (2004). Glacier flow modelling: A comparison of the shallow ice approximation and the full-Stokes solution. *</a:t>
            </a:r>
            <a:r>
              <a:rPr lang="en-US" sz="800" b="0" i="0" u="none" strike="noStrike" baseline="0" dirty="0" err="1">
                <a:latin typeface="CMR10"/>
              </a:rPr>
              <a:t>Comptes</a:t>
            </a:r>
            <a:r>
              <a:rPr lang="en-US" sz="800" b="0" i="0" u="none" strike="noStrike" baseline="0" dirty="0">
                <a:latin typeface="CMR10"/>
              </a:rPr>
              <a:t> </a:t>
            </a:r>
            <a:r>
              <a:rPr lang="en-US" sz="800" b="0" i="0" u="none" strike="noStrike" baseline="0" dirty="0" err="1">
                <a:latin typeface="CMR10"/>
              </a:rPr>
              <a:t>Rendus</a:t>
            </a:r>
            <a:r>
              <a:rPr lang="en-US" sz="800" b="0" i="0" u="none" strike="noStrike" baseline="0" dirty="0">
                <a:latin typeface="CMR10"/>
              </a:rPr>
              <a:t> Physique, 5*(7), 709–722. </a:t>
            </a:r>
            <a:r>
              <a:rPr lang="en-US" sz="800" dirty="0">
                <a:latin typeface="CMR10"/>
                <a:hlinkClick r:id="rId4"/>
              </a:rPr>
              <a:t>https://doi.org/10.1016/j.crhy.2004.10.001</a:t>
            </a:r>
            <a:endParaRPr lang="en-US" sz="800" dirty="0">
              <a:latin typeface="CMR10"/>
            </a:endParaRPr>
          </a:p>
          <a:p>
            <a:pPr marL="342900" indent="-342900" algn="l">
              <a:buFont typeface="+mj-lt"/>
              <a:buAutoNum type="arabicPeriod"/>
            </a:pPr>
            <a:r>
              <a:rPr lang="fr-FR" sz="800" b="0" i="0" u="none" strike="noStrike" baseline="0" dirty="0">
                <a:latin typeface="CMR10"/>
              </a:rPr>
              <a:t>Naz, B. S., Frans, C. D., Clarke, G. K. C., Burns, P., &amp; </a:t>
            </a:r>
            <a:r>
              <a:rPr lang="fr-FR" sz="800" b="0" i="0" u="none" strike="noStrike" baseline="0" dirty="0" err="1">
                <a:latin typeface="CMR10"/>
              </a:rPr>
              <a:t>Lettenmaier</a:t>
            </a:r>
            <a:r>
              <a:rPr lang="fr-FR" sz="800" b="0" i="0" u="none" strike="noStrike" baseline="0" dirty="0">
                <a:latin typeface="CMR10"/>
              </a:rPr>
              <a:t>, D. P. </a:t>
            </a:r>
            <a:r>
              <a:rPr lang="en-US" sz="800" b="0" i="0" u="none" strike="noStrike" baseline="0" dirty="0">
                <a:latin typeface="CMR10"/>
              </a:rPr>
              <a:t>(2014). Modeling the effect of glacier recession on streamflow response using a coupled glacio-hydrological model. *Hydrology and Earth System Sciences, 18*, 787–802. </a:t>
            </a:r>
            <a:r>
              <a:rPr lang="en-US" sz="800" b="0" i="0" u="none" strike="noStrike" baseline="0" dirty="0">
                <a:latin typeface="CMR10"/>
                <a:hlinkClick r:id="rId5"/>
              </a:rPr>
              <a:t>https://doi.org/10.5194/hess-18-787-2014</a:t>
            </a:r>
            <a:endParaRPr lang="en-US" sz="800" dirty="0"/>
          </a:p>
        </p:txBody>
      </p:sp>
      <p:sp>
        <p:nvSpPr>
          <p:cNvPr id="10" name="TextBox 9">
            <a:extLst>
              <a:ext uri="{FF2B5EF4-FFF2-40B4-BE49-F238E27FC236}">
                <a16:creationId xmlns:a16="http://schemas.microsoft.com/office/drawing/2014/main" id="{EA81B745-3DF0-8654-D191-0C030B9E88E7}"/>
              </a:ext>
            </a:extLst>
          </p:cNvPr>
          <p:cNvSpPr txBox="1"/>
          <p:nvPr/>
        </p:nvSpPr>
        <p:spPr>
          <a:xfrm>
            <a:off x="11566844" y="4882896"/>
            <a:ext cx="625156" cy="461665"/>
          </a:xfrm>
          <a:prstGeom prst="rect">
            <a:avLst/>
          </a:prstGeom>
          <a:noFill/>
        </p:spPr>
        <p:txBody>
          <a:bodyPr wrap="square" rtlCol="0">
            <a:spAutoFit/>
          </a:bodyPr>
          <a:lstStyle/>
          <a:p>
            <a:r>
              <a:rPr lang="en-US" sz="2400" dirty="0"/>
              <a:t>[1]</a:t>
            </a:r>
          </a:p>
        </p:txBody>
      </p:sp>
    </p:spTree>
    <p:extLst>
      <p:ext uri="{BB962C8B-B14F-4D97-AF65-F5344CB8AC3E}">
        <p14:creationId xmlns:p14="http://schemas.microsoft.com/office/powerpoint/2010/main" val="815786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5E9F4-2427-3F46-81A9-2C683DDCA2A0}"/>
              </a:ext>
            </a:extLst>
          </p:cNvPr>
          <p:cNvSpPr>
            <a:spLocks noGrp="1"/>
          </p:cNvSpPr>
          <p:nvPr>
            <p:ph type="title"/>
          </p:nvPr>
        </p:nvSpPr>
        <p:spPr/>
        <p:txBody>
          <a:bodyPr/>
          <a:lstStyle/>
          <a:p>
            <a:r>
              <a:rPr lang="en-US" dirty="0"/>
              <a:t>Thesis Question</a:t>
            </a:r>
          </a:p>
        </p:txBody>
      </p:sp>
      <p:sp>
        <p:nvSpPr>
          <p:cNvPr id="3" name="Content Placeholder 2">
            <a:extLst>
              <a:ext uri="{FF2B5EF4-FFF2-40B4-BE49-F238E27FC236}">
                <a16:creationId xmlns:a16="http://schemas.microsoft.com/office/drawing/2014/main" id="{10C912F8-CB80-EE01-3C1C-B78BFAE9DA86}"/>
              </a:ext>
            </a:extLst>
          </p:cNvPr>
          <p:cNvSpPr>
            <a:spLocks noGrp="1"/>
          </p:cNvSpPr>
          <p:nvPr>
            <p:ph idx="1"/>
          </p:nvPr>
        </p:nvSpPr>
        <p:spPr>
          <a:xfrm>
            <a:off x="1484310" y="2666999"/>
            <a:ext cx="10457754" cy="3124201"/>
          </a:xfrm>
        </p:spPr>
        <p:txBody>
          <a:bodyPr>
            <a:normAutofit/>
          </a:bodyPr>
          <a:lstStyle/>
          <a:p>
            <a:pPr algn="l"/>
            <a:r>
              <a:rPr lang="en-US" dirty="0"/>
              <a:t>Expect that the mass balance will have a larger effect on the runoff than the ice dynamics</a:t>
            </a:r>
          </a:p>
          <a:p>
            <a:pPr algn="l"/>
            <a:r>
              <a:rPr lang="en-US" dirty="0"/>
              <a:t>Compare SIA-Mass Balance with the Open Global Glacier Model (OGGM) [1]</a:t>
            </a:r>
          </a:p>
          <a:p>
            <a:pPr algn="l"/>
            <a:r>
              <a:rPr lang="en-US" dirty="0"/>
              <a:t>Evaluate accuracy with measured runoff data for 91 months from 1992-2007 [2]</a:t>
            </a:r>
          </a:p>
        </p:txBody>
      </p:sp>
      <p:sp>
        <p:nvSpPr>
          <p:cNvPr id="4" name="TextBox 3">
            <a:extLst>
              <a:ext uri="{FF2B5EF4-FFF2-40B4-BE49-F238E27FC236}">
                <a16:creationId xmlns:a16="http://schemas.microsoft.com/office/drawing/2014/main" id="{D8D3C072-0437-B815-48E4-122467052F5D}"/>
              </a:ext>
            </a:extLst>
          </p:cNvPr>
          <p:cNvSpPr txBox="1"/>
          <p:nvPr/>
        </p:nvSpPr>
        <p:spPr>
          <a:xfrm>
            <a:off x="1484310" y="2117454"/>
            <a:ext cx="10018713" cy="1354217"/>
          </a:xfrm>
          <a:prstGeom prst="rect">
            <a:avLst/>
          </a:prstGeom>
          <a:noFill/>
        </p:spPr>
        <p:txBody>
          <a:bodyPr wrap="square" rtlCol="0">
            <a:spAutoFit/>
          </a:bodyPr>
          <a:lstStyle/>
          <a:p>
            <a:r>
              <a:rPr lang="en-US" sz="3200" b="1" i="0" u="none" strike="noStrike" baseline="0" dirty="0">
                <a:latin typeface="CMBXTI10"/>
              </a:rPr>
              <a:t>Can a simple SIA - Mass Balance model be used to calculate the water runoff of small mountain glaciers?</a:t>
            </a:r>
          </a:p>
          <a:p>
            <a:endParaRPr lang="en-US" dirty="0"/>
          </a:p>
        </p:txBody>
      </p:sp>
      <p:sp>
        <p:nvSpPr>
          <p:cNvPr id="5" name="Slide Number Placeholder 4">
            <a:extLst>
              <a:ext uri="{FF2B5EF4-FFF2-40B4-BE49-F238E27FC236}">
                <a16:creationId xmlns:a16="http://schemas.microsoft.com/office/drawing/2014/main" id="{39C86213-43D9-5DD0-9F67-63BB49906211}"/>
              </a:ext>
            </a:extLst>
          </p:cNvPr>
          <p:cNvSpPr>
            <a:spLocks noGrp="1"/>
          </p:cNvSpPr>
          <p:nvPr>
            <p:ph type="sldNum" sz="quarter" idx="12"/>
          </p:nvPr>
        </p:nvSpPr>
        <p:spPr>
          <a:xfrm>
            <a:off x="11503023" y="6428819"/>
            <a:ext cx="551167" cy="365125"/>
          </a:xfrm>
        </p:spPr>
        <p:txBody>
          <a:bodyPr/>
          <a:lstStyle/>
          <a:p>
            <a:fld id="{852A6A59-9B7F-4659-B898-429769BF2EA3}" type="slidenum">
              <a:rPr lang="en-US" smtClean="0"/>
              <a:t>4</a:t>
            </a:fld>
            <a:endParaRPr lang="en-US" dirty="0"/>
          </a:p>
        </p:txBody>
      </p:sp>
      <p:sp>
        <p:nvSpPr>
          <p:cNvPr id="6" name="Footer Placeholder 5">
            <a:extLst>
              <a:ext uri="{FF2B5EF4-FFF2-40B4-BE49-F238E27FC236}">
                <a16:creationId xmlns:a16="http://schemas.microsoft.com/office/drawing/2014/main" id="{1DC1FFE4-FB21-623F-5B9C-02595FE25E37}"/>
              </a:ext>
            </a:extLst>
          </p:cNvPr>
          <p:cNvSpPr>
            <a:spLocks noGrp="1"/>
          </p:cNvSpPr>
          <p:nvPr>
            <p:ph type="ftr" sz="quarter" idx="11"/>
          </p:nvPr>
        </p:nvSpPr>
        <p:spPr>
          <a:xfrm>
            <a:off x="2544638" y="6428818"/>
            <a:ext cx="9647362" cy="365125"/>
          </a:xfrm>
        </p:spPr>
        <p:txBody>
          <a:bodyPr/>
          <a:lstStyle/>
          <a:p>
            <a:pPr marL="228600" indent="-228600">
              <a:buFont typeface="+mj-lt"/>
              <a:buAutoNum type="arabicPeriod"/>
            </a:pPr>
            <a:r>
              <a:rPr lang="fr-FR" sz="1000" b="0" i="0" u="none" strike="noStrike" baseline="0" dirty="0" err="1">
                <a:latin typeface="CMR10"/>
              </a:rPr>
              <a:t>Maussion</a:t>
            </a:r>
            <a:r>
              <a:rPr lang="fr-FR" sz="1000" b="0" i="0" u="none" strike="noStrike" baseline="0" dirty="0">
                <a:latin typeface="CMR10"/>
              </a:rPr>
              <a:t>, F., </a:t>
            </a:r>
            <a:r>
              <a:rPr lang="fr-FR" sz="1000" b="0" i="0" u="none" strike="noStrike" baseline="0" dirty="0" err="1">
                <a:latin typeface="CMR10"/>
              </a:rPr>
              <a:t>Butenko</a:t>
            </a:r>
            <a:r>
              <a:rPr lang="fr-FR" sz="1000" b="0" i="0" u="none" strike="noStrike" baseline="0" dirty="0">
                <a:latin typeface="CMR10"/>
              </a:rPr>
              <a:t>, A., Champollion, N., </a:t>
            </a:r>
            <a:r>
              <a:rPr lang="fr-FR" sz="1000" b="0" i="0" u="none" strike="noStrike" baseline="0" dirty="0" err="1">
                <a:latin typeface="CMR10"/>
              </a:rPr>
              <a:t>Dusch</a:t>
            </a:r>
            <a:r>
              <a:rPr lang="fr-FR" sz="1000" b="0" i="0" u="none" strike="noStrike" baseline="0" dirty="0">
                <a:latin typeface="CMR10"/>
              </a:rPr>
              <a:t>, M., </a:t>
            </a:r>
            <a:r>
              <a:rPr lang="fr-FR" sz="1000" b="0" i="0" u="none" strike="noStrike" baseline="0" dirty="0" err="1">
                <a:latin typeface="CMR10"/>
              </a:rPr>
              <a:t>Eis</a:t>
            </a:r>
            <a:r>
              <a:rPr lang="fr-FR" sz="1000" b="0" i="0" u="none" strike="noStrike" baseline="0" dirty="0">
                <a:latin typeface="CMR10"/>
              </a:rPr>
              <a:t>, J., </a:t>
            </a:r>
            <a:r>
              <a:rPr lang="fr-FR" sz="1000" b="0" i="0" u="none" strike="noStrike" baseline="0" dirty="0" err="1">
                <a:latin typeface="CMR10"/>
              </a:rPr>
              <a:t>Fourteau</a:t>
            </a:r>
            <a:r>
              <a:rPr lang="fr-FR" sz="1000" b="0" i="0" u="none" strike="noStrike" baseline="0" dirty="0">
                <a:latin typeface="CMR10"/>
              </a:rPr>
              <a:t>, </a:t>
            </a:r>
            <a:r>
              <a:rPr lang="en-US" sz="1000" b="0" i="0" u="none" strike="noStrike" baseline="0" dirty="0">
                <a:latin typeface="CMR10"/>
              </a:rPr>
              <a:t>K., Gregor, P., Jarosch, A. H., Landmann, J., Oesterle, F., Recinos, B., </a:t>
            </a:r>
            <a:r>
              <a:rPr lang="en-US" sz="1000" b="0" i="0" u="none" strike="noStrike" baseline="0" dirty="0" err="1">
                <a:latin typeface="CMR10"/>
              </a:rPr>
              <a:t>Rothenpieler</a:t>
            </a:r>
            <a:r>
              <a:rPr lang="en-US" sz="1000" b="0" i="0" u="none" strike="noStrike" baseline="0" dirty="0">
                <a:latin typeface="CMR10"/>
              </a:rPr>
              <a:t>, T., </a:t>
            </a:r>
            <a:r>
              <a:rPr lang="en-US" sz="1000" b="0" i="0" u="none" strike="noStrike" baseline="0" dirty="0" err="1">
                <a:latin typeface="CMR10"/>
              </a:rPr>
              <a:t>Vlug</a:t>
            </a:r>
            <a:r>
              <a:rPr lang="en-US" sz="1000" b="0" i="0" u="none" strike="noStrike" baseline="0" dirty="0">
                <a:latin typeface="CMR10"/>
              </a:rPr>
              <a:t>, A., Wild, C. T., &amp; </a:t>
            </a:r>
            <a:r>
              <a:rPr lang="en-US" sz="1000" b="0" i="0" u="none" strike="noStrike" baseline="0" dirty="0" err="1">
                <a:latin typeface="CMR10"/>
              </a:rPr>
              <a:t>Marzeion</a:t>
            </a:r>
            <a:r>
              <a:rPr lang="en-US" sz="1000" b="0" i="0" u="none" strike="noStrike" baseline="0" dirty="0">
                <a:latin typeface="CMR10"/>
              </a:rPr>
              <a:t>, B. (2019). The Open Global Glacier Model (OGGM) v1.1. *Geoscientific Model Development, 12*(3), 909–931. </a:t>
            </a:r>
            <a:r>
              <a:rPr lang="en-US" sz="1000" b="0" i="0" u="none" strike="noStrike" baseline="0" dirty="0">
                <a:latin typeface="CMR10"/>
                <a:hlinkClick r:id="rId3"/>
              </a:rPr>
              <a:t>https://doi.org/10.5194/gmd-12-909-2019</a:t>
            </a:r>
            <a:endParaRPr lang="en-US" dirty="0">
              <a:latin typeface="CMR10"/>
            </a:endParaRPr>
          </a:p>
          <a:p>
            <a:pPr marL="228600" indent="-228600">
              <a:buFont typeface="+mj-lt"/>
              <a:buAutoNum type="arabicPeriod"/>
            </a:pPr>
            <a:r>
              <a:rPr lang="en-US" dirty="0">
                <a:latin typeface="CMR10"/>
              </a:rPr>
              <a:t>Krimmel, 1993, 1994, 1995, 1996, </a:t>
            </a:r>
            <a:r>
              <a:rPr lang="da-DK" dirty="0">
                <a:latin typeface="CMR10"/>
              </a:rPr>
              <a:t>1997, 1998, 1999, 2000, 2001, 2002; Bidlake et al., 2004, 2005, 2007, 2010</a:t>
            </a:r>
            <a:endParaRPr lang="en-US" dirty="0">
              <a:latin typeface="CMR10"/>
            </a:endParaRPr>
          </a:p>
          <a:p>
            <a:endParaRPr lang="en-US" dirty="0"/>
          </a:p>
        </p:txBody>
      </p:sp>
    </p:spTree>
    <p:extLst>
      <p:ext uri="{BB962C8B-B14F-4D97-AF65-F5344CB8AC3E}">
        <p14:creationId xmlns:p14="http://schemas.microsoft.com/office/powerpoint/2010/main" val="646631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326E9D-FA75-2BFA-D3FE-F9B368E25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3222" y="155955"/>
            <a:ext cx="6220968" cy="6220968"/>
          </a:xfrm>
          <a:prstGeom prst="rect">
            <a:avLst/>
          </a:prstGeom>
        </p:spPr>
      </p:pic>
      <p:sp>
        <p:nvSpPr>
          <p:cNvPr id="2" name="Title 1">
            <a:extLst>
              <a:ext uri="{FF2B5EF4-FFF2-40B4-BE49-F238E27FC236}">
                <a16:creationId xmlns:a16="http://schemas.microsoft.com/office/drawing/2014/main" id="{775F4A01-5D61-1411-CCE5-20A209DFC828}"/>
              </a:ext>
            </a:extLst>
          </p:cNvPr>
          <p:cNvSpPr>
            <a:spLocks noGrp="1"/>
          </p:cNvSpPr>
          <p:nvPr>
            <p:ph type="title"/>
          </p:nvPr>
        </p:nvSpPr>
        <p:spPr>
          <a:xfrm>
            <a:off x="-1327405" y="421640"/>
            <a:ext cx="10018713" cy="1752599"/>
          </a:xfrm>
        </p:spPr>
        <p:txBody>
          <a:bodyPr/>
          <a:lstStyle/>
          <a:p>
            <a:r>
              <a:rPr lang="en-US" dirty="0"/>
              <a:t>Study Site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A64F91D-CD71-0022-1D7D-C8C53F4390A5}"/>
                  </a:ext>
                </a:extLst>
              </p:cNvPr>
              <p:cNvSpPr>
                <a:spLocks noGrp="1"/>
              </p:cNvSpPr>
              <p:nvPr>
                <p:ph idx="1"/>
              </p:nvPr>
            </p:nvSpPr>
            <p:spPr/>
            <p:txBody>
              <a:bodyPr>
                <a:normAutofit fontScale="92500" lnSpcReduction="10000"/>
              </a:bodyPr>
              <a:lstStyle/>
              <a:p>
                <a:r>
                  <a:rPr lang="en-US" b="1" dirty="0"/>
                  <a:t>South Cascade Glacier</a:t>
                </a:r>
              </a:p>
              <a:p>
                <a:r>
                  <a:rPr lang="en-US" dirty="0"/>
                  <a:t>Area:</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 </m:t>
                        </m:r>
                        <m:r>
                          <a:rPr lang="en-US" b="0" i="1" smtClean="0">
                            <a:latin typeface="Cambria Math" panose="02040503050406030204" pitchFamily="18" charset="0"/>
                          </a:rPr>
                          <m:t>1.68 </m:t>
                        </m:r>
                        <m:r>
                          <a:rPr lang="en-US" b="0" i="1" smtClean="0">
                            <a:latin typeface="Cambria Math" panose="02040503050406030204" pitchFamily="18" charset="0"/>
                          </a:rPr>
                          <m:t>𝑘𝑚</m:t>
                        </m:r>
                      </m:e>
                      <m:sup>
                        <m:r>
                          <a:rPr lang="en-US" b="0" i="1" smtClean="0">
                            <a:latin typeface="Cambria Math" panose="02040503050406030204" pitchFamily="18" charset="0"/>
                          </a:rPr>
                          <m:t>2</m:t>
                        </m:r>
                      </m:sup>
                    </m:sSup>
                  </m:oMath>
                </a14:m>
                <a:r>
                  <a:rPr lang="en-US" dirty="0"/>
                  <a:t> [1]</a:t>
                </a:r>
              </a:p>
              <a:p>
                <a:r>
                  <a:rPr lang="en-US" dirty="0"/>
                  <a:t>Mean elevation: </a:t>
                </a:r>
                <a14:m>
                  <m:oMath xmlns:m="http://schemas.openxmlformats.org/officeDocument/2006/math">
                    <m:r>
                      <a:rPr lang="en-US" i="1" dirty="0" smtClean="0">
                        <a:latin typeface="Cambria Math" panose="02040503050406030204" pitchFamily="18" charset="0"/>
                      </a:rPr>
                      <m:t>~1900</m:t>
                    </m:r>
                    <m:r>
                      <a:rPr lang="en-US" i="1" dirty="0" smtClean="0">
                        <a:latin typeface="Cambria Math" panose="02040503050406030204" pitchFamily="18" charset="0"/>
                      </a:rPr>
                      <m:t>𝑚</m:t>
                    </m:r>
                    <m:r>
                      <a:rPr lang="en-US" i="1" dirty="0" smtClean="0">
                        <a:latin typeface="Cambria Math" panose="02040503050406030204" pitchFamily="18" charset="0"/>
                      </a:rPr>
                      <m:t> </m:t>
                    </m:r>
                  </m:oMath>
                </a14:m>
                <a:r>
                  <a:rPr lang="en-US" dirty="0"/>
                  <a:t>[1]</a:t>
                </a:r>
              </a:p>
              <a:p>
                <a:r>
                  <a:rPr lang="en-US" dirty="0"/>
                  <a:t>Mean ice thickness: </a:t>
                </a:r>
                <a14:m>
                  <m:oMath xmlns:m="http://schemas.openxmlformats.org/officeDocument/2006/math">
                    <m:r>
                      <a:rPr lang="en-US" i="1" dirty="0" smtClean="0">
                        <a:latin typeface="Cambria Math" panose="02040503050406030204" pitchFamily="18" charset="0"/>
                      </a:rPr>
                      <m:t>99</m:t>
                    </m:r>
                    <m:r>
                      <a:rPr lang="en-US" i="1" dirty="0" smtClean="0">
                        <a:latin typeface="Cambria Math" panose="02040503050406030204" pitchFamily="18" charset="0"/>
                      </a:rPr>
                      <m:t>𝑚</m:t>
                    </m:r>
                  </m:oMath>
                </a14:m>
                <a:r>
                  <a:rPr lang="en-US" dirty="0"/>
                  <a:t> [2]</a:t>
                </a:r>
              </a:p>
              <a:p>
                <a:r>
                  <a:rPr lang="en-US" dirty="0"/>
                  <a:t>Max ice thickness: </a:t>
                </a:r>
                <a14:m>
                  <m:oMath xmlns:m="http://schemas.openxmlformats.org/officeDocument/2006/math">
                    <m:r>
                      <a:rPr lang="en-US" i="1" dirty="0" smtClean="0">
                        <a:latin typeface="Cambria Math" panose="02040503050406030204" pitchFamily="18" charset="0"/>
                      </a:rPr>
                      <m:t>195</m:t>
                    </m:r>
                    <m:r>
                      <a:rPr lang="en-US" i="1" dirty="0" smtClean="0">
                        <a:latin typeface="Cambria Math" panose="02040503050406030204" pitchFamily="18" charset="0"/>
                      </a:rPr>
                      <m:t>𝑚</m:t>
                    </m:r>
                  </m:oMath>
                </a14:m>
                <a:r>
                  <a:rPr lang="en-US" dirty="0"/>
                  <a:t> [2]</a:t>
                </a:r>
              </a:p>
              <a:p>
                <a:r>
                  <a:rPr lang="en-US" dirty="0"/>
                  <a:t>North facing [2]</a:t>
                </a:r>
              </a:p>
              <a:p>
                <a:r>
                  <a:rPr lang="en-US" dirty="0"/>
                  <a:t>Average slope</a:t>
                </a:r>
                <a14:m>
                  <m:oMath xmlns:m="http://schemas.openxmlformats.org/officeDocument/2006/math">
                    <m:r>
                      <a:rPr lang="en-US" i="1" dirty="0" smtClean="0">
                        <a:latin typeface="Cambria Math" panose="02040503050406030204" pitchFamily="18" charset="0"/>
                      </a:rPr>
                      <m:t>: 7.14 </m:t>
                    </m:r>
                  </m:oMath>
                </a14:m>
                <a:r>
                  <a:rPr lang="en-US" dirty="0"/>
                  <a:t>degrees*</a:t>
                </a:r>
              </a:p>
            </p:txBody>
          </p:sp>
        </mc:Choice>
        <mc:Fallback>
          <p:sp>
            <p:nvSpPr>
              <p:cNvPr id="3" name="Content Placeholder 2">
                <a:extLst>
                  <a:ext uri="{FF2B5EF4-FFF2-40B4-BE49-F238E27FC236}">
                    <a16:creationId xmlns:a16="http://schemas.microsoft.com/office/drawing/2014/main" id="{2A64F91D-CD71-0022-1D7D-C8C53F4390A5}"/>
                  </a:ext>
                </a:extLst>
              </p:cNvPr>
              <p:cNvSpPr>
                <a:spLocks noGrp="1" noRot="1" noChangeAspect="1" noMove="1" noResize="1" noEditPoints="1" noAdjustHandles="1" noChangeArrowheads="1" noChangeShapeType="1" noTextEdit="1"/>
              </p:cNvSpPr>
              <p:nvPr>
                <p:ph idx="1"/>
              </p:nvPr>
            </p:nvSpPr>
            <p:spPr>
              <a:blipFill>
                <a:blip r:embed="rId3"/>
                <a:stretch>
                  <a:fillRect l="-1338" t="-5653" b="-5263"/>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00650A22-4BCE-8277-AC11-B3E1D185AE8D}"/>
              </a:ext>
            </a:extLst>
          </p:cNvPr>
          <p:cNvSpPr txBox="1"/>
          <p:nvPr/>
        </p:nvSpPr>
        <p:spPr>
          <a:xfrm>
            <a:off x="2663719" y="6232803"/>
            <a:ext cx="4581144" cy="246221"/>
          </a:xfrm>
          <a:prstGeom prst="rect">
            <a:avLst/>
          </a:prstGeom>
          <a:noFill/>
        </p:spPr>
        <p:txBody>
          <a:bodyPr wrap="square" rtlCol="0">
            <a:spAutoFit/>
          </a:bodyPr>
          <a:lstStyle/>
          <a:p>
            <a:r>
              <a:rPr lang="en-US" sz="1000" dirty="0"/>
              <a:t>* Along this studies centerline in 2021</a:t>
            </a:r>
          </a:p>
        </p:txBody>
      </p:sp>
      <p:sp>
        <p:nvSpPr>
          <p:cNvPr id="5" name="Slide Number Placeholder 4">
            <a:extLst>
              <a:ext uri="{FF2B5EF4-FFF2-40B4-BE49-F238E27FC236}">
                <a16:creationId xmlns:a16="http://schemas.microsoft.com/office/drawing/2014/main" id="{CBC05B7E-AEC1-F3ED-0010-C85EDADE70D3}"/>
              </a:ext>
            </a:extLst>
          </p:cNvPr>
          <p:cNvSpPr>
            <a:spLocks noGrp="1"/>
          </p:cNvSpPr>
          <p:nvPr>
            <p:ph type="sldNum" sz="quarter" idx="12"/>
          </p:nvPr>
        </p:nvSpPr>
        <p:spPr>
          <a:xfrm>
            <a:off x="11503023" y="6479024"/>
            <a:ext cx="551167" cy="365125"/>
          </a:xfrm>
        </p:spPr>
        <p:txBody>
          <a:bodyPr/>
          <a:lstStyle/>
          <a:p>
            <a:fld id="{852A6A59-9B7F-4659-B898-429769BF2EA3}" type="slidenum">
              <a:rPr lang="en-US" smtClean="0"/>
              <a:t>5</a:t>
            </a:fld>
            <a:endParaRPr lang="en-US" dirty="0"/>
          </a:p>
        </p:txBody>
      </p:sp>
      <p:sp>
        <p:nvSpPr>
          <p:cNvPr id="7" name="Footer Placeholder 6">
            <a:extLst>
              <a:ext uri="{FF2B5EF4-FFF2-40B4-BE49-F238E27FC236}">
                <a16:creationId xmlns:a16="http://schemas.microsoft.com/office/drawing/2014/main" id="{42B45E96-975A-20F0-79FA-DAF416EEBAD3}"/>
              </a:ext>
            </a:extLst>
          </p:cNvPr>
          <p:cNvSpPr>
            <a:spLocks noGrp="1"/>
          </p:cNvSpPr>
          <p:nvPr>
            <p:ph type="ftr" sz="quarter" idx="11"/>
          </p:nvPr>
        </p:nvSpPr>
        <p:spPr>
          <a:xfrm>
            <a:off x="2663719" y="6535539"/>
            <a:ext cx="8839304" cy="365125"/>
          </a:xfrm>
        </p:spPr>
        <p:txBody>
          <a:bodyPr/>
          <a:lstStyle/>
          <a:p>
            <a:pPr marL="342900" indent="-342900" algn="l">
              <a:buFont typeface="+mj-lt"/>
              <a:buAutoNum type="arabicPeriod"/>
            </a:pPr>
            <a:r>
              <a:rPr lang="en-US" sz="1000" b="0" i="0" u="none" strike="noStrike" baseline="0" dirty="0">
                <a:latin typeface="CMR10"/>
              </a:rPr>
              <a:t>GLIMS Consortium. (2005). *GLIMS Glacier Database (Version 1)* [Dataset]. National Snow and Ice Data Center. </a:t>
            </a:r>
            <a:r>
              <a:rPr lang="en-US" sz="1000" b="0" i="0" u="none" strike="noStrike" baseline="0" dirty="0">
                <a:latin typeface="CMR10"/>
                <a:hlinkClick r:id="rId4"/>
              </a:rPr>
              <a:t>https://doi.org/10.7265/N5V98602</a:t>
            </a:r>
            <a:endParaRPr lang="en-US" sz="1000" b="0" i="0" u="none" strike="noStrike" baseline="0" dirty="0">
              <a:latin typeface="CMR10"/>
            </a:endParaRPr>
          </a:p>
          <a:p>
            <a:pPr marL="342900" indent="-342900" algn="l">
              <a:buFont typeface="+mj-lt"/>
              <a:buAutoNum type="arabicPeriod"/>
            </a:pPr>
            <a:r>
              <a:rPr lang="en-US" sz="1000" b="0" i="0" u="none" strike="noStrike" baseline="0" dirty="0">
                <a:latin typeface="CMR10"/>
              </a:rPr>
              <a:t>GlaThiDa Consortium. (2020). *Glacier Thickness Database 3.1.0* [Dataset]. World Glacier Monitoring Service. </a:t>
            </a:r>
            <a:r>
              <a:rPr lang="en-US" sz="1000" b="0" i="0" u="none" strike="noStrike" baseline="0" dirty="0">
                <a:latin typeface="CMR10"/>
                <a:hlinkClick r:id="rId5"/>
              </a:rPr>
              <a:t>https://doi.org/10.5904/wgmsglathida-2020-10</a:t>
            </a:r>
            <a:endParaRPr lang="en-US" sz="1000" b="0" i="0" u="none" strike="noStrike" baseline="0" dirty="0">
              <a:latin typeface="CMR10"/>
            </a:endParaRPr>
          </a:p>
          <a:p>
            <a:endParaRPr lang="en-US" dirty="0"/>
          </a:p>
        </p:txBody>
      </p:sp>
    </p:spTree>
    <p:extLst>
      <p:ext uri="{BB962C8B-B14F-4D97-AF65-F5344CB8AC3E}">
        <p14:creationId xmlns:p14="http://schemas.microsoft.com/office/powerpoint/2010/main" val="116197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1747-3EBC-58BC-D488-DCEDA15CB17E}"/>
              </a:ext>
            </a:extLst>
          </p:cNvPr>
          <p:cNvSpPr>
            <a:spLocks noGrp="1"/>
          </p:cNvSpPr>
          <p:nvPr>
            <p:ph type="title"/>
          </p:nvPr>
        </p:nvSpPr>
        <p:spPr/>
        <p:txBody>
          <a:bodyPr/>
          <a:lstStyle/>
          <a:p>
            <a:r>
              <a:rPr lang="en-US" dirty="0"/>
              <a:t>Model Structure</a:t>
            </a:r>
          </a:p>
        </p:txBody>
      </p:sp>
      <p:sp>
        <p:nvSpPr>
          <p:cNvPr id="3" name="Content Placeholder 2">
            <a:extLst>
              <a:ext uri="{FF2B5EF4-FFF2-40B4-BE49-F238E27FC236}">
                <a16:creationId xmlns:a16="http://schemas.microsoft.com/office/drawing/2014/main" id="{D0B77EB0-6E1E-9A04-759B-625E06A6D945}"/>
              </a:ext>
            </a:extLst>
          </p:cNvPr>
          <p:cNvSpPr>
            <a:spLocks noGrp="1"/>
          </p:cNvSpPr>
          <p:nvPr>
            <p:ph idx="1"/>
          </p:nvPr>
        </p:nvSpPr>
        <p:spPr/>
        <p:txBody>
          <a:bodyPr/>
          <a:lstStyle/>
          <a:p>
            <a:r>
              <a:rPr lang="en-US" dirty="0"/>
              <a:t>SIA equations for ice dynamics</a:t>
            </a:r>
          </a:p>
          <a:p>
            <a:r>
              <a:rPr lang="en-US" dirty="0"/>
              <a:t>Temperature-degree day and precipitation mass balance model</a:t>
            </a:r>
          </a:p>
          <a:p>
            <a:r>
              <a:rPr lang="en-US" dirty="0"/>
              <a:t>Temperature-degree day and precipitation snow and rain model</a:t>
            </a:r>
          </a:p>
          <a:p>
            <a:r>
              <a:rPr lang="en-US" dirty="0"/>
              <a:t>Two sections to complete model run</a:t>
            </a:r>
          </a:p>
          <a:p>
            <a:pPr lvl="1"/>
            <a:r>
              <a:rPr lang="en-US" dirty="0"/>
              <a:t>Spinup run</a:t>
            </a:r>
          </a:p>
          <a:p>
            <a:pPr lvl="1"/>
            <a:r>
              <a:rPr lang="en-US" dirty="0"/>
              <a:t>Data driven run</a:t>
            </a:r>
          </a:p>
          <a:p>
            <a:endParaRPr lang="en-US" dirty="0"/>
          </a:p>
        </p:txBody>
      </p:sp>
      <p:sp>
        <p:nvSpPr>
          <p:cNvPr id="4" name="Slide Number Placeholder 3">
            <a:extLst>
              <a:ext uri="{FF2B5EF4-FFF2-40B4-BE49-F238E27FC236}">
                <a16:creationId xmlns:a16="http://schemas.microsoft.com/office/drawing/2014/main" id="{B5026C5F-A1F0-BF5B-0832-71C4C14465BC}"/>
              </a:ext>
            </a:extLst>
          </p:cNvPr>
          <p:cNvSpPr>
            <a:spLocks noGrp="1"/>
          </p:cNvSpPr>
          <p:nvPr>
            <p:ph type="sldNum" sz="quarter" idx="12"/>
          </p:nvPr>
        </p:nvSpPr>
        <p:spPr>
          <a:xfrm>
            <a:off x="11409056" y="6388339"/>
            <a:ext cx="551167" cy="365125"/>
          </a:xfrm>
        </p:spPr>
        <p:txBody>
          <a:bodyPr/>
          <a:lstStyle/>
          <a:p>
            <a:fld id="{852A6A59-9B7F-4659-B898-429769BF2EA3}" type="slidenum">
              <a:rPr lang="en-US" smtClean="0"/>
              <a:t>6</a:t>
            </a:fld>
            <a:endParaRPr lang="en-US"/>
          </a:p>
        </p:txBody>
      </p:sp>
    </p:spTree>
    <p:extLst>
      <p:ext uri="{BB962C8B-B14F-4D97-AF65-F5344CB8AC3E}">
        <p14:creationId xmlns:p14="http://schemas.microsoft.com/office/powerpoint/2010/main" val="366363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7B673-1FF7-DD79-CB13-062B9CD5A523}"/>
              </a:ext>
            </a:extLst>
          </p:cNvPr>
          <p:cNvSpPr>
            <a:spLocks noGrp="1"/>
          </p:cNvSpPr>
          <p:nvPr>
            <p:ph type="title"/>
          </p:nvPr>
        </p:nvSpPr>
        <p:spPr>
          <a:xfrm>
            <a:off x="-828669" y="269240"/>
            <a:ext cx="10018713" cy="1752599"/>
          </a:xfrm>
        </p:spPr>
        <p:txBody>
          <a:bodyPr/>
          <a:lstStyle/>
          <a:p>
            <a:r>
              <a:rPr lang="en-US" dirty="0"/>
              <a:t>Spinup Run Overview</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2D5FE35-011D-4F3B-9E9B-6A6989994154}"/>
                  </a:ext>
                </a:extLst>
              </p:cNvPr>
              <p:cNvSpPr>
                <a:spLocks noGrp="1"/>
              </p:cNvSpPr>
              <p:nvPr>
                <p:ph idx="1"/>
              </p:nvPr>
            </p:nvSpPr>
            <p:spPr>
              <a:xfrm>
                <a:off x="1327566" y="1845945"/>
                <a:ext cx="5257800" cy="4351338"/>
              </a:xfrm>
            </p:spPr>
            <p:txBody>
              <a:bodyPr/>
              <a:lstStyle/>
              <a:p>
                <a14:m>
                  <m:oMath xmlns:m="http://schemas.openxmlformats.org/officeDocument/2006/math">
                    <m:r>
                      <a:rPr lang="en-US" i="1" dirty="0" smtClean="0">
                        <a:latin typeface="Cambria Math" panose="02040503050406030204" pitchFamily="18" charset="0"/>
                      </a:rPr>
                      <m:t>500−</m:t>
                    </m:r>
                  </m:oMath>
                </a14:m>
                <a:r>
                  <a:rPr lang="en-US" dirty="0"/>
                  <a:t>year run</a:t>
                </a:r>
              </a:p>
              <a:p>
                <a:r>
                  <a:rPr lang="en-US" dirty="0"/>
                  <a:t>Starts with no ice</a:t>
                </a:r>
              </a:p>
              <a:p>
                <a:r>
                  <a:rPr lang="en-US" dirty="0"/>
                  <a:t>Aims to replicate glacier in 1984</a:t>
                </a:r>
              </a:p>
              <a:p>
                <a:r>
                  <a:rPr lang="en-US" dirty="0"/>
                  <a:t>Simple mass balance equation driven by </a:t>
                </a:r>
                <a14:m>
                  <m:oMath xmlns:m="http://schemas.openxmlformats.org/officeDocument/2006/math">
                    <m:r>
                      <a:rPr lang="en-US" b="0" i="1" smtClean="0">
                        <a:latin typeface="Cambria Math" panose="02040503050406030204" pitchFamily="18" charset="0"/>
                      </a:rPr>
                      <m:t>𝛾</m:t>
                    </m:r>
                    <m:r>
                      <a:rPr lang="en-US" b="0" i="0" smtClean="0">
                        <a:latin typeface="Cambria Math" panose="02040503050406030204" pitchFamily="18" charset="0"/>
                      </a:rPr>
                      <m:t>,</m:t>
                    </m:r>
                  </m:oMath>
                </a14:m>
                <a:r>
                  <a:rPr lang="sv-SE" dirty="0"/>
                  <a:t> glacier elevation and ELA</a:t>
                </a:r>
              </a:p>
              <a:p>
                <a:r>
                  <a:rPr lang="sv-SE" dirty="0"/>
                  <a:t>ELA starts at 1903m and shifts to 1930m in 1900</a:t>
                </a:r>
              </a:p>
            </p:txBody>
          </p:sp>
        </mc:Choice>
        <mc:Fallback>
          <p:sp>
            <p:nvSpPr>
              <p:cNvPr id="3" name="Content Placeholder 2">
                <a:extLst>
                  <a:ext uri="{FF2B5EF4-FFF2-40B4-BE49-F238E27FC236}">
                    <a16:creationId xmlns:a16="http://schemas.microsoft.com/office/drawing/2014/main" id="{92D5FE35-011D-4F3B-9E9B-6A6989994154}"/>
                  </a:ext>
                </a:extLst>
              </p:cNvPr>
              <p:cNvSpPr>
                <a:spLocks noGrp="1" noRot="1" noChangeAspect="1" noMove="1" noResize="1" noEditPoints="1" noAdjustHandles="1" noChangeArrowheads="1" noChangeShapeType="1" noTextEdit="1"/>
              </p:cNvSpPr>
              <p:nvPr>
                <p:ph idx="1"/>
              </p:nvPr>
            </p:nvSpPr>
            <p:spPr>
              <a:xfrm>
                <a:off x="1327566" y="1845945"/>
                <a:ext cx="5257800" cy="4351338"/>
              </a:xfrm>
              <a:blipFill>
                <a:blip r:embed="rId2"/>
                <a:stretch>
                  <a:fillRect l="-3016" r="-464"/>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5E679AD-FE2B-F3EE-F23F-61782B4EFC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4667" y="3493718"/>
            <a:ext cx="4130754" cy="3223366"/>
          </a:xfrm>
          <a:prstGeom prst="rect">
            <a:avLst/>
          </a:prstGeom>
        </p:spPr>
      </p:pic>
      <p:pic>
        <p:nvPicPr>
          <p:cNvPr id="7" name="Picture 6">
            <a:extLst>
              <a:ext uri="{FF2B5EF4-FFF2-40B4-BE49-F238E27FC236}">
                <a16:creationId xmlns:a16="http://schemas.microsoft.com/office/drawing/2014/main" id="{3456D020-4B96-8817-C4E2-98BB2A8A7D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4667" y="140916"/>
            <a:ext cx="4130754" cy="3223365"/>
          </a:xfrm>
          <a:prstGeom prst="rect">
            <a:avLst/>
          </a:prstGeom>
        </p:spPr>
      </p:pic>
      <p:sp>
        <p:nvSpPr>
          <p:cNvPr id="4" name="Slide Number Placeholder 3">
            <a:extLst>
              <a:ext uri="{FF2B5EF4-FFF2-40B4-BE49-F238E27FC236}">
                <a16:creationId xmlns:a16="http://schemas.microsoft.com/office/drawing/2014/main" id="{A079F26C-CE6C-2A10-1086-A9F5FEB7F872}"/>
              </a:ext>
            </a:extLst>
          </p:cNvPr>
          <p:cNvSpPr>
            <a:spLocks noGrp="1"/>
          </p:cNvSpPr>
          <p:nvPr>
            <p:ph type="sldNum" sz="quarter" idx="12"/>
          </p:nvPr>
        </p:nvSpPr>
        <p:spPr>
          <a:xfrm>
            <a:off x="11519138" y="6492875"/>
            <a:ext cx="551167" cy="365125"/>
          </a:xfrm>
        </p:spPr>
        <p:txBody>
          <a:bodyPr/>
          <a:lstStyle/>
          <a:p>
            <a:fld id="{852A6A59-9B7F-4659-B898-429769BF2EA3}" type="slidenum">
              <a:rPr lang="en-US" smtClean="0"/>
              <a:t>7</a:t>
            </a:fld>
            <a:endParaRPr lang="en-US"/>
          </a:p>
        </p:txBody>
      </p:sp>
    </p:spTree>
    <p:extLst>
      <p:ext uri="{BB962C8B-B14F-4D97-AF65-F5344CB8AC3E}">
        <p14:creationId xmlns:p14="http://schemas.microsoft.com/office/powerpoint/2010/main" val="2755550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4218F-8716-6D0F-C1F1-397433C0634B}"/>
              </a:ext>
            </a:extLst>
          </p:cNvPr>
          <p:cNvSpPr>
            <a:spLocks noGrp="1"/>
          </p:cNvSpPr>
          <p:nvPr>
            <p:ph type="title"/>
          </p:nvPr>
        </p:nvSpPr>
        <p:spPr/>
        <p:txBody>
          <a:bodyPr/>
          <a:lstStyle/>
          <a:p>
            <a:r>
              <a:rPr lang="en-US" dirty="0"/>
              <a:t>Data Driven Run Overview</a:t>
            </a:r>
          </a:p>
        </p:txBody>
      </p:sp>
      <p:sp>
        <p:nvSpPr>
          <p:cNvPr id="3" name="Content Placeholder 2">
            <a:extLst>
              <a:ext uri="{FF2B5EF4-FFF2-40B4-BE49-F238E27FC236}">
                <a16:creationId xmlns:a16="http://schemas.microsoft.com/office/drawing/2014/main" id="{EEFAB7B8-3C6E-662C-2D09-5D6DEC2C9578}"/>
              </a:ext>
            </a:extLst>
          </p:cNvPr>
          <p:cNvSpPr>
            <a:spLocks noGrp="1"/>
          </p:cNvSpPr>
          <p:nvPr>
            <p:ph idx="1"/>
          </p:nvPr>
        </p:nvSpPr>
        <p:spPr/>
        <p:txBody>
          <a:bodyPr>
            <a:normAutofit/>
          </a:bodyPr>
          <a:lstStyle/>
          <a:p>
            <a:r>
              <a:rPr lang="en-US" dirty="0"/>
              <a:t>Uses temperature and precipitation data for mass balance model [1]</a:t>
            </a:r>
          </a:p>
          <a:p>
            <a:pPr algn="l"/>
            <a:r>
              <a:rPr lang="en-US" dirty="0"/>
              <a:t>Requires seven input parameters to run: ice melt factor, snow melt factor, monthly temperature lapse rates, accumulation factor lower bound, accumulation factor upper bound, avalanche percentage and precipitation conversion factor</a:t>
            </a:r>
          </a:p>
          <a:p>
            <a:pPr algn="l"/>
            <a:r>
              <a:rPr lang="en-US" dirty="0"/>
              <a:t>Runs from 1984-2024</a:t>
            </a:r>
          </a:p>
        </p:txBody>
      </p:sp>
      <p:sp>
        <p:nvSpPr>
          <p:cNvPr id="4" name="Slide Number Placeholder 3">
            <a:extLst>
              <a:ext uri="{FF2B5EF4-FFF2-40B4-BE49-F238E27FC236}">
                <a16:creationId xmlns:a16="http://schemas.microsoft.com/office/drawing/2014/main" id="{A14AC3EB-47EA-65E3-8AF4-74F0D69C8892}"/>
              </a:ext>
            </a:extLst>
          </p:cNvPr>
          <p:cNvSpPr>
            <a:spLocks noGrp="1"/>
          </p:cNvSpPr>
          <p:nvPr>
            <p:ph type="sldNum" sz="quarter" idx="12"/>
          </p:nvPr>
        </p:nvSpPr>
        <p:spPr>
          <a:xfrm>
            <a:off x="11354192" y="6388339"/>
            <a:ext cx="551167" cy="365125"/>
          </a:xfrm>
        </p:spPr>
        <p:txBody>
          <a:bodyPr/>
          <a:lstStyle/>
          <a:p>
            <a:fld id="{852A6A59-9B7F-4659-B898-429769BF2EA3}" type="slidenum">
              <a:rPr lang="en-US" smtClean="0"/>
              <a:t>8</a:t>
            </a:fld>
            <a:endParaRPr lang="en-US" dirty="0"/>
          </a:p>
        </p:txBody>
      </p:sp>
      <p:sp>
        <p:nvSpPr>
          <p:cNvPr id="6" name="Footer Placeholder 4">
            <a:extLst>
              <a:ext uri="{FF2B5EF4-FFF2-40B4-BE49-F238E27FC236}">
                <a16:creationId xmlns:a16="http://schemas.microsoft.com/office/drawing/2014/main" id="{05DB7427-A9CB-9C88-59E1-A9D3C96B4ACD}"/>
              </a:ext>
            </a:extLst>
          </p:cNvPr>
          <p:cNvSpPr>
            <a:spLocks noGrp="1"/>
          </p:cNvSpPr>
          <p:nvPr>
            <p:ph type="ftr" sz="quarter" idx="11"/>
          </p:nvPr>
        </p:nvSpPr>
        <p:spPr>
          <a:xfrm>
            <a:off x="2691151" y="6492875"/>
            <a:ext cx="8811872" cy="365125"/>
          </a:xfrm>
        </p:spPr>
        <p:txBody>
          <a:bodyPr/>
          <a:lstStyle/>
          <a:p>
            <a:pPr marL="228600" indent="-228600">
              <a:buFont typeface="+mj-lt"/>
              <a:buAutoNum type="arabicPeriod"/>
            </a:pPr>
            <a:r>
              <a:rPr lang="en-US" sz="1000" b="0" i="0" u="none" strike="noStrike" baseline="0" dirty="0">
                <a:latin typeface="CMR10"/>
              </a:rPr>
              <a:t>U.S. Geological Survey Benchmark Glacier Program. (2020). USGS benchmark glacier project comprehensive data collection [Data release]. </a:t>
            </a:r>
            <a:r>
              <a:rPr lang="en-US" sz="1000" b="0" i="0" u="none" strike="noStrike" baseline="0" dirty="0">
                <a:latin typeface="CMR10"/>
                <a:hlinkClick r:id="rId2"/>
              </a:rPr>
              <a:t>https://doi.org/10.5066/P9AGXQSR</a:t>
            </a:r>
            <a:endParaRPr lang="en-US" sz="1000" b="0" i="0" u="none" strike="noStrike" baseline="0" dirty="0">
              <a:latin typeface="CMR10"/>
            </a:endParaRPr>
          </a:p>
        </p:txBody>
      </p:sp>
    </p:spTree>
    <p:extLst>
      <p:ext uri="{BB962C8B-B14F-4D97-AF65-F5344CB8AC3E}">
        <p14:creationId xmlns:p14="http://schemas.microsoft.com/office/powerpoint/2010/main" val="230142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9113D-40CF-567F-2AF7-BF8E15343AFA}"/>
              </a:ext>
            </a:extLst>
          </p:cNvPr>
          <p:cNvSpPr>
            <a:spLocks noGrp="1"/>
          </p:cNvSpPr>
          <p:nvPr>
            <p:ph type="title"/>
          </p:nvPr>
        </p:nvSpPr>
        <p:spPr/>
        <p:txBody>
          <a:bodyPr/>
          <a:lstStyle/>
          <a:p>
            <a:r>
              <a:rPr lang="en-US" dirty="0"/>
              <a:t>Data Used for Model</a:t>
            </a:r>
          </a:p>
        </p:txBody>
      </p:sp>
      <p:sp>
        <p:nvSpPr>
          <p:cNvPr id="3" name="Content Placeholder 2">
            <a:extLst>
              <a:ext uri="{FF2B5EF4-FFF2-40B4-BE49-F238E27FC236}">
                <a16:creationId xmlns:a16="http://schemas.microsoft.com/office/drawing/2014/main" id="{FC7B4C59-EA5A-5FBD-07C7-B8369CC29756}"/>
              </a:ext>
            </a:extLst>
          </p:cNvPr>
          <p:cNvSpPr>
            <a:spLocks noGrp="1"/>
          </p:cNvSpPr>
          <p:nvPr>
            <p:ph idx="1"/>
          </p:nvPr>
        </p:nvSpPr>
        <p:spPr/>
        <p:txBody>
          <a:bodyPr>
            <a:normAutofit fontScale="85000" lnSpcReduction="10000"/>
          </a:bodyPr>
          <a:lstStyle/>
          <a:p>
            <a:r>
              <a:rPr lang="en-US" dirty="0"/>
              <a:t>Temperature and precipitation data from Diablo Dam weather station at 272m</a:t>
            </a:r>
          </a:p>
          <a:p>
            <a:r>
              <a:rPr lang="en-US" dirty="0"/>
              <a:t>Available from 1984-2024 and missing 298 days of temperature data and 292 days of precipitation data</a:t>
            </a:r>
          </a:p>
          <a:p>
            <a:r>
              <a:rPr lang="en-US" dirty="0"/>
              <a:t>Empirically calculated monthly temperature lapse rates calculated to adjust temperature</a:t>
            </a:r>
          </a:p>
          <a:p>
            <a:r>
              <a:rPr lang="en-US" dirty="0"/>
              <a:t>Precipitation conversion factor of 1.58 used to adjust precipitation [1]</a:t>
            </a:r>
          </a:p>
          <a:p>
            <a:r>
              <a:rPr lang="en-US" dirty="0"/>
              <a:t>Glacier area and mass balance data from the USGS</a:t>
            </a:r>
          </a:p>
          <a:p>
            <a:r>
              <a:rPr lang="en-US" dirty="0"/>
              <a:t>Centerline bed topography calculated from bed topography data from Robert </a:t>
            </a:r>
            <a:r>
              <a:rPr lang="en-US" dirty="0" err="1"/>
              <a:t>Jacobel</a:t>
            </a:r>
            <a:r>
              <a:rPr lang="en-US" dirty="0"/>
              <a:t> [2]</a:t>
            </a:r>
          </a:p>
          <a:p>
            <a:endParaRPr lang="en-US" dirty="0"/>
          </a:p>
        </p:txBody>
      </p:sp>
      <p:sp>
        <p:nvSpPr>
          <p:cNvPr id="4" name="Slide Number Placeholder 3">
            <a:extLst>
              <a:ext uri="{FF2B5EF4-FFF2-40B4-BE49-F238E27FC236}">
                <a16:creationId xmlns:a16="http://schemas.microsoft.com/office/drawing/2014/main" id="{DF80E75D-14D9-74BE-C8EC-64A47B924C5A}"/>
              </a:ext>
            </a:extLst>
          </p:cNvPr>
          <p:cNvSpPr>
            <a:spLocks noGrp="1"/>
          </p:cNvSpPr>
          <p:nvPr>
            <p:ph type="sldNum" sz="quarter" idx="12"/>
          </p:nvPr>
        </p:nvSpPr>
        <p:spPr>
          <a:xfrm>
            <a:off x="11418200" y="6388339"/>
            <a:ext cx="551167" cy="365125"/>
          </a:xfrm>
        </p:spPr>
        <p:txBody>
          <a:bodyPr/>
          <a:lstStyle/>
          <a:p>
            <a:fld id="{852A6A59-9B7F-4659-B898-429769BF2EA3}" type="slidenum">
              <a:rPr lang="en-US" smtClean="0"/>
              <a:t>9</a:t>
            </a:fld>
            <a:endParaRPr lang="en-US" dirty="0"/>
          </a:p>
        </p:txBody>
      </p:sp>
      <p:sp>
        <p:nvSpPr>
          <p:cNvPr id="5" name="Footer Placeholder 4">
            <a:extLst>
              <a:ext uri="{FF2B5EF4-FFF2-40B4-BE49-F238E27FC236}">
                <a16:creationId xmlns:a16="http://schemas.microsoft.com/office/drawing/2014/main" id="{1A4CF663-626E-E8FD-7BD7-E3B5C9887EA4}"/>
              </a:ext>
            </a:extLst>
          </p:cNvPr>
          <p:cNvSpPr>
            <a:spLocks noGrp="1"/>
          </p:cNvSpPr>
          <p:nvPr>
            <p:ph type="ftr" sz="quarter" idx="11"/>
          </p:nvPr>
        </p:nvSpPr>
        <p:spPr>
          <a:xfrm>
            <a:off x="2691151" y="6388339"/>
            <a:ext cx="8811872" cy="365125"/>
          </a:xfrm>
        </p:spPr>
        <p:txBody>
          <a:bodyPr/>
          <a:lstStyle/>
          <a:p>
            <a:pPr marL="228600" indent="-228600">
              <a:buFont typeface="+mj-lt"/>
              <a:buAutoNum type="arabicPeriod"/>
            </a:pPr>
            <a:r>
              <a:rPr lang="en-US" altLang="en-US" sz="1000" dirty="0">
                <a:latin typeface="CMR10"/>
              </a:rPr>
              <a:t>Rasmussen, L. A. (2009). South Cascade Glacier mass balance, 1935–2006. Annals of Glaciology, 50(50), 215–220. </a:t>
            </a:r>
            <a:r>
              <a:rPr lang="en-US" altLang="en-US" dirty="0">
                <a:latin typeface="CMR10"/>
                <a:hlinkClick r:id="rId2">
                  <a:extLst>
                    <a:ext uri="{A12FA001-AC4F-418D-AE19-62706E023703}">
                      <ahyp:hlinkClr xmlns:ahyp="http://schemas.microsoft.com/office/drawing/2018/hyperlinkcolor" val="tx"/>
                    </a:ext>
                  </a:extLst>
                </a:hlinkClick>
              </a:rPr>
              <a:t>https://doi.org/10.3189/172756409787769755</a:t>
            </a:r>
            <a:endParaRPr lang="en-US" dirty="0">
              <a:latin typeface="CMR10"/>
            </a:endParaRPr>
          </a:p>
          <a:p>
            <a:pPr marL="228600" indent="-228600">
              <a:buFont typeface="+mj-lt"/>
              <a:buAutoNum type="arabicPeriod"/>
            </a:pPr>
            <a:r>
              <a:rPr lang="en-US" sz="1000" b="0" i="0" u="none" strike="noStrike" baseline="0" dirty="0">
                <a:latin typeface="CMR10"/>
              </a:rPr>
              <a:t>Fountain, A. G., &amp; </a:t>
            </a:r>
            <a:r>
              <a:rPr lang="en-US" sz="1000" b="0" i="0" u="none" strike="noStrike" baseline="0" dirty="0" err="1">
                <a:latin typeface="CMR10"/>
              </a:rPr>
              <a:t>Jacobel</a:t>
            </a:r>
            <a:r>
              <a:rPr lang="en-US" sz="1000" b="0" i="0" u="none" strike="noStrike" baseline="0" dirty="0">
                <a:latin typeface="CMR10"/>
              </a:rPr>
              <a:t>, R. W. (1997). Advances in ice radar studies of a temperate alpine glacier, South Cascade Glacier, Washington, USA. *Annals of Glaciology, 24*, 303–308. </a:t>
            </a:r>
            <a:r>
              <a:rPr lang="en-US" sz="1000" b="0" i="0" u="none" strike="noStrike" baseline="0" dirty="0">
                <a:latin typeface="CMR10"/>
                <a:hlinkClick r:id="rId3"/>
              </a:rPr>
              <a:t>https://doi.org/10.3189/S0260305500014292</a:t>
            </a:r>
            <a:endParaRPr lang="en-US" sz="1000" b="0" i="0" u="none" strike="noStrike" baseline="0" dirty="0">
              <a:latin typeface="CMR10"/>
            </a:endParaRPr>
          </a:p>
        </p:txBody>
      </p:sp>
    </p:spTree>
    <p:extLst>
      <p:ext uri="{BB962C8B-B14F-4D97-AF65-F5344CB8AC3E}">
        <p14:creationId xmlns:p14="http://schemas.microsoft.com/office/powerpoint/2010/main" val="35636987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TM03457496[[fn=Parallax]]</Template>
  <TotalTime>5275</TotalTime>
  <Words>3355</Words>
  <Application>Microsoft Office PowerPoint</Application>
  <PresentationFormat>Widescreen</PresentationFormat>
  <Paragraphs>208</Paragraphs>
  <Slides>27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Aptos</vt:lpstr>
      <vt:lpstr>Arial</vt:lpstr>
      <vt:lpstr>Cambria Math</vt:lpstr>
      <vt:lpstr>CMBXTI10</vt:lpstr>
      <vt:lpstr>CMR10</vt:lpstr>
      <vt:lpstr>Corbel</vt:lpstr>
      <vt:lpstr>Parallax</vt:lpstr>
      <vt:lpstr>Can a Shallow Ice Approximation - Mass Balance Model Be Used to Calculate the Water Output of Alpine Glaciers?</vt:lpstr>
      <vt:lpstr>Background</vt:lpstr>
      <vt:lpstr>Prior Research</vt:lpstr>
      <vt:lpstr>Thesis Question</vt:lpstr>
      <vt:lpstr>Study Site</vt:lpstr>
      <vt:lpstr>Model Structure</vt:lpstr>
      <vt:lpstr>Spinup Run Overview</vt:lpstr>
      <vt:lpstr>Data Driven Run Overview</vt:lpstr>
      <vt:lpstr>Data Used for Model</vt:lpstr>
      <vt:lpstr>Ice Dynamics</vt:lpstr>
      <vt:lpstr>Mass Balance</vt:lpstr>
      <vt:lpstr>Precipitation Model</vt:lpstr>
      <vt:lpstr>Avalanche Model</vt:lpstr>
      <vt:lpstr>Calibration</vt:lpstr>
      <vt:lpstr>Mass Balance Model Accuracy</vt:lpstr>
      <vt:lpstr>Runoff Model Accuracy</vt:lpstr>
      <vt:lpstr>OGGM Accuracy</vt:lpstr>
      <vt:lpstr>Reasons for Runoff Model Error</vt:lpstr>
      <vt:lpstr>Interpretation of Model Results</vt:lpstr>
      <vt:lpstr>Overall Model Performance</vt:lpstr>
      <vt:lpstr>Implications of Research</vt:lpstr>
      <vt:lpstr>Applications</vt:lpstr>
      <vt:lpstr>Future Work</vt:lpstr>
      <vt:lpstr>Conclusion</vt:lpstr>
      <vt:lpstr>Acknowledgments</vt:lpstr>
      <vt:lpstr>Questions?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Kieran Stone</dc:creator>
  <cp:lastModifiedBy>Kieran Stone</cp:lastModifiedBy>
  <cp:revision>8</cp:revision>
  <dcterms:created xsi:type="dcterms:W3CDTF">2025-04-27T02:29:55Z</dcterms:created>
  <dcterms:modified xsi:type="dcterms:W3CDTF">2025-04-30T18:40:14Z</dcterms:modified>
</cp:coreProperties>
</file>