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 roundtripDataSignature="AMtx7miwSnomsol8VIEfmQAckGRS5jwi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509"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000" b="0" strike="noStrike">
              <a:solidFill>
                <a:srgbClr val="000000"/>
              </a:solidFill>
              <a:latin typeface="Arial"/>
              <a:ea typeface="Arial"/>
              <a:cs typeface="Arial"/>
              <a:sym typeface="Arial"/>
            </a:endParaRPr>
          </a:p>
        </p:txBody>
      </p:sp>
      <p:sp>
        <p:nvSpPr>
          <p:cNvPr id="57" name="Google Shape;57;p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Times New Roman"/>
              <a:ea typeface="Times New Roman"/>
              <a:cs typeface="Times New Roman"/>
              <a:sym typeface="Times New Roman"/>
            </a:endParaRPr>
          </a:p>
        </p:txBody>
      </p:sp>
      <p:sp>
        <p:nvSpPr>
          <p:cNvPr id="58" name="Google Shape;5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3"/>
          <p:cNvSpPr txBox="1">
            <a:spLocks noGrp="1"/>
          </p:cNvSpPr>
          <p:nvPr>
            <p:ph type="subTitle" idx="1"/>
          </p:nvPr>
        </p:nvSpPr>
        <p:spPr>
          <a:xfrm>
            <a:off x="2194560" y="7702560"/>
            <a:ext cx="39501720" cy="190922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Google Shape;41;p12"/>
          <p:cNvSpPr txBox="1">
            <a:spLocks noGrp="1"/>
          </p:cNvSpPr>
          <p:nvPr>
            <p:ph type="body" idx="1"/>
          </p:nvPr>
        </p:nvSpPr>
        <p:spPr>
          <a:xfrm>
            <a:off x="2194560" y="7702560"/>
            <a:ext cx="3950172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Google Shape;42;p12"/>
          <p:cNvSpPr txBox="1">
            <a:spLocks noGrp="1"/>
          </p:cNvSpPr>
          <p:nvPr>
            <p:ph type="body" idx="2"/>
          </p:nvPr>
        </p:nvSpPr>
        <p:spPr>
          <a:xfrm>
            <a:off x="2194560" y="17674920"/>
            <a:ext cx="3950172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Google Shape;45;p13"/>
          <p:cNvSpPr txBox="1">
            <a:spLocks noGrp="1"/>
          </p:cNvSpPr>
          <p:nvPr>
            <p:ph type="body" idx="1"/>
          </p:nvPr>
        </p:nvSpPr>
        <p:spPr>
          <a:xfrm>
            <a:off x="2194560" y="770256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6" name="Google Shape;46;p13"/>
          <p:cNvSpPr txBox="1">
            <a:spLocks noGrp="1"/>
          </p:cNvSpPr>
          <p:nvPr>
            <p:ph type="body" idx="2"/>
          </p:nvPr>
        </p:nvSpPr>
        <p:spPr>
          <a:xfrm>
            <a:off x="22435200" y="770256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7" name="Google Shape;47;p13"/>
          <p:cNvSpPr txBox="1">
            <a:spLocks noGrp="1"/>
          </p:cNvSpPr>
          <p:nvPr>
            <p:ph type="body" idx="3"/>
          </p:nvPr>
        </p:nvSpPr>
        <p:spPr>
          <a:xfrm>
            <a:off x="22435200" y="1767492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8" name="Google Shape;48;p13"/>
          <p:cNvSpPr txBox="1">
            <a:spLocks noGrp="1"/>
          </p:cNvSpPr>
          <p:nvPr>
            <p:ph type="body" idx="4"/>
          </p:nvPr>
        </p:nvSpPr>
        <p:spPr>
          <a:xfrm>
            <a:off x="2194560" y="1767492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1" name="Google Shape;51;p14"/>
          <p:cNvSpPr txBox="1">
            <a:spLocks noGrp="1"/>
          </p:cNvSpPr>
          <p:nvPr>
            <p:ph type="body" idx="1"/>
          </p:nvPr>
        </p:nvSpPr>
        <p:spPr>
          <a:xfrm>
            <a:off x="2194560" y="7702560"/>
            <a:ext cx="39501720" cy="190922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2" name="Google Shape;52;p14"/>
          <p:cNvSpPr txBox="1">
            <a:spLocks noGrp="1"/>
          </p:cNvSpPr>
          <p:nvPr>
            <p:ph type="body" idx="2"/>
          </p:nvPr>
        </p:nvSpPr>
        <p:spPr>
          <a:xfrm>
            <a:off x="2194560" y="7702560"/>
            <a:ext cx="39501720" cy="190922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53" name="Google Shape;53;p14"/>
          <p:cNvPicPr preferRelativeResize="0"/>
          <p:nvPr/>
        </p:nvPicPr>
        <p:blipFill rotWithShape="1">
          <a:blip r:embed="rId2">
            <a:alphaModFix/>
          </a:blip>
          <a:srcRect/>
          <a:stretch/>
        </p:blipFill>
        <p:spPr>
          <a:xfrm>
            <a:off x="9980640" y="7702560"/>
            <a:ext cx="23928840" cy="19092240"/>
          </a:xfrm>
          <a:prstGeom prst="rect">
            <a:avLst/>
          </a:prstGeom>
          <a:noFill/>
          <a:ln>
            <a:noFill/>
          </a:ln>
        </p:spPr>
      </p:pic>
      <p:pic>
        <p:nvPicPr>
          <p:cNvPr id="54" name="Google Shape;54;p14"/>
          <p:cNvPicPr preferRelativeResize="0"/>
          <p:nvPr/>
        </p:nvPicPr>
        <p:blipFill rotWithShape="1">
          <a:blip r:embed="rId2">
            <a:alphaModFix/>
          </a:blip>
          <a:srcRect/>
          <a:stretch/>
        </p:blipFill>
        <p:spPr>
          <a:xfrm>
            <a:off x="9980640" y="7702560"/>
            <a:ext cx="23928840" cy="190922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5"/>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5"/>
          <p:cNvSpPr txBox="1">
            <a:spLocks noGrp="1"/>
          </p:cNvSpPr>
          <p:nvPr>
            <p:ph type="body" idx="1"/>
          </p:nvPr>
        </p:nvSpPr>
        <p:spPr>
          <a:xfrm>
            <a:off x="2194560" y="7702560"/>
            <a:ext cx="39501720" cy="190922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6"/>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Google Shape;18;p6"/>
          <p:cNvSpPr txBox="1">
            <a:spLocks noGrp="1"/>
          </p:cNvSpPr>
          <p:nvPr>
            <p:ph type="body" idx="1"/>
          </p:nvPr>
        </p:nvSpPr>
        <p:spPr>
          <a:xfrm>
            <a:off x="2194560" y="7702560"/>
            <a:ext cx="19276560" cy="190922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 name="Google Shape;19;p6"/>
          <p:cNvSpPr txBox="1">
            <a:spLocks noGrp="1"/>
          </p:cNvSpPr>
          <p:nvPr>
            <p:ph type="body" idx="2"/>
          </p:nvPr>
        </p:nvSpPr>
        <p:spPr>
          <a:xfrm>
            <a:off x="22435200" y="7702560"/>
            <a:ext cx="19276560" cy="190922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8"/>
          <p:cNvSpPr txBox="1">
            <a:spLocks noGrp="1"/>
          </p:cNvSpPr>
          <p:nvPr>
            <p:ph type="subTitle" idx="1"/>
          </p:nvPr>
        </p:nvSpPr>
        <p:spPr>
          <a:xfrm>
            <a:off x="2194560" y="1313280"/>
            <a:ext cx="39501720" cy="254815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Google Shape;26;p9"/>
          <p:cNvSpPr txBox="1">
            <a:spLocks noGrp="1"/>
          </p:cNvSpPr>
          <p:nvPr>
            <p:ph type="body" idx="1"/>
          </p:nvPr>
        </p:nvSpPr>
        <p:spPr>
          <a:xfrm>
            <a:off x="2194560" y="770256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 name="Google Shape;27;p9"/>
          <p:cNvSpPr txBox="1">
            <a:spLocks noGrp="1"/>
          </p:cNvSpPr>
          <p:nvPr>
            <p:ph type="body" idx="2"/>
          </p:nvPr>
        </p:nvSpPr>
        <p:spPr>
          <a:xfrm>
            <a:off x="2194560" y="1767492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 name="Google Shape;28;p9"/>
          <p:cNvSpPr txBox="1">
            <a:spLocks noGrp="1"/>
          </p:cNvSpPr>
          <p:nvPr>
            <p:ph type="body" idx="3"/>
          </p:nvPr>
        </p:nvSpPr>
        <p:spPr>
          <a:xfrm>
            <a:off x="22435200" y="7702560"/>
            <a:ext cx="19276560" cy="190922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 name="Google Shape;31;p10"/>
          <p:cNvSpPr txBox="1">
            <a:spLocks noGrp="1"/>
          </p:cNvSpPr>
          <p:nvPr>
            <p:ph type="body" idx="1"/>
          </p:nvPr>
        </p:nvSpPr>
        <p:spPr>
          <a:xfrm>
            <a:off x="2194560" y="7702560"/>
            <a:ext cx="19276560" cy="190922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2" name="Google Shape;32;p10"/>
          <p:cNvSpPr txBox="1">
            <a:spLocks noGrp="1"/>
          </p:cNvSpPr>
          <p:nvPr>
            <p:ph type="body" idx="2"/>
          </p:nvPr>
        </p:nvSpPr>
        <p:spPr>
          <a:xfrm>
            <a:off x="22435200" y="770256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 name="Google Shape;33;p10"/>
          <p:cNvSpPr txBox="1">
            <a:spLocks noGrp="1"/>
          </p:cNvSpPr>
          <p:nvPr>
            <p:ph type="body" idx="3"/>
          </p:nvPr>
        </p:nvSpPr>
        <p:spPr>
          <a:xfrm>
            <a:off x="22435200" y="1767492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1"/>
          <p:cNvSpPr txBox="1">
            <a:spLocks noGrp="1"/>
          </p:cNvSpPr>
          <p:nvPr>
            <p:ph type="title"/>
          </p:nvPr>
        </p:nvSpPr>
        <p:spPr>
          <a:xfrm>
            <a:off x="2194560" y="1313280"/>
            <a:ext cx="39501720" cy="5496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6" name="Google Shape;36;p11"/>
          <p:cNvSpPr txBox="1">
            <a:spLocks noGrp="1"/>
          </p:cNvSpPr>
          <p:nvPr>
            <p:ph type="body" idx="1"/>
          </p:nvPr>
        </p:nvSpPr>
        <p:spPr>
          <a:xfrm>
            <a:off x="2194560" y="770256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7" name="Google Shape;37;p11"/>
          <p:cNvSpPr txBox="1">
            <a:spLocks noGrp="1"/>
          </p:cNvSpPr>
          <p:nvPr>
            <p:ph type="body" idx="2"/>
          </p:nvPr>
        </p:nvSpPr>
        <p:spPr>
          <a:xfrm>
            <a:off x="22435200" y="7702560"/>
            <a:ext cx="1927656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 name="Google Shape;38;p11"/>
          <p:cNvSpPr txBox="1">
            <a:spLocks noGrp="1"/>
          </p:cNvSpPr>
          <p:nvPr>
            <p:ph type="body" idx="3"/>
          </p:nvPr>
        </p:nvSpPr>
        <p:spPr>
          <a:xfrm>
            <a:off x="2194560" y="17674920"/>
            <a:ext cx="39501720" cy="9106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062"/>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dt" idx="10"/>
          </p:nvPr>
        </p:nvSpPr>
        <p:spPr>
          <a:xfrm>
            <a:off x="2193480" y="30510000"/>
            <a:ext cx="10243080" cy="1752840"/>
          </a:xfrm>
          <a:prstGeom prst="rect">
            <a:avLst/>
          </a:prstGeom>
          <a:noFill/>
          <a:ln>
            <a:noFill/>
          </a:ln>
        </p:spPr>
        <p:txBody>
          <a:bodyPr spcFirstLastPara="1" wrap="square" lIns="526675" tIns="263500" rIns="526675" bIns="2635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2"/>
          <p:cNvSpPr txBox="1">
            <a:spLocks noGrp="1"/>
          </p:cNvSpPr>
          <p:nvPr>
            <p:ph type="ftr" idx="11"/>
          </p:nvPr>
        </p:nvSpPr>
        <p:spPr>
          <a:xfrm>
            <a:off x="14995080" y="30510000"/>
            <a:ext cx="13900680" cy="1752840"/>
          </a:xfrm>
          <a:prstGeom prst="rect">
            <a:avLst/>
          </a:prstGeom>
          <a:noFill/>
          <a:ln>
            <a:noFill/>
          </a:ln>
        </p:spPr>
        <p:txBody>
          <a:bodyPr spcFirstLastPara="1" wrap="square" lIns="526675" tIns="263500" rIns="526675" bIns="2635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2"/>
          <p:cNvSpPr txBox="1">
            <a:spLocks noGrp="1"/>
          </p:cNvSpPr>
          <p:nvPr>
            <p:ph type="sldNum" idx="12"/>
          </p:nvPr>
        </p:nvSpPr>
        <p:spPr>
          <a:xfrm>
            <a:off x="31454280" y="30510000"/>
            <a:ext cx="10243080" cy="1752840"/>
          </a:xfrm>
          <a:prstGeom prst="rect">
            <a:avLst/>
          </a:prstGeom>
          <a:noFill/>
          <a:ln>
            <a:noFill/>
          </a:ln>
        </p:spPr>
        <p:txBody>
          <a:bodyPr spcFirstLastPara="1" wrap="square" lIns="526675" tIns="263500" rIns="526675" bIns="263500" anchor="ctr" anchorCtr="0">
            <a:noAutofit/>
          </a:bodyPr>
          <a:lstStyle>
            <a:lvl1pPr marL="0" marR="0" lvl="0" indent="0" algn="r" rtl="0">
              <a:lnSpc>
                <a:spcPct val="100000"/>
              </a:lnSpc>
              <a:spcBef>
                <a:spcPts val="0"/>
              </a:spcBef>
              <a:buNone/>
              <a:defRPr sz="70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70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70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70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70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70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70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70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7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FFFFFF"/>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Kieran.stone@colorado.edu" TargetMode="External"/><Relationship Id="rId13" Type="http://schemas.openxmlformats.org/officeDocument/2006/relationships/image" Target="../media/image6.png"/><Relationship Id="rId3" Type="http://schemas.openxmlformats.org/officeDocument/2006/relationships/hyperlink" Target="https://doi.org/10.7265/N5V98602" TargetMode="External"/><Relationship Id="rId7" Type="http://schemas.openxmlformats.org/officeDocument/2006/relationships/hyperlink" Target="https://doi.org/10.5066/P9AGXQSR"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3189/172756409787769755" TargetMode="External"/><Relationship Id="rId11" Type="http://schemas.openxmlformats.org/officeDocument/2006/relationships/image" Target="../media/image4.png"/><Relationship Id="rId5" Type="http://schemas.openxmlformats.org/officeDocument/2006/relationships/hyperlink" Target="https://doi.org/10.5194/gmd-12-909-2019"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hyperlink" Target="https://doi.org/10.5904/wgmsglathida-2020-10" TargetMode="Externa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
          <p:cNvSpPr/>
          <p:nvPr/>
        </p:nvSpPr>
        <p:spPr>
          <a:xfrm>
            <a:off x="535320" y="457200"/>
            <a:ext cx="42671520" cy="4343040"/>
          </a:xfrm>
          <a:prstGeom prst="roundRect">
            <a:avLst>
              <a:gd name="adj" fmla="val 16667"/>
            </a:avLst>
          </a:prstGeom>
          <a:solidFill>
            <a:srgbClr val="558ED5">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7138800" y="752400"/>
            <a:ext cx="29489040" cy="1633680"/>
          </a:xfrm>
          <a:prstGeom prst="rect">
            <a:avLst/>
          </a:prstGeom>
          <a:noFill/>
          <a:ln>
            <a:noFill/>
          </a:ln>
        </p:spPr>
        <p:txBody>
          <a:bodyPr spcFirstLastPara="1" wrap="square" lIns="109800" tIns="54700" rIns="109800" bIns="54700" anchor="t" anchorCtr="0">
            <a:noAutofit/>
          </a:bodyPr>
          <a:lstStyle/>
          <a:p>
            <a:pPr marL="0" marR="0" lvl="0" indent="0" algn="ctr" rtl="0">
              <a:lnSpc>
                <a:spcPct val="100000"/>
              </a:lnSpc>
              <a:spcBef>
                <a:spcPts val="0"/>
              </a:spcBef>
              <a:spcAft>
                <a:spcPts val="0"/>
              </a:spcAft>
              <a:buNone/>
            </a:pPr>
            <a:r>
              <a:rPr lang="en-US" sz="6000" i="1" dirty="0"/>
              <a:t>Can a Shallow Ice Approximation-Mass Balance Model Be Used to Calculate the Water Output of Alpine Glaciers</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4000" b="1" i="1" u="none" strike="noStrike" cap="none" dirty="0">
                <a:solidFill>
                  <a:srgbClr val="000000"/>
                </a:solidFill>
                <a:latin typeface="Times New Roman"/>
                <a:ea typeface="Times New Roman"/>
                <a:cs typeface="Times New Roman"/>
                <a:sym typeface="Times New Roman"/>
              </a:rPr>
              <a:t>By Kieran Stone</a:t>
            </a:r>
          </a:p>
          <a:p>
            <a:pPr marL="0" marR="0" lvl="0" indent="0" algn="ctr" rtl="0">
              <a:lnSpc>
                <a:spcPct val="100000"/>
              </a:lnSpc>
              <a:spcBef>
                <a:spcPts val="0"/>
              </a:spcBef>
              <a:spcAft>
                <a:spcPts val="0"/>
              </a:spcAft>
              <a:buNone/>
            </a:pPr>
            <a:r>
              <a:rPr lang="en-US" sz="4000" b="1" i="1" dirty="0">
                <a:latin typeface="Times New Roman"/>
                <a:cs typeface="Times New Roman"/>
                <a:sym typeface="Times New Roman"/>
              </a:rPr>
              <a:t>Thesis advisors: Jed Brown, Robert Anderson and Bradley Markle</a:t>
            </a:r>
            <a:endParaRPr sz="1800" b="0" i="0" u="none" strike="noStrike" cap="none" dirty="0">
              <a:solidFill>
                <a:srgbClr val="000000"/>
              </a:solidFill>
              <a:latin typeface="Arial"/>
              <a:ea typeface="Arial"/>
              <a:cs typeface="Arial"/>
              <a:sym typeface="Arial"/>
            </a:endParaRPr>
          </a:p>
        </p:txBody>
      </p:sp>
      <p:sp>
        <p:nvSpPr>
          <p:cNvPr id="62" name="Google Shape;62;p1"/>
          <p:cNvSpPr/>
          <p:nvPr/>
        </p:nvSpPr>
        <p:spPr>
          <a:xfrm>
            <a:off x="14969880" y="6151680"/>
            <a:ext cx="13771080" cy="25183440"/>
          </a:xfrm>
          <a:prstGeom prst="rect">
            <a:avLst/>
          </a:prstGeom>
          <a:solidFill>
            <a:srgbClr val="DCE6F2">
              <a:alpha val="49803"/>
            </a:srgbClr>
          </a:solidFill>
          <a:ln w="25550" cap="flat" cmpd="sng">
            <a:solidFill>
              <a:srgbClr val="8EB4E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0" y="3960"/>
            <a:ext cx="221400" cy="448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0" y="3960"/>
            <a:ext cx="221400" cy="44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29461320" y="6198120"/>
            <a:ext cx="13771080" cy="25183440"/>
          </a:xfrm>
          <a:prstGeom prst="rect">
            <a:avLst/>
          </a:prstGeom>
          <a:solidFill>
            <a:srgbClr val="DCE6F2">
              <a:alpha val="49803"/>
            </a:srgbClr>
          </a:solidFill>
          <a:ln w="25550" cap="flat" cmpd="sng">
            <a:solidFill>
              <a:srgbClr val="8EB4E3"/>
            </a:solidFill>
            <a:prstDash val="solid"/>
            <a:miter lim="8000"/>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sz="4400" dirty="0">
              <a:latin typeface="Century Gothic" panose="020B0502020202020204" pitchFamily="34" charset="0"/>
            </a:endParaRPr>
          </a:p>
        </p:txBody>
      </p:sp>
      <p:sp>
        <p:nvSpPr>
          <p:cNvPr id="67" name="Google Shape;67;p1"/>
          <p:cNvSpPr/>
          <p:nvPr/>
        </p:nvSpPr>
        <p:spPr>
          <a:xfrm>
            <a:off x="523080" y="6198120"/>
            <a:ext cx="13771080" cy="25183440"/>
          </a:xfrm>
          <a:prstGeom prst="rect">
            <a:avLst/>
          </a:prstGeom>
          <a:solidFill>
            <a:srgbClr val="DCE6F2">
              <a:alpha val="49803"/>
            </a:srgbClr>
          </a:solidFill>
          <a:ln w="25550" cap="flat" cmpd="sng">
            <a:solidFill>
              <a:srgbClr val="8EB4E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
          <p:cNvSpPr/>
          <p:nvPr/>
        </p:nvSpPr>
        <p:spPr>
          <a:xfrm>
            <a:off x="29452320" y="24154920"/>
            <a:ext cx="13816080" cy="1136160"/>
          </a:xfrm>
          <a:prstGeom prst="rect">
            <a:avLst/>
          </a:prstGeom>
          <a:solidFill>
            <a:srgbClr val="8EB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15005520" y="20038231"/>
            <a:ext cx="13771080" cy="1136160"/>
          </a:xfrm>
          <a:prstGeom prst="rect">
            <a:avLst/>
          </a:prstGeom>
          <a:solidFill>
            <a:srgbClr val="8EB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
          <p:cNvSpPr/>
          <p:nvPr/>
        </p:nvSpPr>
        <p:spPr>
          <a:xfrm>
            <a:off x="14969880" y="6198120"/>
            <a:ext cx="13771080" cy="1136160"/>
          </a:xfrm>
          <a:prstGeom prst="rect">
            <a:avLst/>
          </a:prstGeom>
          <a:solidFill>
            <a:srgbClr val="8EB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29461320" y="6198120"/>
            <a:ext cx="13771080" cy="1136160"/>
          </a:xfrm>
          <a:prstGeom prst="rect">
            <a:avLst/>
          </a:prstGeom>
          <a:solidFill>
            <a:srgbClr val="8EB4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6000" b="1" dirty="0">
                <a:latin typeface="Times New Roman"/>
                <a:cs typeface="Times New Roman"/>
                <a:sym typeface="Times New Roman"/>
              </a:rPr>
              <a:t>Improvements and Future Work</a:t>
            </a:r>
            <a:endParaRPr lang="en-US" sz="6000" b="0" i="0" u="none" strike="noStrike" cap="none" dirty="0">
              <a:solidFill>
                <a:srgbClr val="000000"/>
              </a:solidFill>
              <a:latin typeface="Arial"/>
              <a:ea typeface="Arial"/>
              <a:cs typeface="Arial"/>
              <a:sym typeface="Arial"/>
            </a:endParaRPr>
          </a:p>
        </p:txBody>
      </p:sp>
      <p:sp>
        <p:nvSpPr>
          <p:cNvPr id="72" name="Google Shape;72;p1"/>
          <p:cNvSpPr/>
          <p:nvPr/>
        </p:nvSpPr>
        <p:spPr>
          <a:xfrm>
            <a:off x="523080" y="6198120"/>
            <a:ext cx="13771080" cy="1136160"/>
          </a:xfrm>
          <a:prstGeom prst="rect">
            <a:avLst/>
          </a:prstGeom>
          <a:solidFill>
            <a:srgbClr val="8EB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
          <p:cNvSpPr/>
          <p:nvPr/>
        </p:nvSpPr>
        <p:spPr>
          <a:xfrm>
            <a:off x="29461320" y="17674200"/>
            <a:ext cx="13771080" cy="1136160"/>
          </a:xfrm>
          <a:prstGeom prst="rect">
            <a:avLst/>
          </a:prstGeom>
          <a:solidFill>
            <a:srgbClr val="8EB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29506320" y="6243120"/>
            <a:ext cx="12961080" cy="10242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75" name="Google Shape;75;p1"/>
          <p:cNvSpPr/>
          <p:nvPr/>
        </p:nvSpPr>
        <p:spPr>
          <a:xfrm>
            <a:off x="29461320" y="17719200"/>
            <a:ext cx="12961080" cy="10242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r>
              <a:rPr lang="en-US" sz="6000" b="1" i="0" u="none" strike="noStrike" cap="none">
                <a:solidFill>
                  <a:srgbClr val="000000"/>
                </a:solidFill>
                <a:latin typeface="Times New Roman"/>
                <a:ea typeface="Times New Roman"/>
                <a:cs typeface="Times New Roman"/>
                <a:sym typeface="Times New Roman"/>
              </a:rPr>
              <a:t>Conclusions</a:t>
            </a:r>
            <a:endParaRPr sz="1800" b="0" i="0" u="none" strike="noStrike" cap="none">
              <a:solidFill>
                <a:srgbClr val="000000"/>
              </a:solidFill>
              <a:latin typeface="Arial"/>
              <a:ea typeface="Arial"/>
              <a:cs typeface="Arial"/>
              <a:sym typeface="Arial"/>
            </a:endParaRPr>
          </a:p>
        </p:txBody>
      </p:sp>
      <p:sp>
        <p:nvSpPr>
          <p:cNvPr id="76" name="Google Shape;76;p1"/>
          <p:cNvSpPr/>
          <p:nvPr/>
        </p:nvSpPr>
        <p:spPr>
          <a:xfrm>
            <a:off x="29461320" y="24199920"/>
            <a:ext cx="12961080" cy="10242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r>
              <a:rPr lang="en-US" sz="6000" b="1" i="0" u="none" strike="noStrike" cap="none">
                <a:solidFill>
                  <a:srgbClr val="000000"/>
                </a:solidFill>
                <a:latin typeface="Times New Roman"/>
                <a:ea typeface="Times New Roman"/>
                <a:cs typeface="Times New Roman"/>
                <a:sym typeface="Times New Roman"/>
              </a:rPr>
              <a:t>References</a:t>
            </a:r>
            <a:endParaRPr sz="1800" b="0" i="0" u="none" strike="noStrike" cap="none">
              <a:solidFill>
                <a:srgbClr val="000000"/>
              </a:solidFill>
              <a:latin typeface="Arial"/>
              <a:ea typeface="Arial"/>
              <a:cs typeface="Arial"/>
              <a:sym typeface="Arial"/>
            </a:endParaRPr>
          </a:p>
        </p:txBody>
      </p:sp>
      <p:sp>
        <p:nvSpPr>
          <p:cNvPr id="77" name="Google Shape;77;p1"/>
          <p:cNvSpPr/>
          <p:nvPr/>
        </p:nvSpPr>
        <p:spPr>
          <a:xfrm>
            <a:off x="14978880" y="20094211"/>
            <a:ext cx="12961080" cy="10242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r>
              <a:rPr lang="en-US" sz="6000" b="1" i="0" u="none" strike="noStrike" cap="none" dirty="0">
                <a:solidFill>
                  <a:srgbClr val="000000"/>
                </a:solidFill>
                <a:latin typeface="Times New Roman"/>
                <a:ea typeface="Times New Roman"/>
                <a:cs typeface="Times New Roman"/>
                <a:sym typeface="Times New Roman"/>
              </a:rPr>
              <a:t>Results</a:t>
            </a:r>
            <a:endParaRPr lang="en-US" sz="1800" b="0" i="0" u="none" strike="noStrike" cap="none" dirty="0">
              <a:solidFill>
                <a:srgbClr val="000000"/>
              </a:solidFill>
              <a:latin typeface="Arial"/>
              <a:ea typeface="Arial"/>
              <a:cs typeface="Arial"/>
              <a:sym typeface="Arial"/>
            </a:endParaRPr>
          </a:p>
        </p:txBody>
      </p:sp>
      <p:sp>
        <p:nvSpPr>
          <p:cNvPr id="78" name="Google Shape;78;p1"/>
          <p:cNvSpPr/>
          <p:nvPr/>
        </p:nvSpPr>
        <p:spPr>
          <a:xfrm>
            <a:off x="523080" y="6243120"/>
            <a:ext cx="12961080" cy="10242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r>
              <a:rPr lang="en-US" sz="6000" b="1" i="0" u="none" strike="noStrike" cap="none" dirty="0">
                <a:solidFill>
                  <a:srgbClr val="000000"/>
                </a:solidFill>
                <a:latin typeface="Times New Roman"/>
                <a:ea typeface="Times New Roman"/>
                <a:cs typeface="Times New Roman"/>
                <a:sym typeface="Times New Roman"/>
              </a:rPr>
              <a:t>Overview</a:t>
            </a:r>
            <a:endParaRPr sz="1800" b="0" i="0" u="none" strike="noStrike" cap="none" dirty="0">
              <a:solidFill>
                <a:srgbClr val="000000"/>
              </a:solidFill>
              <a:latin typeface="Arial"/>
              <a:ea typeface="Arial"/>
              <a:cs typeface="Arial"/>
              <a:sym typeface="Arial"/>
            </a:endParaRPr>
          </a:p>
        </p:txBody>
      </p:sp>
      <p:sp>
        <p:nvSpPr>
          <p:cNvPr id="79" name="Google Shape;79;p1"/>
          <p:cNvSpPr/>
          <p:nvPr/>
        </p:nvSpPr>
        <p:spPr>
          <a:xfrm>
            <a:off x="15014880" y="6243120"/>
            <a:ext cx="12961080" cy="10242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r>
              <a:rPr lang="en-US" sz="6000" b="1" i="0" u="none" strike="noStrike" cap="none" dirty="0">
                <a:solidFill>
                  <a:srgbClr val="000000"/>
                </a:solidFill>
                <a:latin typeface="Times New Roman"/>
                <a:ea typeface="Times New Roman"/>
                <a:cs typeface="Times New Roman"/>
                <a:sym typeface="Times New Roman"/>
              </a:rPr>
              <a:t>Methods</a:t>
            </a:r>
            <a:endParaRPr sz="1800" b="0" i="0" u="none" strike="noStrike" cap="none" dirty="0">
              <a:solidFill>
                <a:srgbClr val="000000"/>
              </a:solidFill>
              <a:latin typeface="Arial"/>
              <a:ea typeface="Arial"/>
              <a:cs typeface="Arial"/>
              <a:sym typeface="Arial"/>
            </a:endParaRPr>
          </a:p>
        </p:txBody>
      </p:sp>
      <p:sp>
        <p:nvSpPr>
          <p:cNvPr id="80" name="Google Shape;80;p1"/>
          <p:cNvSpPr/>
          <p:nvPr/>
        </p:nvSpPr>
        <p:spPr>
          <a:xfrm>
            <a:off x="523080" y="7413120"/>
            <a:ext cx="13771080" cy="15714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endParaRPr lang="en-US" sz="1800" b="0" i="0" u="none" strike="noStrike" cap="none" dirty="0">
              <a:solidFill>
                <a:srgbClr val="000000"/>
              </a:solidFill>
              <a:latin typeface="Arial"/>
              <a:ea typeface="Arial"/>
              <a:cs typeface="Arial"/>
              <a:sym typeface="Arial"/>
            </a:endParaRPr>
          </a:p>
        </p:txBody>
      </p:sp>
      <p:sp>
        <p:nvSpPr>
          <p:cNvPr id="81" name="Google Shape;81;p1"/>
          <p:cNvSpPr/>
          <p:nvPr/>
        </p:nvSpPr>
        <p:spPr>
          <a:xfrm>
            <a:off x="29461320" y="25325280"/>
            <a:ext cx="13726080" cy="6009840"/>
          </a:xfrm>
          <a:prstGeom prst="rect">
            <a:avLst/>
          </a:prstGeom>
          <a:noFill/>
          <a:ln>
            <a:noFill/>
          </a:ln>
        </p:spPr>
        <p:txBody>
          <a:bodyPr spcFirstLastPara="1" wrap="square" lIns="109800" tIns="54700" rIns="109800" bIns="54700" anchor="t" anchorCtr="0">
            <a:noAutofit/>
          </a:bodyPr>
          <a:lstStyle/>
          <a:p>
            <a:pPr marL="342900" indent="-342900" algn="l">
              <a:buFont typeface="+mj-lt"/>
              <a:buAutoNum type="arabicPeriod"/>
            </a:pPr>
            <a:r>
              <a:rPr lang="en-US" sz="2400" b="0" i="0" u="none" strike="noStrike" baseline="0" dirty="0">
                <a:solidFill>
                  <a:schemeClr val="tx1"/>
                </a:solidFill>
                <a:latin typeface="CMR10"/>
              </a:rPr>
              <a:t>GLIMS Consortium. (2005). *GLIMS Glacier Database (Version 1)* [Dataset]. National Snow and Ice Data Center. </a:t>
            </a:r>
            <a:r>
              <a:rPr lang="en-US" sz="2400" b="0" i="0" u="none" strike="noStrike" baseline="0" dirty="0">
                <a:solidFill>
                  <a:schemeClr val="tx1"/>
                </a:solidFill>
                <a:latin typeface="CMR10"/>
                <a:hlinkClick r:id="rId3">
                  <a:extLst>
                    <a:ext uri="{A12FA001-AC4F-418D-AE19-62706E023703}">
                      <ahyp:hlinkClr xmlns:ahyp="http://schemas.microsoft.com/office/drawing/2018/hyperlinkcolor" val="tx"/>
                    </a:ext>
                  </a:extLst>
                </a:hlinkClick>
              </a:rPr>
              <a:t>https://doi.org/10.7265/N5V98602</a:t>
            </a:r>
            <a:endParaRPr lang="en-US" sz="2400" b="0" i="0" u="none" strike="noStrike" baseline="0" dirty="0">
              <a:solidFill>
                <a:schemeClr val="tx1"/>
              </a:solidFill>
              <a:latin typeface="CMR10"/>
            </a:endParaRPr>
          </a:p>
          <a:p>
            <a:pPr marL="342900" indent="-342900" algn="l">
              <a:buFont typeface="+mj-lt"/>
              <a:buAutoNum type="arabicPeriod"/>
            </a:pPr>
            <a:r>
              <a:rPr lang="en-US" sz="2400" b="0" i="0" u="none" strike="noStrike" baseline="0" dirty="0">
                <a:solidFill>
                  <a:schemeClr val="tx1"/>
                </a:solidFill>
                <a:latin typeface="CMR10"/>
              </a:rPr>
              <a:t>GlaThiDa Consortium. (2020). *Glacier Thickness Database 3.1.0* [Dataset]. World Glacier Monitoring Service. </a:t>
            </a:r>
            <a:r>
              <a:rPr lang="en-US" sz="2400" b="0" i="0" u="none" strike="noStrike" baseline="0" dirty="0">
                <a:solidFill>
                  <a:schemeClr val="tx1"/>
                </a:solidFill>
                <a:latin typeface="CMR10"/>
                <a:hlinkClick r:id="rId4">
                  <a:extLst>
                    <a:ext uri="{A12FA001-AC4F-418D-AE19-62706E023703}">
                      <ahyp:hlinkClr xmlns:ahyp="http://schemas.microsoft.com/office/drawing/2018/hyperlinkcolor" val="tx"/>
                    </a:ext>
                  </a:extLst>
                </a:hlinkClick>
              </a:rPr>
              <a:t>https://doi.org/10.5904/wgmsglathida-2020-10</a:t>
            </a:r>
            <a:endParaRPr lang="en-US" sz="2400" dirty="0">
              <a:solidFill>
                <a:schemeClr val="tx1"/>
              </a:solidFill>
              <a:latin typeface="CMR10"/>
            </a:endParaRPr>
          </a:p>
          <a:p>
            <a:pPr marL="228600" indent="-228600">
              <a:buFont typeface="+mj-lt"/>
              <a:buAutoNum type="arabicPeriod"/>
            </a:pPr>
            <a:r>
              <a:rPr lang="en-US" sz="2400" dirty="0">
                <a:solidFill>
                  <a:schemeClr val="tx1"/>
                </a:solidFill>
                <a:latin typeface="CMR10"/>
              </a:rPr>
              <a:t>Krimmel, 1993, 1994, 1995, 1996, </a:t>
            </a:r>
            <a:r>
              <a:rPr lang="da-DK" sz="2400" dirty="0">
                <a:solidFill>
                  <a:schemeClr val="tx1"/>
                </a:solidFill>
                <a:latin typeface="CMR10"/>
              </a:rPr>
              <a:t>1997, 1998, 1999, 2000, 2001, 2002; Bidlake et al., 2004, 2005, 2007, 2010</a:t>
            </a:r>
            <a:endParaRPr lang="fr-FR" sz="2400" b="0" i="0" u="none" strike="noStrike" baseline="0" dirty="0">
              <a:solidFill>
                <a:schemeClr val="tx1"/>
              </a:solidFill>
              <a:latin typeface="CMR10"/>
            </a:endParaRPr>
          </a:p>
          <a:p>
            <a:pPr marL="228600" indent="-228600">
              <a:buFont typeface="+mj-lt"/>
              <a:buAutoNum type="arabicPeriod"/>
            </a:pPr>
            <a:r>
              <a:rPr lang="fr-FR" sz="2400" b="0" i="0" u="none" strike="noStrike" baseline="0" dirty="0" err="1">
                <a:solidFill>
                  <a:schemeClr val="tx1"/>
                </a:solidFill>
                <a:latin typeface="CMR10"/>
              </a:rPr>
              <a:t>Maussion</a:t>
            </a:r>
            <a:r>
              <a:rPr lang="fr-FR" sz="2400" b="0" i="0" u="none" strike="noStrike" baseline="0" dirty="0">
                <a:solidFill>
                  <a:schemeClr val="tx1"/>
                </a:solidFill>
                <a:latin typeface="CMR10"/>
              </a:rPr>
              <a:t>, F., </a:t>
            </a:r>
            <a:r>
              <a:rPr lang="fr-FR" sz="2400" b="0" i="0" u="none" strike="noStrike" baseline="0" dirty="0" err="1">
                <a:solidFill>
                  <a:schemeClr val="tx1"/>
                </a:solidFill>
                <a:latin typeface="CMR10"/>
              </a:rPr>
              <a:t>Butenko</a:t>
            </a:r>
            <a:r>
              <a:rPr lang="fr-FR" sz="2400" b="0" i="0" u="none" strike="noStrike" baseline="0" dirty="0">
                <a:solidFill>
                  <a:schemeClr val="tx1"/>
                </a:solidFill>
                <a:latin typeface="CMR10"/>
              </a:rPr>
              <a:t>, A., Champollion, N., </a:t>
            </a:r>
            <a:r>
              <a:rPr lang="fr-FR" sz="2400" b="0" i="0" u="none" strike="noStrike" baseline="0" dirty="0" err="1">
                <a:solidFill>
                  <a:schemeClr val="tx1"/>
                </a:solidFill>
                <a:latin typeface="CMR10"/>
              </a:rPr>
              <a:t>Dusch</a:t>
            </a:r>
            <a:r>
              <a:rPr lang="fr-FR" sz="2400" b="0" i="0" u="none" strike="noStrike" baseline="0" dirty="0">
                <a:solidFill>
                  <a:schemeClr val="tx1"/>
                </a:solidFill>
                <a:latin typeface="CMR10"/>
              </a:rPr>
              <a:t>, M., </a:t>
            </a:r>
            <a:r>
              <a:rPr lang="fr-FR" sz="2400" b="0" i="0" u="none" strike="noStrike" baseline="0" dirty="0" err="1">
                <a:solidFill>
                  <a:schemeClr val="tx1"/>
                </a:solidFill>
                <a:latin typeface="CMR10"/>
              </a:rPr>
              <a:t>Eis</a:t>
            </a:r>
            <a:r>
              <a:rPr lang="fr-FR" sz="2400" b="0" i="0" u="none" strike="noStrike" baseline="0" dirty="0">
                <a:solidFill>
                  <a:schemeClr val="tx1"/>
                </a:solidFill>
                <a:latin typeface="CMR10"/>
              </a:rPr>
              <a:t>, J., </a:t>
            </a:r>
            <a:r>
              <a:rPr lang="fr-FR" sz="2400" b="0" i="0" u="none" strike="noStrike" baseline="0" dirty="0" err="1">
                <a:solidFill>
                  <a:schemeClr val="tx1"/>
                </a:solidFill>
                <a:latin typeface="CMR10"/>
              </a:rPr>
              <a:t>Fourteau</a:t>
            </a:r>
            <a:r>
              <a:rPr lang="fr-FR" sz="2400" b="0" i="0" u="none" strike="noStrike" baseline="0" dirty="0">
                <a:solidFill>
                  <a:schemeClr val="tx1"/>
                </a:solidFill>
                <a:latin typeface="CMR10"/>
              </a:rPr>
              <a:t>, </a:t>
            </a:r>
            <a:r>
              <a:rPr lang="en-US" sz="2400" b="0" i="0" u="none" strike="noStrike" baseline="0" dirty="0">
                <a:solidFill>
                  <a:schemeClr val="tx1"/>
                </a:solidFill>
                <a:latin typeface="CMR10"/>
              </a:rPr>
              <a:t>K., Gregor, P., Jarosch, A. H., Landmann, J., Oesterle, F., Recinos, B., </a:t>
            </a:r>
            <a:r>
              <a:rPr lang="en-US" sz="2400" b="0" i="0" u="none" strike="noStrike" baseline="0" dirty="0" err="1">
                <a:solidFill>
                  <a:schemeClr val="tx1"/>
                </a:solidFill>
                <a:latin typeface="CMR10"/>
              </a:rPr>
              <a:t>Rothenpieler</a:t>
            </a:r>
            <a:r>
              <a:rPr lang="en-US" sz="2400" b="0" i="0" u="none" strike="noStrike" baseline="0" dirty="0">
                <a:solidFill>
                  <a:schemeClr val="tx1"/>
                </a:solidFill>
                <a:latin typeface="CMR10"/>
              </a:rPr>
              <a:t>, T., </a:t>
            </a:r>
            <a:r>
              <a:rPr lang="en-US" sz="2400" b="0" i="0" u="none" strike="noStrike" baseline="0" dirty="0" err="1">
                <a:solidFill>
                  <a:schemeClr val="tx1"/>
                </a:solidFill>
                <a:latin typeface="CMR10"/>
              </a:rPr>
              <a:t>Vlug</a:t>
            </a:r>
            <a:r>
              <a:rPr lang="en-US" sz="2400" b="0" i="0" u="none" strike="noStrike" baseline="0" dirty="0">
                <a:solidFill>
                  <a:schemeClr val="tx1"/>
                </a:solidFill>
                <a:latin typeface="CMR10"/>
              </a:rPr>
              <a:t>, A., Wild, C. T., &amp; </a:t>
            </a:r>
            <a:r>
              <a:rPr lang="en-US" sz="2400" b="0" i="0" u="none" strike="noStrike" baseline="0" dirty="0" err="1">
                <a:solidFill>
                  <a:schemeClr val="tx1"/>
                </a:solidFill>
                <a:latin typeface="CMR10"/>
              </a:rPr>
              <a:t>Marzeion</a:t>
            </a:r>
            <a:r>
              <a:rPr lang="en-US" sz="2400" b="0" i="0" u="none" strike="noStrike" baseline="0" dirty="0">
                <a:solidFill>
                  <a:schemeClr val="tx1"/>
                </a:solidFill>
                <a:latin typeface="CMR10"/>
              </a:rPr>
              <a:t>, B. (2019). The Open Global Glacier Model (OGGM) v1.1. *Geoscientific Model Development, 12*(3), 909–931. </a:t>
            </a:r>
            <a:r>
              <a:rPr lang="en-US" sz="2400" b="0" i="0" u="none" strike="noStrike" baseline="0" dirty="0">
                <a:solidFill>
                  <a:schemeClr val="tx1"/>
                </a:solidFill>
                <a:latin typeface="CMR10"/>
                <a:hlinkClick r:id="rId5">
                  <a:extLst>
                    <a:ext uri="{A12FA001-AC4F-418D-AE19-62706E023703}">
                      <ahyp:hlinkClr xmlns:ahyp="http://schemas.microsoft.com/office/drawing/2018/hyperlinkcolor" val="tx"/>
                    </a:ext>
                  </a:extLst>
                </a:hlinkClick>
              </a:rPr>
              <a:t>https://doi.org/10.5194/gmd-12-909-2019</a:t>
            </a:r>
            <a:endParaRPr lang="en-US" sz="2400" b="0" i="0" u="none" strike="noStrike" baseline="0" dirty="0">
              <a:solidFill>
                <a:schemeClr val="tx1"/>
              </a:solidFill>
              <a:latin typeface="CMR10"/>
            </a:endParaRPr>
          </a:p>
          <a:p>
            <a:pPr marL="228600" indent="-228600">
              <a:buFont typeface="+mj-lt"/>
              <a:buAutoNum type="arabicPeriod"/>
            </a:pPr>
            <a:r>
              <a:rPr lang="en-US" altLang="en-US" sz="2400" dirty="0">
                <a:solidFill>
                  <a:schemeClr val="tx1"/>
                </a:solidFill>
                <a:latin typeface="CMR10"/>
              </a:rPr>
              <a:t>Rasmussen, L. A. (2009). South Cascade Glacier mass balance, 1935–2006. Annals of Glaciology, 50(50), 215–220. </a:t>
            </a:r>
            <a:r>
              <a:rPr lang="en-US" altLang="en-US" sz="2400" dirty="0">
                <a:solidFill>
                  <a:schemeClr val="tx1"/>
                </a:solidFill>
                <a:latin typeface="CMR10"/>
                <a:hlinkClick r:id="rId6">
                  <a:extLst>
                    <a:ext uri="{A12FA001-AC4F-418D-AE19-62706E023703}">
                      <ahyp:hlinkClr xmlns:ahyp="http://schemas.microsoft.com/office/drawing/2018/hyperlinkcolor" val="tx"/>
                    </a:ext>
                  </a:extLst>
                </a:hlinkClick>
              </a:rPr>
              <a:t>https://doi.org/10.3189/172756409787769755</a:t>
            </a:r>
            <a:endParaRPr lang="en-US" altLang="en-US" sz="2400" dirty="0">
              <a:solidFill>
                <a:schemeClr val="tx1"/>
              </a:solidFill>
              <a:latin typeface="CMR10"/>
            </a:endParaRPr>
          </a:p>
          <a:p>
            <a:pPr marL="228600" indent="-228600">
              <a:buFont typeface="+mj-lt"/>
              <a:buAutoNum type="arabicPeriod"/>
            </a:pPr>
            <a:r>
              <a:rPr lang="en-US" sz="2400" b="0" i="0" u="none" strike="noStrike" baseline="0" dirty="0">
                <a:solidFill>
                  <a:schemeClr val="tx1"/>
                </a:solidFill>
                <a:latin typeface="CMR10"/>
              </a:rPr>
              <a:t>U.S. Geological Survey Benchmark Glacier Program. (2020). USGS benchmark glacier project comprehensive data collection [Data release]. </a:t>
            </a:r>
            <a:r>
              <a:rPr lang="en-US" sz="2400" b="0" i="0" u="none" strike="noStrike" baseline="0" dirty="0">
                <a:solidFill>
                  <a:schemeClr val="tx1"/>
                </a:solidFill>
                <a:latin typeface="CMR10"/>
                <a:hlinkClick r:id="rId7">
                  <a:extLst>
                    <a:ext uri="{A12FA001-AC4F-418D-AE19-62706E023703}">
                      <ahyp:hlinkClr xmlns:ahyp="http://schemas.microsoft.com/office/drawing/2018/hyperlinkcolor" val="tx"/>
                    </a:ext>
                  </a:extLst>
                </a:hlinkClick>
              </a:rPr>
              <a:t>https://doi.org/10.5066/P9AGXQSR</a:t>
            </a:r>
            <a:endParaRPr lang="en-US" sz="2400" b="0" i="0" u="none" strike="noStrike" baseline="0" dirty="0">
              <a:solidFill>
                <a:schemeClr val="tx1"/>
              </a:solidFill>
              <a:latin typeface="CMR10"/>
            </a:endParaRPr>
          </a:p>
          <a:p>
            <a:pPr marL="228600" indent="-228600">
              <a:buFont typeface="+mj-lt"/>
              <a:buAutoNum type="arabicPeriod"/>
            </a:pPr>
            <a:endParaRPr lang="en-US" altLang="en-US" sz="2400" dirty="0">
              <a:latin typeface="CMR10"/>
            </a:endParaRPr>
          </a:p>
          <a:p>
            <a:endParaRPr lang="en-US" sz="2400" dirty="0">
              <a:latin typeface="CMR10"/>
            </a:endParaRPr>
          </a:p>
          <a:p>
            <a:pPr marL="228600" indent="-228600">
              <a:buFont typeface="+mj-lt"/>
              <a:buAutoNum type="arabicPeriod"/>
            </a:pPr>
            <a:endParaRPr lang="en-US" sz="2400" dirty="0">
              <a:latin typeface="CMR10"/>
            </a:endParaRPr>
          </a:p>
        </p:txBody>
      </p:sp>
      <p:sp>
        <p:nvSpPr>
          <p:cNvPr id="83" name="Google Shape;83;p1"/>
          <p:cNvSpPr/>
          <p:nvPr/>
        </p:nvSpPr>
        <p:spPr>
          <a:xfrm>
            <a:off x="29583242" y="30601500"/>
            <a:ext cx="6615720" cy="7914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r>
              <a:rPr lang="en-US" sz="3600" b="0" i="0" u="none" strike="noStrike" cap="none" dirty="0">
                <a:solidFill>
                  <a:schemeClr val="tx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Kieran.Stone@colorado.edu</a:t>
            </a:r>
            <a:r>
              <a:rPr lang="en-US" sz="3600" b="0" i="0" u="none" strike="noStrike" cap="none" dirty="0">
                <a:solidFill>
                  <a:schemeClr val="tx1"/>
                </a:solidFill>
                <a:latin typeface="Times New Roman"/>
                <a:ea typeface="Times New Roman"/>
                <a:cs typeface="Times New Roman"/>
                <a:sym typeface="Times New Roman"/>
              </a:rPr>
              <a:t> </a:t>
            </a:r>
            <a:endParaRPr sz="1800" b="0" i="0" u="none" strike="noStrike" cap="none" dirty="0">
              <a:solidFill>
                <a:schemeClr val="tx1"/>
              </a:solidFill>
              <a:latin typeface="Arial"/>
              <a:ea typeface="Arial"/>
              <a:cs typeface="Arial"/>
              <a:sym typeface="Arial"/>
            </a:endParaRPr>
          </a:p>
        </p:txBody>
      </p:sp>
      <mc:AlternateContent xmlns:mc="http://schemas.openxmlformats.org/markup-compatibility/2006">
        <mc:Choice xmlns:a14="http://schemas.microsoft.com/office/drawing/2010/main" Requires="a14">
          <p:sp>
            <p:nvSpPr>
              <p:cNvPr id="84" name="Google Shape;84;p1"/>
              <p:cNvSpPr/>
              <p:nvPr/>
            </p:nvSpPr>
            <p:spPr>
              <a:xfrm>
                <a:off x="15014880" y="7267320"/>
                <a:ext cx="13825080" cy="1207224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r>
                  <a:rPr lang="en-US" sz="3600" dirty="0">
                    <a:latin typeface="Century Gothic" panose="020B0502020202020204" pitchFamily="34" charset="0"/>
                    <a:cs typeface="Times New Roman"/>
                    <a:sym typeface="Times New Roman"/>
                  </a:rPr>
                  <a:t>	The model uses the shallow ice approximation (SIA) equations and temperature-degree day and precipitation to model the glacier mass balance. Summer mass balance is calculated using temperature, ice and snow melt factors. Winter mass balance is calculated using precipitation and an accumulation factor.</a:t>
                </a:r>
                <a:endParaRPr lang="en-US" sz="2000" dirty="0">
                  <a:latin typeface="Century Gothic" panose="020B0502020202020204" pitchFamily="34" charset="0"/>
                  <a:cs typeface="Times New Roman"/>
                  <a:sym typeface="Times New Roman"/>
                </a:endParaRPr>
              </a:p>
              <a:p>
                <a:pPr marL="0" marR="0" lvl="0" indent="0" algn="l" rtl="0">
                  <a:lnSpc>
                    <a:spcPct val="100000"/>
                  </a:lnSpc>
                  <a:spcBef>
                    <a:spcPts val="0"/>
                  </a:spcBef>
                  <a:spcAft>
                    <a:spcPts val="0"/>
                  </a:spcAft>
                  <a:buNone/>
                </a:pPr>
                <a:r>
                  <a:rPr lang="en-US" sz="3600" dirty="0">
                    <a:latin typeface="Century Gothic" panose="020B0502020202020204" pitchFamily="34" charset="0"/>
                    <a:cs typeface="Times New Roman"/>
                    <a:sym typeface="Times New Roman"/>
                  </a:rPr>
                  <a:t>	The snow fall/melt and rain fall are modeled with a temperature-degree day and precipitation model. Snow depth is increased by precipitation for temperatures </a:t>
                </a:r>
                <a14:m>
                  <m:oMath xmlns:m="http://schemas.openxmlformats.org/officeDocument/2006/math">
                    <m:r>
                      <a:rPr lang="en-US" sz="3600" b="0" i="1" smtClean="0">
                        <a:latin typeface="Cambria Math" panose="02040503050406030204" pitchFamily="18" charset="0"/>
                        <a:cs typeface="Times New Roman"/>
                        <a:sym typeface="Times New Roman"/>
                      </a:rPr>
                      <m:t>&lt;</m:t>
                    </m:r>
                    <m:sSup>
                      <m:sSupPr>
                        <m:ctrlPr>
                          <a:rPr lang="en-US" sz="3600" b="0" i="1" smtClean="0">
                            <a:latin typeface="Cambria Math" panose="02040503050406030204" pitchFamily="18" charset="0"/>
                            <a:cs typeface="Times New Roman"/>
                            <a:sym typeface="Times New Roman"/>
                          </a:rPr>
                        </m:ctrlPr>
                      </m:sSupPr>
                      <m:e>
                        <m:r>
                          <a:rPr lang="en-US" sz="3600" b="0" i="1" smtClean="0">
                            <a:latin typeface="Cambria Math" panose="02040503050406030204" pitchFamily="18" charset="0"/>
                            <a:cs typeface="Times New Roman"/>
                            <a:sym typeface="Times New Roman"/>
                          </a:rPr>
                          <m:t>0</m:t>
                        </m:r>
                      </m:e>
                      <m:sup>
                        <m:r>
                          <a:rPr lang="en-US" sz="3600" b="0" i="1" smtClean="0">
                            <a:latin typeface="Cambria Math" panose="02040503050406030204" pitchFamily="18" charset="0"/>
                            <a:cs typeface="Times New Roman"/>
                            <a:sym typeface="Times New Roman"/>
                          </a:rPr>
                          <m:t>𝑜</m:t>
                        </m:r>
                      </m:sup>
                    </m:sSup>
                    <m:r>
                      <a:rPr lang="en-US" sz="3600" b="0" i="1" smtClean="0">
                        <a:latin typeface="Cambria Math" panose="02040503050406030204" pitchFamily="18" charset="0"/>
                        <a:cs typeface="Times New Roman"/>
                        <a:sym typeface="Times New Roman"/>
                      </a:rPr>
                      <m:t>𝐶</m:t>
                    </m:r>
                  </m:oMath>
                </a14:m>
                <a:r>
                  <a:rPr lang="en-US" sz="3600" dirty="0">
                    <a:latin typeface="Century Gothic" panose="020B0502020202020204" pitchFamily="34" charset="0"/>
                    <a:cs typeface="Times New Roman"/>
                    <a:sym typeface="Times New Roman"/>
                  </a:rPr>
                  <a:t> and decreased by temperature and snow melt factor for temperatures </a:t>
                </a:r>
                <a14:m>
                  <m:oMath xmlns:m="http://schemas.openxmlformats.org/officeDocument/2006/math">
                    <m:r>
                      <a:rPr lang="en-US" sz="3600" i="1" smtClean="0">
                        <a:latin typeface="Cambria Math" panose="02040503050406030204" pitchFamily="18" charset="0"/>
                        <a:ea typeface="Cambria Math" panose="02040503050406030204" pitchFamily="18" charset="0"/>
                        <a:cs typeface="Times New Roman"/>
                        <a:sym typeface="Times New Roman"/>
                      </a:rPr>
                      <m:t>≥</m:t>
                    </m:r>
                    <m:sSup>
                      <m:sSupPr>
                        <m:ctrlPr>
                          <a:rPr lang="en-US" sz="3600" b="0" i="1" smtClean="0">
                            <a:latin typeface="Cambria Math" panose="02040503050406030204" pitchFamily="18" charset="0"/>
                            <a:ea typeface="Cambria Math" panose="02040503050406030204" pitchFamily="18" charset="0"/>
                            <a:cs typeface="Times New Roman"/>
                            <a:sym typeface="Times New Roman"/>
                          </a:rPr>
                        </m:ctrlPr>
                      </m:sSupPr>
                      <m:e>
                        <m:r>
                          <a:rPr lang="en-US" sz="3600" b="0" i="1" smtClean="0">
                            <a:latin typeface="Cambria Math" panose="02040503050406030204" pitchFamily="18" charset="0"/>
                            <a:ea typeface="Cambria Math" panose="02040503050406030204" pitchFamily="18" charset="0"/>
                            <a:cs typeface="Times New Roman"/>
                            <a:sym typeface="Times New Roman"/>
                          </a:rPr>
                          <m:t>0</m:t>
                        </m:r>
                      </m:e>
                      <m:sup>
                        <m:r>
                          <a:rPr lang="en-US" sz="3600" b="0" i="1" smtClean="0">
                            <a:latin typeface="Cambria Math" panose="02040503050406030204" pitchFamily="18" charset="0"/>
                            <a:ea typeface="Cambria Math" panose="02040503050406030204" pitchFamily="18" charset="0"/>
                            <a:cs typeface="Times New Roman"/>
                            <a:sym typeface="Times New Roman"/>
                          </a:rPr>
                          <m:t>𝑜</m:t>
                        </m:r>
                      </m:sup>
                    </m:sSup>
                    <m:r>
                      <a:rPr lang="en-US" sz="3600" b="0" i="1" smtClean="0">
                        <a:latin typeface="Cambria Math" panose="02040503050406030204" pitchFamily="18" charset="0"/>
                        <a:ea typeface="Cambria Math" panose="02040503050406030204" pitchFamily="18" charset="0"/>
                        <a:cs typeface="Times New Roman"/>
                        <a:sym typeface="Times New Roman"/>
                      </a:rPr>
                      <m:t>𝐶</m:t>
                    </m:r>
                  </m:oMath>
                </a14:m>
                <a:r>
                  <a:rPr lang="en-US" sz="3600" dirty="0">
                    <a:latin typeface="Century Gothic" panose="020B0502020202020204" pitchFamily="34" charset="0"/>
                    <a:cs typeface="Times New Roman"/>
                    <a:sym typeface="Times New Roman"/>
                  </a:rPr>
                  <a:t>. Snow melt is calculated for off glacier area of the basin and rain fall is calculated for the entire basin. An avalanche model is used to move snow from higher elevations to lower elevations where more can melt during the summer. Amount of snow moved is controlled by the avalanche percentage (32%).</a:t>
                </a:r>
                <a:endParaRPr lang="en-US" sz="2000" dirty="0">
                  <a:latin typeface="Century Gothic" panose="020B0502020202020204" pitchFamily="34" charset="0"/>
                  <a:cs typeface="Times New Roman"/>
                  <a:sym typeface="Times New Roman"/>
                </a:endParaRPr>
              </a:p>
              <a:p>
                <a:pPr marL="0" marR="0" lvl="0" indent="0" algn="l" rtl="0">
                  <a:lnSpc>
                    <a:spcPct val="100000"/>
                  </a:lnSpc>
                  <a:spcBef>
                    <a:spcPts val="0"/>
                  </a:spcBef>
                  <a:spcAft>
                    <a:spcPts val="0"/>
                  </a:spcAft>
                  <a:buNone/>
                </a:pPr>
                <a:r>
                  <a:rPr lang="en-US" sz="3600" dirty="0">
                    <a:latin typeface="Century Gothic" panose="020B0502020202020204" pitchFamily="34" charset="0"/>
                    <a:cs typeface="Times New Roman"/>
                    <a:sym typeface="Times New Roman"/>
                  </a:rPr>
                  <a:t>	The model contains two sections, the spinup run and the data driven run. Spinup aims to replicate the glacier state in 1984 when weather data becomes available. The data driven run drives the mass balance model with temperature and precipitation data from the Diablo Dam weather station [6]. The temperatures are adjusted with monthly lapse rates and the precipitation is adjusted with a conversion factor [5].</a:t>
                </a:r>
              </a:p>
            </p:txBody>
          </p:sp>
        </mc:Choice>
        <mc:Fallback>
          <p:sp>
            <p:nvSpPr>
              <p:cNvPr id="84" name="Google Shape;84;p1"/>
              <p:cNvSpPr>
                <a:spLocks noRot="1" noChangeAspect="1" noMove="1" noResize="1" noEditPoints="1" noAdjustHandles="1" noChangeArrowheads="1" noChangeShapeType="1" noTextEdit="1"/>
              </p:cNvSpPr>
              <p:nvPr/>
            </p:nvSpPr>
            <p:spPr>
              <a:xfrm>
                <a:off x="15014880" y="7267320"/>
                <a:ext cx="13825080" cy="12072240"/>
              </a:xfrm>
              <a:prstGeom prst="rect">
                <a:avLst/>
              </a:prstGeom>
              <a:blipFill>
                <a:blip r:embed="rId9"/>
                <a:stretch>
                  <a:fillRect l="-1190" t="-707" r="-2028" b="-7269"/>
                </a:stretch>
              </a:blipFill>
              <a:ln>
                <a:noFill/>
              </a:ln>
            </p:spPr>
            <p:txBody>
              <a:bodyPr/>
              <a:lstStyle/>
              <a:p>
                <a:r>
                  <a:rPr lang="en-US">
                    <a:noFill/>
                  </a:rPr>
                  <a:t> </a:t>
                </a:r>
              </a:p>
            </p:txBody>
          </p:sp>
        </mc:Fallback>
      </mc:AlternateContent>
      <p:sp>
        <p:nvSpPr>
          <p:cNvPr id="85" name="Google Shape;85;p1"/>
          <p:cNvSpPr/>
          <p:nvPr/>
        </p:nvSpPr>
        <p:spPr>
          <a:xfrm>
            <a:off x="29461320" y="7368120"/>
            <a:ext cx="13771080" cy="1023912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Century Gothic" panose="020B0502020202020204" pitchFamily="34" charset="0"/>
              <a:sym typeface="Arial"/>
            </a:endParaRPr>
          </a:p>
        </p:txBody>
      </p:sp>
      <p:sp>
        <p:nvSpPr>
          <p:cNvPr id="86" name="Google Shape;86;p1"/>
          <p:cNvSpPr/>
          <p:nvPr/>
        </p:nvSpPr>
        <p:spPr>
          <a:xfrm>
            <a:off x="29461320" y="18754560"/>
            <a:ext cx="13771080" cy="5400360"/>
          </a:xfrm>
          <a:prstGeom prst="rect">
            <a:avLst/>
          </a:prstGeom>
          <a:noFill/>
          <a:ln>
            <a:noFill/>
          </a:ln>
        </p:spPr>
        <p:txBody>
          <a:bodyPr spcFirstLastPara="1" wrap="square" lIns="109800" tIns="54700" rIns="109800" bIns="54700" anchor="t" anchorCtr="0">
            <a:noAutofit/>
          </a:bodyPr>
          <a:lstStyle/>
          <a:p>
            <a:pPr marL="285750" indent="-285750">
              <a:buFont typeface="Arial" panose="020B0604020202020204" pitchFamily="34" charset="0"/>
              <a:buChar char="•"/>
            </a:pPr>
            <a:r>
              <a:rPr lang="en-US" sz="4400" dirty="0">
                <a:latin typeface="Century Gothic" panose="020B0502020202020204" pitchFamily="34" charset="0"/>
              </a:rPr>
              <a:t>Limited performance on shorter (monthly) timescales</a:t>
            </a:r>
            <a:endParaRPr lang="en-US" sz="4400" b="0" i="0" u="none" strike="noStrike" cap="none" dirty="0">
              <a:solidFill>
                <a:srgbClr val="000000"/>
              </a:solidFill>
              <a:latin typeface="Century Gothic" panose="020B0502020202020204" pitchFamily="34" charset="0"/>
              <a:sym typeface="Arial"/>
            </a:endParaRPr>
          </a:p>
          <a:p>
            <a:pPr marL="285750" marR="0" lvl="0" indent="-285750" algn="l" rtl="0">
              <a:lnSpc>
                <a:spcPct val="100000"/>
              </a:lnSpc>
              <a:spcBef>
                <a:spcPts val="0"/>
              </a:spcBef>
              <a:spcAft>
                <a:spcPts val="0"/>
              </a:spcAft>
              <a:buFont typeface="Arial" panose="020B0604020202020204" pitchFamily="34" charset="0"/>
              <a:buChar char="•"/>
            </a:pPr>
            <a:r>
              <a:rPr lang="en-US" sz="4400" b="0" i="0" u="none" strike="noStrike" cap="none" dirty="0">
                <a:solidFill>
                  <a:srgbClr val="000000"/>
                </a:solidFill>
                <a:latin typeface="Century Gothic" panose="020B0502020202020204" pitchFamily="34" charset="0"/>
                <a:sym typeface="Arial"/>
              </a:rPr>
              <a:t>Model works well on longer (yearly to decadal) timescales</a:t>
            </a:r>
          </a:p>
          <a:p>
            <a:pPr marL="285750" marR="0" lvl="0" indent="-285750" algn="l" rtl="0">
              <a:lnSpc>
                <a:spcPct val="100000"/>
              </a:lnSpc>
              <a:spcBef>
                <a:spcPts val="0"/>
              </a:spcBef>
              <a:spcAft>
                <a:spcPts val="0"/>
              </a:spcAft>
              <a:buFont typeface="Arial" panose="020B0604020202020204" pitchFamily="34" charset="0"/>
              <a:buChar char="•"/>
            </a:pPr>
            <a:r>
              <a:rPr lang="en-US" sz="4400" dirty="0">
                <a:latin typeface="Century Gothic" panose="020B0502020202020204" pitchFamily="34" charset="0"/>
              </a:rPr>
              <a:t>RMSE drops to 16.11% on yearly timescales and 5.06% over the 16 years of runoff data</a:t>
            </a:r>
          </a:p>
          <a:p>
            <a:pPr marL="285750" marR="0" lvl="0" indent="-285750" algn="l" rtl="0">
              <a:lnSpc>
                <a:spcPct val="100000"/>
              </a:lnSpc>
              <a:spcBef>
                <a:spcPts val="0"/>
              </a:spcBef>
              <a:spcAft>
                <a:spcPts val="0"/>
              </a:spcAft>
              <a:buFont typeface="Arial" panose="020B0604020202020204" pitchFamily="34" charset="0"/>
              <a:buChar char="•"/>
            </a:pPr>
            <a:r>
              <a:rPr lang="en-US" sz="4400" b="0" i="0" u="none" strike="noStrike" cap="none" dirty="0">
                <a:solidFill>
                  <a:srgbClr val="000000"/>
                </a:solidFill>
                <a:latin typeface="Century Gothic" panose="020B0502020202020204" pitchFamily="34" charset="0"/>
                <a:sym typeface="Arial"/>
              </a:rPr>
              <a:t>SIA – Mass Balance model performs better then OGGM</a:t>
            </a:r>
          </a:p>
        </p:txBody>
      </p:sp>
      <p:sp>
        <p:nvSpPr>
          <p:cNvPr id="87" name="Google Shape;87;p1"/>
          <p:cNvSpPr/>
          <p:nvPr/>
        </p:nvSpPr>
        <p:spPr>
          <a:xfrm>
            <a:off x="15068880" y="21054902"/>
            <a:ext cx="13771080" cy="4536900"/>
          </a:xfrm>
          <a:prstGeom prst="rect">
            <a:avLst/>
          </a:prstGeom>
          <a:noFill/>
          <a:ln>
            <a:noFill/>
          </a:ln>
        </p:spPr>
        <p:txBody>
          <a:bodyPr spcFirstLastPara="1" wrap="square" lIns="109800" tIns="54700" rIns="109800" bIns="54700" anchor="t" anchorCtr="0">
            <a:noAutofit/>
          </a:bodyPr>
          <a:lstStyle/>
          <a:p>
            <a:pPr marL="0" marR="0" lvl="0" indent="0" algn="l" rtl="0">
              <a:lnSpc>
                <a:spcPct val="100000"/>
              </a:lnSpc>
              <a:spcBef>
                <a:spcPts val="0"/>
              </a:spcBef>
              <a:spcAft>
                <a:spcPts val="0"/>
              </a:spcAft>
              <a:buNone/>
            </a:pPr>
            <a:r>
              <a:rPr lang="en-US" sz="3600" dirty="0">
                <a:latin typeface="Century Gothic" panose="020B0502020202020204" pitchFamily="34" charset="0"/>
                <a:cs typeface="Times New Roman"/>
                <a:sym typeface="Times New Roman"/>
              </a:rPr>
              <a:t>The mass balance model was tuned using measured mass balance data from the USGS and achieved RMSE’s of 0.53m (winter) and 0.5m (summer)</a:t>
            </a:r>
          </a:p>
          <a:p>
            <a:pPr marL="0" marR="0" lvl="0" indent="0" algn="l" rtl="0">
              <a:lnSpc>
                <a:spcPct val="100000"/>
              </a:lnSpc>
              <a:spcBef>
                <a:spcPts val="0"/>
              </a:spcBef>
              <a:spcAft>
                <a:spcPts val="0"/>
              </a:spcAft>
              <a:buNone/>
            </a:pPr>
            <a:r>
              <a:rPr lang="en-US" sz="3600" dirty="0">
                <a:latin typeface="Century Gothic" panose="020B0502020202020204" pitchFamily="34" charset="0"/>
                <a:cs typeface="Times New Roman"/>
                <a:sym typeface="Times New Roman"/>
              </a:rPr>
              <a:t>The runoff model has errors of 30.35% (RMSE), 0.8 (NSE) and 0.88 (KGE). This is for the daily average runoff per month. The OGGM model has errors of 45.96% (RMSE), 0.53 (NSE) and 0.72 (KGE).</a:t>
            </a:r>
            <a:endParaRPr lang="en-US" sz="3600" b="0" i="0" u="none" strike="noStrike" cap="none" dirty="0">
              <a:solidFill>
                <a:srgbClr val="000000"/>
              </a:solidFill>
              <a:latin typeface="Century Gothic" panose="020B0502020202020204" pitchFamily="34" charset="0"/>
              <a:sym typeface="Arial"/>
            </a:endParaRPr>
          </a:p>
        </p:txBody>
      </p:sp>
      <p:pic>
        <p:nvPicPr>
          <p:cNvPr id="89" name="Google Shape;89;p1"/>
          <p:cNvPicPr preferRelativeResize="0"/>
          <p:nvPr/>
        </p:nvPicPr>
        <p:blipFill rotWithShape="1">
          <a:blip r:embed="rId10">
            <a:alphaModFix/>
          </a:blip>
          <a:srcRect/>
          <a:stretch/>
        </p:blipFill>
        <p:spPr>
          <a:xfrm>
            <a:off x="37443240" y="1067400"/>
            <a:ext cx="4889160" cy="3085920"/>
          </a:xfrm>
          <a:prstGeom prst="rect">
            <a:avLst/>
          </a:prstGeom>
          <a:noFill/>
          <a:ln>
            <a:noFill/>
          </a:ln>
        </p:spPr>
      </p:pic>
      <p:sp>
        <p:nvSpPr>
          <p:cNvPr id="90" name="Google Shape;90;p1"/>
          <p:cNvSpPr/>
          <p:nvPr/>
        </p:nvSpPr>
        <p:spPr>
          <a:xfrm>
            <a:off x="-3147480" y="5853240"/>
            <a:ext cx="184320" cy="16768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3B83E4D-D472-2AAD-15D0-423629BD6C93}"/>
              </a:ext>
            </a:extLst>
          </p:cNvPr>
          <p:cNvSpPr txBox="1"/>
          <p:nvPr/>
        </p:nvSpPr>
        <p:spPr>
          <a:xfrm>
            <a:off x="523080" y="7481006"/>
            <a:ext cx="13726440" cy="5509200"/>
          </a:xfrm>
          <a:prstGeom prst="rect">
            <a:avLst/>
          </a:prstGeom>
          <a:noFill/>
        </p:spPr>
        <p:txBody>
          <a:bodyPr wrap="square" rtlCol="0">
            <a:spAutoFit/>
          </a:bodyPr>
          <a:lstStyle/>
          <a:p>
            <a:r>
              <a:rPr lang="en-US" sz="4400" dirty="0">
                <a:latin typeface="Century Gothic" panose="020B0502020202020204" pitchFamily="34" charset="0"/>
                <a:cs typeface="Times New Roman"/>
              </a:rPr>
              <a:t>Glaciers play a significant role in the hydrology of mountain basins. The runoff from these basins is often used as a water source by downstream communities. To understand how these glaciers evolve over time, computer models are used and have proven very effective at modeling these glaciers, but they can get very complex and computationally intensive. </a:t>
            </a:r>
          </a:p>
        </p:txBody>
      </p:sp>
      <p:sp>
        <p:nvSpPr>
          <p:cNvPr id="3" name="Google Shape;72;p1">
            <a:extLst>
              <a:ext uri="{FF2B5EF4-FFF2-40B4-BE49-F238E27FC236}">
                <a16:creationId xmlns:a16="http://schemas.microsoft.com/office/drawing/2014/main" id="{87B43717-37E2-68D9-DD1E-B41E98716C15}"/>
              </a:ext>
            </a:extLst>
          </p:cNvPr>
          <p:cNvSpPr/>
          <p:nvPr/>
        </p:nvSpPr>
        <p:spPr>
          <a:xfrm>
            <a:off x="567360" y="13194540"/>
            <a:ext cx="13771080" cy="1136160"/>
          </a:xfrm>
          <a:prstGeom prst="rect">
            <a:avLst/>
          </a:prstGeom>
          <a:solidFill>
            <a:srgbClr val="8EB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6000" b="1" dirty="0">
                <a:latin typeface="Times New Roman"/>
                <a:cs typeface="Times New Roman"/>
              </a:rPr>
              <a:t>Thesis Question</a:t>
            </a:r>
            <a:endParaRPr sz="6000" b="1" dirty="0">
              <a:latin typeface="Times New Roman"/>
              <a:cs typeface="Times New Roman"/>
            </a:endParaRPr>
          </a:p>
        </p:txBody>
      </p:sp>
      <p:sp>
        <p:nvSpPr>
          <p:cNvPr id="5" name="TextBox 4">
            <a:extLst>
              <a:ext uri="{FF2B5EF4-FFF2-40B4-BE49-F238E27FC236}">
                <a16:creationId xmlns:a16="http://schemas.microsoft.com/office/drawing/2014/main" id="{FB922D84-362C-CB13-9DBB-1FE1F2B675BF}"/>
              </a:ext>
            </a:extLst>
          </p:cNvPr>
          <p:cNvSpPr txBox="1"/>
          <p:nvPr/>
        </p:nvSpPr>
        <p:spPr>
          <a:xfrm>
            <a:off x="558360" y="14361439"/>
            <a:ext cx="13780080" cy="6740307"/>
          </a:xfrm>
          <a:prstGeom prst="rect">
            <a:avLst/>
          </a:prstGeom>
          <a:noFill/>
        </p:spPr>
        <p:txBody>
          <a:bodyPr wrap="square" rtlCol="0">
            <a:spAutoFit/>
          </a:bodyPr>
          <a:lstStyle/>
          <a:p>
            <a:r>
              <a:rPr lang="en-US" sz="4800" b="1" dirty="0">
                <a:latin typeface="Century Gothic" panose="020B0502020202020204" pitchFamily="34" charset="0"/>
                <a:cs typeface="Times New Roman"/>
              </a:rPr>
              <a:t>Can a simple SIA - Mass Balance model be used to calculate the water runoff of small mountain glaciers?</a:t>
            </a:r>
          </a:p>
          <a:p>
            <a:endParaRPr lang="en-US" sz="4800" b="1" dirty="0">
              <a:latin typeface="Century Gothic" panose="020B0502020202020204" pitchFamily="34" charset="0"/>
              <a:cs typeface="Times New Roman"/>
            </a:endParaRPr>
          </a:p>
          <a:p>
            <a:pPr marL="685800" indent="-685800">
              <a:buFont typeface="Arial" panose="020B0604020202020204" pitchFamily="34" charset="0"/>
              <a:buChar char="•"/>
            </a:pPr>
            <a:r>
              <a:rPr lang="en-US" sz="4800" dirty="0">
                <a:latin typeface="Century Gothic" panose="020B0502020202020204" pitchFamily="34" charset="0"/>
                <a:cs typeface="Times New Roman"/>
              </a:rPr>
              <a:t>This was validated using 91 months of runoff data from 1992-2007 [3]</a:t>
            </a:r>
          </a:p>
          <a:p>
            <a:pPr marL="685800" indent="-685800">
              <a:buFont typeface="Arial" panose="020B0604020202020204" pitchFamily="34" charset="0"/>
              <a:buChar char="•"/>
            </a:pPr>
            <a:r>
              <a:rPr lang="en-US" sz="4800" dirty="0">
                <a:latin typeface="Century Gothic" panose="020B0502020202020204" pitchFamily="34" charset="0"/>
                <a:cs typeface="Times New Roman"/>
              </a:rPr>
              <a:t>The SIA-Mass Balance model accuracy compared against Open Global Glacier Model (OGGM) [4]</a:t>
            </a:r>
          </a:p>
        </p:txBody>
      </p:sp>
      <p:sp>
        <p:nvSpPr>
          <p:cNvPr id="6" name="Google Shape;72;p1">
            <a:extLst>
              <a:ext uri="{FF2B5EF4-FFF2-40B4-BE49-F238E27FC236}">
                <a16:creationId xmlns:a16="http://schemas.microsoft.com/office/drawing/2014/main" id="{D3D8DD35-4CEB-645E-0A1A-FAB55807BACE}"/>
              </a:ext>
            </a:extLst>
          </p:cNvPr>
          <p:cNvSpPr/>
          <p:nvPr/>
        </p:nvSpPr>
        <p:spPr>
          <a:xfrm>
            <a:off x="567360" y="22479911"/>
            <a:ext cx="13771080" cy="1136160"/>
          </a:xfrm>
          <a:prstGeom prst="rect">
            <a:avLst/>
          </a:prstGeom>
          <a:solidFill>
            <a:srgbClr val="8EB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6000" b="1" dirty="0">
                <a:latin typeface="Times New Roman"/>
                <a:cs typeface="Times New Roman"/>
              </a:rPr>
              <a:t>Study Site</a:t>
            </a:r>
            <a:endParaRPr sz="6000" b="1" dirty="0">
              <a:latin typeface="Times New Roman"/>
              <a:cs typeface="Times New Roman"/>
            </a:endParaRPr>
          </a:p>
        </p:txBody>
      </p:sp>
      <p:pic>
        <p:nvPicPr>
          <p:cNvPr id="8" name="Picture 7" descr="A map of a mountain with red and blue lines&#10;&#10;AI-generated content may be incorrect.">
            <a:extLst>
              <a:ext uri="{FF2B5EF4-FFF2-40B4-BE49-F238E27FC236}">
                <a16:creationId xmlns:a16="http://schemas.microsoft.com/office/drawing/2014/main" id="{EA35FD39-DBBD-BB84-1F86-5F02F1E17F80}"/>
              </a:ext>
            </a:extLst>
          </p:cNvPr>
          <p:cNvPicPr>
            <a:picLocks noChangeAspect="1"/>
          </p:cNvPicPr>
          <p:nvPr/>
        </p:nvPicPr>
        <p:blipFill>
          <a:blip r:embed="rId11"/>
          <a:stretch>
            <a:fillRect/>
          </a:stretch>
        </p:blipFill>
        <p:spPr>
          <a:xfrm>
            <a:off x="6535545" y="23616071"/>
            <a:ext cx="7772415" cy="7772415"/>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5F9BF98-BAB7-ACD5-EAE5-4C111B4EECA4}"/>
                  </a:ext>
                </a:extLst>
              </p:cNvPr>
              <p:cNvSpPr txBox="1"/>
              <p:nvPr/>
            </p:nvSpPr>
            <p:spPr>
              <a:xfrm>
                <a:off x="558360" y="23649925"/>
                <a:ext cx="5977185" cy="7492885"/>
              </a:xfrm>
              <a:prstGeom prst="rect">
                <a:avLst/>
              </a:prstGeom>
              <a:noFill/>
            </p:spPr>
            <p:txBody>
              <a:bodyPr wrap="square" rtlCol="0">
                <a:spAutoFit/>
              </a:bodyPr>
              <a:lstStyle/>
              <a:p>
                <a:r>
                  <a:rPr lang="en-US" sz="4000" b="1" dirty="0">
                    <a:latin typeface="Century Gothic" panose="020B0502020202020204" pitchFamily="34" charset="0"/>
                    <a:cs typeface="Times New Roman"/>
                  </a:rPr>
                  <a:t>South Cascade Glacier</a:t>
                </a:r>
              </a:p>
              <a:p>
                <a:pPr marL="571500" indent="-571500">
                  <a:buFont typeface="Arial" panose="020B0604020202020204" pitchFamily="34" charset="0"/>
                  <a:buChar char="•"/>
                </a:pPr>
                <a:endParaRPr lang="en-US" sz="2800" dirty="0">
                  <a:latin typeface="Century Gothic" panose="020B0502020202020204" pitchFamily="34" charset="0"/>
                  <a:cs typeface="Times New Roman"/>
                </a:endParaRPr>
              </a:p>
              <a:p>
                <a:pPr marL="571500" indent="-571500">
                  <a:buFont typeface="Arial" panose="020B0604020202020204" pitchFamily="34" charset="0"/>
                  <a:buChar char="•"/>
                </a:pPr>
                <a:r>
                  <a:rPr lang="en-US" sz="4000" dirty="0">
                    <a:latin typeface="Century Gothic" panose="020B0502020202020204" pitchFamily="34" charset="0"/>
                    <a:cs typeface="Times New Roman"/>
                  </a:rPr>
                  <a:t>Area:</a:t>
                </a:r>
                <a14:m>
                  <m:oMath xmlns:m="http://schemas.openxmlformats.org/officeDocument/2006/math">
                    <m:sSup>
                      <m:sSupPr>
                        <m:ctrlPr>
                          <a:rPr lang="en-US" sz="4000"/>
                        </m:ctrlPr>
                      </m:sSupPr>
                      <m:e>
                        <m:r>
                          <a:rPr lang="en-US" sz="4000"/>
                          <m:t> 1.68 </m:t>
                        </m:r>
                        <m:r>
                          <a:rPr lang="en-US" sz="4000"/>
                          <m:t>𝑘𝑚</m:t>
                        </m:r>
                      </m:e>
                      <m:sup>
                        <m:r>
                          <a:rPr lang="en-US" sz="4000"/>
                          <m:t>2</m:t>
                        </m:r>
                      </m:sup>
                    </m:sSup>
                  </m:oMath>
                </a14:m>
                <a:endParaRPr lang="en-US" sz="4000" dirty="0">
                  <a:latin typeface="Century Gothic" panose="020B0502020202020204" pitchFamily="34" charset="0"/>
                  <a:cs typeface="Times New Roman"/>
                </a:endParaRPr>
              </a:p>
              <a:p>
                <a:pPr marL="571500" indent="-571500">
                  <a:buFont typeface="Arial" panose="020B0604020202020204" pitchFamily="34" charset="0"/>
                  <a:buChar char="•"/>
                </a:pPr>
                <a:r>
                  <a:rPr lang="en-US" sz="4000" dirty="0">
                    <a:latin typeface="Century Gothic" panose="020B0502020202020204" pitchFamily="34" charset="0"/>
                    <a:cs typeface="Times New Roman"/>
                  </a:rPr>
                  <a:t>Mean elevation: </a:t>
                </a:r>
                <a14:m>
                  <m:oMath xmlns:m="http://schemas.openxmlformats.org/officeDocument/2006/math">
                    <m:r>
                      <a:rPr lang="en-US" sz="4000" dirty="0"/>
                      <m:t>~1900</m:t>
                    </m:r>
                    <m:r>
                      <a:rPr lang="en-US" sz="4000" dirty="0"/>
                      <m:t>𝑚</m:t>
                    </m:r>
                  </m:oMath>
                </a14:m>
                <a:r>
                  <a:rPr lang="en-US" sz="4000" dirty="0">
                    <a:latin typeface="Century Gothic" panose="020B0502020202020204" pitchFamily="34" charset="0"/>
                    <a:cs typeface="Times New Roman"/>
                  </a:rPr>
                  <a:t> [1]</a:t>
                </a:r>
              </a:p>
              <a:p>
                <a:pPr marL="571500" indent="-571500">
                  <a:buFont typeface="Arial" panose="020B0604020202020204" pitchFamily="34" charset="0"/>
                  <a:buChar char="•"/>
                </a:pPr>
                <a:r>
                  <a:rPr lang="en-US" sz="4000" dirty="0">
                    <a:latin typeface="Century Gothic" panose="020B0502020202020204" pitchFamily="34" charset="0"/>
                    <a:cs typeface="Times New Roman"/>
                  </a:rPr>
                  <a:t>Mean ice thickness: </a:t>
                </a:r>
                <a14:m>
                  <m:oMath xmlns:m="http://schemas.openxmlformats.org/officeDocument/2006/math">
                    <m:r>
                      <a:rPr lang="en-US" sz="4000" dirty="0"/>
                      <m:t>99</m:t>
                    </m:r>
                    <m:r>
                      <a:rPr lang="en-US" sz="4000" dirty="0"/>
                      <m:t>𝑚</m:t>
                    </m:r>
                  </m:oMath>
                </a14:m>
                <a:endParaRPr lang="en-US" sz="4000" dirty="0">
                  <a:latin typeface="Century Gothic" panose="020B0502020202020204" pitchFamily="34" charset="0"/>
                  <a:cs typeface="Times New Roman"/>
                </a:endParaRPr>
              </a:p>
              <a:p>
                <a:pPr marL="571500" indent="-571500">
                  <a:buFont typeface="Arial" panose="020B0604020202020204" pitchFamily="34" charset="0"/>
                  <a:buChar char="•"/>
                </a:pPr>
                <a:r>
                  <a:rPr lang="en-US" sz="4000" dirty="0">
                    <a:latin typeface="Century Gothic" panose="020B0502020202020204" pitchFamily="34" charset="0"/>
                    <a:cs typeface="Times New Roman"/>
                  </a:rPr>
                  <a:t>Max ice thickness: </a:t>
                </a:r>
                <a14:m>
                  <m:oMath xmlns:m="http://schemas.openxmlformats.org/officeDocument/2006/math">
                    <m:r>
                      <a:rPr lang="en-US" sz="4000" dirty="0"/>
                      <m:t>195</m:t>
                    </m:r>
                    <m:r>
                      <a:rPr lang="en-US" sz="4000" dirty="0"/>
                      <m:t>𝑚</m:t>
                    </m:r>
                  </m:oMath>
                </a14:m>
                <a:r>
                  <a:rPr lang="en-US" sz="4000" dirty="0">
                    <a:latin typeface="Century Gothic" panose="020B0502020202020204" pitchFamily="34" charset="0"/>
                    <a:cs typeface="Times New Roman"/>
                  </a:rPr>
                  <a:t> [2]</a:t>
                </a:r>
              </a:p>
              <a:p>
                <a:pPr marL="571500" indent="-571500">
                  <a:buFont typeface="Arial" panose="020B0604020202020204" pitchFamily="34" charset="0"/>
                  <a:buChar char="•"/>
                </a:pPr>
                <a:r>
                  <a:rPr lang="en-US" sz="4000" dirty="0">
                    <a:latin typeface="Century Gothic" panose="020B0502020202020204" pitchFamily="34" charset="0"/>
                    <a:cs typeface="Times New Roman"/>
                  </a:rPr>
                  <a:t>North facing </a:t>
                </a:r>
              </a:p>
              <a:p>
                <a:pPr marL="571500" indent="-571500">
                  <a:buFont typeface="Arial" panose="020B0604020202020204" pitchFamily="34" charset="0"/>
                  <a:buChar char="•"/>
                </a:pPr>
                <a:r>
                  <a:rPr lang="en-US" sz="4000" dirty="0">
                    <a:latin typeface="Century Gothic" panose="020B0502020202020204" pitchFamily="34" charset="0"/>
                    <a:cs typeface="Times New Roman"/>
                  </a:rPr>
                  <a:t>Average slope: </a:t>
                </a:r>
                <a14:m>
                  <m:oMath xmlns:m="http://schemas.openxmlformats.org/officeDocument/2006/math">
                    <m:r>
                      <a:rPr lang="en-US" sz="4000" dirty="0"/>
                      <m:t>7.14 </m:t>
                    </m:r>
                  </m:oMath>
                </a14:m>
                <a:r>
                  <a:rPr lang="en-US" sz="4000" dirty="0">
                    <a:latin typeface="Century Gothic" panose="020B0502020202020204" pitchFamily="34" charset="0"/>
                    <a:cs typeface="Times New Roman"/>
                  </a:rPr>
                  <a:t>degrees</a:t>
                </a:r>
              </a:p>
            </p:txBody>
          </p:sp>
        </mc:Choice>
        <mc:Fallback>
          <p:sp>
            <p:nvSpPr>
              <p:cNvPr id="9" name="TextBox 8">
                <a:extLst>
                  <a:ext uri="{FF2B5EF4-FFF2-40B4-BE49-F238E27FC236}">
                    <a16:creationId xmlns:a16="http://schemas.microsoft.com/office/drawing/2014/main" id="{F5F9BF98-BAB7-ACD5-EAE5-4C111B4EECA4}"/>
                  </a:ext>
                </a:extLst>
              </p:cNvPr>
              <p:cNvSpPr txBox="1">
                <a:spLocks noRot="1" noChangeAspect="1" noMove="1" noResize="1" noEditPoints="1" noAdjustHandles="1" noChangeArrowheads="1" noChangeShapeType="1" noTextEdit="1"/>
              </p:cNvSpPr>
              <p:nvPr/>
            </p:nvSpPr>
            <p:spPr>
              <a:xfrm>
                <a:off x="558360" y="23649925"/>
                <a:ext cx="5977185" cy="7492885"/>
              </a:xfrm>
              <a:prstGeom prst="rect">
                <a:avLst/>
              </a:prstGeom>
              <a:blipFill>
                <a:blip r:embed="rId12"/>
                <a:stretch>
                  <a:fillRect l="-3673" t="-1465" r="-2551" b="-81"/>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70C83149-107A-A5A2-7472-6F04F84C7AC1}"/>
              </a:ext>
            </a:extLst>
          </p:cNvPr>
          <p:cNvPicPr>
            <a:picLocks noChangeAspect="1"/>
          </p:cNvPicPr>
          <p:nvPr/>
        </p:nvPicPr>
        <p:blipFill>
          <a:blip r:embed="rId13"/>
          <a:stretch>
            <a:fillRect/>
          </a:stretch>
        </p:blipFill>
        <p:spPr>
          <a:xfrm>
            <a:off x="15005520" y="25109345"/>
            <a:ext cx="13681080" cy="6225775"/>
          </a:xfrm>
          <a:prstGeom prst="rect">
            <a:avLst/>
          </a:prstGeom>
        </p:spPr>
      </p:pic>
      <p:sp>
        <p:nvSpPr>
          <p:cNvPr id="14" name="Google Shape;87;p1">
            <a:extLst>
              <a:ext uri="{FF2B5EF4-FFF2-40B4-BE49-F238E27FC236}">
                <a16:creationId xmlns:a16="http://schemas.microsoft.com/office/drawing/2014/main" id="{FF60106E-96CB-4F21-106A-3CBE62B73E38}"/>
              </a:ext>
            </a:extLst>
          </p:cNvPr>
          <p:cNvSpPr/>
          <p:nvPr/>
        </p:nvSpPr>
        <p:spPr>
          <a:xfrm>
            <a:off x="29506320" y="7356960"/>
            <a:ext cx="13771080" cy="10361520"/>
          </a:xfrm>
          <a:prstGeom prst="rect">
            <a:avLst/>
          </a:prstGeom>
          <a:noFill/>
          <a:ln>
            <a:noFill/>
          </a:ln>
        </p:spPr>
        <p:txBody>
          <a:bodyPr spcFirstLastPara="1" wrap="square" lIns="109800" tIns="54700" rIns="109800" bIns="54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sz="3600" b="0" i="0" u="none" strike="noStrike" cap="none" dirty="0">
                <a:solidFill>
                  <a:srgbClr val="000000"/>
                </a:solidFill>
                <a:latin typeface="Century Gothic" panose="020B0502020202020204" pitchFamily="34" charset="0"/>
                <a:sym typeface="Arial"/>
              </a:rPr>
              <a:t>Introduce </a:t>
            </a:r>
            <a:r>
              <a:rPr lang="en-US" sz="3600" dirty="0">
                <a:latin typeface="Century Gothic" panose="020B0502020202020204" pitchFamily="34" charset="0"/>
              </a:rPr>
              <a:t>dry and wet temperature lapse rates to reduce error in temperature lapse rates</a:t>
            </a:r>
          </a:p>
          <a:p>
            <a:pPr marL="285750" marR="0" lvl="0" indent="-285750" algn="l" rtl="0">
              <a:lnSpc>
                <a:spcPct val="100000"/>
              </a:lnSpc>
              <a:spcBef>
                <a:spcPts val="0"/>
              </a:spcBef>
              <a:spcAft>
                <a:spcPts val="0"/>
              </a:spcAft>
              <a:buFont typeface="Arial" panose="020B0604020202020204" pitchFamily="34" charset="0"/>
              <a:buChar char="•"/>
            </a:pPr>
            <a:r>
              <a:rPr lang="en-US" sz="3600" b="0" i="0" u="none" strike="noStrike" cap="none" dirty="0">
                <a:solidFill>
                  <a:srgbClr val="000000"/>
                </a:solidFill>
                <a:latin typeface="Century Gothic" panose="020B0502020202020204" pitchFamily="34" charset="0"/>
                <a:sym typeface="Arial"/>
              </a:rPr>
              <a:t>Use monthly average precipitation or supplementary data source for missing temperature data, currently assumed to be 0</a:t>
            </a:r>
          </a:p>
          <a:p>
            <a:pPr marL="285750" marR="0" lvl="0" indent="-285750" algn="l" rtl="0">
              <a:lnSpc>
                <a:spcPct val="100000"/>
              </a:lnSpc>
              <a:spcBef>
                <a:spcPts val="0"/>
              </a:spcBef>
              <a:spcAft>
                <a:spcPts val="0"/>
              </a:spcAft>
              <a:buFont typeface="Arial" panose="020B0604020202020204" pitchFamily="34" charset="0"/>
              <a:buChar char="•"/>
            </a:pPr>
            <a:r>
              <a:rPr lang="en-US" sz="3600" dirty="0">
                <a:latin typeface="Century Gothic" panose="020B0502020202020204" pitchFamily="34" charset="0"/>
              </a:rPr>
              <a:t>Run model for glacier near South Cascade Glacier with same input parameters to test how region or climate specific they are</a:t>
            </a:r>
          </a:p>
          <a:p>
            <a:pPr marL="285750" marR="0" lvl="0" indent="-285750" algn="l" rtl="0">
              <a:lnSpc>
                <a:spcPct val="100000"/>
              </a:lnSpc>
              <a:spcBef>
                <a:spcPts val="0"/>
              </a:spcBef>
              <a:spcAft>
                <a:spcPts val="0"/>
              </a:spcAft>
              <a:buFont typeface="Arial" panose="020B0604020202020204" pitchFamily="34" charset="0"/>
              <a:buChar char="•"/>
            </a:pPr>
            <a:r>
              <a:rPr lang="en-US" sz="3600" dirty="0">
                <a:latin typeface="Century Gothic" panose="020B0502020202020204" pitchFamily="34" charset="0"/>
              </a:rPr>
              <a:t>Run the model into the future with modeled climate data to see how the glacier and basin runoff evolve</a:t>
            </a:r>
          </a:p>
          <a:p>
            <a:pPr marL="285750" marR="0" lvl="0" indent="-285750" algn="l" rtl="0">
              <a:lnSpc>
                <a:spcPct val="100000"/>
              </a:lnSpc>
              <a:spcBef>
                <a:spcPts val="0"/>
              </a:spcBef>
              <a:spcAft>
                <a:spcPts val="0"/>
              </a:spcAft>
              <a:buFont typeface="Arial" panose="020B0604020202020204" pitchFamily="34" charset="0"/>
              <a:buChar char="•"/>
            </a:pPr>
            <a:endParaRPr lang="en-US" sz="3600" b="0" i="0" u="none" strike="noStrike" cap="none" dirty="0">
              <a:solidFill>
                <a:srgbClr val="000000"/>
              </a:solidFill>
              <a:latin typeface="Century Gothic" panose="020B0502020202020204" pitchFamily="34" charset="0"/>
              <a:sym typeface="Arial"/>
            </a:endParaRPr>
          </a:p>
        </p:txBody>
      </p:sp>
      <p:pic>
        <p:nvPicPr>
          <p:cNvPr id="16" name="Picture 15">
            <a:extLst>
              <a:ext uri="{FF2B5EF4-FFF2-40B4-BE49-F238E27FC236}">
                <a16:creationId xmlns:a16="http://schemas.microsoft.com/office/drawing/2014/main" id="{239EA0EF-5884-461D-F067-061A3B105EEB}"/>
              </a:ext>
            </a:extLst>
          </p:cNvPr>
          <p:cNvPicPr>
            <a:picLocks noChangeAspect="1"/>
          </p:cNvPicPr>
          <p:nvPr/>
        </p:nvPicPr>
        <p:blipFill>
          <a:blip r:embed="rId14"/>
          <a:stretch>
            <a:fillRect/>
          </a:stretch>
        </p:blipFill>
        <p:spPr>
          <a:xfrm>
            <a:off x="37368757" y="13088607"/>
            <a:ext cx="5330963" cy="4596393"/>
          </a:xfrm>
          <a:prstGeom prst="rect">
            <a:avLst/>
          </a:prstGeom>
        </p:spPr>
      </p:pic>
      <p:pic>
        <p:nvPicPr>
          <p:cNvPr id="18" name="Picture 17">
            <a:extLst>
              <a:ext uri="{FF2B5EF4-FFF2-40B4-BE49-F238E27FC236}">
                <a16:creationId xmlns:a16="http://schemas.microsoft.com/office/drawing/2014/main" id="{EE6539F2-11DD-81BE-1C1D-791BDD448CEB}"/>
              </a:ext>
            </a:extLst>
          </p:cNvPr>
          <p:cNvPicPr>
            <a:picLocks noChangeAspect="1"/>
          </p:cNvPicPr>
          <p:nvPr/>
        </p:nvPicPr>
        <p:blipFill>
          <a:blip r:embed="rId15"/>
          <a:stretch>
            <a:fillRect/>
          </a:stretch>
        </p:blipFill>
        <p:spPr>
          <a:xfrm>
            <a:off x="30016260" y="13061328"/>
            <a:ext cx="6497520" cy="45995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2856</TotalTime>
  <Words>878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Century Gothic</vt:lpstr>
      <vt:lpstr>CMR10</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Zachary Newell</dc:creator>
  <cp:lastModifiedBy>Kieran Stone</cp:lastModifiedBy>
  <cp:revision>7</cp:revision>
  <dcterms:created xsi:type="dcterms:W3CDTF">2010-03-04T23:09:11Z</dcterms:created>
  <dcterms:modified xsi:type="dcterms:W3CDTF">2025-05-01T18:33:19Z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DocSecurity">
    <vt:i4>0</vt:i4>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1033-8.1.0.3032</vt:lpwstr>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1</vt:i4>
  </property>
</Properties>
</file>