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272" r:id="rId4"/>
    <p:sldId id="258" r:id="rId5"/>
    <p:sldId id="259" r:id="rId6"/>
    <p:sldId id="260" r:id="rId7"/>
    <p:sldId id="273" r:id="rId8"/>
    <p:sldId id="261" r:id="rId9"/>
    <p:sldId id="262" r:id="rId10"/>
    <p:sldId id="27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1DC73-856B-7D4E-351F-64F882ECBC84}" v="20" dt="2024-10-22T01:57:46.232"/>
    <p1510:client id="{593D41DA-94B4-B57E-7470-C0564AE2DCB9}" v="100" dt="2024-10-22T01:50:25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AB36E-17EE-47DD-A570-56F876FB7972}" type="datetimeFigureOut"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0D73-E53D-44D9-8ACE-F71993C136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Stokes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10D73-E53D-44D9-8ACE-F71993C1366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1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SIA makes a lot of assumptions, ignores horizontal stress gradients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10D73-E53D-44D9-8ACE-F71993C1366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1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1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96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12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714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6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09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61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45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7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7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99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67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194/essd-12-1805-2020" TargetMode="External"/><Relationship Id="rId3" Type="http://schemas.openxmlformats.org/officeDocument/2006/relationships/hyperlink" Target="https://doi.org/10.3189/S0022143000011448" TargetMode="External"/><Relationship Id="rId7" Type="http://schemas.openxmlformats.org/officeDocument/2006/relationships/hyperlink" Target="https://doi.org/10.5904/wgms-glathida-2020-10" TargetMode="External"/><Relationship Id="rId2" Type="http://schemas.openxmlformats.org/officeDocument/2006/relationships/hyperlink" Target="https://doi.org/10.1029/WR021i004p005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29/2019JF005444" TargetMode="External"/><Relationship Id="rId5" Type="http://schemas.openxmlformats.org/officeDocument/2006/relationships/hyperlink" Target="https://doi.org/10.1016/j.crhy.2004.10.001" TargetMode="External"/><Relationship Id="rId4" Type="http://schemas.openxmlformats.org/officeDocument/2006/relationships/hyperlink" Target="https://doi.org/10.1029/2011JF002140" TargetMode="External"/><Relationship Id="rId9" Type="http://schemas.openxmlformats.org/officeDocument/2006/relationships/hyperlink" Target="https://doi.org/10.1029/2023EF00423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6329" y="8522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Can a Shallow Ice Approximation Model be used to Model the Water Output of Alpine Glaciers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329" y="374218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Kieran Stone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66AC34-F74D-D318-D7EB-B9078ABCE431}"/>
              </a:ext>
            </a:extLst>
          </p:cNvPr>
          <p:cNvSpPr txBox="1"/>
          <p:nvPr/>
        </p:nvSpPr>
        <p:spPr>
          <a:xfrm>
            <a:off x="10804995" y="6393335"/>
            <a:ext cx="18111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10/22/2024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310FA6-3F3A-7B38-68C6-11A813262046}"/>
              </a:ext>
            </a:extLst>
          </p:cNvPr>
          <p:cNvSpPr txBox="1"/>
          <p:nvPr/>
        </p:nvSpPr>
        <p:spPr>
          <a:xfrm>
            <a:off x="1769962" y="3242170"/>
            <a:ext cx="7443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A Study on the </a:t>
            </a:r>
            <a:r>
              <a:rPr lang="en-US" err="1">
                <a:ea typeface="+mn-lt"/>
                <a:cs typeface="+mn-lt"/>
              </a:rPr>
              <a:t>Hochalmkees</a:t>
            </a:r>
            <a:r>
              <a:rPr lang="en-US" dirty="0">
                <a:ea typeface="+mn-lt"/>
                <a:cs typeface="+mn-lt"/>
              </a:rPr>
              <a:t> Glacier, Austrian Alps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the glacier&#10;&#10;Description automatically generated">
            <a:extLst>
              <a:ext uri="{FF2B5EF4-FFF2-40B4-BE49-F238E27FC236}">
                <a16:creationId xmlns:a16="http://schemas.microsoft.com/office/drawing/2014/main" id="{9C269F56-78CA-1DB6-0D3A-3B1D492A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76" y="-4916"/>
            <a:ext cx="8842648" cy="686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1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6BE-51D3-6460-6F52-1D3D0BC0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Modeling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9D95-9A83-EEBB-A491-AAD9EEF1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8941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>
                <a:ea typeface="+mn-lt"/>
                <a:cs typeface="+mn-lt"/>
              </a:rPr>
              <a:t>1D SIA-Mass Balance model written in Python.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Historical precipitation and temperature data used to calculate mass balance.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Ice dynamics approximated using SIA equations.</a:t>
            </a:r>
            <a:endParaRPr lang="en-US" dirty="0"/>
          </a:p>
          <a:p>
            <a:r>
              <a:rPr lang="en-US" dirty="0"/>
              <a:t>Outputs: Glacier water discharge (surface mass loss), compared with Stokes model and stream catchment data (Brunner et al., 2024) 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04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DB5A-4A9D-44C6-EBA6-D362EDC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SIA Equations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7D623D-E96D-325A-E4CF-D733B0017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509252"/>
                <a:ext cx="8534400" cy="3615267"/>
              </a:xfrm>
            </p:spPr>
            <p:txBody>
              <a:bodyPr vert="horz" lIns="91440" tIns="45720" rIns="91440" bIns="45720" rtlCol="0" anchor="t">
                <a:normAutofit fontScale="92500" lnSpcReduction="20000"/>
              </a:bodyPr>
              <a:lstStyle/>
              <a:p>
                <a:pPr>
                  <a:buClr>
                    <a:srgbClr val="FFFFFF"/>
                  </a:buClr>
                </a:pPr>
                <a:r>
                  <a:rPr lang="en-US" dirty="0">
                    <a:ea typeface="+mn-lt"/>
                    <a:cs typeface="+mn-lt"/>
                  </a:rPr>
                  <a:t>Rate of change in ice thickness: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𝐻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𝑡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  <a:cs typeface="+mn-lt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𝑠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  <a:ea typeface="Cambria Math"/>
                        <a:cs typeface="+mn-lt"/>
                      </a:rPr>
                      <m:t>+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𝑤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  <a:cs typeface="+mn-lt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  <m:t>𝑊</m:t>
                        </m:r>
                      </m:den>
                    </m:f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  <a:cs typeface="+mn-lt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𝑄𝑊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)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𝑥</m:t>
                        </m:r>
                      </m:den>
                    </m:f>
                  </m:oMath>
                </a14:m>
                <a:endParaRPr lang="en-US" dirty="0">
                  <a:ea typeface="+mn-lt"/>
                  <a:cs typeface="+mn-lt"/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dirty="0">
                    <a:ea typeface="+mn-lt"/>
                    <a:cs typeface="+mn-lt"/>
                  </a:rPr>
                  <a:t>Discharge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+2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𝑖𝑐𝑒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lt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lt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lt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5</m:t>
                        </m:r>
                      </m:den>
                    </m:f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>
                  <a:buClr>
                    <a:srgbClr val="FFFFFF"/>
                  </a:buClr>
                </a:pPr>
                <a:r>
                  <a:rPr lang="en-US" dirty="0">
                    <a:latin typeface="Century Gothic" panose="020B0502020202020204" pitchFamily="34" charset="0"/>
                    <a:ea typeface="Cambria" panose="02040503050406030204" pitchFamily="18" charset="0"/>
                  </a:rPr>
                  <a:t>W (width of glacier at x)</a:t>
                </a:r>
              </a:p>
              <a:p>
                <a:pPr>
                  <a:buClr>
                    <a:srgbClr val="FFFFFF"/>
                  </a:buClr>
                </a:pPr>
                <a:r>
                  <a:rPr lang="en-US" dirty="0"/>
                  <a:t>A (flow law parameter)=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6.8∗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𝑘𝑃𝑎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dirty="0"/>
                  <a:t> (Paterson, 1994)</a:t>
                </a:r>
              </a:p>
              <a:p>
                <a:pPr>
                  <a:buClr>
                    <a:srgbClr val="FFFFFF"/>
                  </a:buClr>
                </a:pPr>
                <a:r>
                  <a:rPr lang="en-US" dirty="0"/>
                  <a:t>n (Glen's flow law exponent)=3</a:t>
                </a:r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US" dirty="0"/>
                  <a:t> (density of ice)=917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rgbClr val="FFFFFF"/>
                  </a:buClr>
                </a:pPr>
                <a:r>
                  <a:rPr lang="en-US" dirty="0"/>
                  <a:t>g (gravitational constant)=9.81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rgbClr val="FFFFFF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(ice slope)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7D623D-E96D-325A-E4CF-D733B0017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509252"/>
                <a:ext cx="8534400" cy="3615267"/>
              </a:xfrm>
              <a:blipFill>
                <a:blip r:embed="rId2"/>
                <a:stretch>
                  <a:fillRect l="-286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237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8196-695E-D9DF-7A52-F15E7626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5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Stokes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63B28-198E-25D4-3542-69818263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1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Stokes equations used in the ISSM model (</a:t>
            </a:r>
            <a:r>
              <a:rPr lang="en-US" dirty="0" err="1">
                <a:ea typeface="+mn-lt"/>
                <a:cs typeface="+mn-lt"/>
              </a:rPr>
              <a:t>Larour</a:t>
            </a:r>
            <a:r>
              <a:rPr lang="en-US" dirty="0">
                <a:ea typeface="+mn-lt"/>
                <a:cs typeface="+mn-lt"/>
              </a:rPr>
              <a:t> et al., 2012).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Accounts for complex ice dynamics including stress gradients and basal sliding.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Will be used as a benchmark for SIA model performance.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0D4B-65A0-3680-DADB-F4598606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Validation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32C30-BBA1-C86C-B9AB-A009C3F07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212" y="1509251"/>
                <a:ext cx="8534400" cy="3615267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>
                    <a:ea typeface="+mn-lt"/>
                    <a:cs typeface="+mn-lt"/>
                  </a:rPr>
                  <a:t>Compare SIA model outputs with ISSM Stokes model and actual streamflow data (Brunner et al., 2024).</a:t>
                </a:r>
                <a:endParaRPr lang="en-US" dirty="0"/>
              </a:p>
              <a:p>
                <a:r>
                  <a:rPr lang="en-US" dirty="0">
                    <a:ea typeface="+mn-lt"/>
                    <a:cs typeface="+mn-lt"/>
                  </a:rPr>
                  <a:t>Calculate accuracy using: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𝐸𝑟𝑟𝑜𝑟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𝑚𝑒𝑎𝑠𝑢𝑟𝑒𝑑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𝑚𝑜𝑑𝑒𝑙𝑒𝑑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𝑚𝑜𝑑𝑒𝑙𝑒𝑑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∗100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32C30-BBA1-C86C-B9AB-A009C3F07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212" y="1509251"/>
                <a:ext cx="8534400" cy="3615267"/>
              </a:xfrm>
              <a:blipFill>
                <a:blip r:embed="rId2"/>
                <a:stretch>
                  <a:fillRect l="-286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E4B3-D27A-8026-2FB1-0E76EB1C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Expected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72B61-59AE-4D15-B67F-5BBE5D2E9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2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SIA model should approximate water discharge with reasonable accuracy for small glaciers.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Stokes model expected to be more accurate but more computationally expensive.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Visualize water discharge per month over a year.</a:t>
            </a:r>
          </a:p>
          <a:p>
            <a:r>
              <a:rPr lang="en-US" dirty="0">
                <a:ea typeface="+mn-lt"/>
                <a:cs typeface="+mn-lt"/>
              </a:rPr>
              <a:t>Hypothesis: SIA-Mass Balance model will predict glacial surface mass loss with an accuracy 10-15% of measured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87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BCDD-FC99-8C16-E329-15E7CFEA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80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Implications of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45E7-A1C4-7332-DA39-424C82D3B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80" y="1509252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Faster models like SIA can allow for larger, more frequent simulations in hydrological studies.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a typeface="+mn-lt"/>
                <a:cs typeface="+mn-lt"/>
              </a:rPr>
              <a:t>SIA model may offer a balance between computational efficiency and accuracy.</a:t>
            </a:r>
            <a:endParaRPr lang="en-US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Could lead to improved water management and better predictions of water availability for communities.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C864-0ED9-082B-0A98-7ED7F3BF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AC211-F737-79BA-995D-7C3F859C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1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SIA models offer a computationally efficient way to predict water discharge of small mountain glaciers.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research aims to validate the hypothesis that mass balance influences accuracy more than ice dynamics.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Implications for faster and more efficient glacier modeling.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8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B2BF-4B26-894A-CEA5-EFDEC6F0C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FD450-07B5-0227-560E-78B52C212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2"/>
            <a:ext cx="8534400" cy="3615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1100" dirty="0"/>
              <a:t>Fountain, A. G., &amp; </a:t>
            </a:r>
            <a:r>
              <a:rPr lang="en-US" sz="1100" err="1"/>
              <a:t>Tangborn</a:t>
            </a:r>
            <a:r>
              <a:rPr lang="en-US" sz="1100" dirty="0"/>
              <a:t>, W. V. (1985). The Effect of Glaciers on Streamflow Variations. Water Resources Research, 21(4), 579-586. </a:t>
            </a:r>
            <a:r>
              <a:rPr lang="en-US" sz="1100" dirty="0">
                <a:hlinkClick r:id="rId2"/>
              </a:rPr>
              <a:t>https://doi.org/10.1029/WR021i004p00579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Iken, A. (1981). The Effect of the Subglacial Water Pressure on the Sliding Velocity of a Glacier in an Idealized Numerical Model. Journal of Glaciology, 27(97), 407-421. </a:t>
            </a:r>
            <a:r>
              <a:rPr lang="en-US" sz="1100" err="1"/>
              <a:t>doi</a:t>
            </a:r>
            <a:r>
              <a:rPr lang="en-US" sz="1100" dirty="0"/>
              <a:t>: </a:t>
            </a:r>
            <a:r>
              <a:rPr lang="en-US" sz="1100" dirty="0">
                <a:hlinkClick r:id="rId3"/>
              </a:rPr>
              <a:t>https://doi.org/10.3189/S0022143000011448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E. </a:t>
            </a:r>
            <a:r>
              <a:rPr lang="en-US" sz="1100" err="1"/>
              <a:t>Larour</a:t>
            </a:r>
            <a:r>
              <a:rPr lang="en-US" sz="1100" dirty="0"/>
              <a:t>, H. Seroussi, M. </a:t>
            </a:r>
            <a:r>
              <a:rPr lang="en-US" sz="1100" err="1"/>
              <a:t>Morlighem</a:t>
            </a:r>
            <a:r>
              <a:rPr lang="en-US" sz="1100" dirty="0"/>
              <a:t>, and E. </a:t>
            </a:r>
            <a:r>
              <a:rPr lang="en-US" sz="1100" err="1"/>
              <a:t>Rignot</a:t>
            </a:r>
            <a:r>
              <a:rPr lang="en-US" sz="1100" dirty="0"/>
              <a:t> (2012), Continental scale, high order, high spatial resolution, ice sheet modeling using the Ice Sheet System Model, J. </a:t>
            </a:r>
            <a:r>
              <a:rPr lang="en-US" sz="1100" err="1"/>
              <a:t>Geophys</a:t>
            </a:r>
            <a:r>
              <a:rPr lang="en-US" sz="1100" dirty="0"/>
              <a:t>. Res., 117, F01022, </a:t>
            </a:r>
            <a:r>
              <a:rPr lang="en-US" sz="1100" err="1"/>
              <a:t>doi</a:t>
            </a:r>
            <a:r>
              <a:rPr lang="en-US" sz="1100" dirty="0"/>
              <a:t>: </a:t>
            </a:r>
            <a:r>
              <a:rPr lang="en-US" sz="1100" dirty="0">
                <a:hlinkClick r:id="rId4"/>
              </a:rPr>
              <a:t>https://doi.org/10.1029/2011JF002140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Le Meur, E., </a:t>
            </a:r>
            <a:r>
              <a:rPr lang="en-US" sz="1100" err="1"/>
              <a:t>Gagliardini</a:t>
            </a:r>
            <a:r>
              <a:rPr lang="en-US" sz="1100" dirty="0"/>
              <a:t>, O., Zwinger, T., &amp; Ruokolainen, J. (2004). Glacier flow modelling: a comparison of the Shallow Ice Approximation and the full-Stokes solution. Comptes Rendus Physique, 5(7), 709-722. </a:t>
            </a:r>
            <a:r>
              <a:rPr lang="en-US" sz="1100" dirty="0">
                <a:hlinkClick r:id="rId5"/>
              </a:rPr>
              <a:t>https://doi.org/10.1016/j.crhy.2004.10.001</a:t>
            </a:r>
            <a:r>
              <a:rPr lang="en-US" sz="1100" dirty="0"/>
              <a:t>.</a:t>
            </a:r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Amaral, T., Bartholomaus, T. C., &amp; Enderlin, E. M. (2020). Evaluation of Iceberg Calving Models Against Observations From Greenland Outlet Glaciers. Journal of Geophysical Research: Earth Surface, 125(6), e2019JF005444. </a:t>
            </a:r>
            <a:r>
              <a:rPr lang="en-US" sz="1100" dirty="0">
                <a:hlinkClick r:id="rId6"/>
              </a:rPr>
              <a:t>https://doi.org/10.1029/2019JF005444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err="1"/>
              <a:t>GlaThiDa</a:t>
            </a:r>
            <a:r>
              <a:rPr lang="en-US" sz="1100" dirty="0"/>
              <a:t> Consortium (2020): Glacier Thickness Database 3.1.0. World Glacier Monitoring Service, Zurich, Switzerland. DOI: </a:t>
            </a:r>
            <a:r>
              <a:rPr lang="en-US" sz="1100" dirty="0">
                <a:hlinkClick r:id="rId7"/>
              </a:rPr>
              <a:t>https://doi.org/10.5904/wgms-glathida-2020-10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Paul, F., </a:t>
            </a:r>
            <a:r>
              <a:rPr lang="en-US" sz="1100" err="1"/>
              <a:t>Rastner</a:t>
            </a:r>
            <a:r>
              <a:rPr lang="en-US" sz="1100" dirty="0"/>
              <a:t>, P., </a:t>
            </a:r>
            <a:r>
              <a:rPr lang="en-US" sz="1100" err="1"/>
              <a:t>Azzoni</a:t>
            </a:r>
            <a:r>
              <a:rPr lang="en-US" sz="1100" dirty="0"/>
              <a:t>, R. S., </a:t>
            </a:r>
            <a:r>
              <a:rPr lang="en-US" sz="1100" err="1"/>
              <a:t>Diolaiuti</a:t>
            </a:r>
            <a:r>
              <a:rPr lang="en-US" sz="1100" dirty="0"/>
              <a:t>, G., </a:t>
            </a:r>
            <a:r>
              <a:rPr lang="en-US" sz="1100" err="1"/>
              <a:t>Fugazza</a:t>
            </a:r>
            <a:r>
              <a:rPr lang="en-US" sz="1100" dirty="0"/>
              <a:t>, D., Le Bris, R., Nemec, J., </a:t>
            </a:r>
            <a:r>
              <a:rPr lang="en-US" sz="1100" err="1"/>
              <a:t>Rabatel</a:t>
            </a:r>
            <a:r>
              <a:rPr lang="en-US" sz="1100" dirty="0"/>
              <a:t>, A., </a:t>
            </a:r>
            <a:r>
              <a:rPr lang="en-US" sz="1100" err="1"/>
              <a:t>Ramusovic</a:t>
            </a:r>
            <a:r>
              <a:rPr lang="en-US" sz="1100" dirty="0"/>
              <a:t>, M., Schwaizer, G., &amp; </a:t>
            </a:r>
            <a:r>
              <a:rPr lang="en-US" sz="1100" err="1"/>
              <a:t>Smiraglia</a:t>
            </a:r>
            <a:r>
              <a:rPr lang="en-US" sz="1100" dirty="0"/>
              <a:t>, C. (2020). Glacier shrinkage in the Alps continues unabated as revealed by a new glacier inventory from Sentinel-2. Earth Syst. Sci. Data, 12, 1805-1821. </a:t>
            </a:r>
            <a:r>
              <a:rPr lang="en-US" sz="1100" dirty="0">
                <a:hlinkClick r:id="rId8"/>
              </a:rPr>
              <a:t>https://doi.org/10.5194/essd-12-1805-2020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Brunner, M. I., &amp; Gilleland, E. (2024). Future changes in floods, droughts, and their extents in the Alps: A sensitivity analysis with a non‐stationary stochastic streamflow generator. Earth's Future, 12, e2023EF004238. </a:t>
            </a:r>
            <a:r>
              <a:rPr lang="en-US" sz="1100" dirty="0">
                <a:hlinkClick r:id="rId9"/>
              </a:rPr>
              <a:t>https://doi.org/10.1029/2023EF004238</a:t>
            </a:r>
            <a:endParaRPr lang="en-US" sz="1100" dirty="0"/>
          </a:p>
          <a:p>
            <a:pPr marL="342900" indent="-342900">
              <a:buClr>
                <a:srgbClr val="FFFFFF"/>
              </a:buClr>
            </a:pPr>
            <a:r>
              <a:rPr lang="en-US" sz="1100" dirty="0"/>
              <a:t>Paterson, W. S. B. (1994), The Physics of Glaciers, 3rd ed., 481 pp., Else-vier, New York.</a:t>
            </a:r>
          </a:p>
        </p:txBody>
      </p:sp>
    </p:spTree>
    <p:extLst>
      <p:ext uri="{BB962C8B-B14F-4D97-AF65-F5344CB8AC3E}">
        <p14:creationId xmlns:p14="http://schemas.microsoft.com/office/powerpoint/2010/main" val="103258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5473-79F2-6880-5EEA-63532E97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A76C0-19B1-FE14-F6F7-00286EE42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3453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Glacial meltwater significantly affects the hydrology of mountain catchments (Fountain &amp; Tangborn, 1985).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Runoff from glaciers contributes to river flow, especially during dry summer months.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Meltwater is crucial for downriver communities.</a:t>
            </a:r>
          </a:p>
        </p:txBody>
      </p:sp>
    </p:spTree>
    <p:extLst>
      <p:ext uri="{BB962C8B-B14F-4D97-AF65-F5344CB8AC3E}">
        <p14:creationId xmlns:p14="http://schemas.microsoft.com/office/powerpoint/2010/main" val="8819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4020F-6D25-BC2B-1CFC-6E12B65517AA}"/>
              </a:ext>
            </a:extLst>
          </p:cNvPr>
          <p:cNvSpPr txBox="1"/>
          <p:nvPr/>
        </p:nvSpPr>
        <p:spPr>
          <a:xfrm>
            <a:off x="1597011" y="949811"/>
            <a:ext cx="33432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Fountain &amp; </a:t>
            </a:r>
            <a:r>
              <a:rPr lang="en-US" sz="1600" err="1"/>
              <a:t>Tangborn</a:t>
            </a:r>
            <a:r>
              <a:rPr lang="en-US" sz="1600" dirty="0"/>
              <a:t>, 1985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A61C7-569C-F4CB-7888-AE28F6C6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" y="1430396"/>
            <a:ext cx="6531613" cy="5431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4545E1-C4F3-714F-0869-5356CD32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18" y="-1881"/>
            <a:ext cx="5668333" cy="686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3838-6EDC-D537-00C8-C39AF284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5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Modeling glaciers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847F-CE84-8808-9621-4DD879140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1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lr>
                <a:prstClr val="white"/>
              </a:buClr>
            </a:pPr>
            <a:r>
              <a:rPr lang="en-US" dirty="0">
                <a:ea typeface="+mn-lt"/>
                <a:cs typeface="+mn-lt"/>
              </a:rPr>
              <a:t>Computers have been used to model glaciers for several decades. (Iken, 1981).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Advanced Ice Sheet Models (AISMs) require significant computational resources (</a:t>
            </a:r>
            <a:r>
              <a:rPr lang="en-US" dirty="0" err="1">
                <a:ea typeface="+mn-lt"/>
                <a:cs typeface="+mn-lt"/>
              </a:rPr>
              <a:t>Larour</a:t>
            </a:r>
            <a:r>
              <a:rPr lang="en-US" dirty="0">
                <a:ea typeface="+mn-lt"/>
                <a:cs typeface="+mn-lt"/>
              </a:rPr>
              <a:t> et al., 2012).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/>
              <a:t>AISMs are good at modeling ice dynamics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45A4-200E-8C43-94D8-E0317818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Shallow Ice Approximation (SIA) vs. Stokes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1DBB-A018-1069-D55A-98E1515E0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1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SIA Model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Simplified model with less computational demand.</a:t>
            </a:r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Best for glaciers with low aspect ratio (Le Meur et al., 2004).</a:t>
            </a:r>
          </a:p>
          <a:p>
            <a:r>
              <a:rPr lang="en-US" b="1" dirty="0">
                <a:ea typeface="+mn-lt"/>
                <a:cs typeface="+mn-lt"/>
              </a:rPr>
              <a:t>Stokes Model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Accurate but computationally expensive.</a:t>
            </a:r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Crucial for glaciers with complex dynamics (Amaral et al., 2020).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1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62F7-F849-9923-2997-26C538AF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Advantages of Using SIA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48A2-3227-F944-E66E-335104B1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12364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Fast computational time.</a:t>
            </a:r>
            <a:endParaRPr lang="en-US" dirty="0"/>
          </a:p>
          <a:p>
            <a:r>
              <a:rPr lang="en-US" dirty="0"/>
              <a:t>Easier to program and run</a:t>
            </a:r>
          </a:p>
          <a:p>
            <a:r>
              <a:rPr lang="en-US" dirty="0">
                <a:ea typeface="+mn-lt"/>
                <a:cs typeface="+mn-lt"/>
              </a:rPr>
              <a:t>Suitable for glaciers with low aspect ratios (Le Meur et al., 2004).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8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41F5-7A61-A4C0-27D1-7461BAC12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28" y="2142"/>
            <a:ext cx="8534400" cy="1507067"/>
          </a:xfrm>
        </p:spPr>
        <p:txBody>
          <a:bodyPr/>
          <a:lstStyle/>
          <a:p>
            <a:r>
              <a:rPr lang="en-US" dirty="0"/>
              <a:t>Advantages of Stokes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2DC1-CDE4-4F2C-60C4-A98F3EC67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28" y="1505673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More accurate modeling of ice dynamics</a:t>
            </a:r>
          </a:p>
          <a:p>
            <a:pPr>
              <a:buClr>
                <a:srgbClr val="FFFFFF"/>
              </a:buClr>
            </a:pPr>
            <a:r>
              <a:rPr lang="en-US" dirty="0"/>
              <a:t>3-dimensional</a:t>
            </a:r>
          </a:p>
          <a:p>
            <a:pPr>
              <a:buClr>
                <a:srgbClr val="FFFFFF"/>
              </a:buClr>
            </a:pPr>
            <a:r>
              <a:rPr lang="en-US" dirty="0"/>
              <a:t>Suitable for a larger range of glacier types</a:t>
            </a:r>
          </a:p>
          <a:p>
            <a:pPr>
              <a:buClr>
                <a:srgbClr val="FFFFFF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576B-5B27-96AB-5066-2086911D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180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Research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0F5A-DB0E-D090-3265-46759F143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80" y="1509252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Key Question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How do ice dynamics affect the accuracy of mass balance predictions in small mountain glaciers?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Hypothesis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>
              <a:buFont typeface="Courier New" panose="05040102010807070707" pitchFamily="18" charset="2"/>
              <a:buChar char="o"/>
            </a:pPr>
            <a:r>
              <a:rPr lang="en-US" dirty="0">
                <a:ea typeface="+mn-lt"/>
                <a:cs typeface="+mn-lt"/>
              </a:rPr>
              <a:t>Mass balance has a larger effect on output accuracy than ice dynamics for small alpine glaciers.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3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024C-E7A1-1013-B3B4-D2E4637B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364"/>
            <a:ext cx="8534400" cy="15070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Case Study: Hochalmkees Glacier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2115-7C23-65C3-2CB8-EB10372C2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509252"/>
            <a:ext cx="8534400" cy="36152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dirty="0"/>
              <a:t>Location: Carinthia region, Austrian Alps.</a:t>
            </a:r>
          </a:p>
          <a:p>
            <a:r>
              <a:rPr lang="en-US" dirty="0"/>
              <a:t>Size: 2.415 km².</a:t>
            </a:r>
          </a:p>
          <a:p>
            <a:r>
              <a:rPr lang="en-US" dirty="0"/>
              <a:t>Average elevation: 2936 meters.</a:t>
            </a:r>
          </a:p>
          <a:p>
            <a:r>
              <a:rPr lang="en-US" dirty="0"/>
              <a:t>Average slope: 18°. (Paul et al., 2020)</a:t>
            </a:r>
          </a:p>
          <a:p>
            <a:pPr>
              <a:buClr>
                <a:srgbClr val="FFFFFF"/>
              </a:buClr>
            </a:pPr>
            <a:r>
              <a:rPr lang="en-US" dirty="0"/>
              <a:t>Average thickness: 53 meters</a:t>
            </a:r>
          </a:p>
          <a:p>
            <a:pPr>
              <a:buClr>
                <a:srgbClr val="FFFFFF"/>
              </a:buClr>
            </a:pPr>
            <a:r>
              <a:rPr lang="en-US" dirty="0"/>
              <a:t>Max thickness: 155 meters (</a:t>
            </a:r>
            <a:r>
              <a:rPr lang="en-US" dirty="0" err="1"/>
              <a:t>GlaThiDa</a:t>
            </a:r>
            <a:r>
              <a:rPr lang="en-US" dirty="0"/>
              <a:t> Consortium, 2020)</a:t>
            </a:r>
          </a:p>
          <a:p>
            <a:r>
              <a:rPr lang="en-US" dirty="0"/>
              <a:t>Low aspect ratio</a:t>
            </a:r>
          </a:p>
        </p:txBody>
      </p:sp>
    </p:spTree>
    <p:extLst>
      <p:ext uri="{BB962C8B-B14F-4D97-AF65-F5344CB8AC3E}">
        <p14:creationId xmlns:p14="http://schemas.microsoft.com/office/powerpoint/2010/main" val="128189695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1128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Cambria Math</vt:lpstr>
      <vt:lpstr>Century Gothic</vt:lpstr>
      <vt:lpstr>Courier New</vt:lpstr>
      <vt:lpstr>Wingdings 3</vt:lpstr>
      <vt:lpstr>Slice</vt:lpstr>
      <vt:lpstr>Can a Shallow Ice Approximation Model be used to Model the Water Output of Alpine Glaciers</vt:lpstr>
      <vt:lpstr>Introduction</vt:lpstr>
      <vt:lpstr>PowerPoint Presentation</vt:lpstr>
      <vt:lpstr>Modeling glaciers</vt:lpstr>
      <vt:lpstr>Shallow Ice Approximation (SIA) vs. Stokes Models</vt:lpstr>
      <vt:lpstr>Advantages of Using SIA Models</vt:lpstr>
      <vt:lpstr>Advantages of Stokes Model</vt:lpstr>
      <vt:lpstr>Research Question</vt:lpstr>
      <vt:lpstr>Case Study: Hochalmkees Glacier</vt:lpstr>
      <vt:lpstr>PowerPoint Presentation</vt:lpstr>
      <vt:lpstr>Modeling Approach</vt:lpstr>
      <vt:lpstr>SIA Equations</vt:lpstr>
      <vt:lpstr>Stokes Model</vt:lpstr>
      <vt:lpstr>Validation</vt:lpstr>
      <vt:lpstr>Expected Results</vt:lpstr>
      <vt:lpstr>Implications of Research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Kieran Stone</cp:lastModifiedBy>
  <cp:revision>343</cp:revision>
  <dcterms:created xsi:type="dcterms:W3CDTF">2024-10-19T03:25:30Z</dcterms:created>
  <dcterms:modified xsi:type="dcterms:W3CDTF">2024-10-22T17:49:57Z</dcterms:modified>
</cp:coreProperties>
</file>