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C829-EE81-E616-D365-EDE75F140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6C110-1B23-B9C1-EA4F-BC8C3DE27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909E9-896A-D1C8-16F0-10CF52CB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274-A414-4EF5-9839-2EC174E3DD1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BD68-6660-0C30-FB80-5C0393CE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BD55-0570-E9D0-1468-8FCF3E7B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6A59-9B7F-4659-B898-429769BF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1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B51A-9B03-D51E-0259-D26C909D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0313E-3B69-307E-5548-6A10137A0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C7B6-6A9E-1D3F-0B7E-25230B63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274-A414-4EF5-9839-2EC174E3DD1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5666-180E-06AC-E08F-E3B03372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34AF7-A486-E3AF-3EDB-81A51215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6A59-9B7F-4659-B898-429769BF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A1FD9-767C-9990-9954-2F358F228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43B1A-6AFE-5114-1BA8-BA001D8EA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EB413-5D1F-DA7B-B402-26002C52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274-A414-4EF5-9839-2EC174E3DD1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5A4D1-44EE-8846-BF49-E11181EB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C3D4-23FD-7987-4B09-4CF62240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6A59-9B7F-4659-B898-429769BF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E8D9-36F2-CD43-E6DF-E7A316F7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5A91-4D07-31BE-9459-65C04A2F3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DCCBC-928D-FB4D-401D-45841588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274-A414-4EF5-9839-2EC174E3DD1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BDED-5358-EF92-0371-8F0CE645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5AE6-3D6B-F46F-B614-88312BD9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6A59-9B7F-4659-B898-429769BF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771D-D8EF-C55B-55F6-681E5A89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14C6F-98CD-8733-67C7-0B716C630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595E4-4BC2-75FD-8F1C-EDABE1E2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274-A414-4EF5-9839-2EC174E3DD1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AC0C7-3C6A-B408-C723-BB615202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1A63-A0E4-BE36-F9E1-9C95A30D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6A59-9B7F-4659-B898-429769BF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8481-E1B6-8CF8-371B-8373B86A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56DA-1ED1-A32F-CD57-C10E0A11E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C6C6-E95F-637C-4997-C2FA83A6A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5435E-A498-1424-4232-C9F1A0D2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274-A414-4EF5-9839-2EC174E3DD1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FCBA8-3252-66A5-3423-70E36D6A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91573-8493-CA56-C2D9-40B66785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6A59-9B7F-4659-B898-429769BF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A2ED-45F9-0801-0EC8-410A8563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74415-E8AF-BFBC-4817-678DC95F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1177-E285-2DDF-702B-CE4A4D2B7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00C9D-6ADD-3C48-2264-89F6913ED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6DE81-2992-8521-B815-9A6DB9C38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C167D-3230-D208-DEB2-FD25EEAB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274-A414-4EF5-9839-2EC174E3DD1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A3415-04D2-6E84-33C7-DC6028FF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9FCA0-10C4-7174-7A70-BCFDCAC8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6A59-9B7F-4659-B898-429769BF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46AC-4258-AF19-7CCE-0871E433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553B9-AE57-FE79-32B4-8E5E8D9D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274-A414-4EF5-9839-2EC174E3DD1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D6B5E-1A1B-38A5-719C-71A8DB50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107A5-87CC-E72A-2DBA-0E565CAE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6A59-9B7F-4659-B898-429769BF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BB08-194F-6220-2CEF-607F00FB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274-A414-4EF5-9839-2EC174E3DD1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2D912-493E-3F52-6DE5-15F0972C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E8456-2FFB-C128-D380-716D6D8B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6A59-9B7F-4659-B898-429769BF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4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96D9-7E88-93D8-1953-8C5E1CED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5431-663C-FBC6-19F6-952E6E7EF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B501A-6D7A-4EB1-EDFB-C9ABDABDF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02B2A-DAFE-D8E9-7612-C9D4F222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274-A414-4EF5-9839-2EC174E3DD1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28A3C-954E-BEF8-0D53-62E8822C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4A141-D526-3BF2-3CE3-D399C2B2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6A59-9B7F-4659-B898-429769BF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6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9EF6-41C8-9E64-0DB5-DF6221EA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A0C50-047E-C0F8-AC3F-07ED74E38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CB24B-8EA2-BC37-E551-92F42E8AE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910C4-6065-9AC2-D249-44C3A483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274-A414-4EF5-9839-2EC174E3DD1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A7F07-BE05-B185-AFC0-108D540A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BADCC-79E8-AE77-581D-C7CE32EC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6A59-9B7F-4659-B898-429769BF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C4371-6BD3-3B63-58CA-529C31AA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D686D-0318-2DA0-4C73-E8A7013BB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D2E58-9DA4-F38C-24F0-BA7FA4C7A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A6274-A414-4EF5-9839-2EC174E3DD1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CA1D-1725-4876-FB55-E1B09ECC8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A85-EC8B-8E35-451E-077A89C13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A6A59-9B7F-4659-B898-429769BF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7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eart.2021.595755" TargetMode="External"/><Relationship Id="rId7" Type="http://schemas.openxmlformats.org/officeDocument/2006/relationships/hyperlink" Target="https://doi.org/10.5904/wgmsglathida-2020-10" TargetMode="External"/><Relationship Id="rId2" Type="http://schemas.openxmlformats.org/officeDocument/2006/relationships/hyperlink" Target="https://doi.org/10.1029/WR021i004p005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7265/N5V98602" TargetMode="External"/><Relationship Id="rId5" Type="http://schemas.openxmlformats.org/officeDocument/2006/relationships/hyperlink" Target="https://doi.org/10.5194/gmd-12-909-2019" TargetMode="External"/><Relationship Id="rId4" Type="http://schemas.openxmlformats.org/officeDocument/2006/relationships/hyperlink" Target="https://doi.org/10.3389/feart.2020.5719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0D25-5874-2CEB-E87D-B2964551E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509963"/>
          </a:xfrm>
        </p:spPr>
        <p:txBody>
          <a:bodyPr>
            <a:normAutofit/>
          </a:bodyPr>
          <a:lstStyle/>
          <a:p>
            <a:r>
              <a:rPr lang="en-US" sz="4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Can a Shallow Ice Approximation - Mass Balance Model Be Used to Model the Water Output of Alpine Glaciers?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4E47B-ADC4-2484-B8B3-215C1EA59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Kieran Stone</a:t>
            </a:r>
          </a:p>
          <a:p>
            <a:r>
              <a:rPr lang="en-US" dirty="0"/>
              <a:t>Advisors: Jed Brown, Robert Anderson and Bradley Markle</a:t>
            </a:r>
          </a:p>
        </p:txBody>
      </p:sp>
    </p:spTree>
    <p:extLst>
      <p:ext uri="{BB962C8B-B14F-4D97-AF65-F5344CB8AC3E}">
        <p14:creationId xmlns:p14="http://schemas.microsoft.com/office/powerpoint/2010/main" val="209049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D5AB-92F1-8243-9C91-FF382701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Balance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7D8A6-A2D9-0E89-8F71-542F4A8E77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Summer: </a:t>
                </a:r>
              </a:p>
              <a:p>
                <a:pPr lvl="1"/>
                <a:r>
                  <a:rPr lang="en-US" dirty="0"/>
                  <a:t>Above ELA: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Below ELA: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𝐸𝐿𝐴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𝐸𝐿𝐴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ELA calculated using previous year’s mass balance</a:t>
                </a:r>
              </a:p>
              <a:p>
                <a:pPr lvl="1"/>
                <a:r>
                  <a:rPr lang="en-US" dirty="0"/>
                  <a:t>This assumes that the glacier surface above the ELA is always snow and transitions from snow to ice below the ELA</a:t>
                </a:r>
              </a:p>
              <a:p>
                <a:r>
                  <a:rPr lang="en-US" dirty="0"/>
                  <a:t>Winter: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−1984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2024−1984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𝐴𝑐𝑐𝑢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𝐴𝑐𝑐𝑢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Linearly increases the accumulation factor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in 1984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in 2024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7D8A6-A2D9-0E89-8F71-542F4A8E7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13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6EF6-2A4F-7572-AC34-01E10C7D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95B431-7F10-6FFE-B5D8-6FD4F50E6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Snow:</a:t>
                </a:r>
              </a:p>
              <a:p>
                <a:pPr lvl="1"/>
                <a:r>
                  <a:rPr lang="en-US" b="0" dirty="0"/>
                  <a:t>Snow depth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Snow melt volume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𝐴𝑟𝑒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𝐴𝑟𝑒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Snow melt volume is only for non-glacierized area of the basin</a:t>
                </a:r>
              </a:p>
              <a:p>
                <a:r>
                  <a:rPr lang="en-US" dirty="0"/>
                  <a:t>Rain</a:t>
                </a:r>
              </a:p>
              <a:p>
                <a:pPr lvl="1"/>
                <a:r>
                  <a:rPr lang="en-US" dirty="0"/>
                  <a:t>Rain volume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Calculates rain volume for the whole basin</a:t>
                </a:r>
              </a:p>
              <a:p>
                <a:pPr lvl="1"/>
                <a:r>
                  <a:rPr lang="en-US" dirty="0"/>
                  <a:t>Assumes that rain runs out of the basin on same day it falls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95B431-7F10-6FFE-B5D8-6FD4F50E6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46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171C-C09E-3B8C-A2BC-E956A6D9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Avalanche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AC7B-E56C-BDCC-A1F2-C8142FFC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Avalanches snow above 2123m on a randomly chosen date every year between January and March</a:t>
            </a:r>
          </a:p>
          <a:p>
            <a:r>
              <a:rPr lang="en-US" dirty="0"/>
              <a:t>Amount of snow controlled by avalanche percentage</a:t>
            </a:r>
          </a:p>
          <a:p>
            <a:r>
              <a:rPr lang="en-US" dirty="0"/>
              <a:t>Removes snow above 2123m and evenly distributes it below 1900m</a:t>
            </a:r>
          </a:p>
        </p:txBody>
      </p:sp>
    </p:spTree>
    <p:extLst>
      <p:ext uri="{BB962C8B-B14F-4D97-AF65-F5344CB8AC3E}">
        <p14:creationId xmlns:p14="http://schemas.microsoft.com/office/powerpoint/2010/main" val="96838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01DD-C917-C5CD-879E-7D20250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201A3-25F9-1BE8-4728-E391A6E4D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Spinup run inputs (ELA, ELA shift in 1900,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 calibrated by minimizing root mean squared error (RMSE) of calculated and measured glacier ice thickness in 1958 and 1986</a:t>
                </a:r>
              </a:p>
              <a:p>
                <a:r>
                  <a:rPr lang="en-US" dirty="0"/>
                  <a:t>Mass balance inputs (ice melt factor, snow melt factor, accumulation factor lower and upper bounds) calibrated by minimizing RMSE between calculated mass balance and measured mass balance</a:t>
                </a:r>
              </a:p>
              <a:p>
                <a:r>
                  <a:rPr lang="en-US" dirty="0"/>
                  <a:t>Mass balance calibration split into winter and summer</a:t>
                </a:r>
              </a:p>
              <a:p>
                <a:r>
                  <a:rPr lang="en-US" dirty="0"/>
                  <a:t>Avalanche percentage calibrated by minimizing mean snow depth over entire data driven run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201A3-25F9-1BE8-4728-E391A6E4D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47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B8D7-4552-94F9-E2AB-51D10B8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Runoff 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094E-A42B-7443-D704-B8766ACE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error used: root mean squared error (RMSE), Nash-Sutcliffe Efficiency (NSE) and Kling-Gupta Efficiency (KGE)</a:t>
            </a:r>
          </a:p>
          <a:p>
            <a:r>
              <a:rPr lang="en-US" dirty="0"/>
              <a:t>30.35%, 0.8 and 0.88 respectively</a:t>
            </a:r>
          </a:p>
          <a:p>
            <a:r>
              <a:rPr lang="en-US" dirty="0"/>
              <a:t>Daily average runoff per month used to calculate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FB12B-17FD-88D5-834E-095CC80B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80" y="3704567"/>
            <a:ext cx="6929639" cy="31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6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AA0F-06EB-6419-EBAF-14AED5F4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OGGM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0BBE-F56A-D3FE-414C-F9BD471B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45.96% (RMSE), 0.53 (NSE) and 0.72 (KGE)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40D17-3738-8FFF-1004-3DA98CEE2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81" y="2387065"/>
            <a:ext cx="9824837" cy="44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0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11E3-7FCD-FFAB-C764-82378D15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Balance 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2503-BCFA-8655-A599-2888BD318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Winter mass balance RMSE: 0.54m</a:t>
            </a:r>
          </a:p>
          <a:p>
            <a:r>
              <a:rPr lang="en-US" dirty="0"/>
              <a:t>Summer mass balance RMSE: 0.5m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C209C-FD3C-6052-F7B9-4FB61F862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7" y="3046507"/>
            <a:ext cx="5481689" cy="3676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A2416-5575-068F-03CB-FF33399B9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89" y="3046507"/>
            <a:ext cx="5481689" cy="37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6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0784-D1A9-6601-8393-5BDA5359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1656-32F9-701D-1C88-7D6CAABB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CMR10"/>
              </a:rPr>
              <a:t>Fountain, A. G., &amp; Tangborn, W. V. (1985). The effect of glaciers on streamflow variations. *Water Resources Research, 21*(4), 579–586. </a:t>
            </a:r>
            <a:r>
              <a:rPr lang="en-US" sz="1800" b="0" i="0" u="none" strike="noStrike" baseline="0" dirty="0">
                <a:latin typeface="CMR10"/>
                <a:hlinkClick r:id="rId2"/>
              </a:rPr>
              <a:t>https://doi.org/10.1029/WR021i004p00579</a:t>
            </a:r>
            <a:endParaRPr lang="en-US" sz="1800" dirty="0">
              <a:latin typeface="CMR1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CMR10"/>
              </a:rPr>
              <a:t>Eis, A., Bahr, D. B., O’Neel, S., &amp; Elsberg, D. H. (2021). Reconstruction of past glacier changes with an ice-flow glacier model: Proof of concept and validation. *Frontiers in Earth Science, 9*, 595755. </a:t>
            </a:r>
            <a:r>
              <a:rPr lang="en-US" sz="1800" b="0" i="0" u="none" strike="noStrike" baseline="0" dirty="0">
                <a:latin typeface="CMR10"/>
                <a:hlinkClick r:id="rId3"/>
              </a:rPr>
              <a:t>https://doi.org/10.3389/feart.2021.595755</a:t>
            </a:r>
            <a:endParaRPr lang="en-US" sz="1800" dirty="0">
              <a:latin typeface="CMR1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 err="1">
                <a:latin typeface="CMR10"/>
              </a:rPr>
              <a:t>Farinotti</a:t>
            </a:r>
            <a:r>
              <a:rPr lang="en-US" sz="1800" b="0" i="0" u="none" strike="noStrike" baseline="0" dirty="0">
                <a:latin typeface="CMR10"/>
              </a:rPr>
              <a:t>, D., Huss, M., Bauder, A., Funk, M., Truffer, M., &amp; Gillet-</a:t>
            </a:r>
            <a:r>
              <a:rPr lang="en-US" sz="1800" b="0" i="0" u="none" strike="noStrike" baseline="0" dirty="0" err="1">
                <a:latin typeface="CMR10"/>
              </a:rPr>
              <a:t>Chaulet</a:t>
            </a:r>
            <a:r>
              <a:rPr lang="en-US" sz="1800" b="0" i="0" u="none" strike="noStrike" baseline="0" dirty="0">
                <a:latin typeface="CMR10"/>
              </a:rPr>
              <a:t>, F. (2020). Results from the Ice Thickness Models Intercomparison </a:t>
            </a:r>
            <a:r>
              <a:rPr lang="en-US" sz="1800" b="0" i="0" u="none" strike="noStrike" baseline="0" dirty="0" err="1">
                <a:latin typeface="CMR10"/>
              </a:rPr>
              <a:t>eXperiment</a:t>
            </a:r>
            <a:r>
              <a:rPr lang="en-US" sz="1800" b="0" i="0" u="none" strike="noStrike" baseline="0" dirty="0">
                <a:latin typeface="CMR10"/>
              </a:rPr>
              <a:t> Phase 2 (ITMIX2). *Frontiers in Earth Science, 8*, 571923. </a:t>
            </a:r>
            <a:r>
              <a:rPr lang="en-US" sz="1800" b="0" i="0" u="none" strike="noStrike" baseline="0" dirty="0">
                <a:latin typeface="CMR10"/>
                <a:hlinkClick r:id="rId4"/>
              </a:rPr>
              <a:t>https://doi.org/10.3389/feart.2020.571923</a:t>
            </a:r>
            <a:endParaRPr lang="en-US" sz="1800" dirty="0">
              <a:latin typeface="CMR1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fr-FR" sz="1800" b="0" i="0" u="none" strike="noStrike" baseline="0" dirty="0" err="1">
                <a:latin typeface="CMR10"/>
              </a:rPr>
              <a:t>Maussion</a:t>
            </a:r>
            <a:r>
              <a:rPr lang="fr-FR" sz="1800" b="0" i="0" u="none" strike="noStrike" baseline="0" dirty="0">
                <a:latin typeface="CMR10"/>
              </a:rPr>
              <a:t>, F., </a:t>
            </a:r>
            <a:r>
              <a:rPr lang="fr-FR" sz="1800" b="0" i="0" u="none" strike="noStrike" baseline="0" dirty="0" err="1">
                <a:latin typeface="CMR10"/>
              </a:rPr>
              <a:t>Butenko</a:t>
            </a:r>
            <a:r>
              <a:rPr lang="fr-FR" sz="1800" b="0" i="0" u="none" strike="noStrike" baseline="0" dirty="0">
                <a:latin typeface="CMR10"/>
              </a:rPr>
              <a:t>, A., Champollion, N., </a:t>
            </a:r>
            <a:r>
              <a:rPr lang="fr-FR" sz="1800" b="0" i="0" u="none" strike="noStrike" baseline="0" dirty="0" err="1">
                <a:latin typeface="CMR10"/>
              </a:rPr>
              <a:t>Dusch</a:t>
            </a:r>
            <a:r>
              <a:rPr lang="fr-FR" sz="1800" b="0" i="0" u="none" strike="noStrike" baseline="0" dirty="0">
                <a:latin typeface="CMR10"/>
              </a:rPr>
              <a:t>, M., </a:t>
            </a:r>
            <a:r>
              <a:rPr lang="fr-FR" sz="1800" b="0" i="0" u="none" strike="noStrike" baseline="0" dirty="0" err="1">
                <a:latin typeface="CMR10"/>
              </a:rPr>
              <a:t>Eis</a:t>
            </a:r>
            <a:r>
              <a:rPr lang="fr-FR" sz="1800" b="0" i="0" u="none" strike="noStrike" baseline="0" dirty="0">
                <a:latin typeface="CMR10"/>
              </a:rPr>
              <a:t>, J., </a:t>
            </a:r>
            <a:r>
              <a:rPr lang="fr-FR" sz="1800" b="0" i="0" u="none" strike="noStrike" baseline="0" dirty="0" err="1">
                <a:latin typeface="CMR10"/>
              </a:rPr>
              <a:t>Fourteau</a:t>
            </a:r>
            <a:r>
              <a:rPr lang="fr-FR" sz="1800" b="0" i="0" u="none" strike="noStrike" baseline="0" dirty="0">
                <a:latin typeface="CMR10"/>
              </a:rPr>
              <a:t>, </a:t>
            </a:r>
            <a:r>
              <a:rPr lang="en-US" sz="1800" b="0" i="0" u="none" strike="noStrike" baseline="0" dirty="0">
                <a:latin typeface="CMR10"/>
              </a:rPr>
              <a:t>K., Gregor, P., Jarosch, A. H., Landmann, J., Oesterle, F., Recinos, B., </a:t>
            </a:r>
            <a:r>
              <a:rPr lang="en-US" sz="1800" b="0" i="0" u="none" strike="noStrike" baseline="0" dirty="0" err="1">
                <a:latin typeface="CMR10"/>
              </a:rPr>
              <a:t>Rothenpieler</a:t>
            </a:r>
            <a:r>
              <a:rPr lang="en-US" sz="1800" b="0" i="0" u="none" strike="noStrike" baseline="0" dirty="0">
                <a:latin typeface="CMR10"/>
              </a:rPr>
              <a:t>, T., </a:t>
            </a:r>
            <a:r>
              <a:rPr lang="en-US" sz="1800" b="0" i="0" u="none" strike="noStrike" baseline="0" dirty="0" err="1">
                <a:latin typeface="CMR10"/>
              </a:rPr>
              <a:t>Vlug</a:t>
            </a:r>
            <a:r>
              <a:rPr lang="en-US" sz="1800" b="0" i="0" u="none" strike="noStrike" baseline="0" dirty="0">
                <a:latin typeface="CMR10"/>
              </a:rPr>
              <a:t>, A., Wild, C. T., &amp; </a:t>
            </a:r>
            <a:r>
              <a:rPr lang="en-US" sz="1800" b="0" i="0" u="none" strike="noStrike" baseline="0" dirty="0" err="1">
                <a:latin typeface="CMR10"/>
              </a:rPr>
              <a:t>Marzeion</a:t>
            </a:r>
            <a:r>
              <a:rPr lang="en-US" sz="1800" b="0" i="0" u="none" strike="noStrike" baseline="0" dirty="0">
                <a:latin typeface="CMR10"/>
              </a:rPr>
              <a:t>, B. (2019). The Open Global Glacier Model (OGGM) v1.1. *Geoscientific Model Development, 12*(3), 909–931. </a:t>
            </a:r>
            <a:r>
              <a:rPr lang="en-US" sz="1800" b="0" i="0" u="none" strike="noStrike" baseline="0" dirty="0">
                <a:latin typeface="CMR10"/>
                <a:hlinkClick r:id="rId5"/>
              </a:rPr>
              <a:t>https://doi.org/10.5194/gmd-12-909-2019</a:t>
            </a:r>
            <a:endParaRPr lang="en-US" sz="1800" dirty="0">
              <a:latin typeface="CMR1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CMR10"/>
              </a:rPr>
              <a:t>GLIMS Consortium. (2005). *GLIMS Glacier Database (Version 1)* [Dataset]. National Snow and Ice Data Center. </a:t>
            </a:r>
            <a:r>
              <a:rPr lang="en-US" sz="1800" b="0" i="0" u="none" strike="noStrike" baseline="0" dirty="0">
                <a:latin typeface="CMR10"/>
                <a:hlinkClick r:id="rId6"/>
              </a:rPr>
              <a:t>https://doi.org/10.7265/N5V98602</a:t>
            </a:r>
            <a:endParaRPr lang="en-US" sz="1800" b="0" i="0" u="none" strike="noStrike" baseline="0" dirty="0">
              <a:latin typeface="CMR1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CMR10"/>
              </a:rPr>
              <a:t>GlaThiDa Consortium. (2020). *Glacier Thickness Database 3.1.0* [Dataset]. World Glacier Monitoring Service. </a:t>
            </a:r>
            <a:r>
              <a:rPr lang="en-US" sz="1800" b="0" i="0" u="none" strike="noStrike" baseline="0" dirty="0">
                <a:latin typeface="CMR10"/>
                <a:hlinkClick r:id="rId7"/>
              </a:rPr>
              <a:t>https://doi.org/10.5904/wgmsglathida-2020-10</a:t>
            </a:r>
            <a:endParaRPr lang="en-US" sz="1800" b="0" i="0" u="none" strike="noStrike" baseline="0" dirty="0">
              <a:latin typeface="CMR1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CMR10"/>
              </a:rPr>
              <a:t>U.S. Geological Survey Benchmark Glacier Program. (2020). USGS benchmark glacier project comprehensive data collection [Data release]. https://doi.org/10.5066/P9AGXQSR</a:t>
            </a:r>
          </a:p>
        </p:txBody>
      </p:sp>
    </p:spTree>
    <p:extLst>
      <p:ext uri="{BB962C8B-B14F-4D97-AF65-F5344CB8AC3E}">
        <p14:creationId xmlns:p14="http://schemas.microsoft.com/office/powerpoint/2010/main" val="120355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FFCD-548E-4F4D-C325-6F9D0DC4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73D50-760E-BA54-15A7-F47A37A3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Glacial melting plays a significant role in the hydrology of mountain basins [1]</a:t>
            </a:r>
          </a:p>
          <a:p>
            <a:pPr algn="l"/>
            <a:r>
              <a:rPr lang="en-US" dirty="0"/>
              <a:t>Computer models of these glaciers are very effective at modeling these glaciers [2,3]</a:t>
            </a:r>
          </a:p>
          <a:p>
            <a:pPr algn="l"/>
            <a:r>
              <a:rPr lang="en-US" dirty="0"/>
              <a:t>These models can get very complex and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79031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98BF-0065-F502-1675-043FFEE7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FAA4B-C579-50DA-BF95-FF105673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8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E9F4-2427-3F46-81A9-2C683DDC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12F8-CB80-EE01-3C1C-B78BFAE9D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i="0" u="none" strike="noStrike" baseline="0" dirty="0">
                <a:latin typeface="CMBXTI10"/>
              </a:rPr>
              <a:t>Can a simple SIA - Mass Balance model be used to model the water runoff of small mountain glaciers?</a:t>
            </a:r>
          </a:p>
          <a:p>
            <a:pPr algn="l"/>
            <a:r>
              <a:rPr lang="en-US" dirty="0"/>
              <a:t>Expect that the mass balance will have a larger effect on the runoff than the ice dynamics</a:t>
            </a:r>
          </a:p>
          <a:p>
            <a:pPr algn="l"/>
            <a:r>
              <a:rPr lang="en-US" dirty="0"/>
              <a:t>Compare SIA-Mass Balance with OGGM model [4]</a:t>
            </a:r>
          </a:p>
        </p:txBody>
      </p:sp>
    </p:spTree>
    <p:extLst>
      <p:ext uri="{BB962C8B-B14F-4D97-AF65-F5344CB8AC3E}">
        <p14:creationId xmlns:p14="http://schemas.microsoft.com/office/powerpoint/2010/main" val="64663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4A01-5D61-1411-CCE5-20A209DF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Site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4F91D-CD71-0022-1D7D-C8C53F439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South Cascade Glacier</a:t>
                </a:r>
              </a:p>
              <a:p>
                <a:r>
                  <a:rPr lang="en-US" dirty="0"/>
                  <a:t>Area: 1.68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[5]</a:t>
                </a:r>
              </a:p>
              <a:p>
                <a:r>
                  <a:rPr lang="en-US" dirty="0"/>
                  <a:t>Mean elevation: ~1900m [5]</a:t>
                </a:r>
              </a:p>
              <a:p>
                <a:r>
                  <a:rPr lang="en-US" dirty="0"/>
                  <a:t>Mean ice thickness: 99m [6]</a:t>
                </a:r>
              </a:p>
              <a:p>
                <a:r>
                  <a:rPr lang="en-US" dirty="0"/>
                  <a:t>Max ice thickness: 195m [6]</a:t>
                </a:r>
              </a:p>
              <a:p>
                <a:r>
                  <a:rPr lang="en-US" dirty="0"/>
                  <a:t>North facing [6]</a:t>
                </a:r>
              </a:p>
              <a:p>
                <a:r>
                  <a:rPr lang="en-US" dirty="0"/>
                  <a:t>Average slope: 7.14 degrees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4F91D-CD71-0022-1D7D-C8C53F439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650A22-4BCE-8277-AC11-B3E1D185AE8D}"/>
              </a:ext>
            </a:extLst>
          </p:cNvPr>
          <p:cNvSpPr txBox="1"/>
          <p:nvPr/>
        </p:nvSpPr>
        <p:spPr>
          <a:xfrm>
            <a:off x="-91440" y="6492875"/>
            <a:ext cx="458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1: Along this studies centerline in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26E9D-FA75-2BFA-D3FE-F9B368E25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318516"/>
            <a:ext cx="6220968" cy="62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E553-8533-954B-9505-35440FFC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C6A81-FD1F-D4EC-4782-92694D41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SIA ice dynamics model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Temperature degree day and precipitation mass balance model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Temperature degree day and precipitation (snow fall/melt and rain) model</a:t>
            </a:r>
          </a:p>
          <a:p>
            <a:pPr algn="l"/>
            <a:r>
              <a:rPr lang="en-US" sz="1800" dirty="0">
                <a:latin typeface="CMR10"/>
              </a:rPr>
              <a:t>Two sections to model run</a:t>
            </a:r>
          </a:p>
          <a:p>
            <a:pPr lvl="1"/>
            <a:r>
              <a:rPr lang="en-US" dirty="0" err="1">
                <a:latin typeface="CMR10"/>
              </a:rPr>
              <a:t>Spinup</a:t>
            </a:r>
            <a:r>
              <a:rPr lang="en-US" dirty="0">
                <a:latin typeface="CMR10"/>
              </a:rPr>
              <a:t> run</a:t>
            </a:r>
          </a:p>
          <a:p>
            <a:pPr lvl="1"/>
            <a:r>
              <a:rPr lang="en-US" dirty="0">
                <a:latin typeface="CMR10"/>
              </a:rPr>
              <a:t>Data driven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9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B673-1FF7-DD79-CB13-062B9CD5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Spinup</a:t>
            </a:r>
            <a:r>
              <a:rPr lang="en-US" dirty="0"/>
              <a:t> Run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5FE35-011D-4F3B-9E9B-6A6989994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500 year run</a:t>
                </a:r>
              </a:p>
              <a:p>
                <a:r>
                  <a:rPr lang="en-US" dirty="0"/>
                  <a:t>Starts with no ice</a:t>
                </a:r>
              </a:p>
              <a:p>
                <a:r>
                  <a:rPr lang="en-US" dirty="0"/>
                  <a:t>Aims to replicate glacier in 1984</a:t>
                </a:r>
              </a:p>
              <a:p>
                <a:r>
                  <a:rPr lang="en-US" dirty="0"/>
                  <a:t>Simple mass balance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𝐸𝐿𝐴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)/365.25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dirty="0"/>
                  <a:t>:0.0309</a:t>
                </a:r>
              </a:p>
              <a:p>
                <a:r>
                  <a:rPr lang="sv-SE" dirty="0"/>
                  <a:t>ELA starts as 1903m and shifts to 1930m in 1900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5FE35-011D-4F3B-9E9B-6A6989994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48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5E679AD-FE2B-F3EE-F23F-61782B4E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288" y="3301296"/>
            <a:ext cx="4327512" cy="3376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56D020-4B96-8817-C4E2-98BB2A8A7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732" y="-1"/>
            <a:ext cx="4230624" cy="33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218F-8716-6D0F-C1F1-397433C0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Run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B7B8-3C6E-662C-2D09-5D6DEC2C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temperature and precipitation data for mass balance model [7]</a:t>
            </a:r>
          </a:p>
          <a:p>
            <a:pPr algn="l"/>
            <a:r>
              <a:rPr lang="en-US" dirty="0"/>
              <a:t>Requires seven input parameters to run: ice melt factor, snow melt factor, temperature lapse rate, lower accumulation factor, upper accumulation factor, avalanche percentage and precipitation conversion factor</a:t>
            </a:r>
          </a:p>
          <a:p>
            <a:pPr algn="l"/>
            <a:r>
              <a:rPr lang="en-US" dirty="0"/>
              <a:t>Runs from 1984-2024</a:t>
            </a:r>
          </a:p>
          <a:p>
            <a:pPr algn="l"/>
            <a:r>
              <a:rPr lang="en-US" dirty="0"/>
              <a:t>Three components: ice dynamics, glacier mass balance, precipitation (snow fall/melt and rain fall), avalanche</a:t>
            </a:r>
          </a:p>
        </p:txBody>
      </p:sp>
    </p:spTree>
    <p:extLst>
      <p:ext uri="{BB962C8B-B14F-4D97-AF65-F5344CB8AC3E}">
        <p14:creationId xmlns:p14="http://schemas.microsoft.com/office/powerpoint/2010/main" val="23014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D43E-48F7-C51D-9C26-B83B063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2B68C-81C8-A519-0D0B-682DE31B7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SIA equations to model ice dynamics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Assumptions:</a:t>
                </a:r>
              </a:p>
              <a:p>
                <a:pPr lvl="1"/>
                <a:r>
                  <a:rPr lang="en-US" dirty="0"/>
                  <a:t>One-dimensional</a:t>
                </a:r>
              </a:p>
              <a:p>
                <a:pPr lvl="1"/>
                <a:r>
                  <a:rPr lang="en-US" dirty="0"/>
                  <a:t>No basal sliding</a:t>
                </a:r>
              </a:p>
              <a:p>
                <a:pPr lvl="1"/>
                <a:r>
                  <a:rPr lang="en-US" dirty="0"/>
                  <a:t>Gravity is only driver of ice</a:t>
                </a:r>
              </a:p>
              <a:p>
                <a:pPr lvl="1"/>
                <a:r>
                  <a:rPr lang="en-US" dirty="0"/>
                  <a:t>Horizontal glacier dimensions are much larger than vertical dimensions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2B68C-81C8-A519-0D0B-682DE31B7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34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1060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CMBXTI10</vt:lpstr>
      <vt:lpstr>CMR10</vt:lpstr>
      <vt:lpstr>Consolas</vt:lpstr>
      <vt:lpstr>Office Theme</vt:lpstr>
      <vt:lpstr>Can a Shallow Ice Approximation - Mass Balance Model Be Used to Model the Water Output of Alpine Glaciers?</vt:lpstr>
      <vt:lpstr>Background</vt:lpstr>
      <vt:lpstr>Prior Research</vt:lpstr>
      <vt:lpstr>Thesis Question</vt:lpstr>
      <vt:lpstr>Study Site</vt:lpstr>
      <vt:lpstr>Model Structure</vt:lpstr>
      <vt:lpstr>Spinup Run</vt:lpstr>
      <vt:lpstr>Data Driven Run Overview</vt:lpstr>
      <vt:lpstr>Ice Dynamics</vt:lpstr>
      <vt:lpstr>Mass Balance</vt:lpstr>
      <vt:lpstr>Precipitation Model</vt:lpstr>
      <vt:lpstr>Avalanche Model</vt:lpstr>
      <vt:lpstr>Calibration</vt:lpstr>
      <vt:lpstr>Runoff Model Accuracy</vt:lpstr>
      <vt:lpstr>OGGM Accuracy</vt:lpstr>
      <vt:lpstr>Mass Balance Model Accuracy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Kieran Stone</dc:creator>
  <cp:lastModifiedBy>Kieran Stone</cp:lastModifiedBy>
  <cp:revision>1</cp:revision>
  <dcterms:created xsi:type="dcterms:W3CDTF">2025-04-27T02:29:55Z</dcterms:created>
  <dcterms:modified xsi:type="dcterms:W3CDTF">2025-04-27T04:58:22Z</dcterms:modified>
</cp:coreProperties>
</file>