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1"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82" d="100"/>
          <a:sy n="182" d="100"/>
        </p:scale>
        <p:origin x="21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pie chart&#10;&#10;Description automatically generated">
            <a:extLst>
              <a:ext uri="{FF2B5EF4-FFF2-40B4-BE49-F238E27FC236}">
                <a16:creationId xmlns:a16="http://schemas.microsoft.com/office/drawing/2014/main" id="{288921E4-640F-4C4D-AB44-DCFE190483A8}"/>
              </a:ext>
            </a:extLst>
          </p:cNvPr>
          <p:cNvPicPr>
            <a:picLocks noChangeAspect="1"/>
          </p:cNvPicPr>
          <p:nvPr/>
        </p:nvPicPr>
        <p:blipFill>
          <a:blip r:embed="rId2"/>
          <a:stretch>
            <a:fillRect/>
          </a:stretch>
        </p:blipFill>
        <p:spPr>
          <a:xfrm>
            <a:off x="5970682" y="1097136"/>
            <a:ext cx="6239435" cy="4663727"/>
          </a:xfrm>
          <a:prstGeom prst="rect">
            <a:avLst/>
          </a:prstGeom>
        </p:spPr>
      </p:pic>
      <p:sp>
        <p:nvSpPr>
          <p:cNvPr id="6" name="TextBox 5">
            <a:extLst>
              <a:ext uri="{FF2B5EF4-FFF2-40B4-BE49-F238E27FC236}">
                <a16:creationId xmlns:a16="http://schemas.microsoft.com/office/drawing/2014/main" id="{2809B8F2-46E3-4CC9-A51A-670B09BB86AD}"/>
              </a:ext>
            </a:extLst>
          </p:cNvPr>
          <p:cNvSpPr txBox="1"/>
          <p:nvPr/>
        </p:nvSpPr>
        <p:spPr>
          <a:xfrm>
            <a:off x="5909179" y="3260351"/>
            <a:ext cx="2257671" cy="507831"/>
          </a:xfrm>
          <a:prstGeom prst="rect">
            <a:avLst/>
          </a:prstGeom>
          <a:solidFill>
            <a:srgbClr val="F4B6B6"/>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latin typeface="xkcd" pitchFamily="50" charset="0"/>
              </a:rPr>
              <a:t>Working for the Federal government pays well, if you can find a job.</a:t>
            </a:r>
          </a:p>
        </p:txBody>
      </p:sp>
      <p:pic>
        <p:nvPicPr>
          <p:cNvPr id="5" name="Picture 5" descr="Chart&#10;&#10;Description automatically generated">
            <a:extLst>
              <a:ext uri="{FF2B5EF4-FFF2-40B4-BE49-F238E27FC236}">
                <a16:creationId xmlns:a16="http://schemas.microsoft.com/office/drawing/2014/main" id="{80124762-0B27-498E-81CE-60CE7B61F809}"/>
              </a:ext>
            </a:extLst>
          </p:cNvPr>
          <p:cNvPicPr>
            <a:picLocks noChangeAspect="1"/>
          </p:cNvPicPr>
          <p:nvPr/>
        </p:nvPicPr>
        <p:blipFill>
          <a:blip r:embed="rId3"/>
          <a:stretch>
            <a:fillRect/>
          </a:stretch>
        </p:blipFill>
        <p:spPr>
          <a:xfrm>
            <a:off x="0" y="0"/>
            <a:ext cx="4025152" cy="4453833"/>
          </a:xfrm>
          <a:prstGeom prst="rect">
            <a:avLst/>
          </a:prstGeom>
        </p:spPr>
      </p:pic>
      <p:sp>
        <p:nvSpPr>
          <p:cNvPr id="7" name="TextBox 6">
            <a:extLst>
              <a:ext uri="{FF2B5EF4-FFF2-40B4-BE49-F238E27FC236}">
                <a16:creationId xmlns:a16="http://schemas.microsoft.com/office/drawing/2014/main" id="{61AC46FD-B4A3-44A9-96A8-B936163E01FE}"/>
              </a:ext>
            </a:extLst>
          </p:cNvPr>
          <p:cNvSpPr txBox="1"/>
          <p:nvPr/>
        </p:nvSpPr>
        <p:spPr>
          <a:xfrm>
            <a:off x="134470" y="4539153"/>
            <a:ext cx="3890682" cy="1815882"/>
          </a:xfrm>
          <a:prstGeom prst="rect">
            <a:avLst/>
          </a:prstGeom>
          <a:noFill/>
          <a:ln>
            <a:solidFill>
              <a:srgbClr val="F4B6B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xkcd" pitchFamily="50" charset="0"/>
              </a:rPr>
              <a:t>There is a common narrative that the federal government is too big. Actually, the federal government on employs a small portion of the total workforce. Local governments employ nearly twice as much as state and federal governments combined. The power really distributed locally.</a:t>
            </a:r>
          </a:p>
        </p:txBody>
      </p:sp>
      <p:sp>
        <p:nvSpPr>
          <p:cNvPr id="8" name="TextBox 7">
            <a:extLst>
              <a:ext uri="{FF2B5EF4-FFF2-40B4-BE49-F238E27FC236}">
                <a16:creationId xmlns:a16="http://schemas.microsoft.com/office/drawing/2014/main" id="{93F30958-1DBA-43B1-AC53-4602343809F4}"/>
              </a:ext>
            </a:extLst>
          </p:cNvPr>
          <p:cNvSpPr txBox="1"/>
          <p:nvPr/>
        </p:nvSpPr>
        <p:spPr>
          <a:xfrm>
            <a:off x="8906347" y="3081883"/>
            <a:ext cx="1819835" cy="553998"/>
          </a:xfrm>
          <a:prstGeom prst="rect">
            <a:avLst/>
          </a:prstGeom>
          <a:solidFill>
            <a:srgbClr val="F4B6B6"/>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latin typeface="xkcd" pitchFamily="50" charset="0"/>
              </a:rPr>
              <a:t>On average state jobs pay slightly better than the private sector</a:t>
            </a:r>
          </a:p>
        </p:txBody>
      </p:sp>
      <p:sp>
        <p:nvSpPr>
          <p:cNvPr id="9" name="TextBox 8">
            <a:extLst>
              <a:ext uri="{FF2B5EF4-FFF2-40B4-BE49-F238E27FC236}">
                <a16:creationId xmlns:a16="http://schemas.microsoft.com/office/drawing/2014/main" id="{10C0F8D6-4A53-490E-B4D9-536BEC909FA5}"/>
              </a:ext>
            </a:extLst>
          </p:cNvPr>
          <p:cNvSpPr txBox="1"/>
          <p:nvPr/>
        </p:nvSpPr>
        <p:spPr>
          <a:xfrm>
            <a:off x="6172539" y="4646379"/>
            <a:ext cx="2257671" cy="507831"/>
          </a:xfrm>
          <a:prstGeom prst="rect">
            <a:avLst/>
          </a:prstGeom>
          <a:solidFill>
            <a:srgbClr val="F4B6B6"/>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latin typeface="xkcd" pitchFamily="50" charset="0"/>
              </a:rPr>
              <a:t>Local governments comprise the largest public sector, but they pay the least</a:t>
            </a:r>
          </a:p>
        </p:txBody>
      </p:sp>
      <p:sp>
        <p:nvSpPr>
          <p:cNvPr id="10" name="TextBox 9">
            <a:extLst>
              <a:ext uri="{FF2B5EF4-FFF2-40B4-BE49-F238E27FC236}">
                <a16:creationId xmlns:a16="http://schemas.microsoft.com/office/drawing/2014/main" id="{3D673F9A-3760-4534-99A4-1CAAA9815377}"/>
              </a:ext>
            </a:extLst>
          </p:cNvPr>
          <p:cNvSpPr txBox="1"/>
          <p:nvPr/>
        </p:nvSpPr>
        <p:spPr>
          <a:xfrm>
            <a:off x="10464191" y="6550223"/>
            <a:ext cx="389068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xkcd" pitchFamily="50" charset="0"/>
              </a:rPr>
              <a:t>“R” Visualizations</a:t>
            </a:r>
          </a:p>
        </p:txBody>
      </p:sp>
      <p:sp>
        <p:nvSpPr>
          <p:cNvPr id="11" name="TextBox 10">
            <a:extLst>
              <a:ext uri="{FF2B5EF4-FFF2-40B4-BE49-F238E27FC236}">
                <a16:creationId xmlns:a16="http://schemas.microsoft.com/office/drawing/2014/main" id="{C113B36F-BBE1-4A5F-82F9-02B3E8C39335}"/>
              </a:ext>
            </a:extLst>
          </p:cNvPr>
          <p:cNvSpPr txBox="1"/>
          <p:nvPr/>
        </p:nvSpPr>
        <p:spPr>
          <a:xfrm>
            <a:off x="3858687" y="-32737"/>
            <a:ext cx="484164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latin typeface="xkcd" pitchFamily="50" charset="0"/>
              </a:rPr>
              <a:t>Bureau of Labor Statistics: </a:t>
            </a:r>
          </a:p>
          <a:p>
            <a:pPr algn="ctr"/>
            <a:r>
              <a:rPr lang="en-US" sz="1400" dirty="0">
                <a:latin typeface="xkcd" pitchFamily="50" charset="0"/>
              </a:rPr>
              <a:t>2020 Quarterly Census of Economics and Wages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113B36F-BBE1-4A5F-82F9-02B3E8C39335}"/>
              </a:ext>
            </a:extLst>
          </p:cNvPr>
          <p:cNvSpPr txBox="1"/>
          <p:nvPr/>
        </p:nvSpPr>
        <p:spPr>
          <a:xfrm>
            <a:off x="-217644" y="6550223"/>
            <a:ext cx="59106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latin typeface="Roboto Condensed" panose="02000000000000000000" pitchFamily="2" charset="0"/>
                <a:ea typeface="Roboto Condensed" panose="02000000000000000000" pitchFamily="2" charset="0"/>
              </a:rPr>
              <a:t>Bureau of Labor Statistics: 2020 Quarterly Census of Economics and Wages</a:t>
            </a:r>
          </a:p>
        </p:txBody>
      </p:sp>
      <p:sp>
        <p:nvSpPr>
          <p:cNvPr id="5" name="TextBox 4">
            <a:extLst>
              <a:ext uri="{FF2B5EF4-FFF2-40B4-BE49-F238E27FC236}">
                <a16:creationId xmlns:a16="http://schemas.microsoft.com/office/drawing/2014/main" id="{62EA21E8-F0B0-4A33-88ED-A401248EE156}"/>
              </a:ext>
            </a:extLst>
          </p:cNvPr>
          <p:cNvSpPr txBox="1"/>
          <p:nvPr/>
        </p:nvSpPr>
        <p:spPr>
          <a:xfrm>
            <a:off x="10013836" y="6566226"/>
            <a:ext cx="212044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Rockwell" panose="02060603020205020403" pitchFamily="18" charset="0"/>
              </a:rPr>
              <a:t>“Python” Visualizations</a:t>
            </a:r>
          </a:p>
        </p:txBody>
      </p:sp>
      <p:sp>
        <p:nvSpPr>
          <p:cNvPr id="17" name="TextBox 16">
            <a:extLst>
              <a:ext uri="{FF2B5EF4-FFF2-40B4-BE49-F238E27FC236}">
                <a16:creationId xmlns:a16="http://schemas.microsoft.com/office/drawing/2014/main" id="{35FBEB5C-9499-4AA1-ACBA-263A43292FAD}"/>
              </a:ext>
            </a:extLst>
          </p:cNvPr>
          <p:cNvSpPr txBox="1"/>
          <p:nvPr/>
        </p:nvSpPr>
        <p:spPr>
          <a:xfrm>
            <a:off x="4083136" y="-23676"/>
            <a:ext cx="484164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Roboto Condensed" panose="02000000000000000000" pitchFamily="2" charset="0"/>
                <a:ea typeface="Roboto Condensed" panose="02000000000000000000" pitchFamily="2" charset="0"/>
              </a:rPr>
              <a:t>Top 10 States: Economic Characteristics</a:t>
            </a:r>
          </a:p>
        </p:txBody>
      </p:sp>
      <p:pic>
        <p:nvPicPr>
          <p:cNvPr id="7170" name="Picture 2">
            <a:extLst>
              <a:ext uri="{FF2B5EF4-FFF2-40B4-BE49-F238E27FC236}">
                <a16:creationId xmlns:a16="http://schemas.microsoft.com/office/drawing/2014/main" id="{6D0A2E2F-5019-46AE-9CBA-A2933F944A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8521" b="3104"/>
          <a:stretch/>
        </p:blipFill>
        <p:spPr bwMode="auto">
          <a:xfrm>
            <a:off x="84594" y="655772"/>
            <a:ext cx="5682641" cy="488745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B5F233E7-688A-4572-BA60-3F1108837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8350"/>
          <a:stretch/>
        </p:blipFill>
        <p:spPr bwMode="auto">
          <a:xfrm>
            <a:off x="6238741" y="619609"/>
            <a:ext cx="5650409" cy="488745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DB2ABD4-6028-4CAC-95C4-8F928D1F8FDE}"/>
              </a:ext>
            </a:extLst>
          </p:cNvPr>
          <p:cNvSpPr/>
          <p:nvPr/>
        </p:nvSpPr>
        <p:spPr>
          <a:xfrm>
            <a:off x="4143213" y="4391187"/>
            <a:ext cx="2324745" cy="1811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4" name="Picture 8">
            <a:extLst>
              <a:ext uri="{FF2B5EF4-FFF2-40B4-BE49-F238E27FC236}">
                <a16:creationId xmlns:a16="http://schemas.microsoft.com/office/drawing/2014/main" id="{0E3CC5A3-7241-470A-A021-247D8BBB19A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871" t="10586" b="56780"/>
          <a:stretch/>
        </p:blipFill>
        <p:spPr bwMode="auto">
          <a:xfrm>
            <a:off x="4143213" y="4404425"/>
            <a:ext cx="2369303" cy="1833966"/>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2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EA21E8-F0B0-4A33-88ED-A401248EE156}"/>
              </a:ext>
            </a:extLst>
          </p:cNvPr>
          <p:cNvSpPr txBox="1"/>
          <p:nvPr/>
        </p:nvSpPr>
        <p:spPr>
          <a:xfrm>
            <a:off x="10013836" y="6566226"/>
            <a:ext cx="212044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Rockwell" panose="02060603020205020403" pitchFamily="18" charset="0"/>
              </a:rPr>
              <a:t>“Python” Visualizations</a:t>
            </a:r>
          </a:p>
        </p:txBody>
      </p:sp>
      <p:pic>
        <p:nvPicPr>
          <p:cNvPr id="2050" name="Picture 2">
            <a:extLst>
              <a:ext uri="{FF2B5EF4-FFF2-40B4-BE49-F238E27FC236}">
                <a16:creationId xmlns:a16="http://schemas.microsoft.com/office/drawing/2014/main" id="{296F824A-33EA-48C6-830A-EB29A72F87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307" y="228908"/>
            <a:ext cx="6659616" cy="47679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F1E411F-700A-49AB-B44C-E25020CF0D04}"/>
              </a:ext>
            </a:extLst>
          </p:cNvPr>
          <p:cNvSpPr txBox="1"/>
          <p:nvPr/>
        </p:nvSpPr>
        <p:spPr>
          <a:xfrm>
            <a:off x="-217644" y="6550223"/>
            <a:ext cx="59106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latin typeface="Roboto Condensed" panose="02000000000000000000" pitchFamily="2" charset="0"/>
                <a:ea typeface="Roboto Condensed" panose="02000000000000000000" pitchFamily="2" charset="0"/>
              </a:rPr>
              <a:t>Bureau of Labor Statistics: 2020 Quarterly Census of Economics and Wages</a:t>
            </a:r>
          </a:p>
        </p:txBody>
      </p:sp>
      <p:sp>
        <p:nvSpPr>
          <p:cNvPr id="2" name="TextBox 1">
            <a:extLst>
              <a:ext uri="{FF2B5EF4-FFF2-40B4-BE49-F238E27FC236}">
                <a16:creationId xmlns:a16="http://schemas.microsoft.com/office/drawing/2014/main" id="{4B4137B1-4644-426F-AA0F-1D422C270E5D}"/>
              </a:ext>
            </a:extLst>
          </p:cNvPr>
          <p:cNvSpPr txBox="1"/>
          <p:nvPr/>
        </p:nvSpPr>
        <p:spPr>
          <a:xfrm>
            <a:off x="6860584" y="842075"/>
            <a:ext cx="4127714" cy="1514715"/>
          </a:xfrm>
          <a:prstGeom prst="rect">
            <a:avLst/>
          </a:prstGeom>
          <a:noFill/>
        </p:spPr>
        <p:txBody>
          <a:bodyPr wrap="square" rtlCol="0">
            <a:spAutoFit/>
          </a:bodyPr>
          <a:lstStyle/>
          <a:p>
            <a:r>
              <a:rPr lang="en-US" dirty="0"/>
              <a:t>This is the I really want to tell. The highest paying jobs are awarded to the few. There is a greater story in here about wealth concentration, but this was the best I could tease out.</a:t>
            </a:r>
          </a:p>
        </p:txBody>
      </p:sp>
      <p:sp>
        <p:nvSpPr>
          <p:cNvPr id="7" name="TextBox 6">
            <a:extLst>
              <a:ext uri="{FF2B5EF4-FFF2-40B4-BE49-F238E27FC236}">
                <a16:creationId xmlns:a16="http://schemas.microsoft.com/office/drawing/2014/main" id="{897F4490-8579-4424-9C9F-45F46ADF3B3D}"/>
              </a:ext>
            </a:extLst>
          </p:cNvPr>
          <p:cNvSpPr txBox="1"/>
          <p:nvPr/>
        </p:nvSpPr>
        <p:spPr>
          <a:xfrm>
            <a:off x="6946344" y="2725119"/>
            <a:ext cx="4127714" cy="1200329"/>
          </a:xfrm>
          <a:prstGeom prst="rect">
            <a:avLst/>
          </a:prstGeom>
          <a:noFill/>
        </p:spPr>
        <p:txBody>
          <a:bodyPr wrap="square" rtlCol="0">
            <a:spAutoFit/>
          </a:bodyPr>
          <a:lstStyle/>
          <a:p>
            <a:r>
              <a:rPr lang="en-US" dirty="0"/>
              <a:t>The service sector is the most telling. Wages and jobs represented as roughly equal proportions. It is also at the middle of the pay scale. </a:t>
            </a:r>
          </a:p>
        </p:txBody>
      </p:sp>
    </p:spTree>
    <p:extLst>
      <p:ext uri="{BB962C8B-B14F-4D97-AF65-F5344CB8AC3E}">
        <p14:creationId xmlns:p14="http://schemas.microsoft.com/office/powerpoint/2010/main" val="2064967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EA21E8-F0B0-4A33-88ED-A401248EE156}"/>
              </a:ext>
            </a:extLst>
          </p:cNvPr>
          <p:cNvSpPr txBox="1"/>
          <p:nvPr/>
        </p:nvSpPr>
        <p:spPr>
          <a:xfrm>
            <a:off x="9890234" y="6566226"/>
            <a:ext cx="224404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Rockwell" panose="02060603020205020403" pitchFamily="18" charset="0"/>
              </a:rPr>
              <a:t>“</a:t>
            </a:r>
            <a:r>
              <a:rPr lang="en-US" sz="1400" dirty="0" err="1">
                <a:latin typeface="Rockwell" panose="02060603020205020403" pitchFamily="18" charset="0"/>
              </a:rPr>
              <a:t>PowerBI</a:t>
            </a:r>
            <a:r>
              <a:rPr lang="en-US" sz="1400" dirty="0">
                <a:latin typeface="Rockwell" panose="02060603020205020403" pitchFamily="18" charset="0"/>
              </a:rPr>
              <a:t>” Visualizations</a:t>
            </a:r>
          </a:p>
        </p:txBody>
      </p:sp>
      <p:sp>
        <p:nvSpPr>
          <p:cNvPr id="6" name="TextBox 5">
            <a:extLst>
              <a:ext uri="{FF2B5EF4-FFF2-40B4-BE49-F238E27FC236}">
                <a16:creationId xmlns:a16="http://schemas.microsoft.com/office/drawing/2014/main" id="{0F1E411F-700A-49AB-B44C-E25020CF0D04}"/>
              </a:ext>
            </a:extLst>
          </p:cNvPr>
          <p:cNvSpPr txBox="1"/>
          <p:nvPr/>
        </p:nvSpPr>
        <p:spPr>
          <a:xfrm>
            <a:off x="-217644" y="6550223"/>
            <a:ext cx="59106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latin typeface="Roboto Condensed" panose="02000000000000000000" pitchFamily="2" charset="0"/>
                <a:ea typeface="Roboto Condensed" panose="02000000000000000000" pitchFamily="2" charset="0"/>
              </a:rPr>
              <a:t>Bureau of Labor Statistics: 2020 Quarterly Census of Economics and Wages</a:t>
            </a:r>
          </a:p>
        </p:txBody>
      </p:sp>
      <p:pic>
        <p:nvPicPr>
          <p:cNvPr id="4" name="Picture 3">
            <a:extLst>
              <a:ext uri="{FF2B5EF4-FFF2-40B4-BE49-F238E27FC236}">
                <a16:creationId xmlns:a16="http://schemas.microsoft.com/office/drawing/2014/main" id="{2E2BA500-1DB1-4848-BD66-68408B0B3687}"/>
              </a:ext>
            </a:extLst>
          </p:cNvPr>
          <p:cNvPicPr>
            <a:picLocks noChangeAspect="1"/>
          </p:cNvPicPr>
          <p:nvPr/>
        </p:nvPicPr>
        <p:blipFill>
          <a:blip r:embed="rId2"/>
          <a:stretch>
            <a:fillRect/>
          </a:stretch>
        </p:blipFill>
        <p:spPr>
          <a:xfrm>
            <a:off x="783020" y="137811"/>
            <a:ext cx="11230055" cy="6388764"/>
          </a:xfrm>
          <a:prstGeom prst="rect">
            <a:avLst/>
          </a:prstGeom>
        </p:spPr>
      </p:pic>
    </p:spTree>
    <p:extLst>
      <p:ext uri="{BB962C8B-B14F-4D97-AF65-F5344CB8AC3E}">
        <p14:creationId xmlns:p14="http://schemas.microsoft.com/office/powerpoint/2010/main" val="1692573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F1E411F-700A-49AB-B44C-E25020CF0D04}"/>
              </a:ext>
            </a:extLst>
          </p:cNvPr>
          <p:cNvSpPr txBox="1"/>
          <p:nvPr/>
        </p:nvSpPr>
        <p:spPr>
          <a:xfrm>
            <a:off x="-217644" y="6550223"/>
            <a:ext cx="59106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latin typeface="Roboto Condensed" panose="02000000000000000000" pitchFamily="2" charset="0"/>
                <a:ea typeface="Roboto Condensed" panose="02000000000000000000" pitchFamily="2" charset="0"/>
              </a:rPr>
              <a:t>Bureau of Labor Statistics: 2020 Quarterly Census of Economics and Wages</a:t>
            </a:r>
          </a:p>
        </p:txBody>
      </p:sp>
      <p:sp>
        <p:nvSpPr>
          <p:cNvPr id="7" name="TextBox 6">
            <a:extLst>
              <a:ext uri="{FF2B5EF4-FFF2-40B4-BE49-F238E27FC236}">
                <a16:creationId xmlns:a16="http://schemas.microsoft.com/office/drawing/2014/main" id="{804858AC-C42A-40C1-8EBA-7EA1A3E9D33B}"/>
              </a:ext>
            </a:extLst>
          </p:cNvPr>
          <p:cNvSpPr txBox="1"/>
          <p:nvPr/>
        </p:nvSpPr>
        <p:spPr>
          <a:xfrm>
            <a:off x="9890234" y="6566226"/>
            <a:ext cx="224404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Rockwell" panose="02060603020205020403" pitchFamily="18" charset="0"/>
              </a:rPr>
              <a:t>“</a:t>
            </a:r>
            <a:r>
              <a:rPr lang="en-US" sz="1400" dirty="0" err="1">
                <a:latin typeface="Rockwell" panose="02060603020205020403" pitchFamily="18" charset="0"/>
              </a:rPr>
              <a:t>PowerBI</a:t>
            </a:r>
            <a:r>
              <a:rPr lang="en-US" sz="1400" dirty="0">
                <a:latin typeface="Rockwell" panose="02060603020205020403" pitchFamily="18" charset="0"/>
              </a:rPr>
              <a:t>” Visualizations</a:t>
            </a:r>
          </a:p>
        </p:txBody>
      </p:sp>
      <p:pic>
        <p:nvPicPr>
          <p:cNvPr id="3" name="Picture 2">
            <a:extLst>
              <a:ext uri="{FF2B5EF4-FFF2-40B4-BE49-F238E27FC236}">
                <a16:creationId xmlns:a16="http://schemas.microsoft.com/office/drawing/2014/main" id="{8CEC5616-3322-4ECB-9E32-29A4639878F2}"/>
              </a:ext>
            </a:extLst>
          </p:cNvPr>
          <p:cNvPicPr>
            <a:picLocks noChangeAspect="1"/>
          </p:cNvPicPr>
          <p:nvPr/>
        </p:nvPicPr>
        <p:blipFill>
          <a:blip r:embed="rId2"/>
          <a:stretch>
            <a:fillRect/>
          </a:stretch>
        </p:blipFill>
        <p:spPr>
          <a:xfrm>
            <a:off x="262759" y="109838"/>
            <a:ext cx="11487807" cy="6363840"/>
          </a:xfrm>
          <a:prstGeom prst="rect">
            <a:avLst/>
          </a:prstGeom>
        </p:spPr>
      </p:pic>
    </p:spTree>
    <p:extLst>
      <p:ext uri="{BB962C8B-B14F-4D97-AF65-F5344CB8AC3E}">
        <p14:creationId xmlns:p14="http://schemas.microsoft.com/office/powerpoint/2010/main" val="3955408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F1E411F-700A-49AB-B44C-E25020CF0D04}"/>
              </a:ext>
            </a:extLst>
          </p:cNvPr>
          <p:cNvSpPr txBox="1"/>
          <p:nvPr/>
        </p:nvSpPr>
        <p:spPr>
          <a:xfrm>
            <a:off x="-217644" y="6550223"/>
            <a:ext cx="59106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latin typeface="Roboto Condensed" panose="02000000000000000000" pitchFamily="2" charset="0"/>
                <a:ea typeface="Roboto Condensed" panose="02000000000000000000" pitchFamily="2" charset="0"/>
              </a:rPr>
              <a:t>Bureau of Labor Statistics: 2020 Quarterly Census of Economics and Wages</a:t>
            </a:r>
          </a:p>
        </p:txBody>
      </p:sp>
      <p:sp>
        <p:nvSpPr>
          <p:cNvPr id="7" name="TextBox 6">
            <a:extLst>
              <a:ext uri="{FF2B5EF4-FFF2-40B4-BE49-F238E27FC236}">
                <a16:creationId xmlns:a16="http://schemas.microsoft.com/office/drawing/2014/main" id="{804858AC-C42A-40C1-8EBA-7EA1A3E9D33B}"/>
              </a:ext>
            </a:extLst>
          </p:cNvPr>
          <p:cNvSpPr txBox="1"/>
          <p:nvPr/>
        </p:nvSpPr>
        <p:spPr>
          <a:xfrm>
            <a:off x="9890234" y="6566226"/>
            <a:ext cx="224404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Rockwell" panose="02060603020205020403" pitchFamily="18" charset="0"/>
              </a:rPr>
              <a:t>“</a:t>
            </a:r>
            <a:r>
              <a:rPr lang="en-US" sz="1400" dirty="0" err="1">
                <a:latin typeface="Rockwell" panose="02060603020205020403" pitchFamily="18" charset="0"/>
              </a:rPr>
              <a:t>PowerBI</a:t>
            </a:r>
            <a:r>
              <a:rPr lang="en-US" sz="1400" dirty="0">
                <a:latin typeface="Rockwell" panose="02060603020205020403" pitchFamily="18" charset="0"/>
              </a:rPr>
              <a:t>” Visualizations</a:t>
            </a:r>
          </a:p>
        </p:txBody>
      </p:sp>
      <p:pic>
        <p:nvPicPr>
          <p:cNvPr id="3" name="Picture 2">
            <a:extLst>
              <a:ext uri="{FF2B5EF4-FFF2-40B4-BE49-F238E27FC236}">
                <a16:creationId xmlns:a16="http://schemas.microsoft.com/office/drawing/2014/main" id="{07B2E2E6-FA9E-4553-BE0C-A4117FA109BD}"/>
              </a:ext>
            </a:extLst>
          </p:cNvPr>
          <p:cNvPicPr>
            <a:picLocks noChangeAspect="1"/>
          </p:cNvPicPr>
          <p:nvPr/>
        </p:nvPicPr>
        <p:blipFill>
          <a:blip r:embed="rId2"/>
          <a:stretch>
            <a:fillRect/>
          </a:stretch>
        </p:blipFill>
        <p:spPr>
          <a:xfrm>
            <a:off x="472965" y="109263"/>
            <a:ext cx="10957035" cy="6440960"/>
          </a:xfrm>
          <a:prstGeom prst="rect">
            <a:avLst/>
          </a:prstGeom>
        </p:spPr>
      </p:pic>
    </p:spTree>
    <p:extLst>
      <p:ext uri="{BB962C8B-B14F-4D97-AF65-F5344CB8AC3E}">
        <p14:creationId xmlns:p14="http://schemas.microsoft.com/office/powerpoint/2010/main" val="2440348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D04E4DF-3A03-43E4-9628-FA1BC108D35B}"/>
              </a:ext>
            </a:extLst>
          </p:cNvPr>
          <p:cNvSpPr txBox="1"/>
          <p:nvPr/>
        </p:nvSpPr>
        <p:spPr>
          <a:xfrm>
            <a:off x="10464191" y="6550223"/>
            <a:ext cx="389068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xkcd" pitchFamily="50" charset="0"/>
              </a:rPr>
              <a:t>“R” Visualizations</a:t>
            </a:r>
          </a:p>
        </p:txBody>
      </p:sp>
      <p:sp>
        <p:nvSpPr>
          <p:cNvPr id="7" name="TextBox 6">
            <a:extLst>
              <a:ext uri="{FF2B5EF4-FFF2-40B4-BE49-F238E27FC236}">
                <a16:creationId xmlns:a16="http://schemas.microsoft.com/office/drawing/2014/main" id="{35E5A6EC-DD72-4406-A5CE-18734C00F710}"/>
              </a:ext>
            </a:extLst>
          </p:cNvPr>
          <p:cNvSpPr txBox="1"/>
          <p:nvPr/>
        </p:nvSpPr>
        <p:spPr>
          <a:xfrm>
            <a:off x="3858687" y="-32737"/>
            <a:ext cx="484164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latin typeface="xkcd" pitchFamily="50" charset="0"/>
              </a:rPr>
              <a:t>Bureau of Labor Statistics: </a:t>
            </a:r>
          </a:p>
          <a:p>
            <a:pPr algn="ctr"/>
            <a:r>
              <a:rPr lang="en-US" sz="1400" dirty="0">
                <a:latin typeface="xkcd" pitchFamily="50" charset="0"/>
              </a:rPr>
              <a:t>2020 Quarterly Census of Economics and Wages</a:t>
            </a:r>
          </a:p>
        </p:txBody>
      </p:sp>
      <p:pic>
        <p:nvPicPr>
          <p:cNvPr id="3" name="Picture 2">
            <a:extLst>
              <a:ext uri="{FF2B5EF4-FFF2-40B4-BE49-F238E27FC236}">
                <a16:creationId xmlns:a16="http://schemas.microsoft.com/office/drawing/2014/main" id="{E20621C8-1922-42A0-958D-18C0628D2484}"/>
              </a:ext>
            </a:extLst>
          </p:cNvPr>
          <p:cNvPicPr>
            <a:picLocks noChangeAspect="1"/>
          </p:cNvPicPr>
          <p:nvPr/>
        </p:nvPicPr>
        <p:blipFill>
          <a:blip r:embed="rId2"/>
          <a:stretch>
            <a:fillRect/>
          </a:stretch>
        </p:blipFill>
        <p:spPr>
          <a:xfrm>
            <a:off x="401382" y="1266476"/>
            <a:ext cx="5083467" cy="2474686"/>
          </a:xfrm>
          <a:prstGeom prst="rect">
            <a:avLst/>
          </a:prstGeom>
        </p:spPr>
      </p:pic>
      <p:pic>
        <p:nvPicPr>
          <p:cNvPr id="9" name="Picture 8">
            <a:extLst>
              <a:ext uri="{FF2B5EF4-FFF2-40B4-BE49-F238E27FC236}">
                <a16:creationId xmlns:a16="http://schemas.microsoft.com/office/drawing/2014/main" id="{3975CC50-2C07-479F-B8A0-0BE7A74B63C0}"/>
              </a:ext>
            </a:extLst>
          </p:cNvPr>
          <p:cNvPicPr>
            <a:picLocks noChangeAspect="1"/>
          </p:cNvPicPr>
          <p:nvPr/>
        </p:nvPicPr>
        <p:blipFill>
          <a:blip r:embed="rId3"/>
          <a:stretch>
            <a:fillRect/>
          </a:stretch>
        </p:blipFill>
        <p:spPr>
          <a:xfrm>
            <a:off x="6636883" y="1266475"/>
            <a:ext cx="5088199" cy="2474687"/>
          </a:xfrm>
          <a:prstGeom prst="rect">
            <a:avLst/>
          </a:prstGeom>
        </p:spPr>
      </p:pic>
      <p:sp>
        <p:nvSpPr>
          <p:cNvPr id="11" name="Rectangle 10">
            <a:extLst>
              <a:ext uri="{FF2B5EF4-FFF2-40B4-BE49-F238E27FC236}">
                <a16:creationId xmlns:a16="http://schemas.microsoft.com/office/drawing/2014/main" id="{66942DEE-1D4A-43A0-A091-2C2ABB54226C}"/>
              </a:ext>
            </a:extLst>
          </p:cNvPr>
          <p:cNvSpPr/>
          <p:nvPr/>
        </p:nvSpPr>
        <p:spPr>
          <a:xfrm>
            <a:off x="7613751" y="3258871"/>
            <a:ext cx="865704" cy="173177"/>
          </a:xfrm>
          <a:prstGeom prst="rect">
            <a:avLst/>
          </a:prstGeom>
          <a:noFill/>
          <a:ln>
            <a:solidFill>
              <a:srgbClr val="FF0000"/>
            </a:solidFill>
          </a:ln>
          <a:effectLst>
            <a:glow rad="25400">
              <a:srgbClr val="FF00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00000"/>
                </a:solidFill>
              </a:ln>
              <a:noFill/>
            </a:endParaRPr>
          </a:p>
        </p:txBody>
      </p:sp>
      <p:sp>
        <p:nvSpPr>
          <p:cNvPr id="12" name="Rectangle 11">
            <a:extLst>
              <a:ext uri="{FF2B5EF4-FFF2-40B4-BE49-F238E27FC236}">
                <a16:creationId xmlns:a16="http://schemas.microsoft.com/office/drawing/2014/main" id="{FC6ED5F0-8C8E-44AF-B895-37FF100C1E16}"/>
              </a:ext>
            </a:extLst>
          </p:cNvPr>
          <p:cNvSpPr/>
          <p:nvPr/>
        </p:nvSpPr>
        <p:spPr>
          <a:xfrm>
            <a:off x="1091184" y="1448359"/>
            <a:ext cx="3681983" cy="349961"/>
          </a:xfrm>
          <a:prstGeom prst="rect">
            <a:avLst/>
          </a:prstGeom>
          <a:noFill/>
          <a:ln>
            <a:solidFill>
              <a:srgbClr val="FF0000"/>
            </a:solidFill>
          </a:ln>
          <a:effectLst>
            <a:glow rad="25400">
              <a:srgbClr val="FF00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00000"/>
                </a:solidFill>
              </a:ln>
              <a:noFill/>
            </a:endParaRPr>
          </a:p>
        </p:txBody>
      </p:sp>
      <p:sp>
        <p:nvSpPr>
          <p:cNvPr id="14" name="Rectangle 13">
            <a:extLst>
              <a:ext uri="{FF2B5EF4-FFF2-40B4-BE49-F238E27FC236}">
                <a16:creationId xmlns:a16="http://schemas.microsoft.com/office/drawing/2014/main" id="{E1EAC3A0-3DC8-4C8F-BAD0-A719D1D8F1F5}"/>
              </a:ext>
            </a:extLst>
          </p:cNvPr>
          <p:cNvSpPr/>
          <p:nvPr/>
        </p:nvSpPr>
        <p:spPr>
          <a:xfrm>
            <a:off x="7296758" y="2724913"/>
            <a:ext cx="1298601" cy="173177"/>
          </a:xfrm>
          <a:prstGeom prst="rect">
            <a:avLst/>
          </a:prstGeom>
          <a:noFill/>
          <a:ln>
            <a:solidFill>
              <a:srgbClr val="FF0000"/>
            </a:solidFill>
          </a:ln>
          <a:effectLst>
            <a:glow rad="25400">
              <a:srgbClr val="FF00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00000"/>
                </a:solidFill>
              </a:ln>
              <a:noFill/>
            </a:endParaRPr>
          </a:p>
        </p:txBody>
      </p:sp>
      <p:sp>
        <p:nvSpPr>
          <p:cNvPr id="26" name="TextBox 25">
            <a:extLst>
              <a:ext uri="{FF2B5EF4-FFF2-40B4-BE49-F238E27FC236}">
                <a16:creationId xmlns:a16="http://schemas.microsoft.com/office/drawing/2014/main" id="{CCBCB15D-AE38-40DB-B0A4-AFA7AAE6CF59}"/>
              </a:ext>
            </a:extLst>
          </p:cNvPr>
          <p:cNvSpPr txBox="1"/>
          <p:nvPr/>
        </p:nvSpPr>
        <p:spPr>
          <a:xfrm>
            <a:off x="3338735" y="4101943"/>
            <a:ext cx="5140720" cy="1384995"/>
          </a:xfrm>
          <a:prstGeom prst="rect">
            <a:avLst/>
          </a:prstGeom>
          <a:noFill/>
          <a:ln>
            <a:solidFill>
              <a:srgbClr val="F4B6B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xkcd" pitchFamily="50" charset="0"/>
              </a:rPr>
              <a:t>The best paying jobs are in the Information industry and the financial sector. These jobs represent a small portion of the national workforce.</a:t>
            </a:r>
          </a:p>
          <a:p>
            <a:r>
              <a:rPr lang="en-US" sz="1400" dirty="0">
                <a:latin typeface="xkcd" pitchFamily="50" charset="0"/>
              </a:rPr>
              <a:t>A Masters Degree in Data science from Bellevue university is an excellent way to pursue a career in a competitive high paying job sector.</a:t>
            </a:r>
          </a:p>
        </p:txBody>
      </p:sp>
    </p:spTree>
    <p:extLst>
      <p:ext uri="{BB962C8B-B14F-4D97-AF65-F5344CB8AC3E}">
        <p14:creationId xmlns:p14="http://schemas.microsoft.com/office/powerpoint/2010/main" val="996118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D04E4DF-3A03-43E4-9628-FA1BC108D35B}"/>
              </a:ext>
            </a:extLst>
          </p:cNvPr>
          <p:cNvSpPr txBox="1"/>
          <p:nvPr/>
        </p:nvSpPr>
        <p:spPr>
          <a:xfrm>
            <a:off x="10464191" y="6550223"/>
            <a:ext cx="389068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xkcd" pitchFamily="50" charset="0"/>
              </a:rPr>
              <a:t>“R” Visualizations</a:t>
            </a:r>
          </a:p>
        </p:txBody>
      </p:sp>
      <p:sp>
        <p:nvSpPr>
          <p:cNvPr id="7" name="TextBox 6">
            <a:extLst>
              <a:ext uri="{FF2B5EF4-FFF2-40B4-BE49-F238E27FC236}">
                <a16:creationId xmlns:a16="http://schemas.microsoft.com/office/drawing/2014/main" id="{35E5A6EC-DD72-4406-A5CE-18734C00F710}"/>
              </a:ext>
            </a:extLst>
          </p:cNvPr>
          <p:cNvSpPr txBox="1"/>
          <p:nvPr/>
        </p:nvSpPr>
        <p:spPr>
          <a:xfrm>
            <a:off x="3858687" y="-32737"/>
            <a:ext cx="484164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latin typeface="xkcd" pitchFamily="50" charset="0"/>
              </a:rPr>
              <a:t>Bureau of Labor Statistics: </a:t>
            </a:r>
          </a:p>
          <a:p>
            <a:pPr algn="ctr"/>
            <a:r>
              <a:rPr lang="en-US" sz="1400" dirty="0">
                <a:latin typeface="xkcd" pitchFamily="50" charset="0"/>
              </a:rPr>
              <a:t>2020 Quarterly Census of Economics and Wages</a:t>
            </a:r>
          </a:p>
        </p:txBody>
      </p:sp>
      <p:pic>
        <p:nvPicPr>
          <p:cNvPr id="1028" name="Picture 4">
            <a:extLst>
              <a:ext uri="{FF2B5EF4-FFF2-40B4-BE49-F238E27FC236}">
                <a16:creationId xmlns:a16="http://schemas.microsoft.com/office/drawing/2014/main" id="{E05F4D89-B0D4-493A-B0D3-94F38B522B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65904" y="696539"/>
            <a:ext cx="7626096" cy="571957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E450D134-2CBC-4D89-8A3A-1F4E5D1F65E2}"/>
              </a:ext>
            </a:extLst>
          </p:cNvPr>
          <p:cNvSpPr/>
          <p:nvPr/>
        </p:nvSpPr>
        <p:spPr>
          <a:xfrm>
            <a:off x="6266689" y="911911"/>
            <a:ext cx="371856" cy="100025"/>
          </a:xfrm>
          <a:prstGeom prst="rect">
            <a:avLst/>
          </a:prstGeom>
          <a:noFill/>
          <a:ln>
            <a:solidFill>
              <a:srgbClr val="FF0000"/>
            </a:solidFill>
          </a:ln>
          <a:effectLst>
            <a:glow rad="25400">
              <a:srgbClr val="FF00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00000"/>
                </a:solidFill>
              </a:ln>
              <a:noFill/>
            </a:endParaRPr>
          </a:p>
        </p:txBody>
      </p:sp>
      <p:sp>
        <p:nvSpPr>
          <p:cNvPr id="16" name="Rectangle 15">
            <a:extLst>
              <a:ext uri="{FF2B5EF4-FFF2-40B4-BE49-F238E27FC236}">
                <a16:creationId xmlns:a16="http://schemas.microsoft.com/office/drawing/2014/main" id="{BBC2C8D4-4FC6-437D-AA87-D0BFEFC1B064}"/>
              </a:ext>
            </a:extLst>
          </p:cNvPr>
          <p:cNvSpPr/>
          <p:nvPr/>
        </p:nvSpPr>
        <p:spPr>
          <a:xfrm>
            <a:off x="5340096" y="6435887"/>
            <a:ext cx="3712464" cy="268224"/>
          </a:xfrm>
          <a:prstGeom prst="rect">
            <a:avLst/>
          </a:prstGeom>
          <a:noFill/>
          <a:ln>
            <a:solidFill>
              <a:srgbClr val="FF0000"/>
            </a:solidFill>
          </a:ln>
          <a:effectLst>
            <a:glow rad="25400">
              <a:srgbClr val="FF00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rgbClr val="C00000"/>
                  </a:solidFill>
                </a:ln>
                <a:solidFill>
                  <a:srgbClr val="FF0000"/>
                </a:solidFill>
              </a:rPr>
              <a:t>Information and Financial Services</a:t>
            </a:r>
          </a:p>
        </p:txBody>
      </p:sp>
      <p:sp>
        <p:nvSpPr>
          <p:cNvPr id="17" name="Rectangle 16">
            <a:extLst>
              <a:ext uri="{FF2B5EF4-FFF2-40B4-BE49-F238E27FC236}">
                <a16:creationId xmlns:a16="http://schemas.microsoft.com/office/drawing/2014/main" id="{70EB568D-CA87-4B35-A1C1-1DDDC0C94580}"/>
              </a:ext>
            </a:extLst>
          </p:cNvPr>
          <p:cNvSpPr/>
          <p:nvPr/>
        </p:nvSpPr>
        <p:spPr>
          <a:xfrm>
            <a:off x="6279507" y="1011936"/>
            <a:ext cx="163965" cy="100025"/>
          </a:xfrm>
          <a:prstGeom prst="rect">
            <a:avLst/>
          </a:prstGeom>
          <a:noFill/>
          <a:ln>
            <a:solidFill>
              <a:srgbClr val="FF0000"/>
            </a:solidFill>
          </a:ln>
          <a:effectLst>
            <a:glow rad="25400">
              <a:srgbClr val="FF00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00000"/>
                </a:solidFill>
              </a:ln>
              <a:noFill/>
            </a:endParaRPr>
          </a:p>
        </p:txBody>
      </p:sp>
      <p:sp>
        <p:nvSpPr>
          <p:cNvPr id="18" name="Rectangle 17">
            <a:extLst>
              <a:ext uri="{FF2B5EF4-FFF2-40B4-BE49-F238E27FC236}">
                <a16:creationId xmlns:a16="http://schemas.microsoft.com/office/drawing/2014/main" id="{C98541D5-6C9B-42C5-9049-5B12C7CB292E}"/>
              </a:ext>
            </a:extLst>
          </p:cNvPr>
          <p:cNvSpPr/>
          <p:nvPr/>
        </p:nvSpPr>
        <p:spPr>
          <a:xfrm>
            <a:off x="6175561" y="1105865"/>
            <a:ext cx="103946" cy="112127"/>
          </a:xfrm>
          <a:prstGeom prst="rect">
            <a:avLst/>
          </a:prstGeom>
          <a:noFill/>
          <a:ln>
            <a:solidFill>
              <a:srgbClr val="FF0000"/>
            </a:solidFill>
          </a:ln>
          <a:effectLst>
            <a:glow rad="25400">
              <a:srgbClr val="FF00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00000"/>
                </a:solidFill>
              </a:ln>
              <a:noFill/>
            </a:endParaRPr>
          </a:p>
        </p:txBody>
      </p:sp>
      <p:sp>
        <p:nvSpPr>
          <p:cNvPr id="19" name="Rectangle 18">
            <a:extLst>
              <a:ext uri="{FF2B5EF4-FFF2-40B4-BE49-F238E27FC236}">
                <a16:creationId xmlns:a16="http://schemas.microsoft.com/office/drawing/2014/main" id="{3FB0FAF4-5D36-442E-91D9-600FA5470327}"/>
              </a:ext>
            </a:extLst>
          </p:cNvPr>
          <p:cNvSpPr/>
          <p:nvPr/>
        </p:nvSpPr>
        <p:spPr>
          <a:xfrm>
            <a:off x="6175561" y="1217992"/>
            <a:ext cx="103946" cy="93929"/>
          </a:xfrm>
          <a:prstGeom prst="rect">
            <a:avLst/>
          </a:prstGeom>
          <a:noFill/>
          <a:ln>
            <a:solidFill>
              <a:srgbClr val="FF0000"/>
            </a:solidFill>
          </a:ln>
          <a:effectLst>
            <a:glow rad="25400">
              <a:srgbClr val="FF00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00000"/>
                </a:solidFill>
              </a:ln>
              <a:noFill/>
            </a:endParaRPr>
          </a:p>
        </p:txBody>
      </p:sp>
      <p:sp>
        <p:nvSpPr>
          <p:cNvPr id="20" name="Rectangle 19">
            <a:extLst>
              <a:ext uri="{FF2B5EF4-FFF2-40B4-BE49-F238E27FC236}">
                <a16:creationId xmlns:a16="http://schemas.microsoft.com/office/drawing/2014/main" id="{0C011309-9DA0-48EF-A652-4EA53CD371E0}"/>
              </a:ext>
            </a:extLst>
          </p:cNvPr>
          <p:cNvSpPr/>
          <p:nvPr/>
        </p:nvSpPr>
        <p:spPr>
          <a:xfrm>
            <a:off x="6041606" y="1324023"/>
            <a:ext cx="133955" cy="112127"/>
          </a:xfrm>
          <a:prstGeom prst="rect">
            <a:avLst/>
          </a:prstGeom>
          <a:noFill/>
          <a:ln>
            <a:solidFill>
              <a:srgbClr val="FF0000"/>
            </a:solidFill>
          </a:ln>
          <a:effectLst>
            <a:glow rad="25400">
              <a:srgbClr val="FF00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00000"/>
                </a:solidFill>
              </a:ln>
              <a:noFill/>
            </a:endParaRPr>
          </a:p>
        </p:txBody>
      </p:sp>
      <p:sp>
        <p:nvSpPr>
          <p:cNvPr id="21" name="TextBox 20">
            <a:extLst>
              <a:ext uri="{FF2B5EF4-FFF2-40B4-BE49-F238E27FC236}">
                <a16:creationId xmlns:a16="http://schemas.microsoft.com/office/drawing/2014/main" id="{57222ED3-158A-4848-B406-FD3458414FAC}"/>
              </a:ext>
            </a:extLst>
          </p:cNvPr>
          <p:cNvSpPr txBox="1"/>
          <p:nvPr/>
        </p:nvSpPr>
        <p:spPr>
          <a:xfrm>
            <a:off x="720584" y="1217992"/>
            <a:ext cx="3473464" cy="1169551"/>
          </a:xfrm>
          <a:prstGeom prst="rect">
            <a:avLst/>
          </a:prstGeom>
          <a:noFill/>
          <a:ln>
            <a:solidFill>
              <a:srgbClr val="F4B6B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xkcd" pitchFamily="50" charset="0"/>
              </a:rPr>
              <a:t>Of the Top 5 States with the most Jobs California has the greatest opportunity for jobs in the high paying sectors of Information and Financial Activities.</a:t>
            </a:r>
          </a:p>
        </p:txBody>
      </p:sp>
    </p:spTree>
    <p:extLst>
      <p:ext uri="{BB962C8B-B14F-4D97-AF65-F5344CB8AC3E}">
        <p14:creationId xmlns:p14="http://schemas.microsoft.com/office/powerpoint/2010/main" val="2112251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F1530A-87E6-4C71-B263-438610423B22}"/>
              </a:ext>
            </a:extLst>
          </p:cNvPr>
          <p:cNvSpPr/>
          <p:nvPr/>
        </p:nvSpPr>
        <p:spPr>
          <a:xfrm>
            <a:off x="207918" y="769749"/>
            <a:ext cx="5977474" cy="4497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673F9A-3760-4534-99A4-1CAAA9815377}"/>
              </a:ext>
            </a:extLst>
          </p:cNvPr>
          <p:cNvSpPr txBox="1"/>
          <p:nvPr/>
        </p:nvSpPr>
        <p:spPr>
          <a:xfrm>
            <a:off x="3807417" y="6586235"/>
            <a:ext cx="3991877"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latin typeface="Rockwell" panose="02060603020205020403" pitchFamily="18" charset="0"/>
              </a:rPr>
              <a:t>Note: This is a combined pie and donut graph.</a:t>
            </a:r>
          </a:p>
        </p:txBody>
      </p:sp>
      <p:sp>
        <p:nvSpPr>
          <p:cNvPr id="11" name="TextBox 10">
            <a:extLst>
              <a:ext uri="{FF2B5EF4-FFF2-40B4-BE49-F238E27FC236}">
                <a16:creationId xmlns:a16="http://schemas.microsoft.com/office/drawing/2014/main" id="{C113B36F-BBE1-4A5F-82F9-02B3E8C39335}"/>
              </a:ext>
            </a:extLst>
          </p:cNvPr>
          <p:cNvSpPr txBox="1"/>
          <p:nvPr/>
        </p:nvSpPr>
        <p:spPr>
          <a:xfrm>
            <a:off x="3548445" y="-51661"/>
            <a:ext cx="484164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latin typeface="Roboto Condensed" panose="02000000000000000000" pitchFamily="2" charset="0"/>
                <a:ea typeface="Roboto Condensed" panose="02000000000000000000" pitchFamily="2" charset="0"/>
              </a:rPr>
              <a:t>Bureau of Labor Statistics: </a:t>
            </a:r>
          </a:p>
          <a:p>
            <a:pPr algn="ctr"/>
            <a:r>
              <a:rPr lang="en-US" sz="1400" dirty="0">
                <a:latin typeface="Roboto Condensed" panose="02000000000000000000" pitchFamily="2" charset="0"/>
                <a:ea typeface="Roboto Condensed" panose="02000000000000000000" pitchFamily="2" charset="0"/>
              </a:rPr>
              <a:t>2020 Quarterly Census of Economics and Wages</a:t>
            </a:r>
          </a:p>
        </p:txBody>
      </p:sp>
      <p:pic>
        <p:nvPicPr>
          <p:cNvPr id="1026" name="Picture 2">
            <a:extLst>
              <a:ext uri="{FF2B5EF4-FFF2-40B4-BE49-F238E27FC236}">
                <a16:creationId xmlns:a16="http://schemas.microsoft.com/office/drawing/2014/main" id="{5FF16F7C-12E2-4DB7-8A5D-C1E30D0DD8F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849" y="836120"/>
            <a:ext cx="5879612" cy="45544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2EA21E8-F0B0-4A33-88ED-A401248EE156}"/>
              </a:ext>
            </a:extLst>
          </p:cNvPr>
          <p:cNvSpPr txBox="1"/>
          <p:nvPr/>
        </p:nvSpPr>
        <p:spPr>
          <a:xfrm>
            <a:off x="10013836" y="6566226"/>
            <a:ext cx="212044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Rockwell" panose="02060603020205020403" pitchFamily="18" charset="0"/>
              </a:rPr>
              <a:t>“Python” Visualizations</a:t>
            </a:r>
          </a:p>
        </p:txBody>
      </p:sp>
      <p:sp>
        <p:nvSpPr>
          <p:cNvPr id="7" name="TextBox 6">
            <a:extLst>
              <a:ext uri="{FF2B5EF4-FFF2-40B4-BE49-F238E27FC236}">
                <a16:creationId xmlns:a16="http://schemas.microsoft.com/office/drawing/2014/main" id="{DEEAE112-4C2D-4F5A-9529-E4C7E9502A0F}"/>
              </a:ext>
            </a:extLst>
          </p:cNvPr>
          <p:cNvSpPr txBox="1"/>
          <p:nvPr/>
        </p:nvSpPr>
        <p:spPr>
          <a:xfrm>
            <a:off x="8538914" y="1342602"/>
            <a:ext cx="2423554" cy="7078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Rockwell" panose="02060603020205020403" pitchFamily="18" charset="0"/>
              </a:rPr>
              <a:t>Is Big Government Really all that Big?</a:t>
            </a:r>
          </a:p>
        </p:txBody>
      </p:sp>
      <p:sp>
        <p:nvSpPr>
          <p:cNvPr id="8" name="TextBox 7">
            <a:extLst>
              <a:ext uri="{FF2B5EF4-FFF2-40B4-BE49-F238E27FC236}">
                <a16:creationId xmlns:a16="http://schemas.microsoft.com/office/drawing/2014/main" id="{9C02B169-502E-467D-9034-4CC6BA46D758}"/>
              </a:ext>
            </a:extLst>
          </p:cNvPr>
          <p:cNvSpPr txBox="1"/>
          <p:nvPr/>
        </p:nvSpPr>
        <p:spPr>
          <a:xfrm>
            <a:off x="8203117" y="2322578"/>
            <a:ext cx="3272073" cy="1815882"/>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400" dirty="0">
                <a:latin typeface="Rockwell" panose="02060603020205020403" pitchFamily="18" charset="0"/>
              </a:rPr>
              <a:t>The number of private sector businesses greatly outweighs the relatively few Federal, State, and Local agencies</a:t>
            </a:r>
          </a:p>
          <a:p>
            <a:endParaRPr lang="en-US" sz="1400" dirty="0">
              <a:latin typeface="Rockwell" panose="02060603020205020403" pitchFamily="18" charset="0"/>
            </a:endParaRPr>
          </a:p>
          <a:p>
            <a:pPr marL="285750" indent="-285750">
              <a:buFont typeface="Arial" panose="020B0604020202020204" pitchFamily="34" charset="0"/>
              <a:buChar char="•"/>
            </a:pPr>
            <a:r>
              <a:rPr lang="en-US" sz="1400" dirty="0">
                <a:latin typeface="Rockwell" panose="02060603020205020403" pitchFamily="18" charset="0"/>
              </a:rPr>
              <a:t>Local governments employ more people than State and Federal agencies combined.</a:t>
            </a:r>
          </a:p>
        </p:txBody>
      </p:sp>
      <p:sp>
        <p:nvSpPr>
          <p:cNvPr id="12" name="TextBox 11">
            <a:extLst>
              <a:ext uri="{FF2B5EF4-FFF2-40B4-BE49-F238E27FC236}">
                <a16:creationId xmlns:a16="http://schemas.microsoft.com/office/drawing/2014/main" id="{51D5B99E-D09B-4FB1-9EBE-9E78EDC43C24}"/>
              </a:ext>
            </a:extLst>
          </p:cNvPr>
          <p:cNvSpPr txBox="1"/>
          <p:nvPr/>
        </p:nvSpPr>
        <p:spPr>
          <a:xfrm>
            <a:off x="3589472" y="5416459"/>
            <a:ext cx="3272073" cy="954107"/>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400" dirty="0">
                <a:latin typeface="Rockwell" panose="02060603020205020403" pitchFamily="18" charset="0"/>
              </a:rPr>
              <a:t>Federal employee wages  proportionally more than their share of the labor market. It’s good work if you can get it.</a:t>
            </a:r>
          </a:p>
        </p:txBody>
      </p:sp>
      <p:sp>
        <p:nvSpPr>
          <p:cNvPr id="13" name="TextBox 12">
            <a:extLst>
              <a:ext uri="{FF2B5EF4-FFF2-40B4-BE49-F238E27FC236}">
                <a16:creationId xmlns:a16="http://schemas.microsoft.com/office/drawing/2014/main" id="{85D7576C-56C8-443C-B50D-94DD010697E0}"/>
              </a:ext>
            </a:extLst>
          </p:cNvPr>
          <p:cNvSpPr txBox="1"/>
          <p:nvPr/>
        </p:nvSpPr>
        <p:spPr>
          <a:xfrm>
            <a:off x="6971325" y="5390527"/>
            <a:ext cx="4383767" cy="1169551"/>
          </a:xfrm>
          <a:prstGeom prst="rect">
            <a:avLst/>
          </a:prstGeom>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400" dirty="0">
                <a:latin typeface="Rockwell" panose="02060603020205020403" pitchFamily="18" charset="0"/>
              </a:rPr>
              <a:t>Local government employees are paid less than their labor share. This is the largest public sector employer and the least well paid. Local governments are likely underfunded relative to the services they perform</a:t>
            </a:r>
          </a:p>
        </p:txBody>
      </p:sp>
      <p:sp>
        <p:nvSpPr>
          <p:cNvPr id="14" name="TextBox 13">
            <a:extLst>
              <a:ext uri="{FF2B5EF4-FFF2-40B4-BE49-F238E27FC236}">
                <a16:creationId xmlns:a16="http://schemas.microsoft.com/office/drawing/2014/main" id="{05894982-64F6-4B50-A318-D49206AA0DF3}"/>
              </a:ext>
            </a:extLst>
          </p:cNvPr>
          <p:cNvSpPr txBox="1"/>
          <p:nvPr/>
        </p:nvSpPr>
        <p:spPr>
          <a:xfrm>
            <a:off x="207619" y="5411191"/>
            <a:ext cx="3272073" cy="1169551"/>
          </a:xfrm>
          <a:prstGeom prst="rect">
            <a:avLst/>
          </a:prstGeom>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400" dirty="0">
                <a:latin typeface="Rockwell" panose="02060603020205020403" pitchFamily="18" charset="0"/>
              </a:rPr>
              <a:t>State worker wages are roughly equivalent to their share of the labor market. On average, these workers are paid appropriately for their portion of the workforce.</a:t>
            </a:r>
          </a:p>
        </p:txBody>
      </p:sp>
    </p:spTree>
    <p:extLst>
      <p:ext uri="{BB962C8B-B14F-4D97-AF65-F5344CB8AC3E}">
        <p14:creationId xmlns:p14="http://schemas.microsoft.com/office/powerpoint/2010/main" val="2844276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113B36F-BBE1-4A5F-82F9-02B3E8C39335}"/>
              </a:ext>
            </a:extLst>
          </p:cNvPr>
          <p:cNvSpPr txBox="1"/>
          <p:nvPr/>
        </p:nvSpPr>
        <p:spPr>
          <a:xfrm>
            <a:off x="-217644" y="6550223"/>
            <a:ext cx="59106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latin typeface="Roboto Condensed" panose="02000000000000000000" pitchFamily="2" charset="0"/>
                <a:ea typeface="Roboto Condensed" panose="02000000000000000000" pitchFamily="2" charset="0"/>
              </a:rPr>
              <a:t>Bureau of Labor Statistics: 2020 Quarterly Census of Economics and Wages</a:t>
            </a:r>
          </a:p>
        </p:txBody>
      </p:sp>
      <p:sp>
        <p:nvSpPr>
          <p:cNvPr id="5" name="TextBox 4">
            <a:extLst>
              <a:ext uri="{FF2B5EF4-FFF2-40B4-BE49-F238E27FC236}">
                <a16:creationId xmlns:a16="http://schemas.microsoft.com/office/drawing/2014/main" id="{62EA21E8-F0B0-4A33-88ED-A401248EE156}"/>
              </a:ext>
            </a:extLst>
          </p:cNvPr>
          <p:cNvSpPr txBox="1"/>
          <p:nvPr/>
        </p:nvSpPr>
        <p:spPr>
          <a:xfrm>
            <a:off x="10013836" y="6566226"/>
            <a:ext cx="212044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Rockwell" panose="02060603020205020403" pitchFamily="18" charset="0"/>
              </a:rPr>
              <a:t>“Python” Visualizations</a:t>
            </a:r>
          </a:p>
        </p:txBody>
      </p:sp>
      <p:pic>
        <p:nvPicPr>
          <p:cNvPr id="3076" name="Picture 4">
            <a:extLst>
              <a:ext uri="{FF2B5EF4-FFF2-40B4-BE49-F238E27FC236}">
                <a16:creationId xmlns:a16="http://schemas.microsoft.com/office/drawing/2014/main" id="{C8A50041-9409-47FC-B928-667796F133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079" y="522213"/>
            <a:ext cx="3143540" cy="291658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A7854DAE-4454-4880-9022-DBFA42229E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3136" y="522213"/>
            <a:ext cx="2957958" cy="274440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505C2483-04B2-448D-B4CC-584D8AFA32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0947" y="3487857"/>
            <a:ext cx="3153198" cy="291658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85675FD7-97B4-4DAF-AD0D-131652959A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7411" y="3542275"/>
            <a:ext cx="3267118" cy="291053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35FBEB5C-9499-4AA1-ACBA-263A43292FAD}"/>
              </a:ext>
            </a:extLst>
          </p:cNvPr>
          <p:cNvSpPr txBox="1"/>
          <p:nvPr/>
        </p:nvSpPr>
        <p:spPr>
          <a:xfrm>
            <a:off x="4083136" y="-23676"/>
            <a:ext cx="484164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Roboto Condensed" panose="02000000000000000000" pitchFamily="2" charset="0"/>
                <a:ea typeface="Roboto Condensed" panose="02000000000000000000" pitchFamily="2" charset="0"/>
              </a:rPr>
              <a:t>Top 10 States: Economic Characteristics</a:t>
            </a:r>
          </a:p>
        </p:txBody>
      </p:sp>
      <p:sp>
        <p:nvSpPr>
          <p:cNvPr id="3" name="TextBox 2">
            <a:extLst>
              <a:ext uri="{FF2B5EF4-FFF2-40B4-BE49-F238E27FC236}">
                <a16:creationId xmlns:a16="http://schemas.microsoft.com/office/drawing/2014/main" id="{0287E1D8-DE3C-45C2-89D0-10A4F00715BE}"/>
              </a:ext>
            </a:extLst>
          </p:cNvPr>
          <p:cNvSpPr txBox="1"/>
          <p:nvPr/>
        </p:nvSpPr>
        <p:spPr>
          <a:xfrm>
            <a:off x="8268524" y="682363"/>
            <a:ext cx="2957959" cy="230832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600" dirty="0"/>
              <a:t>California leads the way in all categories except in Annual Average Pay. It is unclear as why the District of Columbia has such a high average pay. This may attack the big government myth or more likely, it’s a small desirable city that is close to the halls of power.</a:t>
            </a:r>
          </a:p>
        </p:txBody>
      </p:sp>
    </p:spTree>
    <p:extLst>
      <p:ext uri="{BB962C8B-B14F-4D97-AF65-F5344CB8AC3E}">
        <p14:creationId xmlns:p14="http://schemas.microsoft.com/office/powerpoint/2010/main" val="788560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113B36F-BBE1-4A5F-82F9-02B3E8C39335}"/>
              </a:ext>
            </a:extLst>
          </p:cNvPr>
          <p:cNvSpPr txBox="1"/>
          <p:nvPr/>
        </p:nvSpPr>
        <p:spPr>
          <a:xfrm>
            <a:off x="-217644" y="6550223"/>
            <a:ext cx="59106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latin typeface="Roboto Condensed" panose="02000000000000000000" pitchFamily="2" charset="0"/>
                <a:ea typeface="Roboto Condensed" panose="02000000000000000000" pitchFamily="2" charset="0"/>
              </a:rPr>
              <a:t>Bureau of Labor Statistics: 2020 Quarterly Census of Economics and Wages</a:t>
            </a:r>
          </a:p>
        </p:txBody>
      </p:sp>
      <p:sp>
        <p:nvSpPr>
          <p:cNvPr id="5" name="TextBox 4">
            <a:extLst>
              <a:ext uri="{FF2B5EF4-FFF2-40B4-BE49-F238E27FC236}">
                <a16:creationId xmlns:a16="http://schemas.microsoft.com/office/drawing/2014/main" id="{62EA21E8-F0B0-4A33-88ED-A401248EE156}"/>
              </a:ext>
            </a:extLst>
          </p:cNvPr>
          <p:cNvSpPr txBox="1"/>
          <p:nvPr/>
        </p:nvSpPr>
        <p:spPr>
          <a:xfrm>
            <a:off x="10013836" y="6566226"/>
            <a:ext cx="212044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Rockwell" panose="02060603020205020403" pitchFamily="18" charset="0"/>
              </a:rPr>
              <a:t>“Python” Visualizations</a:t>
            </a:r>
          </a:p>
        </p:txBody>
      </p:sp>
      <p:sp>
        <p:nvSpPr>
          <p:cNvPr id="17" name="TextBox 16">
            <a:extLst>
              <a:ext uri="{FF2B5EF4-FFF2-40B4-BE49-F238E27FC236}">
                <a16:creationId xmlns:a16="http://schemas.microsoft.com/office/drawing/2014/main" id="{35FBEB5C-9499-4AA1-ACBA-263A43292FAD}"/>
              </a:ext>
            </a:extLst>
          </p:cNvPr>
          <p:cNvSpPr txBox="1"/>
          <p:nvPr/>
        </p:nvSpPr>
        <p:spPr>
          <a:xfrm>
            <a:off x="4083136" y="-23676"/>
            <a:ext cx="484164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Roboto Condensed" panose="02000000000000000000" pitchFamily="2" charset="0"/>
                <a:ea typeface="Roboto Condensed" panose="02000000000000000000" pitchFamily="2" charset="0"/>
              </a:rPr>
              <a:t>Top 10 States: Economic Characteristics</a:t>
            </a:r>
          </a:p>
        </p:txBody>
      </p:sp>
      <p:pic>
        <p:nvPicPr>
          <p:cNvPr id="4100" name="Picture 4">
            <a:extLst>
              <a:ext uri="{FF2B5EF4-FFF2-40B4-BE49-F238E27FC236}">
                <a16:creationId xmlns:a16="http://schemas.microsoft.com/office/drawing/2014/main" id="{F2D19A53-2237-4B16-B01B-0ACA710DAB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87" r="29126" b="1"/>
          <a:stretch/>
        </p:blipFill>
        <p:spPr bwMode="auto">
          <a:xfrm>
            <a:off x="57719" y="376434"/>
            <a:ext cx="5488636" cy="494219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91F0E211-E4EF-4CCA-AD70-9CD9EC7774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7099"/>
          <a:stretch/>
        </p:blipFill>
        <p:spPr bwMode="auto">
          <a:xfrm>
            <a:off x="6320727" y="376434"/>
            <a:ext cx="5813554" cy="494219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0E3CC5A3-7241-470A-A021-247D8BBB19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3871" t="10586" b="56780"/>
          <a:stretch/>
        </p:blipFill>
        <p:spPr bwMode="auto">
          <a:xfrm>
            <a:off x="3102668" y="3135935"/>
            <a:ext cx="2369303" cy="18339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9F28C323-4F34-4972-B5DE-ACD6CE0C4A2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44" r="27781" b="3283"/>
          <a:stretch/>
        </p:blipFill>
        <p:spPr bwMode="auto">
          <a:xfrm>
            <a:off x="57719" y="401529"/>
            <a:ext cx="5627071" cy="475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705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113B36F-BBE1-4A5F-82F9-02B3E8C39335}"/>
              </a:ext>
            </a:extLst>
          </p:cNvPr>
          <p:cNvSpPr txBox="1"/>
          <p:nvPr/>
        </p:nvSpPr>
        <p:spPr>
          <a:xfrm>
            <a:off x="-217644" y="6550223"/>
            <a:ext cx="59106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latin typeface="Roboto Condensed" panose="02000000000000000000" pitchFamily="2" charset="0"/>
                <a:ea typeface="Roboto Condensed" panose="02000000000000000000" pitchFamily="2" charset="0"/>
              </a:rPr>
              <a:t>Bureau of Labor Statistics: 2020 Quarterly Census of Economics and Wages</a:t>
            </a:r>
          </a:p>
        </p:txBody>
      </p:sp>
      <p:sp>
        <p:nvSpPr>
          <p:cNvPr id="5" name="TextBox 4">
            <a:extLst>
              <a:ext uri="{FF2B5EF4-FFF2-40B4-BE49-F238E27FC236}">
                <a16:creationId xmlns:a16="http://schemas.microsoft.com/office/drawing/2014/main" id="{62EA21E8-F0B0-4A33-88ED-A401248EE156}"/>
              </a:ext>
            </a:extLst>
          </p:cNvPr>
          <p:cNvSpPr txBox="1"/>
          <p:nvPr/>
        </p:nvSpPr>
        <p:spPr>
          <a:xfrm>
            <a:off x="10013836" y="6566226"/>
            <a:ext cx="212044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Rockwell" panose="02060603020205020403" pitchFamily="18" charset="0"/>
              </a:rPr>
              <a:t>“Python” Visualizations</a:t>
            </a:r>
          </a:p>
        </p:txBody>
      </p:sp>
      <p:sp>
        <p:nvSpPr>
          <p:cNvPr id="17" name="TextBox 16">
            <a:extLst>
              <a:ext uri="{FF2B5EF4-FFF2-40B4-BE49-F238E27FC236}">
                <a16:creationId xmlns:a16="http://schemas.microsoft.com/office/drawing/2014/main" id="{35FBEB5C-9499-4AA1-ACBA-263A43292FAD}"/>
              </a:ext>
            </a:extLst>
          </p:cNvPr>
          <p:cNvSpPr txBox="1"/>
          <p:nvPr/>
        </p:nvSpPr>
        <p:spPr>
          <a:xfrm>
            <a:off x="4083136" y="-23676"/>
            <a:ext cx="484164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Roboto Condensed" panose="02000000000000000000" pitchFamily="2" charset="0"/>
                <a:ea typeface="Roboto Condensed" panose="02000000000000000000" pitchFamily="2" charset="0"/>
              </a:rPr>
              <a:t>Top 10 States: Economic Characteristics</a:t>
            </a:r>
          </a:p>
        </p:txBody>
      </p:sp>
      <p:pic>
        <p:nvPicPr>
          <p:cNvPr id="9" name="Picture 2">
            <a:extLst>
              <a:ext uri="{FF2B5EF4-FFF2-40B4-BE49-F238E27FC236}">
                <a16:creationId xmlns:a16="http://schemas.microsoft.com/office/drawing/2014/main" id="{B006D9AB-5218-4DA3-B1D6-B9BEED924B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44" r="27781" b="3283"/>
          <a:stretch/>
        </p:blipFill>
        <p:spPr bwMode="auto">
          <a:xfrm>
            <a:off x="249317" y="459158"/>
            <a:ext cx="5627071" cy="475424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9B7E2D6-7A68-456A-B0DA-2EBA55DB57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8123"/>
          <a:stretch/>
        </p:blipFill>
        <p:spPr bwMode="auto">
          <a:xfrm>
            <a:off x="6096000" y="453190"/>
            <a:ext cx="5527725" cy="476617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0E3CC5A3-7241-470A-A021-247D8BBB19A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871" t="10586" b="56780"/>
          <a:stretch/>
        </p:blipFill>
        <p:spPr bwMode="auto">
          <a:xfrm>
            <a:off x="3323740" y="3205428"/>
            <a:ext cx="2369303" cy="1833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763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113B36F-BBE1-4A5F-82F9-02B3E8C39335}"/>
              </a:ext>
            </a:extLst>
          </p:cNvPr>
          <p:cNvSpPr txBox="1"/>
          <p:nvPr/>
        </p:nvSpPr>
        <p:spPr>
          <a:xfrm>
            <a:off x="-217644" y="6550223"/>
            <a:ext cx="59106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latin typeface="Roboto Condensed" panose="02000000000000000000" pitchFamily="2" charset="0"/>
                <a:ea typeface="Roboto Condensed" panose="02000000000000000000" pitchFamily="2" charset="0"/>
              </a:rPr>
              <a:t>Bureau of Labor Statistics: 2020 Quarterly Census of Economics and Wages</a:t>
            </a:r>
          </a:p>
        </p:txBody>
      </p:sp>
      <p:sp>
        <p:nvSpPr>
          <p:cNvPr id="5" name="TextBox 4">
            <a:extLst>
              <a:ext uri="{FF2B5EF4-FFF2-40B4-BE49-F238E27FC236}">
                <a16:creationId xmlns:a16="http://schemas.microsoft.com/office/drawing/2014/main" id="{62EA21E8-F0B0-4A33-88ED-A401248EE156}"/>
              </a:ext>
            </a:extLst>
          </p:cNvPr>
          <p:cNvSpPr txBox="1"/>
          <p:nvPr/>
        </p:nvSpPr>
        <p:spPr>
          <a:xfrm>
            <a:off x="10013836" y="6566226"/>
            <a:ext cx="212044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Rockwell" panose="02060603020205020403" pitchFamily="18" charset="0"/>
              </a:rPr>
              <a:t>“Python” Visualizations</a:t>
            </a:r>
          </a:p>
        </p:txBody>
      </p:sp>
      <p:sp>
        <p:nvSpPr>
          <p:cNvPr id="17" name="TextBox 16">
            <a:extLst>
              <a:ext uri="{FF2B5EF4-FFF2-40B4-BE49-F238E27FC236}">
                <a16:creationId xmlns:a16="http://schemas.microsoft.com/office/drawing/2014/main" id="{35FBEB5C-9499-4AA1-ACBA-263A43292FAD}"/>
              </a:ext>
            </a:extLst>
          </p:cNvPr>
          <p:cNvSpPr txBox="1"/>
          <p:nvPr/>
        </p:nvSpPr>
        <p:spPr>
          <a:xfrm>
            <a:off x="4083136" y="-23676"/>
            <a:ext cx="484164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Roboto Condensed" panose="02000000000000000000" pitchFamily="2" charset="0"/>
                <a:ea typeface="Roboto Condensed" panose="02000000000000000000" pitchFamily="2" charset="0"/>
              </a:rPr>
              <a:t>Top 10 States: Economic Characteristics</a:t>
            </a:r>
          </a:p>
        </p:txBody>
      </p:sp>
      <p:pic>
        <p:nvPicPr>
          <p:cNvPr id="6146" name="Picture 2">
            <a:extLst>
              <a:ext uri="{FF2B5EF4-FFF2-40B4-BE49-F238E27FC236}">
                <a16:creationId xmlns:a16="http://schemas.microsoft.com/office/drawing/2014/main" id="{2DE589B0-E7DB-4546-9B8C-937B1ED961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8066" b="3367"/>
          <a:stretch/>
        </p:blipFill>
        <p:spPr bwMode="auto">
          <a:xfrm>
            <a:off x="0" y="837645"/>
            <a:ext cx="6096000" cy="519561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0E3CC5A3-7241-470A-A021-247D8BBB19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3871" t="10586" b="56780"/>
          <a:stretch/>
        </p:blipFill>
        <p:spPr bwMode="auto">
          <a:xfrm>
            <a:off x="3582045" y="4023102"/>
            <a:ext cx="2369303" cy="183396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7628B157-1AFE-4AB0-8022-BE36AC84F25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8179"/>
          <a:stretch/>
        </p:blipFill>
        <p:spPr bwMode="auto">
          <a:xfrm>
            <a:off x="6165507" y="753563"/>
            <a:ext cx="5968774" cy="5150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863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113B36F-BBE1-4A5F-82F9-02B3E8C39335}"/>
              </a:ext>
            </a:extLst>
          </p:cNvPr>
          <p:cNvSpPr txBox="1"/>
          <p:nvPr/>
        </p:nvSpPr>
        <p:spPr>
          <a:xfrm>
            <a:off x="-217644" y="6550223"/>
            <a:ext cx="59106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latin typeface="Roboto Condensed" panose="02000000000000000000" pitchFamily="2" charset="0"/>
                <a:ea typeface="Roboto Condensed" panose="02000000000000000000" pitchFamily="2" charset="0"/>
              </a:rPr>
              <a:t>Bureau of Labor Statistics: 2020 Quarterly Census of Economics and Wages</a:t>
            </a:r>
          </a:p>
        </p:txBody>
      </p:sp>
      <p:sp>
        <p:nvSpPr>
          <p:cNvPr id="5" name="TextBox 4">
            <a:extLst>
              <a:ext uri="{FF2B5EF4-FFF2-40B4-BE49-F238E27FC236}">
                <a16:creationId xmlns:a16="http://schemas.microsoft.com/office/drawing/2014/main" id="{62EA21E8-F0B0-4A33-88ED-A401248EE156}"/>
              </a:ext>
            </a:extLst>
          </p:cNvPr>
          <p:cNvSpPr txBox="1"/>
          <p:nvPr/>
        </p:nvSpPr>
        <p:spPr>
          <a:xfrm>
            <a:off x="10013836" y="6566226"/>
            <a:ext cx="212044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Rockwell" panose="02060603020205020403" pitchFamily="18" charset="0"/>
              </a:rPr>
              <a:t>“Python” Visualizations</a:t>
            </a:r>
          </a:p>
        </p:txBody>
      </p:sp>
      <p:sp>
        <p:nvSpPr>
          <p:cNvPr id="17" name="TextBox 16">
            <a:extLst>
              <a:ext uri="{FF2B5EF4-FFF2-40B4-BE49-F238E27FC236}">
                <a16:creationId xmlns:a16="http://schemas.microsoft.com/office/drawing/2014/main" id="{35FBEB5C-9499-4AA1-ACBA-263A43292FAD}"/>
              </a:ext>
            </a:extLst>
          </p:cNvPr>
          <p:cNvSpPr txBox="1"/>
          <p:nvPr/>
        </p:nvSpPr>
        <p:spPr>
          <a:xfrm>
            <a:off x="4083136" y="-23676"/>
            <a:ext cx="484164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Roboto Condensed" panose="02000000000000000000" pitchFamily="2" charset="0"/>
                <a:ea typeface="Roboto Condensed" panose="02000000000000000000" pitchFamily="2" charset="0"/>
              </a:rPr>
              <a:t>Top 10 States: Economic Characteristics</a:t>
            </a:r>
          </a:p>
        </p:txBody>
      </p:sp>
      <p:pic>
        <p:nvPicPr>
          <p:cNvPr id="7170" name="Picture 2">
            <a:extLst>
              <a:ext uri="{FF2B5EF4-FFF2-40B4-BE49-F238E27FC236}">
                <a16:creationId xmlns:a16="http://schemas.microsoft.com/office/drawing/2014/main" id="{6D0A2E2F-5019-46AE-9CBA-A2933F944A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8521" b="3104"/>
          <a:stretch/>
        </p:blipFill>
        <p:spPr bwMode="auto">
          <a:xfrm>
            <a:off x="84594" y="655772"/>
            <a:ext cx="5682641" cy="488745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B5F233E7-688A-4572-BA60-3F1108837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8350"/>
          <a:stretch/>
        </p:blipFill>
        <p:spPr bwMode="auto">
          <a:xfrm>
            <a:off x="6238741" y="619609"/>
            <a:ext cx="5650409" cy="488745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DB2ABD4-6028-4CAC-95C4-8F928D1F8FDE}"/>
              </a:ext>
            </a:extLst>
          </p:cNvPr>
          <p:cNvSpPr/>
          <p:nvPr/>
        </p:nvSpPr>
        <p:spPr>
          <a:xfrm>
            <a:off x="4143213" y="4391187"/>
            <a:ext cx="2324745" cy="1811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4" name="Picture 8">
            <a:extLst>
              <a:ext uri="{FF2B5EF4-FFF2-40B4-BE49-F238E27FC236}">
                <a16:creationId xmlns:a16="http://schemas.microsoft.com/office/drawing/2014/main" id="{0E3CC5A3-7241-470A-A021-247D8BBB19A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871" t="10586" b="56780"/>
          <a:stretch/>
        </p:blipFill>
        <p:spPr bwMode="auto">
          <a:xfrm>
            <a:off x="4143213" y="4404425"/>
            <a:ext cx="2369303" cy="1833966"/>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8756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TotalTime>
  <Words>685</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Roboto Condensed</vt:lpstr>
      <vt:lpstr>Rockwell</vt:lpstr>
      <vt:lpstr>xkcd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family</dc:creator>
  <cp:lastModifiedBy>Kurt Stoneburner</cp:lastModifiedBy>
  <cp:revision>21</cp:revision>
  <dcterms:created xsi:type="dcterms:W3CDTF">2021-09-13T00:55:43Z</dcterms:created>
  <dcterms:modified xsi:type="dcterms:W3CDTF">2021-09-13T03:40:54Z</dcterms:modified>
</cp:coreProperties>
</file>