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4e1fee45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4e1fee4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19e4d7f75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19e4d7f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04e1fee45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04e1fee45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4e1fee450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4e1fee45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4e1fee450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4e1fee45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19e4d7f7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19e4d7f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Big Mountain Resort (BMR)</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Kyle Stoudt - DSCT Guided Capstone Project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3302750" y="3412300"/>
            <a:ext cx="5798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Potential Constraints: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Any factors that affect ticket price (e.g. unforeseen fees, ticket printing, card-processing services.) that are universal to the industry will need to be addressed.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Data may need to be normalized according to projected days open as resorts may determine ticket price based on seasonal operating costs, annual visitors, and potential no. of days open.</a:t>
            </a:r>
            <a:endParaRPr>
              <a:latin typeface="Roboto"/>
              <a:ea typeface="Roboto"/>
              <a:cs typeface="Roboto"/>
              <a:sym typeface="Roboto"/>
            </a:endParaRPr>
          </a:p>
        </p:txBody>
      </p:sp>
      <p:sp>
        <p:nvSpPr>
          <p:cNvPr id="74" name="Google Shape;74;p14"/>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Problem Identification</a:t>
            </a:r>
            <a:endParaRPr sz="3000"/>
          </a:p>
        </p:txBody>
      </p:sp>
      <p:sp>
        <p:nvSpPr>
          <p:cNvPr id="75" name="Google Shape;75;p14"/>
          <p:cNvSpPr txBox="1"/>
          <p:nvPr/>
        </p:nvSpPr>
        <p:spPr>
          <a:xfrm>
            <a:off x="217725" y="1463175"/>
            <a:ext cx="2808000" cy="269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F7F7F7"/>
                </a:solidFill>
                <a:latin typeface="Roboto"/>
                <a:ea typeface="Roboto"/>
                <a:cs typeface="Roboto"/>
                <a:sym typeface="Roboto"/>
              </a:rPr>
              <a:t>The question: </a:t>
            </a:r>
            <a:r>
              <a:rPr lang="en" sz="1600">
                <a:solidFill>
                  <a:srgbClr val="F7F7F7"/>
                </a:solidFill>
                <a:latin typeface="Roboto"/>
                <a:ea typeface="Roboto"/>
                <a:cs typeface="Roboto"/>
                <a:sym typeface="Roboto"/>
              </a:rPr>
              <a:t>“How can Big Mountain Resort leverage available resort data to implement a more data-driven business strategy and set a better, industry-informed ticket price for the upcoming season and beyond?”</a:t>
            </a:r>
            <a:endParaRPr sz="1600">
              <a:solidFill>
                <a:srgbClr val="F7F7F7"/>
              </a:solidFill>
              <a:latin typeface="Roboto"/>
              <a:ea typeface="Roboto"/>
              <a:cs typeface="Roboto"/>
              <a:sym typeface="Roboto"/>
            </a:endParaRPr>
          </a:p>
        </p:txBody>
      </p:sp>
      <p:sp>
        <p:nvSpPr>
          <p:cNvPr id="76" name="Google Shape;76;p14"/>
          <p:cNvSpPr txBox="1"/>
          <p:nvPr/>
        </p:nvSpPr>
        <p:spPr>
          <a:xfrm>
            <a:off x="3302750" y="-12100"/>
            <a:ext cx="5798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The Goal:</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data has been analyzed, modelled, and utilized to determine a well-informed ticket price.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model is provided that relates available facilities to ticket price that can be utilized as the available facilities at Big Mountain Resort change over time, and as costs must be cut to ensure a competitive position in the market.</a:t>
            </a:r>
            <a:endParaRPr>
              <a:latin typeface="Roboto"/>
              <a:ea typeface="Roboto"/>
              <a:cs typeface="Roboto"/>
              <a:sym typeface="Roboto"/>
            </a:endParaRPr>
          </a:p>
        </p:txBody>
      </p:sp>
      <p:sp>
        <p:nvSpPr>
          <p:cNvPr id="77" name="Google Shape;77;p14"/>
          <p:cNvSpPr txBox="1"/>
          <p:nvPr/>
        </p:nvSpPr>
        <p:spPr>
          <a:xfrm>
            <a:off x="3259550" y="1719100"/>
            <a:ext cx="5884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Initial investigation options: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Relationship of skiable terrain/no. of runs to adult ticket prices(weekend and weekday)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Comparison of ticket price to average snowfall and summit elevation to compare across similar geographies.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Ticket price to facilities(trams, chair lift count and types, no. of terrain parks)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Recommendation and key findings</a:t>
            </a:r>
            <a:endParaRPr sz="3000"/>
          </a:p>
        </p:txBody>
      </p:sp>
      <p:sp>
        <p:nvSpPr>
          <p:cNvPr id="83" name="Google Shape;83;p15"/>
          <p:cNvSpPr txBox="1"/>
          <p:nvPr/>
        </p:nvSpPr>
        <p:spPr>
          <a:xfrm>
            <a:off x="217725" y="1463175"/>
            <a:ext cx="2808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50">
              <a:solidFill>
                <a:srgbClr val="F7F7F7"/>
              </a:solidFill>
            </a:endParaRPr>
          </a:p>
        </p:txBody>
      </p:sp>
      <p:sp>
        <p:nvSpPr>
          <p:cNvPr id="84" name="Google Shape;84;p15"/>
          <p:cNvSpPr txBox="1"/>
          <p:nvPr>
            <p:ph idx="1" type="body"/>
          </p:nvPr>
        </p:nvSpPr>
        <p:spPr>
          <a:xfrm>
            <a:off x="471900" y="1919075"/>
            <a:ext cx="8222100" cy="302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Raise the current ticket price from $81.00 to ~$95.87 based on the findings of our model.</a:t>
            </a:r>
            <a:endParaRPr/>
          </a:p>
          <a:p>
            <a:pPr indent="-317500" lvl="1" marL="914400" rtl="0" algn="l">
              <a:spcBef>
                <a:spcPts val="0"/>
              </a:spcBef>
              <a:spcAft>
                <a:spcPts val="0"/>
              </a:spcAft>
              <a:buSzPts val="1400"/>
              <a:buChar char="○"/>
            </a:pPr>
            <a:r>
              <a:rPr lang="en"/>
              <a:t>This change would more-than-cover the $1,540,000 additional operating costs incurred by the addition of the new chair lift.</a:t>
            </a:r>
            <a:endParaRPr/>
          </a:p>
          <a:p>
            <a:pPr indent="-342900" lvl="0" marL="457200" rtl="0" algn="l">
              <a:spcBef>
                <a:spcPts val="0"/>
              </a:spcBef>
              <a:spcAft>
                <a:spcPts val="0"/>
              </a:spcAft>
              <a:buSzPts val="1800"/>
              <a:buChar char="●"/>
            </a:pPr>
            <a:r>
              <a:rPr lang="en"/>
              <a:t>Considering the proposed renovations, the scenario in which vertical drop is extended by 150 ft and a new lift is added will likely produce the best results for the investment.</a:t>
            </a:r>
            <a:endParaRPr/>
          </a:p>
          <a:p>
            <a:pPr indent="-342900" lvl="0" marL="457200" rtl="0" algn="l">
              <a:spcBef>
                <a:spcPts val="0"/>
              </a:spcBef>
              <a:spcAft>
                <a:spcPts val="0"/>
              </a:spcAft>
              <a:buSzPts val="1800"/>
              <a:buChar char="●"/>
            </a:pPr>
            <a:r>
              <a:rPr lang="en"/>
              <a:t>We recommend closing no more than 5 runs, as the supported ticket price is predicted to decline significantly at that point.</a:t>
            </a:r>
            <a:endParaRPr/>
          </a:p>
          <a:p>
            <a:pPr indent="-317500" lvl="1" marL="914400" rtl="0" algn="l">
              <a:spcBef>
                <a:spcPts val="0"/>
              </a:spcBef>
              <a:spcAft>
                <a:spcPts val="0"/>
              </a:spcAft>
              <a:buSzPts val="1400"/>
              <a:buChar char="○"/>
            </a:pPr>
            <a:r>
              <a:rPr lang="en"/>
              <a:t>More details for closures of 1-5 runs provided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0" y="-193687"/>
            <a:ext cx="3292500" cy="12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Modeling results and analysis</a:t>
            </a:r>
            <a:endParaRPr sz="3000"/>
          </a:p>
        </p:txBody>
      </p:sp>
      <p:sp>
        <p:nvSpPr>
          <p:cNvPr id="90" name="Google Shape;90;p16"/>
          <p:cNvSpPr txBox="1"/>
          <p:nvPr/>
        </p:nvSpPr>
        <p:spPr>
          <a:xfrm>
            <a:off x="0" y="885125"/>
            <a:ext cx="32925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Data had to be cleaned: Missing values imputed or parent row removed.</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‘AdultWeekend’ ticket price was decided to be the target variable, as it contained more values than ‘AdultWeekday’, which was removed from the dataset.</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Data was appended to state_summary in the form of 'state_population' and 'state_area_sq_miles'.</a:t>
            </a:r>
            <a:endParaRPr>
              <a:solidFill>
                <a:srgbClr val="F7F7F7"/>
              </a:solidFill>
              <a:latin typeface="Roboto"/>
              <a:ea typeface="Roboto"/>
              <a:cs typeface="Roboto"/>
              <a:sym typeface="Roboto"/>
            </a:endParaRPr>
          </a:p>
          <a:p>
            <a:pPr indent="-317500" lvl="1" marL="9144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This information is useful to have on-hand in future analyses, in case a consideration of state-wide population and square mileage is deemed relevant.</a:t>
            </a:r>
            <a:endParaRPr>
              <a:solidFill>
                <a:srgbClr val="F7F7F7"/>
              </a:solidFill>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3354750" y="35975"/>
            <a:ext cx="5215301" cy="1137325"/>
          </a:xfrm>
          <a:prstGeom prst="rect">
            <a:avLst/>
          </a:prstGeom>
          <a:noFill/>
          <a:ln>
            <a:noFill/>
          </a:ln>
        </p:spPr>
      </p:pic>
      <p:pic>
        <p:nvPicPr>
          <p:cNvPr id="92" name="Google Shape;92;p16"/>
          <p:cNvPicPr preferRelativeResize="0"/>
          <p:nvPr/>
        </p:nvPicPr>
        <p:blipFill>
          <a:blip r:embed="rId4">
            <a:alphaModFix/>
          </a:blip>
          <a:stretch>
            <a:fillRect/>
          </a:stretch>
        </p:blipFill>
        <p:spPr>
          <a:xfrm>
            <a:off x="3670763" y="1173300"/>
            <a:ext cx="1802475" cy="3702849"/>
          </a:xfrm>
          <a:prstGeom prst="rect">
            <a:avLst/>
          </a:prstGeom>
          <a:noFill/>
          <a:ln>
            <a:noFill/>
          </a:ln>
        </p:spPr>
      </p:pic>
      <p:pic>
        <p:nvPicPr>
          <p:cNvPr id="93" name="Google Shape;93;p16"/>
          <p:cNvPicPr preferRelativeResize="0"/>
          <p:nvPr/>
        </p:nvPicPr>
        <p:blipFill>
          <a:blip r:embed="rId5">
            <a:alphaModFix/>
          </a:blip>
          <a:stretch>
            <a:fillRect/>
          </a:stretch>
        </p:blipFill>
        <p:spPr>
          <a:xfrm>
            <a:off x="5399274" y="1801675"/>
            <a:ext cx="3744724" cy="2446100"/>
          </a:xfrm>
          <a:prstGeom prst="rect">
            <a:avLst/>
          </a:prstGeom>
          <a:noFill/>
          <a:ln>
            <a:noFill/>
          </a:ln>
        </p:spPr>
      </p:pic>
      <p:sp>
        <p:nvSpPr>
          <p:cNvPr id="94" name="Google Shape;94;p16"/>
          <p:cNvSpPr txBox="1"/>
          <p:nvPr/>
        </p:nvSpPr>
        <p:spPr>
          <a:xfrm>
            <a:off x="5473225" y="1380225"/>
            <a:ext cx="733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Initial look at the data by features: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nvSpPr>
        <p:spPr>
          <a:xfrm>
            <a:off x="21600" y="1046225"/>
            <a:ext cx="3249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Metrics reflecting resort density were calculated and appended.</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The data was scaled and a PCA transformation was fit to the data.</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PCA transform was applied to create derived features to look for patterns in data and explore coefficients.</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No clear grouping seen in state-based analysis.</a:t>
            </a:r>
            <a:endParaRPr>
              <a:solidFill>
                <a:srgbClr val="F7F7F7"/>
              </a:solidFill>
              <a:latin typeface="Roboto"/>
              <a:ea typeface="Roboto"/>
              <a:cs typeface="Roboto"/>
              <a:sym typeface="Roboto"/>
            </a:endParaRPr>
          </a:p>
        </p:txBody>
      </p:sp>
      <p:sp>
        <p:nvSpPr>
          <p:cNvPr id="100" name="Google Shape;100;p17"/>
          <p:cNvSpPr txBox="1"/>
          <p:nvPr>
            <p:ph type="title"/>
          </p:nvPr>
        </p:nvSpPr>
        <p:spPr>
          <a:xfrm>
            <a:off x="0" y="-193687"/>
            <a:ext cx="3292500" cy="12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Modeling results and analysis</a:t>
            </a:r>
            <a:endParaRPr sz="3000"/>
          </a:p>
        </p:txBody>
      </p:sp>
      <p:pic>
        <p:nvPicPr>
          <p:cNvPr id="101" name="Google Shape;101;p17"/>
          <p:cNvPicPr preferRelativeResize="0"/>
          <p:nvPr/>
        </p:nvPicPr>
        <p:blipFill>
          <a:blip r:embed="rId3">
            <a:alphaModFix/>
          </a:blip>
          <a:stretch>
            <a:fillRect/>
          </a:stretch>
        </p:blipFill>
        <p:spPr>
          <a:xfrm>
            <a:off x="3292500" y="0"/>
            <a:ext cx="2697000" cy="1881625"/>
          </a:xfrm>
          <a:prstGeom prst="rect">
            <a:avLst/>
          </a:prstGeom>
          <a:noFill/>
          <a:ln>
            <a:noFill/>
          </a:ln>
        </p:spPr>
      </p:pic>
      <p:pic>
        <p:nvPicPr>
          <p:cNvPr id="102" name="Google Shape;102;p17"/>
          <p:cNvPicPr preferRelativeResize="0"/>
          <p:nvPr/>
        </p:nvPicPr>
        <p:blipFill>
          <a:blip r:embed="rId4">
            <a:alphaModFix/>
          </a:blip>
          <a:stretch>
            <a:fillRect/>
          </a:stretch>
        </p:blipFill>
        <p:spPr>
          <a:xfrm>
            <a:off x="6011100" y="58937"/>
            <a:ext cx="2553500" cy="1763750"/>
          </a:xfrm>
          <a:prstGeom prst="rect">
            <a:avLst/>
          </a:prstGeom>
          <a:noFill/>
          <a:ln>
            <a:noFill/>
          </a:ln>
        </p:spPr>
      </p:pic>
      <p:pic>
        <p:nvPicPr>
          <p:cNvPr id="103" name="Google Shape;103;p17"/>
          <p:cNvPicPr preferRelativeResize="0"/>
          <p:nvPr/>
        </p:nvPicPr>
        <p:blipFill>
          <a:blip r:embed="rId5">
            <a:alphaModFix/>
          </a:blip>
          <a:stretch>
            <a:fillRect/>
          </a:stretch>
        </p:blipFill>
        <p:spPr>
          <a:xfrm>
            <a:off x="5736350" y="1881625"/>
            <a:ext cx="3407650" cy="2201550"/>
          </a:xfrm>
          <a:prstGeom prst="rect">
            <a:avLst/>
          </a:prstGeom>
          <a:noFill/>
          <a:ln>
            <a:noFill/>
          </a:ln>
        </p:spPr>
      </p:pic>
      <p:pic>
        <p:nvPicPr>
          <p:cNvPr id="104" name="Google Shape;104;p17"/>
          <p:cNvPicPr preferRelativeResize="0"/>
          <p:nvPr/>
        </p:nvPicPr>
        <p:blipFill>
          <a:blip r:embed="rId6">
            <a:alphaModFix/>
          </a:blip>
          <a:stretch>
            <a:fillRect/>
          </a:stretch>
        </p:blipFill>
        <p:spPr>
          <a:xfrm>
            <a:off x="3042900" y="3119875"/>
            <a:ext cx="2481551" cy="2023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5594150" y="-71504"/>
            <a:ext cx="3292500" cy="3152679"/>
          </a:xfrm>
          <a:prstGeom prst="rect">
            <a:avLst/>
          </a:prstGeom>
          <a:noFill/>
          <a:ln>
            <a:noFill/>
          </a:ln>
        </p:spPr>
      </p:pic>
      <p:sp>
        <p:nvSpPr>
          <p:cNvPr id="110" name="Google Shape;110;p18"/>
          <p:cNvSpPr txBox="1"/>
          <p:nvPr/>
        </p:nvSpPr>
        <p:spPr>
          <a:xfrm>
            <a:off x="21600" y="893825"/>
            <a:ext cx="3249300" cy="4386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F7F7F7"/>
              </a:buClr>
              <a:buSzPts val="1300"/>
              <a:buFont typeface="Roboto"/>
              <a:buChar char="●"/>
            </a:pPr>
            <a:r>
              <a:rPr lang="en" sz="1300">
                <a:solidFill>
                  <a:srgbClr val="F7F7F7"/>
                </a:solidFill>
                <a:latin typeface="Roboto"/>
                <a:ea typeface="Roboto"/>
                <a:cs typeface="Roboto"/>
                <a:sym typeface="Roboto"/>
              </a:rPr>
              <a:t>Produced correlations heatmap</a:t>
            </a:r>
            <a:endParaRPr sz="1300">
              <a:solidFill>
                <a:srgbClr val="F7F7F7"/>
              </a:solidFill>
              <a:latin typeface="Roboto"/>
              <a:ea typeface="Roboto"/>
              <a:cs typeface="Roboto"/>
              <a:sym typeface="Roboto"/>
            </a:endParaRPr>
          </a:p>
          <a:p>
            <a:pPr indent="-311150" lvl="0" marL="457200" rtl="0" algn="l">
              <a:spcBef>
                <a:spcPts val="0"/>
              </a:spcBef>
              <a:spcAft>
                <a:spcPts val="0"/>
              </a:spcAft>
              <a:buClr>
                <a:srgbClr val="F7F7F7"/>
              </a:buClr>
              <a:buSzPts val="1300"/>
              <a:buFont typeface="Roboto"/>
              <a:buChar char="●"/>
            </a:pPr>
            <a:r>
              <a:rPr lang="en" sz="1300">
                <a:solidFill>
                  <a:srgbClr val="F7F7F7"/>
                </a:solidFill>
                <a:latin typeface="Roboto"/>
                <a:ea typeface="Roboto"/>
                <a:cs typeface="Roboto"/>
                <a:sym typeface="Roboto"/>
              </a:rPr>
              <a:t>Strong positive correlation seen with ‘vertical_drop’, ‘fastQuads’, ‘Runs’, and ‘total_chairs’.</a:t>
            </a:r>
            <a:endParaRPr sz="1300">
              <a:solidFill>
                <a:srgbClr val="F7F7F7"/>
              </a:solidFill>
              <a:latin typeface="Roboto"/>
              <a:ea typeface="Roboto"/>
              <a:cs typeface="Roboto"/>
              <a:sym typeface="Roboto"/>
            </a:endParaRPr>
          </a:p>
          <a:p>
            <a:pPr indent="-311150" lvl="0" marL="457200" rtl="0" algn="l">
              <a:spcBef>
                <a:spcPts val="0"/>
              </a:spcBef>
              <a:spcAft>
                <a:spcPts val="0"/>
              </a:spcAft>
              <a:buClr>
                <a:srgbClr val="F7F7F7"/>
              </a:buClr>
              <a:buSzPts val="1300"/>
              <a:buFont typeface="Roboto"/>
              <a:buChar char="●"/>
            </a:pPr>
            <a:r>
              <a:rPr lang="en" sz="1300">
                <a:solidFill>
                  <a:srgbClr val="F7F7F7"/>
                </a:solidFill>
                <a:latin typeface="Roboto"/>
                <a:ea typeface="Roboto"/>
                <a:cs typeface="Roboto"/>
                <a:sym typeface="Roboto"/>
              </a:rPr>
              <a:t>In order to investigate how the ability to move riders around the resort affects ticket price, the following ratio features were added: total_chairs_runs_ratio, total_chairs_skiable_ratio, fastQuads_runs_ratio, and fastQuads_skiable_ratio.</a:t>
            </a:r>
            <a:endParaRPr sz="1300">
              <a:solidFill>
                <a:srgbClr val="F7F7F7"/>
              </a:solidFill>
              <a:latin typeface="Roboto"/>
              <a:ea typeface="Roboto"/>
              <a:cs typeface="Roboto"/>
              <a:sym typeface="Roboto"/>
            </a:endParaRPr>
          </a:p>
          <a:p>
            <a:pPr indent="-311150" lvl="0" marL="457200" rtl="0" algn="l">
              <a:spcBef>
                <a:spcPts val="0"/>
              </a:spcBef>
              <a:spcAft>
                <a:spcPts val="0"/>
              </a:spcAft>
              <a:buClr>
                <a:srgbClr val="F7F7F7"/>
              </a:buClr>
              <a:buSzPts val="1300"/>
              <a:buFont typeface="Roboto"/>
              <a:buChar char="●"/>
            </a:pPr>
            <a:r>
              <a:rPr lang="en" sz="1300">
                <a:solidFill>
                  <a:srgbClr val="F7F7F7"/>
                </a:solidFill>
                <a:latin typeface="Roboto"/>
                <a:ea typeface="Roboto"/>
                <a:cs typeface="Roboto"/>
                <a:sym typeface="Roboto"/>
              </a:rPr>
              <a:t>Selection of a Random Forest model: Trained and tested a Linear Regression model on 70/30 train-test split for comparison.</a:t>
            </a:r>
            <a:endParaRPr sz="1300">
              <a:solidFill>
                <a:srgbClr val="F7F7F7"/>
              </a:solidFill>
              <a:latin typeface="Roboto"/>
              <a:ea typeface="Roboto"/>
              <a:cs typeface="Roboto"/>
              <a:sym typeface="Roboto"/>
            </a:endParaRPr>
          </a:p>
          <a:p>
            <a:pPr indent="-311150" lvl="0" marL="457200" rtl="0" algn="l">
              <a:spcBef>
                <a:spcPts val="0"/>
              </a:spcBef>
              <a:spcAft>
                <a:spcPts val="0"/>
              </a:spcAft>
              <a:buClr>
                <a:srgbClr val="F7F7F7"/>
              </a:buClr>
              <a:buSzPts val="1300"/>
              <a:buFont typeface="Roboto"/>
              <a:buChar char="●"/>
            </a:pPr>
            <a:r>
              <a:rPr lang="en" sz="1300">
                <a:solidFill>
                  <a:srgbClr val="F7F7F7"/>
                </a:solidFill>
                <a:latin typeface="Roboto"/>
                <a:ea typeface="Roboto"/>
                <a:cs typeface="Roboto"/>
                <a:sym typeface="Roboto"/>
              </a:rPr>
              <a:t>Performance test by cross-validation shows the Random Forest model with a MAE of ~9.54 vs. Linear Regression at ~11.79.</a:t>
            </a:r>
            <a:endParaRPr sz="1300">
              <a:solidFill>
                <a:srgbClr val="F7F7F7"/>
              </a:solidFill>
              <a:latin typeface="Roboto"/>
              <a:ea typeface="Roboto"/>
              <a:cs typeface="Roboto"/>
              <a:sym typeface="Roboto"/>
            </a:endParaRPr>
          </a:p>
        </p:txBody>
      </p:sp>
      <p:sp>
        <p:nvSpPr>
          <p:cNvPr id="111" name="Google Shape;111;p18"/>
          <p:cNvSpPr txBox="1"/>
          <p:nvPr>
            <p:ph type="title"/>
          </p:nvPr>
        </p:nvSpPr>
        <p:spPr>
          <a:xfrm>
            <a:off x="0" y="-218437"/>
            <a:ext cx="3292500" cy="12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Modeling results and analysis</a:t>
            </a:r>
            <a:endParaRPr sz="3000"/>
          </a:p>
        </p:txBody>
      </p:sp>
      <p:pic>
        <p:nvPicPr>
          <p:cNvPr id="112" name="Google Shape;112;p18"/>
          <p:cNvPicPr preferRelativeResize="0"/>
          <p:nvPr/>
        </p:nvPicPr>
        <p:blipFill>
          <a:blip r:embed="rId4">
            <a:alphaModFix/>
          </a:blip>
          <a:stretch>
            <a:fillRect/>
          </a:stretch>
        </p:blipFill>
        <p:spPr>
          <a:xfrm>
            <a:off x="3270900" y="-2"/>
            <a:ext cx="2164650" cy="2611827"/>
          </a:xfrm>
          <a:prstGeom prst="rect">
            <a:avLst/>
          </a:prstGeom>
          <a:noFill/>
          <a:ln>
            <a:noFill/>
          </a:ln>
        </p:spPr>
      </p:pic>
      <p:pic>
        <p:nvPicPr>
          <p:cNvPr id="113" name="Google Shape;113;p18"/>
          <p:cNvPicPr preferRelativeResize="0"/>
          <p:nvPr/>
        </p:nvPicPr>
        <p:blipFill>
          <a:blip r:embed="rId5">
            <a:alphaModFix/>
          </a:blip>
          <a:stretch>
            <a:fillRect/>
          </a:stretch>
        </p:blipFill>
        <p:spPr>
          <a:xfrm>
            <a:off x="3292500" y="2611824"/>
            <a:ext cx="2164650" cy="2547775"/>
          </a:xfrm>
          <a:prstGeom prst="rect">
            <a:avLst/>
          </a:prstGeom>
          <a:noFill/>
          <a:ln>
            <a:noFill/>
          </a:ln>
        </p:spPr>
      </p:pic>
      <p:pic>
        <p:nvPicPr>
          <p:cNvPr id="114" name="Google Shape;114;p18"/>
          <p:cNvPicPr preferRelativeResize="0"/>
          <p:nvPr/>
        </p:nvPicPr>
        <p:blipFill>
          <a:blip r:embed="rId6">
            <a:alphaModFix/>
          </a:blip>
          <a:stretch>
            <a:fillRect/>
          </a:stretch>
        </p:blipFill>
        <p:spPr>
          <a:xfrm>
            <a:off x="5717274" y="3285665"/>
            <a:ext cx="3292500" cy="1794959"/>
          </a:xfrm>
          <a:prstGeom prst="rect">
            <a:avLst/>
          </a:prstGeom>
          <a:noFill/>
          <a:ln>
            <a:noFill/>
          </a:ln>
        </p:spPr>
      </p:pic>
      <p:sp>
        <p:nvSpPr>
          <p:cNvPr id="115" name="Google Shape;115;p18"/>
          <p:cNvSpPr txBox="1"/>
          <p:nvPr/>
        </p:nvSpPr>
        <p:spPr>
          <a:xfrm>
            <a:off x="5598025" y="2911175"/>
            <a:ext cx="3531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A quick data quantity assessment shows we have enough data:</a:t>
            </a:r>
            <a:endParaRPr sz="11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21600" y="1046225"/>
            <a:ext cx="3249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Refit model on all available data </a:t>
            </a:r>
            <a:r>
              <a:rPr lang="en">
                <a:solidFill>
                  <a:srgbClr val="F7F7F7"/>
                </a:solidFill>
                <a:latin typeface="Roboto"/>
                <a:ea typeface="Roboto"/>
                <a:cs typeface="Roboto"/>
                <a:sym typeface="Roboto"/>
              </a:rPr>
              <a:t>excluding</a:t>
            </a:r>
            <a:r>
              <a:rPr lang="en">
                <a:solidFill>
                  <a:srgbClr val="F7F7F7"/>
                </a:solidFill>
                <a:latin typeface="Roboto"/>
                <a:ea typeface="Roboto"/>
                <a:cs typeface="Roboto"/>
                <a:sym typeface="Roboto"/>
              </a:rPr>
              <a:t> BMR.</a:t>
            </a:r>
            <a:endParaRPr>
              <a:solidFill>
                <a:srgbClr val="F7F7F7"/>
              </a:solidFill>
              <a:latin typeface="Roboto"/>
              <a:ea typeface="Roboto"/>
              <a:cs typeface="Roboto"/>
              <a:sym typeface="Roboto"/>
            </a:endParaRPr>
          </a:p>
          <a:p>
            <a:pPr indent="-317500" lvl="1" marL="9144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MAE: 10.39</a:t>
            </a:r>
            <a:endParaRPr>
              <a:solidFill>
                <a:srgbClr val="F7F7F7"/>
              </a:solidFill>
              <a:latin typeface="Roboto"/>
              <a:ea typeface="Roboto"/>
              <a:cs typeface="Roboto"/>
              <a:sym typeface="Roboto"/>
            </a:endParaRPr>
          </a:p>
          <a:p>
            <a:pPr indent="-317500" lvl="1" marL="9144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STD: 1.47</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Calculated </a:t>
            </a:r>
            <a:r>
              <a:rPr lang="en">
                <a:solidFill>
                  <a:srgbClr val="F7F7F7"/>
                </a:solidFill>
                <a:latin typeface="Roboto"/>
                <a:ea typeface="Roboto"/>
                <a:cs typeface="Roboto"/>
                <a:sym typeface="Roboto"/>
              </a:rPr>
              <a:t>expected</a:t>
            </a:r>
            <a:r>
              <a:rPr lang="en">
                <a:solidFill>
                  <a:srgbClr val="F7F7F7"/>
                </a:solidFill>
                <a:latin typeface="Roboto"/>
                <a:ea typeface="Roboto"/>
                <a:cs typeface="Roboto"/>
                <a:sym typeface="Roboto"/>
              </a:rPr>
              <a:t> BMR ticket price from the model.</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Visually evaluated BMR’s position in the market by numerous components.</a:t>
            </a:r>
            <a:endParaRPr>
              <a:solidFill>
                <a:srgbClr val="F7F7F7"/>
              </a:solidFill>
              <a:latin typeface="Roboto"/>
              <a:ea typeface="Roboto"/>
              <a:cs typeface="Roboto"/>
              <a:sym typeface="Roboto"/>
            </a:endParaRPr>
          </a:p>
          <a:p>
            <a:pPr indent="-317500" lvl="0" marL="457200" rtl="0" algn="l">
              <a:spcBef>
                <a:spcPts val="0"/>
              </a:spcBef>
              <a:spcAft>
                <a:spcPts val="0"/>
              </a:spcAft>
              <a:buClr>
                <a:srgbClr val="F7F7F7"/>
              </a:buClr>
              <a:buSzPts val="1400"/>
              <a:buFont typeface="Roboto"/>
              <a:buChar char="●"/>
            </a:pPr>
            <a:r>
              <a:rPr lang="en">
                <a:solidFill>
                  <a:srgbClr val="F7F7F7"/>
                </a:solidFill>
                <a:latin typeface="Roboto"/>
                <a:ea typeface="Roboto"/>
                <a:cs typeface="Roboto"/>
                <a:sym typeface="Roboto"/>
              </a:rPr>
              <a:t>Evaluated 4 modeled scenarios to forecast supported ticket price increases.</a:t>
            </a:r>
            <a:endParaRPr>
              <a:solidFill>
                <a:srgbClr val="F7F7F7"/>
              </a:solidFill>
              <a:latin typeface="Roboto"/>
              <a:ea typeface="Roboto"/>
              <a:cs typeface="Roboto"/>
              <a:sym typeface="Roboto"/>
            </a:endParaRPr>
          </a:p>
        </p:txBody>
      </p:sp>
      <p:sp>
        <p:nvSpPr>
          <p:cNvPr id="121" name="Google Shape;121;p19"/>
          <p:cNvSpPr txBox="1"/>
          <p:nvPr>
            <p:ph type="title"/>
          </p:nvPr>
        </p:nvSpPr>
        <p:spPr>
          <a:xfrm>
            <a:off x="0" y="-193687"/>
            <a:ext cx="3292500" cy="12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Modeling results and analysis</a:t>
            </a:r>
            <a:endParaRPr sz="3000"/>
          </a:p>
        </p:txBody>
      </p:sp>
      <p:pic>
        <p:nvPicPr>
          <p:cNvPr id="122" name="Google Shape;122;p19"/>
          <p:cNvPicPr preferRelativeResize="0"/>
          <p:nvPr/>
        </p:nvPicPr>
        <p:blipFill>
          <a:blip r:embed="rId3">
            <a:alphaModFix/>
          </a:blip>
          <a:stretch>
            <a:fillRect/>
          </a:stretch>
        </p:blipFill>
        <p:spPr>
          <a:xfrm>
            <a:off x="3270900" y="1309300"/>
            <a:ext cx="5123125" cy="2152150"/>
          </a:xfrm>
          <a:prstGeom prst="rect">
            <a:avLst/>
          </a:prstGeom>
          <a:noFill/>
          <a:ln>
            <a:noFill/>
          </a:ln>
        </p:spPr>
      </p:pic>
      <p:pic>
        <p:nvPicPr>
          <p:cNvPr id="123" name="Google Shape;123;p19"/>
          <p:cNvPicPr preferRelativeResize="0"/>
          <p:nvPr/>
        </p:nvPicPr>
        <p:blipFill>
          <a:blip r:embed="rId4">
            <a:alphaModFix/>
          </a:blip>
          <a:stretch>
            <a:fillRect/>
          </a:stretch>
        </p:blipFill>
        <p:spPr>
          <a:xfrm>
            <a:off x="3270900" y="0"/>
            <a:ext cx="2956316" cy="1309300"/>
          </a:xfrm>
          <a:prstGeom prst="rect">
            <a:avLst/>
          </a:prstGeom>
          <a:noFill/>
          <a:ln>
            <a:noFill/>
          </a:ln>
        </p:spPr>
      </p:pic>
      <p:pic>
        <p:nvPicPr>
          <p:cNvPr id="124" name="Google Shape;124;p19"/>
          <p:cNvPicPr preferRelativeResize="0"/>
          <p:nvPr/>
        </p:nvPicPr>
        <p:blipFill>
          <a:blip r:embed="rId5">
            <a:alphaModFix/>
          </a:blip>
          <a:stretch>
            <a:fillRect/>
          </a:stretch>
        </p:blipFill>
        <p:spPr>
          <a:xfrm>
            <a:off x="3411950" y="3461450"/>
            <a:ext cx="2643227" cy="1548600"/>
          </a:xfrm>
          <a:prstGeom prst="rect">
            <a:avLst/>
          </a:prstGeom>
          <a:noFill/>
          <a:ln>
            <a:noFill/>
          </a:ln>
        </p:spPr>
      </p:pic>
      <p:pic>
        <p:nvPicPr>
          <p:cNvPr id="125" name="Google Shape;125;p19"/>
          <p:cNvPicPr preferRelativeResize="0"/>
          <p:nvPr/>
        </p:nvPicPr>
        <p:blipFill>
          <a:blip r:embed="rId6">
            <a:alphaModFix/>
          </a:blip>
          <a:stretch>
            <a:fillRect/>
          </a:stretch>
        </p:blipFill>
        <p:spPr>
          <a:xfrm>
            <a:off x="6081250" y="3461450"/>
            <a:ext cx="2710050" cy="154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129" name="Shape 129"/>
        <p:cNvGrpSpPr/>
        <p:nvPr/>
      </p:nvGrpSpPr>
      <p:grpSpPr>
        <a:xfrm>
          <a:off x="0" y="0"/>
          <a:ext cx="0" cy="0"/>
          <a:chOff x="0" y="0"/>
          <a:chExt cx="0" cy="0"/>
        </a:xfrm>
      </p:grpSpPr>
      <p:sp>
        <p:nvSpPr>
          <p:cNvPr id="130" name="Google Shape;130;p20"/>
          <p:cNvSpPr txBox="1"/>
          <p:nvPr/>
        </p:nvSpPr>
        <p:spPr>
          <a:xfrm>
            <a:off x="217725" y="1463175"/>
            <a:ext cx="28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1" name="Google Shape;131;p20"/>
          <p:cNvSpPr txBox="1"/>
          <p:nvPr/>
        </p:nvSpPr>
        <p:spPr>
          <a:xfrm>
            <a:off x="0" y="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oboto"/>
                <a:ea typeface="Roboto"/>
                <a:cs typeface="Roboto"/>
                <a:sym typeface="Roboto"/>
              </a:rPr>
              <a:t>Summary and Conclusion</a:t>
            </a:r>
            <a:endParaRPr b="1" sz="3600">
              <a:solidFill>
                <a:schemeClr val="dk1"/>
              </a:solidFill>
              <a:latin typeface="Roboto"/>
              <a:ea typeface="Roboto"/>
              <a:cs typeface="Roboto"/>
              <a:sym typeface="Roboto"/>
            </a:endParaRPr>
          </a:p>
        </p:txBody>
      </p:sp>
      <p:sp>
        <p:nvSpPr>
          <p:cNvPr id="132" name="Google Shape;132;p20"/>
          <p:cNvSpPr txBox="1"/>
          <p:nvPr/>
        </p:nvSpPr>
        <p:spPr>
          <a:xfrm>
            <a:off x="129825" y="738900"/>
            <a:ext cx="8884500" cy="4037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lang="en" sz="1100"/>
              <a:t>We trained a Random Forest Regression model on a dataset containing information for ~330 US-based resorts in BMR’s market share. Using this model, </a:t>
            </a:r>
            <a:r>
              <a:rPr b="1" lang="en" sz="1100"/>
              <a:t>we predict that BMR’s currently offered facilities support a ticket price of $95.87,</a:t>
            </a:r>
            <a:r>
              <a:rPr lang="en" sz="1100"/>
              <a:t> whereas the current price is $81.00. Even with the model’s expected mean absolute error (MAE) of $10.39, there seems to be room for a price increase.</a:t>
            </a:r>
            <a:endParaRPr sz="1100"/>
          </a:p>
          <a:p>
            <a:pPr indent="-298450" lvl="0" marL="457200" rtl="0" algn="l">
              <a:lnSpc>
                <a:spcPct val="115000"/>
              </a:lnSpc>
              <a:spcBef>
                <a:spcPts val="0"/>
              </a:spcBef>
              <a:spcAft>
                <a:spcPts val="0"/>
              </a:spcAft>
              <a:buSzPts val="1100"/>
              <a:buChar char="➢"/>
            </a:pPr>
            <a:r>
              <a:rPr lang="en" sz="1100"/>
              <a:t>With ~1,750,000 expected ticket sales this season, this would provide an approximate $26,022,500 increase in revenue this year. </a:t>
            </a:r>
            <a:r>
              <a:rPr lang="en" sz="1100">
                <a:highlight>
                  <a:srgbClr val="FFFFFF"/>
                </a:highlight>
              </a:rPr>
              <a:t>This increase would certainly cover the additional $1,540,000 of operating costs incurred by the addition of the new chair lift.</a:t>
            </a:r>
            <a:r>
              <a:rPr lang="en" sz="1100"/>
              <a:t> Prior to all this modelling, though, we checked to see how well the mean would perform as a predictor, and saw an MAE of ~$19.14.</a:t>
            </a:r>
            <a:endParaRPr sz="1100"/>
          </a:p>
          <a:p>
            <a:pPr indent="-298450" lvl="0" marL="457200" rtl="0" algn="l">
              <a:lnSpc>
                <a:spcPct val="115000"/>
              </a:lnSpc>
              <a:spcBef>
                <a:spcPts val="0"/>
              </a:spcBef>
              <a:spcAft>
                <a:spcPts val="0"/>
              </a:spcAft>
              <a:buSzPts val="1100"/>
              <a:buChar char="➢"/>
            </a:pPr>
            <a:r>
              <a:rPr lang="en" sz="1100"/>
              <a:t>This model can provide useful market analytics utilizing feature comparison across this population.</a:t>
            </a:r>
            <a:endParaRPr sz="1100"/>
          </a:p>
          <a:p>
            <a:pPr indent="-298450" lvl="1" marL="914400" rtl="0" algn="l">
              <a:lnSpc>
                <a:spcPct val="115000"/>
              </a:lnSpc>
              <a:spcBef>
                <a:spcPts val="0"/>
              </a:spcBef>
              <a:spcAft>
                <a:spcPts val="0"/>
              </a:spcAft>
              <a:buSzPts val="1100"/>
              <a:buChar char="○"/>
            </a:pPr>
            <a:r>
              <a:rPr lang="en" sz="1100"/>
              <a:t>For example, we can see where BMR lies in the ‘Adult weekend ticket price’ landscape, both nationally and in Montana only.</a:t>
            </a:r>
            <a:endParaRPr sz="1100"/>
          </a:p>
          <a:p>
            <a:pPr indent="-298450" lvl="0" marL="457200" rtl="0" algn="l">
              <a:lnSpc>
                <a:spcPct val="115000"/>
              </a:lnSpc>
              <a:spcBef>
                <a:spcPts val="0"/>
              </a:spcBef>
              <a:spcAft>
                <a:spcPts val="0"/>
              </a:spcAft>
              <a:buSzPts val="1100"/>
              <a:buChar char="➢"/>
            </a:pPr>
            <a:r>
              <a:rPr lang="en" sz="1100"/>
              <a:t>In testing the proposed scenarios for BMR’s renovation, we predicted the most efficient option to be increasing vertical drop by 150 ft and adding another chair lift. This analysis showed an anticipated increase in supported ticket price by $8.61, which amounts to $15,065,471 over the season with our expected visitorship.</a:t>
            </a:r>
            <a:endParaRPr sz="1100"/>
          </a:p>
          <a:p>
            <a:pPr indent="-317500" lvl="1" marL="914400" rtl="0" algn="l">
              <a:lnSpc>
                <a:spcPct val="115000"/>
              </a:lnSpc>
              <a:spcBef>
                <a:spcPts val="0"/>
              </a:spcBef>
              <a:spcAft>
                <a:spcPts val="0"/>
              </a:spcAft>
              <a:buSzPts val="1400"/>
              <a:buChar char="○"/>
            </a:pPr>
            <a:r>
              <a:rPr lang="en" sz="1100"/>
              <a:t>As for potential run closures,</a:t>
            </a:r>
            <a:r>
              <a:rPr lang="en" sz="1050">
                <a:highlight>
                  <a:srgbClr val="FFFFFF"/>
                </a:highlight>
              </a:rPr>
              <a:t> the model predicts no ticket price impact with the closure of 1 run, but predicts a lower supported ticket price successively when 2 or 3 runs are closed. However, if 3 runs are closed, the resort may as well close down 4 or 5 runs. As the closures increase to 6 or more, a large drop in ticket price, and therefore seasonal revenue, is predicted.</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The model performs well but could be improved if we were able to acquire data covering operating costs for the resorts in this list. We could then hone in better on the strategy other resorts are using to optimize profits, and come up with a more-informed prediction for BMR’s ticket price.</a:t>
            </a:r>
            <a:endParaRPr sz="1050">
              <a:highlight>
                <a:srgbClr val="FFFFFF"/>
              </a:highlight>
            </a:endParaRPr>
          </a:p>
          <a:p>
            <a:pPr indent="-295275" lvl="0" marL="457200" rtl="0" algn="l">
              <a:lnSpc>
                <a:spcPct val="115000"/>
              </a:lnSpc>
              <a:spcBef>
                <a:spcPts val="0"/>
              </a:spcBef>
              <a:spcAft>
                <a:spcPts val="0"/>
              </a:spcAft>
              <a:buSzPts val="1050"/>
              <a:buChar char="➢"/>
            </a:pPr>
            <a:r>
              <a:rPr lang="en" sz="1050">
                <a:highlight>
                  <a:srgbClr val="FFFFFF"/>
                </a:highlight>
              </a:rPr>
              <a:t>Going forward, we recommend BMR consistently update this model with the most recent  data available and use that to advise the ticket-pricing process. Further, business analysts may make use of this model, forecasting new supported ticket prices based on future</a:t>
            </a:r>
            <a:r>
              <a:rPr lang="en" sz="1050">
                <a:highlight>
                  <a:srgbClr val="FFFFFF"/>
                </a:highlight>
              </a:rPr>
              <a:t> changes.</a:t>
            </a:r>
            <a:endParaRPr sz="105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