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CEA422-259F-4F7E-8148-CA9F75A001DA}">
  <a:tblStyle styleId="{15CEA422-259F-4F7E-8148-CA9F75A001D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1D0904B-B90D-4FE4-868D-A69E394BCB5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project is meant to be a proof-of-concept for a Machine Learning model that could assist Hospital staff in identifying and treating patients (in this case, </a:t>
            </a:r>
            <a:r>
              <a:rPr i="1" lang="en">
                <a:solidFill>
                  <a:schemeClr val="dk1"/>
                </a:solidFill>
                <a:highlight>
                  <a:srgbClr val="FFFFFF"/>
                </a:highlight>
              </a:rPr>
              <a:t>diabetic patients</a:t>
            </a:r>
            <a:r>
              <a:rPr lang="en">
                <a:solidFill>
                  <a:schemeClr val="dk1"/>
                </a:solidFill>
                <a:highlight>
                  <a:srgbClr val="FFFFFF"/>
                </a:highlight>
              </a:rPr>
              <a:t>) who are at-risk for readmission, as well as provide some context for how many patients may be returning within a 30 day period.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2595d5c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2595d5c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d2595d5c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d2595d5c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2595d5c5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2595d5c5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d2595d5c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d2595d5c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33087885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33087885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2595d5c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2595d5c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d2595d5c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d2595d5c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d2595d5c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d2595d5c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2595d5c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2595d5c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d2595d5c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d2595d5c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a:t>
            </a:r>
            <a:r>
              <a:rPr lang="en"/>
              <a:t>going to cost the hospital in insurance payouts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33087885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3308788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3308788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3308788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DummyClassifier </a:t>
            </a:r>
            <a:r>
              <a:rPr lang="en">
                <a:solidFill>
                  <a:schemeClr val="dk1"/>
                </a:solidFill>
                <a:highlight>
                  <a:srgbClr val="FFFFFF"/>
                </a:highlight>
              </a:rPr>
              <a:t>achieving a weighted f1-score of </a:t>
            </a:r>
            <a:r>
              <a:rPr b="1" lang="en">
                <a:solidFill>
                  <a:schemeClr val="dk1"/>
                </a:solidFill>
                <a:highlight>
                  <a:srgbClr val="FFFFFF"/>
                </a:highlight>
              </a:rPr>
              <a:t>~0.8758 </a:t>
            </a:r>
            <a:r>
              <a:rPr lang="en">
                <a:solidFill>
                  <a:schemeClr val="dk1"/>
                </a:solidFill>
                <a:highlight>
                  <a:srgbClr val="FFFFFF"/>
                </a:highlight>
              </a:rPr>
              <a:t>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3308788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3308788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3308788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3308788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33087885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33087885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3308788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3308788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33087885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33087885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33087885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33087885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33087885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33087885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33087885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33087885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3087885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3087885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33087885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33087885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3308788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3308788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Compensating for the </a:t>
            </a:r>
            <a:r>
              <a:rPr lang="en">
                <a:solidFill>
                  <a:schemeClr val="dk1"/>
                </a:solidFill>
                <a:highlight>
                  <a:srgbClr val="FFFFFF"/>
                </a:highlight>
              </a:rPr>
              <a:t>imbalanced</a:t>
            </a:r>
            <a:r>
              <a:rPr lang="en">
                <a:solidFill>
                  <a:schemeClr val="dk1"/>
                </a:solidFill>
                <a:highlight>
                  <a:srgbClr val="FFFFFF"/>
                </a:highlight>
              </a:rPr>
              <a:t> classes in the dataset with thresholding to an optimized probability makes a substantial improvement in the predicting power of the model.</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33087885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33087885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3308788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3308788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33087885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333087885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308788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308788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Stipulated by the authors of an academic article that utilized machine learning (multivariate logreg)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adjustment performed for insurance billing purposes and represents the specific situation of interest to these hospitals.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exists the argument that simply by taking this measurement everytime a diabetic patient is visiting for their first inpatient visit in some time (adjustable window), their readmission odds drop by 0.3%.</a:t>
            </a:r>
            <a:endParaRPr/>
          </a:p>
          <a:p>
            <a:pPr indent="0" lvl="0" marL="0" rtl="0" algn="l">
              <a:spcBef>
                <a:spcPts val="0"/>
              </a:spcBef>
              <a:spcAft>
                <a:spcPts val="0"/>
              </a:spcAft>
              <a:buNone/>
            </a:pPr>
            <a:r>
              <a:rPr lang="en"/>
              <a:t>The </a:t>
            </a:r>
            <a:r>
              <a:rPr lang="en"/>
              <a:t>article</a:t>
            </a:r>
            <a:r>
              <a:rPr lang="en"/>
              <a:t> claims a ‘dramatic decrease’ in readmission risk associated with this test. This is roughly in line with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keep in mind, the data is SEEN on a regular basis by doctors/nurses/hospital staff. There would be a HUGE problem if we saw blatantly obvious contributors to these readmissions that the healthcare </a:t>
            </a:r>
            <a:r>
              <a:rPr i="1" lang="en"/>
              <a:t>professionals</a:t>
            </a:r>
            <a:r>
              <a:rPr lang="en"/>
              <a:t> are somehow missing.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3308788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3308788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doesn’t seem to be a huge factor. Though the disproportion in Caucasisan vs African American is interesting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2595d5c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2595d5c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doesn’t seem to be as huge of a factor either. Though more females than males being readmitted is something to pay attention 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www.hindawi.com/journals/bmri/2014/7816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Diabetic Patient Readmissions</a:t>
            </a:r>
            <a:endParaRPr/>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Investigating the potential for Machine Learning to improve resource management and simple occupancy forecasting in regard to diabetic patients.</a:t>
            </a:r>
            <a:endParaRPr sz="14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36" name="Google Shape;136;p22"/>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7" name="Google Shape;137;p22"/>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8" name="Google Shape;138;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44" name="Google Shape;144;p23"/>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45" name="Google Shape;145;p23"/>
          <p:cNvSpPr txBox="1"/>
          <p:nvPr/>
        </p:nvSpPr>
        <p:spPr>
          <a:xfrm>
            <a:off x="1676100" y="1768300"/>
            <a:ext cx="117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C0000"/>
                </a:solidFill>
                <a:latin typeface="Oswald"/>
                <a:ea typeface="Oswald"/>
                <a:cs typeface="Oswald"/>
                <a:sym typeface="Oswald"/>
              </a:rPr>
              <a:t>90-100</a:t>
            </a:r>
            <a:endParaRPr sz="2200">
              <a:solidFill>
                <a:srgbClr val="CC0000"/>
              </a:solidFill>
              <a:latin typeface="Oswald"/>
              <a:ea typeface="Oswald"/>
              <a:cs typeface="Oswald"/>
              <a:sym typeface="Oswald"/>
            </a:endParaRPr>
          </a:p>
          <a:p>
            <a:pPr indent="0" lvl="0" marL="0" rtl="0" algn="l">
              <a:spcBef>
                <a:spcPts val="0"/>
              </a:spcBef>
              <a:spcAft>
                <a:spcPts val="0"/>
              </a:spcAft>
              <a:buNone/>
            </a:pPr>
            <a:r>
              <a:rPr lang="en" sz="2200">
                <a:solidFill>
                  <a:srgbClr val="CC0000"/>
                </a:solidFill>
                <a:latin typeface="Oswald"/>
                <a:ea typeface="Oswald"/>
                <a:cs typeface="Oswald"/>
                <a:sym typeface="Oswald"/>
              </a:rPr>
              <a:t>80-90</a:t>
            </a:r>
            <a:endParaRPr sz="2200">
              <a:solidFill>
                <a:srgbClr val="CC0000"/>
              </a:solidFill>
              <a:latin typeface="Oswald"/>
              <a:ea typeface="Oswald"/>
              <a:cs typeface="Oswald"/>
              <a:sym typeface="Oswald"/>
            </a:endParaRPr>
          </a:p>
          <a:p>
            <a:pPr indent="0" lvl="0" marL="0" rtl="0" algn="l">
              <a:spcBef>
                <a:spcPts val="0"/>
              </a:spcBef>
              <a:spcAft>
                <a:spcPts val="0"/>
              </a:spcAft>
              <a:buNone/>
            </a:pPr>
            <a:r>
              <a:rPr lang="en" sz="2200">
                <a:solidFill>
                  <a:srgbClr val="CC0000"/>
                </a:solidFill>
                <a:latin typeface="Oswald"/>
                <a:ea typeface="Oswald"/>
                <a:cs typeface="Oswald"/>
                <a:sym typeface="Oswald"/>
              </a:rPr>
              <a:t>70-80</a:t>
            </a:r>
            <a:endParaRPr sz="2200">
              <a:solidFill>
                <a:srgbClr val="CC0000"/>
              </a:solidFill>
              <a:latin typeface="Oswald"/>
              <a:ea typeface="Oswald"/>
              <a:cs typeface="Oswald"/>
              <a:sym typeface="Oswald"/>
            </a:endParaRPr>
          </a:p>
          <a:p>
            <a:pPr indent="0" lvl="0" marL="0" rtl="0" algn="l">
              <a:spcBef>
                <a:spcPts val="0"/>
              </a:spcBef>
              <a:spcAft>
                <a:spcPts val="0"/>
              </a:spcAft>
              <a:buNone/>
            </a:pPr>
            <a:r>
              <a:rPr lang="en" sz="2200">
                <a:solidFill>
                  <a:srgbClr val="B7B7B7"/>
                </a:solidFill>
                <a:latin typeface="Oswald"/>
                <a:ea typeface="Oswald"/>
                <a:cs typeface="Oswald"/>
                <a:sym typeface="Oswald"/>
              </a:rPr>
              <a:t>60-70</a:t>
            </a:r>
            <a:endParaRPr sz="2200">
              <a:solidFill>
                <a:srgbClr val="B7B7B7"/>
              </a:solidFill>
              <a:latin typeface="Oswald"/>
              <a:ea typeface="Oswald"/>
              <a:cs typeface="Oswald"/>
              <a:sym typeface="Oswald"/>
            </a:endParaRPr>
          </a:p>
          <a:p>
            <a:pPr indent="0" lvl="0" marL="0" rtl="0" algn="l">
              <a:spcBef>
                <a:spcPts val="0"/>
              </a:spcBef>
              <a:spcAft>
                <a:spcPts val="0"/>
              </a:spcAft>
              <a:buNone/>
            </a:pPr>
            <a:r>
              <a:rPr lang="en" sz="2200">
                <a:solidFill>
                  <a:srgbClr val="008000"/>
                </a:solidFill>
                <a:latin typeface="Oswald"/>
                <a:ea typeface="Oswald"/>
                <a:cs typeface="Oswald"/>
                <a:sym typeface="Oswald"/>
              </a:rPr>
              <a:t>50-60</a:t>
            </a:r>
            <a:endParaRPr sz="2200">
              <a:solidFill>
                <a:srgbClr val="008000"/>
              </a:solidFill>
              <a:latin typeface="Oswald"/>
              <a:ea typeface="Oswald"/>
              <a:cs typeface="Oswald"/>
              <a:sym typeface="Oswald"/>
            </a:endParaRPr>
          </a:p>
          <a:p>
            <a:pPr indent="0" lvl="0" marL="0" rtl="0" algn="l">
              <a:spcBef>
                <a:spcPts val="0"/>
              </a:spcBef>
              <a:spcAft>
                <a:spcPts val="0"/>
              </a:spcAft>
              <a:buNone/>
            </a:pPr>
            <a:r>
              <a:rPr lang="en" sz="2200">
                <a:solidFill>
                  <a:srgbClr val="008000"/>
                </a:solidFill>
                <a:latin typeface="Oswald"/>
                <a:ea typeface="Oswald"/>
                <a:cs typeface="Oswald"/>
                <a:sym typeface="Oswald"/>
              </a:rPr>
              <a:t>40-50</a:t>
            </a:r>
            <a:endParaRPr sz="2200">
              <a:solidFill>
                <a:srgbClr val="008000"/>
              </a:solidFill>
              <a:latin typeface="Oswald"/>
              <a:ea typeface="Oswald"/>
              <a:cs typeface="Oswald"/>
              <a:sym typeface="Oswald"/>
            </a:endParaRPr>
          </a:p>
          <a:p>
            <a:pPr indent="0" lvl="0" marL="0" rtl="0" algn="l">
              <a:spcBef>
                <a:spcPts val="0"/>
              </a:spcBef>
              <a:spcAft>
                <a:spcPts val="0"/>
              </a:spcAft>
              <a:buNone/>
            </a:pPr>
            <a:r>
              <a:rPr lang="en" sz="2200">
                <a:solidFill>
                  <a:srgbClr val="008000"/>
                </a:solidFill>
                <a:latin typeface="Oswald"/>
                <a:ea typeface="Oswald"/>
                <a:cs typeface="Oswald"/>
                <a:sym typeface="Oswald"/>
              </a:rPr>
              <a:t>30-40</a:t>
            </a:r>
            <a:endParaRPr sz="2200">
              <a:solidFill>
                <a:srgbClr val="008000"/>
              </a:solidFill>
              <a:latin typeface="Oswald"/>
              <a:ea typeface="Oswald"/>
              <a:cs typeface="Oswald"/>
              <a:sym typeface="Oswald"/>
            </a:endParaRPr>
          </a:p>
          <a:p>
            <a:pPr indent="0" lvl="0" marL="0" rtl="0" algn="l">
              <a:spcBef>
                <a:spcPts val="0"/>
              </a:spcBef>
              <a:spcAft>
                <a:spcPts val="0"/>
              </a:spcAft>
              <a:buNone/>
            </a:pPr>
            <a:r>
              <a:rPr lang="en" sz="2200">
                <a:solidFill>
                  <a:srgbClr val="008000"/>
                </a:solidFill>
                <a:latin typeface="Oswald"/>
                <a:ea typeface="Oswald"/>
                <a:cs typeface="Oswald"/>
                <a:sym typeface="Oswald"/>
              </a:rPr>
              <a:t>20-30</a:t>
            </a:r>
            <a:endParaRPr sz="2200">
              <a:solidFill>
                <a:srgbClr val="008000"/>
              </a:solidFill>
              <a:latin typeface="Oswald"/>
              <a:ea typeface="Oswald"/>
              <a:cs typeface="Oswald"/>
              <a:sym typeface="Oswald"/>
            </a:endParaRPr>
          </a:p>
          <a:p>
            <a:pPr indent="0" lvl="0" marL="0" rtl="0" algn="l">
              <a:spcBef>
                <a:spcPts val="0"/>
              </a:spcBef>
              <a:spcAft>
                <a:spcPts val="0"/>
              </a:spcAft>
              <a:buNone/>
            </a:pPr>
            <a:r>
              <a:rPr lang="en" sz="2200">
                <a:solidFill>
                  <a:srgbClr val="008000"/>
                </a:solidFill>
                <a:latin typeface="Oswald"/>
                <a:ea typeface="Oswald"/>
                <a:cs typeface="Oswald"/>
                <a:sym typeface="Oswald"/>
              </a:rPr>
              <a:t>10-20</a:t>
            </a:r>
            <a:endParaRPr sz="2200">
              <a:solidFill>
                <a:srgbClr val="008000"/>
              </a:solidFill>
              <a:latin typeface="Oswald"/>
              <a:ea typeface="Oswald"/>
              <a:cs typeface="Oswald"/>
              <a:sym typeface="Oswald"/>
            </a:endParaRPr>
          </a:p>
        </p:txBody>
      </p:sp>
      <p:sp>
        <p:nvSpPr>
          <p:cNvPr id="146" name="Google Shape;146;p23"/>
          <p:cNvSpPr txBox="1"/>
          <p:nvPr/>
        </p:nvSpPr>
        <p:spPr>
          <a:xfrm>
            <a:off x="2450625" y="4401975"/>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 Not very surprising</a:t>
            </a:r>
            <a:endParaRPr sz="2400">
              <a:solidFill>
                <a:srgbClr val="CCCCCC"/>
              </a:solidFill>
              <a:latin typeface="Oswald"/>
              <a:ea typeface="Oswald"/>
              <a:cs typeface="Oswald"/>
              <a:sym typeface="Oswald"/>
            </a:endParaRPr>
          </a:p>
        </p:txBody>
      </p:sp>
      <p:sp>
        <p:nvSpPr>
          <p:cNvPr id="147" name="Google Shape;147;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sp>
        <p:nvSpPr>
          <p:cNvPr id="153" name="Google Shape;153;p24"/>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54" name="Google Shape;154;p24"/>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55" name="Google Shape;155;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pic>
        <p:nvPicPr>
          <p:cNvPr id="161" name="Google Shape;161;p25"/>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62" name="Google Shape;162;p25"/>
          <p:cNvSpPr txBox="1"/>
          <p:nvPr/>
        </p:nvSpPr>
        <p:spPr>
          <a:xfrm>
            <a:off x="4864100" y="4161625"/>
            <a:ext cx="365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4+ days? Might start to worry.</a:t>
            </a:r>
            <a:endParaRPr sz="2400">
              <a:solidFill>
                <a:schemeClr val="dk1"/>
              </a:solidFill>
              <a:latin typeface="Oswald"/>
              <a:ea typeface="Oswald"/>
              <a:cs typeface="Oswald"/>
              <a:sym typeface="Oswald"/>
            </a:endParaRPr>
          </a:p>
        </p:txBody>
      </p:sp>
      <p:sp>
        <p:nvSpPr>
          <p:cNvPr id="163" name="Google Shape;163;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
        <p:nvSpPr>
          <p:cNvPr id="164" name="Google Shape;164;p25"/>
          <p:cNvSpPr txBox="1"/>
          <p:nvPr/>
        </p:nvSpPr>
        <p:spPr>
          <a:xfrm>
            <a:off x="5425" y="4161625"/>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Our </a:t>
            </a:r>
            <a:r>
              <a:rPr i="1" lang="en" sz="2400">
                <a:solidFill>
                  <a:schemeClr val="accent3"/>
                </a:solidFill>
                <a:latin typeface="Oswald"/>
                <a:ea typeface="Oswald"/>
                <a:cs typeface="Oswald"/>
                <a:sym typeface="Oswald"/>
              </a:rPr>
              <a:t>second </a:t>
            </a:r>
            <a:r>
              <a:rPr lang="en" sz="2400">
                <a:solidFill>
                  <a:schemeClr val="accent3"/>
                </a:solidFill>
                <a:latin typeface="Oswald"/>
                <a:ea typeface="Oswald"/>
                <a:cs typeface="Oswald"/>
                <a:sym typeface="Oswald"/>
              </a:rPr>
              <a:t>(somewhat actionable) insight:</a:t>
            </a:r>
            <a:endParaRPr sz="2400">
              <a:solidFill>
                <a:schemeClr val="accent3"/>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708900" y="1163600"/>
            <a:ext cx="434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 </a:t>
            </a:r>
            <a:endParaRPr sz="2400">
              <a:solidFill>
                <a:schemeClr val="dk1"/>
              </a:solidFill>
              <a:latin typeface="Oswald"/>
              <a:ea typeface="Oswald"/>
              <a:cs typeface="Oswald"/>
              <a:sym typeface="Oswald"/>
            </a:endParaRPr>
          </a:p>
          <a:p>
            <a:pPr indent="457200" lvl="0" marL="914400" rtl="0" algn="l">
              <a:spcBef>
                <a:spcPts val="0"/>
              </a:spcBef>
              <a:spcAft>
                <a:spcPts val="0"/>
              </a:spcAft>
              <a:buNone/>
            </a:pPr>
            <a:r>
              <a:rPr lang="en" sz="2400">
                <a:solidFill>
                  <a:schemeClr val="dk1"/>
                </a:solidFill>
                <a:latin typeface="Oswald"/>
                <a:ea typeface="Oswald"/>
                <a:cs typeface="Oswald"/>
                <a:sym typeface="Oswald"/>
              </a:rPr>
              <a:t>or… </a:t>
            </a:r>
            <a:r>
              <a:rPr i="1" lang="en" sz="2400">
                <a:solidFill>
                  <a:schemeClr val="dk1"/>
                </a:solidFill>
                <a:latin typeface="Oswald"/>
                <a:ea typeface="Oswald"/>
                <a:cs typeface="Oswald"/>
                <a:sym typeface="Oswald"/>
              </a:rPr>
              <a:t>Engagement</a:t>
            </a:r>
            <a:endParaRPr i="1" sz="2400">
              <a:solidFill>
                <a:srgbClr val="CCCCCC"/>
              </a:solidFill>
              <a:latin typeface="Oswald"/>
              <a:ea typeface="Oswald"/>
              <a:cs typeface="Oswald"/>
              <a:sym typeface="Oswald"/>
            </a:endParaRPr>
          </a:p>
        </p:txBody>
      </p:sp>
      <p:sp>
        <p:nvSpPr>
          <p:cNvPr id="170" name="Google Shape;170;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71" name="Google Shape;171;p26"/>
          <p:cNvPicPr preferRelativeResize="0"/>
          <p:nvPr/>
        </p:nvPicPr>
        <p:blipFill>
          <a:blip r:embed="rId3">
            <a:alphaModFix/>
          </a:blip>
          <a:stretch>
            <a:fillRect/>
          </a:stretch>
        </p:blipFill>
        <p:spPr>
          <a:xfrm>
            <a:off x="4958863" y="1381388"/>
            <a:ext cx="3468674" cy="2380725"/>
          </a:xfrm>
          <a:prstGeom prst="rect">
            <a:avLst/>
          </a:prstGeom>
          <a:noFill/>
          <a:ln>
            <a:noFill/>
          </a:ln>
        </p:spPr>
      </p:pic>
      <p:sp>
        <p:nvSpPr>
          <p:cNvPr id="172" name="Google Shape;172;p26"/>
          <p:cNvSpPr txBox="1"/>
          <p:nvPr/>
        </p:nvSpPr>
        <p:spPr>
          <a:xfrm>
            <a:off x="1166475" y="2320925"/>
            <a:ext cx="403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Many such expected correlations present in the dataset →</a:t>
            </a:r>
            <a:endParaRPr sz="2400">
              <a:solidFill>
                <a:schemeClr val="accent3"/>
              </a:solidFill>
              <a:latin typeface="Oswald"/>
              <a:ea typeface="Oswald"/>
              <a:cs typeface="Oswald"/>
              <a:sym typeface="Oswald"/>
            </a:endParaRPr>
          </a:p>
        </p:txBody>
      </p:sp>
      <p:sp>
        <p:nvSpPr>
          <p:cNvPr id="173" name="Google Shape;173;p26"/>
          <p:cNvSpPr txBox="1"/>
          <p:nvPr/>
        </p:nvSpPr>
        <p:spPr>
          <a:xfrm>
            <a:off x="4958875" y="1073600"/>
            <a:ext cx="3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3"/>
                </a:solidFill>
                <a:latin typeface="Average"/>
                <a:ea typeface="Average"/>
                <a:cs typeface="Average"/>
                <a:sym typeface="Average"/>
              </a:rPr>
              <a:t>Correlation in the dataset between num_medications and num_lab_procedures</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79" name="Google Shape;179;p27"/>
          <p:cNvPicPr preferRelativeResize="0"/>
          <p:nvPr/>
        </p:nvPicPr>
        <p:blipFill>
          <a:blip r:embed="rId3">
            <a:alphaModFix/>
          </a:blip>
          <a:stretch>
            <a:fillRect/>
          </a:stretch>
        </p:blipFill>
        <p:spPr>
          <a:xfrm>
            <a:off x="5999775" y="789125"/>
            <a:ext cx="2832525" cy="4267675"/>
          </a:xfrm>
          <a:prstGeom prst="rect">
            <a:avLst/>
          </a:prstGeom>
          <a:noFill/>
          <a:ln>
            <a:noFill/>
          </a:ln>
        </p:spPr>
      </p:pic>
      <p:sp>
        <p:nvSpPr>
          <p:cNvPr id="180" name="Google Shape;180;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86" name="Google Shape;186;p28"/>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7" name="Google Shape;187;p28"/>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88" name="Google Shape;188;p28"/>
          <p:cNvSpPr txBox="1"/>
          <p:nvPr/>
        </p:nvSpPr>
        <p:spPr>
          <a:xfrm>
            <a:off x="692350" y="2017650"/>
            <a:ext cx="358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sp>
        <p:nvSpPr>
          <p:cNvPr id="189" name="Google Shape;189;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95" name="Google Shape;195;p29"/>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96" name="Google Shape;196;p29"/>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97" name="Google Shape;197;p29"/>
          <p:cNvSpPr txBox="1"/>
          <p:nvPr/>
        </p:nvSpPr>
        <p:spPr>
          <a:xfrm>
            <a:off x="692350" y="2017638"/>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pic>
        <p:nvPicPr>
          <p:cNvPr id="198" name="Google Shape;198;p29"/>
          <p:cNvPicPr preferRelativeResize="0"/>
          <p:nvPr/>
        </p:nvPicPr>
        <p:blipFill>
          <a:blip r:embed="rId5">
            <a:alphaModFix/>
          </a:blip>
          <a:stretch>
            <a:fillRect/>
          </a:stretch>
        </p:blipFill>
        <p:spPr>
          <a:xfrm>
            <a:off x="3133675" y="1281650"/>
            <a:ext cx="2876650" cy="3775150"/>
          </a:xfrm>
          <a:prstGeom prst="rect">
            <a:avLst/>
          </a:prstGeom>
          <a:noFill/>
          <a:ln>
            <a:noFill/>
          </a:ln>
        </p:spPr>
      </p:pic>
      <p:sp>
        <p:nvSpPr>
          <p:cNvPr id="199" name="Google Shape;199;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05" name="Google Shape;205;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a:solidFill>
                  <a:srgbClr val="CCCCCC"/>
                </a:solidFill>
              </a:rPr>
              <a:t>The patient’s data is all that is needed.</a:t>
            </a:r>
            <a:endParaRPr sz="1900">
              <a:solidFill>
                <a:srgbClr val="CCCCCC"/>
              </a:solidFill>
            </a:endParaRPr>
          </a:p>
        </p:txBody>
      </p:sp>
      <p:pic>
        <p:nvPicPr>
          <p:cNvPr id="206" name="Google Shape;206;p30"/>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12" name="Google Shape;212;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13" name="Google Shape;213;p31"/>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14" name="Google Shape;214;p31"/>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68" name="Google Shape;68;p14"/>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20" name="Google Shape;220;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21" name="Google Shape;221;p32"/>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22" name="Google Shape;222;p32"/>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
        <p:nvSpPr>
          <p:cNvPr id="223" name="Google Shape;223;p32"/>
          <p:cNvSpPr/>
          <p:nvPr/>
        </p:nvSpPr>
        <p:spPr>
          <a:xfrm>
            <a:off x="-165675" y="-1498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165675" y="282192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3276350" y="1817600"/>
            <a:ext cx="63165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381400" y="1817600"/>
            <a:ext cx="11940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2" name="Google Shape;232;p33"/>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solidFill>
                  <a:srgbClr val="FFFFFF"/>
                </a:solidFill>
              </a:rPr>
              <a:t>All categorical data transformed via One Hot Encoding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StandardScaler() used on numeric data</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chemeClr val="dk1"/>
                </a:solidFill>
              </a:rPr>
              <a:t>pd.get_dummies(drop_first=True) </a:t>
            </a:r>
            <a:r>
              <a:rPr lang="en" sz="1800">
                <a:solidFill>
                  <a:srgbClr val="999999"/>
                </a:solidFill>
              </a:rPr>
              <a:t># Ignores numerical columns</a:t>
            </a:r>
            <a:endParaRPr sz="1800">
              <a:solidFill>
                <a:srgbClr val="999999"/>
              </a:solidFill>
            </a:endParaRPr>
          </a:p>
          <a:p>
            <a:pPr indent="-342900" lvl="0" marL="457200" rtl="0" algn="l">
              <a:spcBef>
                <a:spcPts val="0"/>
              </a:spcBef>
              <a:spcAft>
                <a:spcPts val="0"/>
              </a:spcAft>
              <a:buClr>
                <a:srgbClr val="FFFFFF"/>
              </a:buClr>
              <a:buSzPts val="1800"/>
              <a:buChar char="●"/>
            </a:pPr>
            <a:r>
              <a:rPr lang="en" sz="1800">
                <a:solidFill>
                  <a:srgbClr val="FFFFFF"/>
                </a:solidFill>
              </a:rPr>
              <a:t>SEVEN </a:t>
            </a:r>
            <a:r>
              <a:rPr lang="en" sz="1800">
                <a:solidFill>
                  <a:srgbClr val="FFFFFF"/>
                </a:solidFill>
              </a:rPr>
              <a:t>initial</a:t>
            </a:r>
            <a:r>
              <a:rPr lang="en" sz="1800">
                <a:solidFill>
                  <a:srgbClr val="FFFFFF"/>
                </a:solidFill>
              </a:rPr>
              <a:t> models compared</a:t>
            </a:r>
            <a:endParaRPr sz="1800">
              <a:solidFill>
                <a:srgbClr val="FFFFFF"/>
              </a:solidFill>
            </a:endParaRPr>
          </a:p>
        </p:txBody>
      </p:sp>
      <p:graphicFrame>
        <p:nvGraphicFramePr>
          <p:cNvPr id="233" name="Google Shape;233;p33"/>
          <p:cNvGraphicFramePr/>
          <p:nvPr/>
        </p:nvGraphicFramePr>
        <p:xfrm>
          <a:off x="1491300" y="2539150"/>
          <a:ext cx="3000000" cy="3000000"/>
        </p:xfrm>
        <a:graphic>
          <a:graphicData uri="http://schemas.openxmlformats.org/drawingml/2006/table">
            <a:tbl>
              <a:tblPr>
                <a:noFill/>
                <a:tableStyleId>{15CEA422-259F-4F7E-8148-CA9F75A001DA}</a:tableStyleId>
              </a:tblPr>
              <a:tblGrid>
                <a:gridCol w="2971800"/>
                <a:gridCol w="29718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Weighted F1-Score</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Logistic Regression</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0.87463</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K-Nearest Neighbors</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0.87507</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Decision Tree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0.85490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Random Forest</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0.87582</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Support Vector Machine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0.86730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Gradient Boosting</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0.87458</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 Classification</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0.87653</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9" name="Google Shape;239;p34"/>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0" name="Google Shape;240;p34"/>
          <p:cNvGraphicFramePr/>
          <p:nvPr/>
        </p:nvGraphicFramePr>
        <p:xfrm>
          <a:off x="1600200" y="2571750"/>
          <a:ext cx="3000000" cy="3000000"/>
        </p:xfrm>
        <a:graphic>
          <a:graphicData uri="http://schemas.openxmlformats.org/drawingml/2006/table">
            <a:tbl>
              <a:tblPr>
                <a:noFill/>
                <a:tableStyleId>{15CEA422-259F-4F7E-8148-CA9F75A001DA}</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91.60</a:t>
                      </a:r>
                      <a:r>
                        <a:rPr lang="en" sz="1100">
                          <a:highlight>
                            <a:srgbClr val="FFFFFF"/>
                          </a:highlight>
                        </a:rPr>
                        <a:t>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0.7211</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91.598%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91.600%</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46" name="Google Shape;246;p35"/>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7" name="Google Shape;247;p35"/>
          <p:cNvGraphicFramePr/>
          <p:nvPr/>
        </p:nvGraphicFramePr>
        <p:xfrm>
          <a:off x="1600200" y="2571750"/>
          <a:ext cx="3000000" cy="3000000"/>
        </p:xfrm>
        <a:graphic>
          <a:graphicData uri="http://schemas.openxmlformats.org/drawingml/2006/table">
            <a:tbl>
              <a:tblPr>
                <a:noFill/>
                <a:tableStyleId>{15CEA422-259F-4F7E-8148-CA9F75A001DA}</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48" name="Google Shape;248;p35"/>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59" name="Google Shape;259;p36"/>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60" name="Google Shape;260;p36"/>
          <p:cNvGraphicFramePr/>
          <p:nvPr/>
        </p:nvGraphicFramePr>
        <p:xfrm>
          <a:off x="1600200" y="2571750"/>
          <a:ext cx="3000000" cy="3000000"/>
        </p:xfrm>
        <a:graphic>
          <a:graphicData uri="http://schemas.openxmlformats.org/drawingml/2006/table">
            <a:tbl>
              <a:tblPr>
                <a:noFill/>
                <a:tableStyleId>{15CEA422-259F-4F7E-8148-CA9F75A001DA}</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61" name="Google Shape;261;p36"/>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txBox="1"/>
          <p:nvPr/>
        </p:nvSpPr>
        <p:spPr>
          <a:xfrm>
            <a:off x="4492925" y="2640300"/>
            <a:ext cx="45441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is our first indication that the highly-imbalanced data is causing problems for most of the out-of-the-box models. The XGBoost algorithm can compensate for imbalanced classes by setting ‘scale_pos_weight’ = # of majority / # of minority</a:t>
            </a:r>
            <a:endParaRPr>
              <a:solidFill>
                <a:schemeClr val="accent3"/>
              </a:solidFill>
              <a:latin typeface="Average"/>
              <a:ea typeface="Average"/>
              <a:cs typeface="Average"/>
              <a:sym typeface="Average"/>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73" name="Google Shape;273;p37"/>
          <p:cNvGraphicFramePr/>
          <p:nvPr/>
        </p:nvGraphicFramePr>
        <p:xfrm>
          <a:off x="952500" y="1374225"/>
          <a:ext cx="3000000" cy="3000000"/>
        </p:xfrm>
        <a:graphic>
          <a:graphicData uri="http://schemas.openxmlformats.org/drawingml/2006/table">
            <a:tbl>
              <a:tblPr>
                <a:noFill/>
                <a:tableStyleId>{51D0904B-B90D-4FE4-868D-A69E394BCB53}</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a:t>
                      </a: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74" name="Google Shape;274;p37"/>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75" name="Google Shape;275;p37"/>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76" name="Google Shape;276;p37"/>
          <p:cNvPicPr preferRelativeResize="0"/>
          <p:nvPr/>
        </p:nvPicPr>
        <p:blipFill>
          <a:blip r:embed="rId5">
            <a:alphaModFix/>
          </a:blip>
          <a:stretch>
            <a:fillRect/>
          </a:stretch>
        </p:blipFill>
        <p:spPr>
          <a:xfrm>
            <a:off x="4443984" y="2603293"/>
            <a:ext cx="3191256" cy="1069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82" name="Google Shape;282;p38"/>
          <p:cNvGraphicFramePr/>
          <p:nvPr/>
        </p:nvGraphicFramePr>
        <p:xfrm>
          <a:off x="952500" y="1374225"/>
          <a:ext cx="3000000" cy="3000000"/>
        </p:xfrm>
        <a:graphic>
          <a:graphicData uri="http://schemas.openxmlformats.org/drawingml/2006/table">
            <a:tbl>
              <a:tblPr>
                <a:noFill/>
                <a:tableStyleId>{51D0904B-B90D-4FE4-868D-A69E394BCB53}</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83" name="Google Shape;283;p38"/>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84" name="Google Shape;284;p38"/>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85" name="Google Shape;285;p38"/>
          <p:cNvPicPr preferRelativeResize="0"/>
          <p:nvPr/>
        </p:nvPicPr>
        <p:blipFill>
          <a:blip r:embed="rId5">
            <a:alphaModFix/>
          </a:blip>
          <a:stretch>
            <a:fillRect/>
          </a:stretch>
        </p:blipFill>
        <p:spPr>
          <a:xfrm>
            <a:off x="4443984" y="2603293"/>
            <a:ext cx="3191256" cy="1069848"/>
          </a:xfrm>
          <a:prstGeom prst="rect">
            <a:avLst/>
          </a:prstGeom>
          <a:noFill/>
          <a:ln>
            <a:noFill/>
          </a:ln>
        </p:spPr>
      </p:pic>
      <p:sp>
        <p:nvSpPr>
          <p:cNvPr id="286" name="Google Shape;286;p38"/>
          <p:cNvSpPr/>
          <p:nvPr/>
        </p:nvSpPr>
        <p:spPr>
          <a:xfrm>
            <a:off x="6697592" y="4007516"/>
            <a:ext cx="386400" cy="173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XGBoost Classifier:</a:t>
            </a:r>
            <a:endParaRPr/>
          </a:p>
        </p:txBody>
      </p:sp>
      <p:sp>
        <p:nvSpPr>
          <p:cNvPr id="292" name="Google Shape;292;p39"/>
          <p:cNvSpPr txBox="1"/>
          <p:nvPr>
            <p:ph idx="1" type="body"/>
          </p:nvPr>
        </p:nvSpPr>
        <p:spPr>
          <a:xfrm>
            <a:off x="235500" y="1152475"/>
            <a:ext cx="45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457200" rtl="0" algn="l">
              <a:spcBef>
                <a:spcPts val="1200"/>
              </a:spcBef>
              <a:spcAft>
                <a:spcPts val="0"/>
              </a:spcAft>
              <a:buNone/>
            </a:pPr>
            <a:r>
              <a:rPr lang="en" sz="1900"/>
              <a:t>roc_auc_score = </a:t>
            </a:r>
            <a:r>
              <a:rPr lang="en" sz="1900">
                <a:solidFill>
                  <a:schemeClr val="dk1"/>
                </a:solidFill>
              </a:rPr>
              <a:t>~0.8822</a:t>
            </a:r>
            <a:endParaRPr sz="1900">
              <a:solidFill>
                <a:schemeClr val="dk1"/>
              </a:solidFill>
            </a:endParaRPr>
          </a:p>
          <a:p>
            <a:pPr indent="0" lvl="0" marL="0" rtl="0" algn="l">
              <a:spcBef>
                <a:spcPts val="1200"/>
              </a:spcBef>
              <a:spcAft>
                <a:spcPts val="0"/>
              </a:spcAft>
              <a:buNone/>
            </a:pPr>
            <a:r>
              <a:t/>
            </a:r>
            <a:endParaRPr sz="1900"/>
          </a:p>
          <a:p>
            <a:pPr indent="0" lvl="0" marL="457200" rtl="0" algn="l">
              <a:spcBef>
                <a:spcPts val="1200"/>
              </a:spcBef>
              <a:spcAft>
                <a:spcPts val="0"/>
              </a:spcAft>
              <a:buNone/>
            </a:pPr>
            <a:r>
              <a:rPr lang="en" sz="1900"/>
              <a:t>Chosen for the only non-zero f1-score</a:t>
            </a:r>
            <a:endParaRPr sz="1900"/>
          </a:p>
          <a:p>
            <a:pPr indent="0" lvl="0" marL="914400" rtl="0" algn="l">
              <a:spcBef>
                <a:spcPts val="1200"/>
              </a:spcBef>
              <a:spcAft>
                <a:spcPts val="0"/>
              </a:spcAft>
              <a:buNone/>
            </a:pPr>
            <a:r>
              <a:rPr lang="en" sz="1900"/>
              <a:t>0.01 → not the best</a:t>
            </a:r>
            <a:endParaRPr sz="1900"/>
          </a:p>
          <a:p>
            <a:pPr indent="0" lvl="0" marL="914400" rtl="0" algn="l">
              <a:spcBef>
                <a:spcPts val="1200"/>
              </a:spcBef>
              <a:spcAft>
                <a:spcPts val="1200"/>
              </a:spcAft>
              <a:buNone/>
            </a:pPr>
            <a:r>
              <a:rPr lang="en" sz="1900"/>
              <a:t>How can we improve?</a:t>
            </a:r>
            <a:endParaRPr sz="1900"/>
          </a:p>
        </p:txBody>
      </p:sp>
      <p:pic>
        <p:nvPicPr>
          <p:cNvPr id="293" name="Google Shape;293;p39"/>
          <p:cNvPicPr preferRelativeResize="0"/>
          <p:nvPr/>
        </p:nvPicPr>
        <p:blipFill>
          <a:blip r:embed="rId3">
            <a:alphaModFix/>
          </a:blip>
          <a:stretch>
            <a:fillRect/>
          </a:stretch>
        </p:blipFill>
        <p:spPr>
          <a:xfrm>
            <a:off x="4899750" y="938850"/>
            <a:ext cx="3714750" cy="1257300"/>
          </a:xfrm>
          <a:prstGeom prst="rect">
            <a:avLst/>
          </a:prstGeom>
          <a:noFill/>
          <a:ln cap="flat" cmpd="sng" w="12700">
            <a:solidFill>
              <a:srgbClr val="000000"/>
            </a:solidFill>
            <a:prstDash val="solid"/>
            <a:miter lim="8000"/>
            <a:headEnd len="sm" w="sm" type="none"/>
            <a:tailEnd len="sm" w="sm" type="none"/>
          </a:ln>
        </p:spPr>
      </p:pic>
      <p:pic>
        <p:nvPicPr>
          <p:cNvPr id="294" name="Google Shape;294;p39"/>
          <p:cNvPicPr preferRelativeResize="0"/>
          <p:nvPr/>
        </p:nvPicPr>
        <p:blipFill>
          <a:blip r:embed="rId4">
            <a:alphaModFix/>
          </a:blip>
          <a:stretch>
            <a:fillRect/>
          </a:stretch>
        </p:blipFill>
        <p:spPr>
          <a:xfrm>
            <a:off x="4728300" y="2275013"/>
            <a:ext cx="4057650"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idx="1" type="body"/>
          </p:nvPr>
        </p:nvSpPr>
        <p:spPr>
          <a:xfrm>
            <a:off x="311700" y="11682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As mentioned previously, we would have a huge problem with these 130 US Hospitals (c. 1999-2008) if we could </a:t>
            </a:r>
            <a:r>
              <a:rPr lang="en" sz="1900">
                <a:solidFill>
                  <a:srgbClr val="FFFFFF"/>
                </a:solidFill>
              </a:rPr>
              <a:t>clearly</a:t>
            </a:r>
            <a:r>
              <a:rPr lang="en" sz="1900">
                <a:solidFill>
                  <a:srgbClr val="FFFFFF"/>
                </a:solidFill>
              </a:rPr>
              <a:t> see features that are making major contributions to a patient’s risk of readmission.</a:t>
            </a:r>
            <a:endParaRPr sz="1900">
              <a:solidFill>
                <a:srgbClr val="FFFFFF"/>
              </a:solidFill>
            </a:endParaRPr>
          </a:p>
        </p:txBody>
      </p:sp>
      <p:sp>
        <p:nvSpPr>
          <p:cNvPr id="300" name="Google Shape;30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01" name="Google Shape;301;p40"/>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02" name="Google Shape;302;p40"/>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idx="1" type="body"/>
          </p:nvPr>
        </p:nvSpPr>
        <p:spPr>
          <a:xfrm>
            <a:off x="311700" y="1152475"/>
            <a:ext cx="4260300" cy="228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rgbClr val="FFFFFF"/>
                </a:solidFill>
              </a:rPr>
              <a:t>In regard to feature importances, there are upwards of 2,000 features and so the visualizations don’t tell us too much.</a:t>
            </a:r>
            <a:endParaRPr sz="1900">
              <a:solidFill>
                <a:srgbClr val="FFFFFF"/>
              </a:solidFill>
            </a:endParaRPr>
          </a:p>
          <a:p>
            <a:pPr indent="0" lvl="0" marL="0" rtl="0" algn="l">
              <a:spcBef>
                <a:spcPts val="1200"/>
              </a:spcBef>
              <a:spcAft>
                <a:spcPts val="1200"/>
              </a:spcAft>
              <a:buNone/>
            </a:pPr>
            <a:r>
              <a:rPr lang="en" sz="1900">
                <a:solidFill>
                  <a:srgbClr val="FFFFFF"/>
                </a:solidFill>
              </a:rPr>
              <a:t>However, it makes sense to see the diagnosis codes playing a larger role, as well as ‘surgery’ and ‘discharge_disposition_id’ as they indicate the intensity of the visit and the patients’ nature of departure, respectively.</a:t>
            </a:r>
            <a:endParaRPr sz="1900">
              <a:solidFill>
                <a:srgbClr val="FFFFFF"/>
              </a:solidFill>
            </a:endParaRPr>
          </a:p>
        </p:txBody>
      </p:sp>
      <p:sp>
        <p:nvSpPr>
          <p:cNvPr id="308" name="Google Shape;30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09" name="Google Shape;309;p41"/>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10" name="Google Shape;310;p41"/>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
        <p:nvSpPr>
          <p:cNvPr id="311" name="Google Shape;311;p41"/>
          <p:cNvSpPr txBox="1"/>
          <p:nvPr>
            <p:ph idx="1" type="body"/>
          </p:nvPr>
        </p:nvSpPr>
        <p:spPr>
          <a:xfrm>
            <a:off x="1066800" y="4054850"/>
            <a:ext cx="3600600" cy="109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rPr>
              <a:t>*diag_2_413 – indicates a </a:t>
            </a:r>
            <a:r>
              <a:rPr i="1" lang="en" sz="1200">
                <a:solidFill>
                  <a:schemeClr val="dk1"/>
                </a:solidFill>
              </a:rPr>
              <a:t>secondary</a:t>
            </a:r>
            <a:r>
              <a:rPr lang="en" sz="1200">
                <a:solidFill>
                  <a:schemeClr val="dk1"/>
                </a:solidFill>
              </a:rPr>
              <a:t> diagnosis of </a:t>
            </a:r>
            <a:r>
              <a:rPr i="1" lang="en" sz="1200">
                <a:solidFill>
                  <a:schemeClr val="dk1"/>
                </a:solidFill>
              </a:rPr>
              <a:t>Angina Pectoris</a:t>
            </a:r>
            <a:r>
              <a:rPr lang="en" sz="1200">
                <a:solidFill>
                  <a:schemeClr val="dk1"/>
                </a:solidFill>
              </a:rPr>
              <a:t>, an ischemic heart disease that results from narrowed arteries</a:t>
            </a:r>
            <a:endParaRPr sz="1200">
              <a:solidFill>
                <a:srgbClr val="FFFFFF"/>
              </a:solidFill>
            </a:endParaRPr>
          </a:p>
          <a:p>
            <a:pPr indent="0" lvl="0" marL="0" rtl="0" algn="l">
              <a:spcBef>
                <a:spcPts val="1200"/>
              </a:spcBef>
              <a:spcAft>
                <a:spcPts val="1200"/>
              </a:spcAft>
              <a:buNone/>
            </a:pPr>
            <a:r>
              <a:rPr lang="en" sz="1200">
                <a:solidFill>
                  <a:srgbClr val="FFFFFF"/>
                </a:solidFill>
              </a:rPr>
              <a:t>*diag_1_250.6 – indicates a </a:t>
            </a:r>
            <a:r>
              <a:rPr i="1" lang="en" sz="1200">
                <a:solidFill>
                  <a:srgbClr val="FFFFFF"/>
                </a:solidFill>
              </a:rPr>
              <a:t>primary </a:t>
            </a:r>
            <a:r>
              <a:rPr lang="en" sz="1200">
                <a:solidFill>
                  <a:srgbClr val="FFFFFF"/>
                </a:solidFill>
              </a:rPr>
              <a:t>diagnosis that is diabetes mellitus-related</a:t>
            </a:r>
            <a:endParaRPr sz="1200">
              <a:solidFill>
                <a:srgbClr val="FFFFFF"/>
              </a:solidFill>
            </a:endParaRPr>
          </a:p>
        </p:txBody>
      </p:sp>
      <p:pic>
        <p:nvPicPr>
          <p:cNvPr id="312" name="Google Shape;312;p41"/>
          <p:cNvPicPr preferRelativeResize="0"/>
          <p:nvPr/>
        </p:nvPicPr>
        <p:blipFill>
          <a:blip r:embed="rId5">
            <a:alphaModFix/>
          </a:blip>
          <a:stretch>
            <a:fillRect/>
          </a:stretch>
        </p:blipFill>
        <p:spPr>
          <a:xfrm>
            <a:off x="4418175" y="962600"/>
            <a:ext cx="4727250" cy="2473175"/>
          </a:xfrm>
          <a:prstGeom prst="rect">
            <a:avLst/>
          </a:prstGeom>
          <a:noFill/>
          <a:ln>
            <a:noFill/>
          </a:ln>
        </p:spPr>
      </p:pic>
      <p:sp>
        <p:nvSpPr>
          <p:cNvPr id="313" name="Google Shape;313;p41"/>
          <p:cNvSpPr txBox="1"/>
          <p:nvPr/>
        </p:nvSpPr>
        <p:spPr>
          <a:xfrm>
            <a:off x="6103425" y="617525"/>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Angina Pectoris </a:t>
            </a:r>
            <a:r>
              <a:rPr lang="en">
                <a:solidFill>
                  <a:schemeClr val="dk1"/>
                </a:solidFill>
                <a:latin typeface="Average"/>
                <a:ea typeface="Average"/>
                <a:cs typeface="Average"/>
                <a:sym typeface="Average"/>
              </a:rPr>
              <a:t>– diag_x_413</a:t>
            </a:r>
            <a:endParaRPr>
              <a:solidFill>
                <a:schemeClr val="dk1"/>
              </a:solidFill>
              <a:latin typeface="Average"/>
              <a:ea typeface="Average"/>
              <a:cs typeface="Average"/>
              <a:sym typeface="Average"/>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75" name="Google Shape;75;p15"/>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76" name="Google Shape;76;p15"/>
          <p:cNvSpPr txBox="1"/>
          <p:nvPr>
            <p:ph idx="1" type="body"/>
          </p:nvPr>
        </p:nvSpPr>
        <p:spPr>
          <a:xfrm>
            <a:off x="4029200" y="1152475"/>
            <a:ext cx="3070800" cy="18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 Imbalanced dataset</a:t>
            </a:r>
            <a:endParaRPr sz="1900">
              <a:solidFill>
                <a:schemeClr val="dk1"/>
              </a:solidFill>
            </a:endParaRPr>
          </a:p>
          <a:p>
            <a:pPr indent="0" lvl="0" marL="914400" rtl="0" algn="l">
              <a:spcBef>
                <a:spcPts val="1200"/>
              </a:spcBef>
              <a:spcAft>
                <a:spcPts val="0"/>
              </a:spcAft>
              <a:buNone/>
            </a:pPr>
            <a:r>
              <a:rPr lang="en" sz="1300">
                <a:solidFill>
                  <a:schemeClr val="dk1"/>
                </a:solidFill>
              </a:rPr>
              <a:t>More to come on that…</a:t>
            </a:r>
            <a:endParaRPr sz="13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idx="1" type="body"/>
          </p:nvPr>
        </p:nvSpPr>
        <p:spPr>
          <a:xfrm>
            <a:off x="311700" y="2634850"/>
            <a:ext cx="4260300" cy="1949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900">
                <a:solidFill>
                  <a:srgbClr val="FFFFFF"/>
                </a:solidFill>
              </a:rPr>
              <a:t>A TPR of 0.776 and FPR of 0.194 is the most optimized result yet. The model is honing in on a better understanding of the target class.</a:t>
            </a:r>
            <a:endParaRPr sz="1900">
              <a:solidFill>
                <a:srgbClr val="FFFFFF"/>
              </a:solidFill>
            </a:endParaRPr>
          </a:p>
          <a:p>
            <a:pPr indent="0" lvl="0" marL="0" rtl="0" algn="l">
              <a:spcBef>
                <a:spcPts val="1200"/>
              </a:spcBef>
              <a:spcAft>
                <a:spcPts val="0"/>
              </a:spcAft>
              <a:buNone/>
            </a:pPr>
            <a:r>
              <a:t/>
            </a:r>
            <a:endParaRPr sz="1900">
              <a:solidFill>
                <a:srgbClr val="FFFFFF"/>
              </a:solidFill>
            </a:endParaRPr>
          </a:p>
          <a:p>
            <a:pPr indent="0" lvl="0" marL="0" rtl="0" algn="l">
              <a:spcBef>
                <a:spcPts val="1200"/>
              </a:spcBef>
              <a:spcAft>
                <a:spcPts val="1200"/>
              </a:spcAft>
              <a:buNone/>
            </a:pPr>
            <a:r>
              <a:t/>
            </a:r>
            <a:endParaRPr sz="1900">
              <a:solidFill>
                <a:srgbClr val="FFFFFF"/>
              </a:solidFill>
            </a:endParaRPr>
          </a:p>
        </p:txBody>
      </p:sp>
      <p:sp>
        <p:nvSpPr>
          <p:cNvPr id="319" name="Google Shape;31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20" name="Google Shape;320;p42"/>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21" name="Google Shape;321;p42"/>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22" name="Google Shape;322;p42"/>
          <p:cNvSpPr txBox="1"/>
          <p:nvPr>
            <p:ph idx="1" type="body"/>
          </p:nvPr>
        </p:nvSpPr>
        <p:spPr>
          <a:xfrm>
            <a:off x="3405700" y="1245775"/>
            <a:ext cx="4260300" cy="4872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1200"/>
              </a:spcAft>
              <a:buSzPts val="770"/>
              <a:buNone/>
            </a:pPr>
            <a:r>
              <a:rPr lang="en" sz="1030">
                <a:solidFill>
                  <a:srgbClr val="434343"/>
                </a:solidFill>
              </a:rPr>
              <a:t>Optimizing the geometric mean of true-positive-rate and false-positive-rate</a:t>
            </a:r>
            <a:endParaRPr sz="1030">
              <a:solidFill>
                <a:srgbClr val="434343"/>
              </a:solidFill>
            </a:endParaRPr>
          </a:p>
        </p:txBody>
      </p:sp>
      <p:sp>
        <p:nvSpPr>
          <p:cNvPr id="323" name="Google Shape;323;p42"/>
          <p:cNvSpPr/>
          <p:nvPr/>
        </p:nvSpPr>
        <p:spPr>
          <a:xfrm flipH="1">
            <a:off x="2027600" y="1372650"/>
            <a:ext cx="1427700" cy="11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idx="1" type="body"/>
          </p:nvPr>
        </p:nvSpPr>
        <p:spPr>
          <a:xfrm>
            <a:off x="4028925" y="3375725"/>
            <a:ext cx="4929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t>
            </a:r>
            <a:endParaRPr sz="1900">
              <a:solidFill>
                <a:srgbClr val="FFFFFF"/>
              </a:solidFill>
            </a:endParaRPr>
          </a:p>
        </p:txBody>
      </p:sp>
      <p:sp>
        <p:nvSpPr>
          <p:cNvPr id="329" name="Google Shape;32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30" name="Google Shape;330;p43"/>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31" name="Google Shape;331;p43"/>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32" name="Google Shape;332;p43"/>
          <p:cNvSpPr/>
          <p:nvPr/>
        </p:nvSpPr>
        <p:spPr>
          <a:xfrm>
            <a:off x="7731022" y="33369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43"/>
          <p:cNvPicPr preferRelativeResize="0"/>
          <p:nvPr/>
        </p:nvPicPr>
        <p:blipFill>
          <a:blip r:embed="rId5">
            <a:alphaModFix/>
          </a:blip>
          <a:stretch>
            <a:fillRect/>
          </a:stretch>
        </p:blipFill>
        <p:spPr>
          <a:xfrm>
            <a:off x="232824" y="3122001"/>
            <a:ext cx="3457550" cy="1159125"/>
          </a:xfrm>
          <a:prstGeom prst="rect">
            <a:avLst/>
          </a:prstGeom>
          <a:noFill/>
          <a:ln>
            <a:noFill/>
          </a:ln>
        </p:spPr>
      </p:pic>
      <p:sp>
        <p:nvSpPr>
          <p:cNvPr id="334" name="Google Shape;334;p43"/>
          <p:cNvSpPr/>
          <p:nvPr/>
        </p:nvSpPr>
        <p:spPr>
          <a:xfrm>
            <a:off x="2674485" y="3375717"/>
            <a:ext cx="418500" cy="187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ph idx="1" type="body"/>
          </p:nvPr>
        </p:nvSpPr>
        <p:spPr>
          <a:xfrm>
            <a:off x="83100" y="2634850"/>
            <a:ext cx="4260300" cy="19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Without</a:t>
            </a:r>
            <a:r>
              <a:rPr lang="en" sz="1900">
                <a:solidFill>
                  <a:srgbClr val="FFFFFF"/>
                </a:solidFill>
              </a:rPr>
              <a:t> Thresholding</a:t>
            </a:r>
            <a:endParaRPr sz="1900">
              <a:solidFill>
                <a:srgbClr val="FFFFFF"/>
              </a:solidFill>
            </a:endParaRPr>
          </a:p>
        </p:txBody>
      </p:sp>
      <p:sp>
        <p:nvSpPr>
          <p:cNvPr id="336" name="Google Shape;336;p43"/>
          <p:cNvSpPr txBox="1"/>
          <p:nvPr>
            <p:ph idx="1" type="body"/>
          </p:nvPr>
        </p:nvSpPr>
        <p:spPr>
          <a:xfrm>
            <a:off x="4807500" y="2634850"/>
            <a:ext cx="42603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a:t>
            </a:r>
            <a:r>
              <a:rPr lang="en" sz="1900">
                <a:solidFill>
                  <a:srgbClr val="FFFFFF"/>
                </a:solidFill>
              </a:rPr>
              <a:t> Thresholding</a:t>
            </a:r>
            <a:endParaRPr sz="19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42" name="Google Shape;342;p44"/>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2"/>
              </a:buClr>
              <a:buSzPct val="100000"/>
              <a:buChar char="●"/>
            </a:pPr>
            <a:r>
              <a:rPr lang="en">
                <a:solidFill>
                  <a:schemeClr val="lt2"/>
                </a:solidFill>
              </a:rPr>
              <a:t>XGBoost is the winner!</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‘scale_pos_weight’ provides an elegantly simple method for adjusting to class imbalances</a:t>
            </a:r>
            <a:endParaRPr>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Precision v. Recall?</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We will want to optimize the model’s True-Positive-Rate (TPR). This correlates to an optimization of the model’s </a:t>
            </a:r>
            <a:r>
              <a:rPr i="1" lang="en">
                <a:solidFill>
                  <a:schemeClr val="lt2"/>
                </a:solidFill>
              </a:rPr>
              <a:t>precision</a:t>
            </a:r>
            <a:r>
              <a:rPr lang="en">
                <a:solidFill>
                  <a:schemeClr val="lt2"/>
                </a:solidFill>
              </a:rPr>
              <a:t> (TP / TP + FN)</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To incorrectly flag a patient as ‘at-risk’ would be to work against our own goal, which is to </a:t>
            </a:r>
            <a:r>
              <a:rPr i="1" lang="en">
                <a:solidFill>
                  <a:schemeClr val="lt2"/>
                </a:solidFill>
              </a:rPr>
              <a:t>reduce</a:t>
            </a:r>
            <a:r>
              <a:rPr lang="en">
                <a:solidFill>
                  <a:schemeClr val="lt2"/>
                </a:solidFill>
              </a:rPr>
              <a:t> hospital resource investment (time </a:t>
            </a:r>
            <a:r>
              <a:rPr i="1" lang="en">
                <a:solidFill>
                  <a:schemeClr val="lt2"/>
                </a:solidFill>
              </a:rPr>
              <a:t>and </a:t>
            </a:r>
            <a:r>
              <a:rPr lang="en">
                <a:solidFill>
                  <a:schemeClr val="lt2"/>
                </a:solidFill>
              </a:rPr>
              <a:t>physical resources) per patient.</a:t>
            </a:r>
            <a:endParaRPr>
              <a:solidFill>
                <a:schemeClr val="lt2"/>
              </a:solidFill>
            </a:endParaRPr>
          </a:p>
          <a:p>
            <a:pPr indent="-299085" lvl="1" marL="914400" rtl="0" algn="l">
              <a:spcBef>
                <a:spcPts val="0"/>
              </a:spcBef>
              <a:spcAft>
                <a:spcPts val="0"/>
              </a:spcAft>
              <a:buClr>
                <a:schemeClr val="lt2"/>
              </a:buClr>
              <a:buSzPct val="100000"/>
              <a:buChar char="○"/>
            </a:pPr>
            <a:r>
              <a:rPr i="1" lang="en">
                <a:solidFill>
                  <a:schemeClr val="lt2"/>
                </a:solidFill>
              </a:rPr>
              <a:t>Further optimization techniques for thresholding should be explored to increase precision score.</a:t>
            </a:r>
            <a:endParaRPr i="1">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While the performance at this stage isn’t necessarily production-ready, it certainly has room to improve due to the concrete improvements seen with thresholding and the potential of oversampling the minority class to manufacture a less-skewed class ratio.</a:t>
            </a:r>
            <a:endParaRPr>
              <a:solidFill>
                <a:schemeClr val="lt2"/>
              </a:solidFill>
            </a:endParaRPr>
          </a:p>
        </p:txBody>
      </p:sp>
      <p:pic>
        <p:nvPicPr>
          <p:cNvPr id="343" name="Google Shape;343;p44"/>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44" name="Google Shape;344;p44"/>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44"/>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51" name="Google Shape;351;p45"/>
          <p:cNvSpPr txBox="1"/>
          <p:nvPr>
            <p:ph idx="1" type="body"/>
          </p:nvPr>
        </p:nvSpPr>
        <p:spPr>
          <a:xfrm>
            <a:off x="311700" y="1152475"/>
            <a:ext cx="45486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a:t>
            </a:r>
            <a:r>
              <a:rPr lang="en">
                <a:solidFill>
                  <a:schemeClr val="dk1"/>
                </a:solidFill>
              </a:rPr>
              <a:t>Use Case:</a:t>
            </a:r>
            <a:endParaRPr>
              <a:solidFill>
                <a:schemeClr val="dk1"/>
              </a:solidFill>
            </a:endParaRPr>
          </a:p>
          <a:p>
            <a:pPr indent="0" lvl="0" marL="457200" rtl="0" algn="l">
              <a:spcBef>
                <a:spcPts val="1200"/>
              </a:spcBef>
              <a:spcAft>
                <a:spcPts val="1200"/>
              </a:spcAft>
              <a:buNone/>
            </a:pPr>
            <a:r>
              <a:rPr lang="en">
                <a:solidFill>
                  <a:schemeClr val="lt2"/>
                </a:solidFill>
              </a:rPr>
              <a:t>This model would be best-used as a tool that flags individuals who are at a high-risk for readmission and can show the features that correspond to this increased risk. The information provided would be supplemental to the treatment plan of the individual and may provide insight into what causes their readmission risk to increase, as well as how many beds the hospital can expect to be filled in the following month due to readmissions. Such a tool would need to be regularly fed new data, to keep up with the dynamically changing landscape of healthcare practices as time ticks on.</a:t>
            </a:r>
            <a:endParaRPr>
              <a:solidFill>
                <a:schemeClr val="lt2"/>
              </a:solidFill>
            </a:endParaRPr>
          </a:p>
        </p:txBody>
      </p:sp>
      <p:pic>
        <p:nvPicPr>
          <p:cNvPr id="352" name="Google Shape;352;p45"/>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53" name="Google Shape;353;p45"/>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45"/>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6"/>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60" name="Google Shape;360;p46"/>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61" name="Google Shape;361;p46"/>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62" name="Google Shape;362;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Imblearn’s RandomOverSampler for manufacturing more-balanced classes.</a:t>
            </a:r>
            <a:endParaRPr sz="1900">
              <a:solidFill>
                <a:schemeClr val="lt2"/>
              </a:solidFill>
            </a:endParaRPr>
          </a:p>
        </p:txBody>
      </p:sp>
      <p:sp>
        <p:nvSpPr>
          <p:cNvPr id="363" name="Google Shape;363;p46"/>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64" name="Google Shape;36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70" name="Google Shape;370;p47"/>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71" name="Google Shape;371;p47"/>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72" name="Google Shape;372;p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u="sng">
                <a:solidFill>
                  <a:schemeClr val="lt2"/>
                </a:solidFill>
              </a:rPr>
              <a:t>Imblearn’s RandomOverSampler</a:t>
            </a:r>
            <a:r>
              <a:rPr lang="en" sz="1900">
                <a:solidFill>
                  <a:schemeClr val="lt2"/>
                </a:solidFill>
              </a:rPr>
              <a:t> for manufacturing more-balanced classes.</a:t>
            </a:r>
            <a:endParaRPr sz="1900">
              <a:solidFill>
                <a:schemeClr val="lt2"/>
              </a:solidFill>
            </a:endParaRPr>
          </a:p>
        </p:txBody>
      </p:sp>
      <p:sp>
        <p:nvSpPr>
          <p:cNvPr id="373" name="Google Shape;373;p47"/>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74" name="Google Shape;3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
        <p:nvSpPr>
          <p:cNvPr id="375" name="Google Shape;375;p47"/>
          <p:cNvSpPr/>
          <p:nvPr/>
        </p:nvSpPr>
        <p:spPr>
          <a:xfrm>
            <a:off x="7317600" y="4502064"/>
            <a:ext cx="1514700" cy="570600"/>
          </a:xfrm>
          <a:prstGeom prst="curvedLeftArrow">
            <a:avLst>
              <a:gd fmla="val 25000" name="adj1"/>
              <a:gd fmla="val 21715" name="adj2"/>
              <a:gd fmla="val 25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p:nvPr/>
        </p:nvSpPr>
        <p:spPr>
          <a:xfrm>
            <a:off x="2508650" y="4502067"/>
            <a:ext cx="4891200" cy="1290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a:off x="2453425" y="4320775"/>
            <a:ext cx="150000" cy="3099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look at oversampling</a:t>
            </a:r>
            <a:endParaRPr/>
          </a:p>
        </p:txBody>
      </p:sp>
      <p:sp>
        <p:nvSpPr>
          <p:cNvPr id="383" name="Google Shape;383;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t>
            </a:r>
            <a:r>
              <a:rPr lang="en"/>
              <a:t>he method of oversampling the minority (or target) class to a 1:1 ratio with the majority class was briefly explored:</a:t>
            </a:r>
            <a:endParaRPr/>
          </a:p>
          <a:p>
            <a:pPr indent="457200" lvl="0" marL="0" rtl="0" algn="l">
              <a:spcBef>
                <a:spcPts val="1200"/>
              </a:spcBef>
              <a:spcAft>
                <a:spcPts val="0"/>
              </a:spcAft>
              <a:buNone/>
            </a:pPr>
            <a:r>
              <a:rPr lang="en"/>
              <a:t> The classification report for this XGBoost Classifier with oversampling shows a slight improvement over the base model.</a:t>
            </a:r>
            <a:endParaRPr/>
          </a:p>
          <a:p>
            <a:pPr indent="457200" lvl="0" marL="0" rtl="0" algn="l">
              <a:spcBef>
                <a:spcPts val="1200"/>
              </a:spcBef>
              <a:spcAft>
                <a:spcPts val="0"/>
              </a:spcAft>
              <a:buNone/>
            </a:pPr>
            <a:r>
              <a:rPr lang="en"/>
              <a:t>The improvement seen by this simple oversampling hints that an even better model could be produced with the combination of multiple methods to handle class imbalance.</a:t>
            </a:r>
            <a:endParaRPr/>
          </a:p>
          <a:p>
            <a:pPr indent="457200" lvl="0" marL="0" rtl="0" algn="l">
              <a:spcBef>
                <a:spcPts val="1200"/>
              </a:spcBef>
              <a:spcAft>
                <a:spcPts val="0"/>
              </a:spcAft>
              <a:buNone/>
            </a:pPr>
            <a:r>
              <a:rPr lang="en">
                <a:solidFill>
                  <a:schemeClr val="dk1"/>
                </a:solidFill>
              </a:rPr>
              <a:t>The best model would most likely be an XGBClassifier with the use of thresholding and oversampling of the minority class.</a:t>
            </a:r>
            <a:endParaRPr>
              <a:solidFill>
                <a:schemeClr val="dk1"/>
              </a:solidFill>
            </a:endParaRPr>
          </a:p>
          <a:p>
            <a:pPr indent="457200" lvl="0" marL="0" rtl="0" algn="l">
              <a:spcBef>
                <a:spcPts val="1200"/>
              </a:spcBef>
              <a:spcAft>
                <a:spcPts val="1200"/>
              </a:spcAft>
              <a:buNone/>
            </a:pPr>
            <a:r>
              <a:rPr lang="en"/>
              <a:t>A balance could also be struck between ‘scale_pos_weight’ and the oversampling in order to reduce the impact of each transformation independently.</a:t>
            </a:r>
            <a:endParaRPr/>
          </a:p>
        </p:txBody>
      </p:sp>
      <p:sp>
        <p:nvSpPr>
          <p:cNvPr id="384" name="Google Shape;384;p48"/>
          <p:cNvSpPr txBox="1"/>
          <p:nvPr>
            <p:ph idx="2" type="body"/>
          </p:nvPr>
        </p:nvSpPr>
        <p:spPr>
          <a:xfrm>
            <a:off x="4701425" y="1017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‘scale_pos_weight’=10.0</a:t>
            </a:r>
            <a:endParaRPr sz="900"/>
          </a:p>
        </p:txBody>
      </p:sp>
      <p:pic>
        <p:nvPicPr>
          <p:cNvPr id="385" name="Google Shape;385;p48"/>
          <p:cNvPicPr preferRelativeResize="0"/>
          <p:nvPr/>
        </p:nvPicPr>
        <p:blipFill>
          <a:blip r:embed="rId3">
            <a:alphaModFix/>
          </a:blip>
          <a:stretch>
            <a:fillRect/>
          </a:stretch>
        </p:blipFill>
        <p:spPr>
          <a:xfrm>
            <a:off x="4535000" y="3321150"/>
            <a:ext cx="4332750" cy="1464250"/>
          </a:xfrm>
          <a:prstGeom prst="rect">
            <a:avLst/>
          </a:prstGeom>
          <a:noFill/>
          <a:ln cap="flat" cmpd="sng" w="12700">
            <a:solidFill>
              <a:srgbClr val="000000"/>
            </a:solidFill>
            <a:prstDash val="solid"/>
            <a:miter lim="8000"/>
            <a:headEnd len="sm" w="sm" type="none"/>
            <a:tailEnd len="sm" w="sm" type="none"/>
          </a:ln>
        </p:spPr>
      </p:pic>
      <p:pic>
        <p:nvPicPr>
          <p:cNvPr id="386" name="Google Shape;386;p48"/>
          <p:cNvPicPr preferRelativeResize="0"/>
          <p:nvPr/>
        </p:nvPicPr>
        <p:blipFill>
          <a:blip r:embed="rId4">
            <a:alphaModFix/>
          </a:blip>
          <a:stretch>
            <a:fillRect/>
          </a:stretch>
        </p:blipFill>
        <p:spPr>
          <a:xfrm>
            <a:off x="4535000" y="1436210"/>
            <a:ext cx="4332750" cy="1466465"/>
          </a:xfrm>
          <a:prstGeom prst="rect">
            <a:avLst/>
          </a:prstGeom>
          <a:noFill/>
          <a:ln cap="flat" cmpd="sng" w="12700">
            <a:solidFill>
              <a:srgbClr val="000000"/>
            </a:solidFill>
            <a:prstDash val="solid"/>
            <a:miter lim="8000"/>
            <a:headEnd len="sm" w="sm" type="none"/>
            <a:tailEnd len="sm" w="sm" type="none"/>
          </a:ln>
        </p:spPr>
      </p:pic>
      <p:sp>
        <p:nvSpPr>
          <p:cNvPr id="387" name="Google Shape;387;p48"/>
          <p:cNvSpPr txBox="1"/>
          <p:nvPr>
            <p:ph idx="2" type="body"/>
          </p:nvPr>
        </p:nvSpPr>
        <p:spPr>
          <a:xfrm>
            <a:off x="4701425" y="2922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oversampling to 1:1 class ratio</a:t>
            </a:r>
            <a:endParaRPr sz="900"/>
          </a:p>
        </p:txBody>
      </p:sp>
      <p:sp>
        <p:nvSpPr>
          <p:cNvPr id="388" name="Google Shape;388;p48"/>
          <p:cNvSpPr/>
          <p:nvPr/>
        </p:nvSpPr>
        <p:spPr>
          <a:xfrm>
            <a:off x="7652136" y="1798650"/>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8"/>
          <p:cNvSpPr/>
          <p:nvPr/>
        </p:nvSpPr>
        <p:spPr>
          <a:xfrm>
            <a:off x="7660025" y="3679984"/>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8"/>
          <p:cNvSpPr txBox="1"/>
          <p:nvPr>
            <p:ph idx="2" type="body"/>
          </p:nvPr>
        </p:nvSpPr>
        <p:spPr>
          <a:xfrm>
            <a:off x="4701425" y="4698991"/>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A good improvement for simply oversampling to a 1:1 ratio on a roughly-tuned XGBClassifier model.</a:t>
            </a:r>
            <a:endParaRPr sz="9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idx="1" type="body"/>
          </p:nvPr>
        </p:nvSpPr>
        <p:spPr>
          <a:xfrm>
            <a:off x="311700" y="3928625"/>
            <a:ext cx="8520600" cy="1041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Sources:</a:t>
            </a:r>
            <a:endParaRPr/>
          </a:p>
          <a:p>
            <a:pPr indent="457200" lvl="0" marL="0" rtl="0" algn="l">
              <a:spcBef>
                <a:spcPts val="1200"/>
              </a:spcBef>
              <a:spcAft>
                <a:spcPts val="1200"/>
              </a:spcAft>
              <a:buNone/>
            </a:pPr>
            <a:r>
              <a:rPr baseline="30000" lang="en"/>
              <a:t>[1]</a:t>
            </a:r>
            <a:r>
              <a:rPr lang="en"/>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r>
              <a:rPr lang="en" u="sng">
                <a:solidFill>
                  <a:schemeClr val="hlink"/>
                </a:solidFill>
                <a:hlinkClick r:id="rId3"/>
              </a:rPr>
              <a:t>https://www.hindawi.com/journals/bmri/2014/781670/</a:t>
            </a:r>
            <a:r>
              <a:rPr lang="en"/>
              <a:t>]</a:t>
            </a:r>
            <a:endParaRPr/>
          </a:p>
        </p:txBody>
      </p:sp>
      <p:sp>
        <p:nvSpPr>
          <p:cNvPr id="396" name="Google Shape;396;p49"/>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a:bodyPr>
          <a:lstStyle/>
          <a:p>
            <a:pPr indent="-340201" lvl="0" marL="457200" rtl="0" algn="l">
              <a:spcBef>
                <a:spcPts val="0"/>
              </a:spcBef>
              <a:spcAft>
                <a:spcPts val="0"/>
              </a:spcAft>
              <a:buSzPct val="100000"/>
              <a:buChar char="●"/>
            </a:pPr>
            <a:r>
              <a:rPr lang="en" sz="1900"/>
              <a:t>Though 8.4% isn’t the worst statistic, the impact on the individual patients and hospital staff </a:t>
            </a:r>
            <a:r>
              <a:rPr i="1" lang="en" sz="1900"/>
              <a:t>per readmission</a:t>
            </a:r>
            <a:r>
              <a:rPr lang="en" sz="1900"/>
              <a:t> is substantial.</a:t>
            </a:r>
            <a:endParaRPr sz="1900"/>
          </a:p>
          <a:p>
            <a:pPr indent="-340201" lvl="0" marL="457200" rtl="0" algn="l">
              <a:spcBef>
                <a:spcPts val="0"/>
              </a:spcBef>
              <a:spcAft>
                <a:spcPts val="0"/>
              </a:spcAft>
              <a:buSzPct val="100000"/>
              <a:buChar char="●"/>
            </a:pPr>
            <a:r>
              <a:rPr lang="en" sz="1900"/>
              <a:t>Readmissions can also have a slight cascading effect in which one readmission reduces the effectiveness of healthcare provided to </a:t>
            </a:r>
            <a:r>
              <a:rPr i="1" lang="en" sz="1900"/>
              <a:t>other</a:t>
            </a:r>
            <a:r>
              <a:rPr lang="en" sz="1900"/>
              <a:t> patients, which can lead to more readmissions.</a:t>
            </a:r>
            <a:endParaRPr b="1" sz="1900"/>
          </a:p>
        </p:txBody>
      </p:sp>
      <p:pic>
        <p:nvPicPr>
          <p:cNvPr id="83" name="Google Shape;83;p16"/>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Stipulations of the ‘Clean’ Dataset</a:t>
            </a:r>
            <a:r>
              <a:rPr baseline="30000" lang="en"/>
              <a:t>[1]</a:t>
            </a:r>
            <a:endParaRPr baseline="30000"/>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10 years of patient data (1999-2008)</a:t>
            </a:r>
            <a:endParaRPr sz="1900"/>
          </a:p>
          <a:p>
            <a:pPr indent="-349250" lvl="0" marL="457200" rtl="0" algn="l">
              <a:spcBef>
                <a:spcPts val="0"/>
              </a:spcBef>
              <a:spcAft>
                <a:spcPts val="0"/>
              </a:spcAft>
              <a:buSzPts val="1900"/>
              <a:buChar char="●"/>
            </a:pPr>
            <a:r>
              <a:rPr lang="en" sz="1900"/>
              <a:t>130 US Hospitals</a:t>
            </a:r>
            <a:endParaRPr sz="1900"/>
          </a:p>
          <a:p>
            <a:pPr indent="-349250" lvl="0" marL="457200" rtl="0" algn="l">
              <a:spcBef>
                <a:spcPts val="0"/>
              </a:spcBef>
              <a:spcAft>
                <a:spcPts val="0"/>
              </a:spcAft>
              <a:buSzPts val="1900"/>
              <a:buChar char="●"/>
            </a:pPr>
            <a:r>
              <a:rPr lang="en" sz="1900"/>
              <a:t>First inpatient encounters only</a:t>
            </a:r>
            <a:endParaRPr sz="1900"/>
          </a:p>
          <a:p>
            <a:pPr indent="-349250" lvl="0" marL="457200" rtl="0" algn="l">
              <a:spcBef>
                <a:spcPts val="0"/>
              </a:spcBef>
              <a:spcAft>
                <a:spcPts val="0"/>
              </a:spcAft>
              <a:buSzPts val="1900"/>
              <a:buChar char="●"/>
            </a:pPr>
            <a:r>
              <a:rPr lang="en" sz="1900"/>
              <a:t>Diabetic encounters only</a:t>
            </a:r>
            <a:endParaRPr sz="1900"/>
          </a:p>
          <a:p>
            <a:pPr indent="-349250" lvl="0" marL="457200" rtl="0" algn="l">
              <a:spcBef>
                <a:spcPts val="0"/>
              </a:spcBef>
              <a:spcAft>
                <a:spcPts val="0"/>
              </a:spcAft>
              <a:buSzPts val="1900"/>
              <a:buChar char="●"/>
            </a:pPr>
            <a:r>
              <a:rPr lang="en" sz="1900"/>
              <a:t>14 day maximum stay</a:t>
            </a:r>
            <a:endParaRPr sz="1900"/>
          </a:p>
          <a:p>
            <a:pPr indent="-349250" lvl="0" marL="457200" rtl="0" algn="l">
              <a:spcBef>
                <a:spcPts val="0"/>
              </a:spcBef>
              <a:spcAft>
                <a:spcPts val="0"/>
              </a:spcAft>
              <a:buSzPts val="1900"/>
              <a:buChar char="●"/>
            </a:pPr>
            <a:r>
              <a:rPr lang="en" sz="1900"/>
              <a:t>Lab tests performed / Medications administered</a:t>
            </a:r>
            <a:endParaRPr sz="1900"/>
          </a:p>
        </p:txBody>
      </p:sp>
      <p:pic>
        <p:nvPicPr>
          <p:cNvPr id="90" name="Google Shape;90;p17"/>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Target Variable</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900"/>
              <a:t>100,000 records and 55 fields, including a column containing NO, &gt;30, or &lt;30 to indicate if the patient was not readmitted, readmitted after 30 days, or readmitted within 30 days.</a:t>
            </a:r>
            <a:endParaRPr sz="1900"/>
          </a:p>
          <a:p>
            <a:pPr indent="457200" lvl="0" marL="0" rtl="0" algn="l">
              <a:spcBef>
                <a:spcPts val="1200"/>
              </a:spcBef>
              <a:spcAft>
                <a:spcPts val="1200"/>
              </a:spcAft>
              <a:buNone/>
            </a:pPr>
            <a:r>
              <a:rPr lang="en" sz="1900"/>
              <a:t>This column was adjusted down to two categories: ‘&lt;30’ and ‘Other’, in conjunction with the academic article, preparing the dataset for use in a binary classification algorithm.</a:t>
            </a:r>
            <a:endParaRPr sz="1900"/>
          </a:p>
        </p:txBody>
      </p:sp>
      <p:pic>
        <p:nvPicPr>
          <p:cNvPr id="97" name="Google Shape;97;p18"/>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High-level EDA: Our first actionable insight</a:t>
            </a:r>
            <a:endParaRPr>
              <a:solidFill>
                <a:srgbClr val="CCCCCC"/>
              </a:solidFill>
            </a:endParaRPr>
          </a:p>
        </p:txBody>
      </p:sp>
      <p:sp>
        <p:nvSpPr>
          <p:cNvPr id="103" name="Google Shape;103;p19"/>
          <p:cNvSpPr txBox="1"/>
          <p:nvPr/>
        </p:nvSpPr>
        <p:spPr>
          <a:xfrm>
            <a:off x="311700" y="1163600"/>
            <a:ext cx="7979100" cy="1354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900">
                <a:solidFill>
                  <a:schemeClr val="accent3"/>
                </a:solidFill>
                <a:latin typeface="Average"/>
                <a:ea typeface="Average"/>
                <a:cs typeface="Average"/>
                <a:sym typeface="Average"/>
              </a:rPr>
              <a:t>For diabetic patients, the HbA1C measurement can be of great importance, as it correlates with blood sugar levels. Despite this, 83.3% of the values in the ‘A1Cresult’ column were ‘None’, indicating the measurement is rarely taken at all.</a:t>
            </a:r>
            <a:endParaRPr sz="1900">
              <a:solidFill>
                <a:schemeClr val="accent3"/>
              </a:solidFill>
              <a:latin typeface="Average"/>
              <a:ea typeface="Average"/>
              <a:cs typeface="Average"/>
              <a:sym typeface="Average"/>
            </a:endParaRPr>
          </a:p>
        </p:txBody>
      </p:sp>
      <p:sp>
        <p:nvSpPr>
          <p:cNvPr id="104" name="Google Shape;104;p19"/>
          <p:cNvSpPr txBox="1"/>
          <p:nvPr/>
        </p:nvSpPr>
        <p:spPr>
          <a:xfrm>
            <a:off x="2299950" y="2518100"/>
            <a:ext cx="45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With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8.18%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a:p>
            <a:pPr indent="0" lvl="0" marL="0" rtl="0" algn="l">
              <a:spcBef>
                <a:spcPts val="0"/>
              </a:spcBef>
              <a:spcAft>
                <a:spcPts val="0"/>
              </a:spcAft>
              <a:buNone/>
            </a:pPr>
            <a:r>
              <a:rPr i="1" lang="en">
                <a:solidFill>
                  <a:schemeClr val="accent3"/>
                </a:solidFill>
                <a:latin typeface="Average"/>
                <a:ea typeface="Average"/>
                <a:cs typeface="Average"/>
                <a:sym typeface="Average"/>
              </a:rPr>
              <a:t>Without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8.48%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3814375" y="3458387"/>
            <a:ext cx="1279824" cy="1257824"/>
          </a:xfrm>
          <a:prstGeom prst="rect">
            <a:avLst/>
          </a:prstGeom>
          <a:noFill/>
          <a:ln>
            <a:noFill/>
          </a:ln>
        </p:spPr>
      </p:pic>
      <p:sp>
        <p:nvSpPr>
          <p:cNvPr id="106" name="Google Shape;106;p19"/>
          <p:cNvSpPr/>
          <p:nvPr/>
        </p:nvSpPr>
        <p:spPr>
          <a:xfrm>
            <a:off x="3306488" y="4756950"/>
            <a:ext cx="2295600" cy="19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9"/>
          <p:cNvGrpSpPr/>
          <p:nvPr/>
        </p:nvGrpSpPr>
        <p:grpSpPr>
          <a:xfrm>
            <a:off x="201825" y="3254450"/>
            <a:ext cx="2970082" cy="1872975"/>
            <a:chOff x="201825" y="3254450"/>
            <a:chExt cx="2970082" cy="1872975"/>
          </a:xfrm>
        </p:grpSpPr>
        <p:grpSp>
          <p:nvGrpSpPr>
            <p:cNvPr id="108" name="Google Shape;108;p19"/>
            <p:cNvGrpSpPr/>
            <p:nvPr/>
          </p:nvGrpSpPr>
          <p:grpSpPr>
            <a:xfrm>
              <a:off x="311700" y="3254450"/>
              <a:ext cx="2860207" cy="1872975"/>
              <a:chOff x="311700" y="3254450"/>
              <a:chExt cx="2860207" cy="1872975"/>
            </a:xfrm>
          </p:grpSpPr>
          <p:pic>
            <p:nvPicPr>
              <p:cNvPr id="109" name="Google Shape;109;p19"/>
              <p:cNvPicPr preferRelativeResize="0"/>
              <p:nvPr/>
            </p:nvPicPr>
            <p:blipFill>
              <a:blip r:embed="rId4">
                <a:alphaModFix/>
              </a:blip>
              <a:stretch>
                <a:fillRect/>
              </a:stretch>
            </p:blipFill>
            <p:spPr>
              <a:xfrm>
                <a:off x="311700" y="3254450"/>
                <a:ext cx="2860207" cy="1872975"/>
              </a:xfrm>
              <a:prstGeom prst="rect">
                <a:avLst/>
              </a:prstGeom>
              <a:noFill/>
              <a:ln>
                <a:noFill/>
              </a:ln>
            </p:spPr>
          </p:pic>
          <p:sp>
            <p:nvSpPr>
              <p:cNvPr id="110" name="Google Shape;110;p19"/>
              <p:cNvSpPr/>
              <p:nvPr/>
            </p:nvSpPr>
            <p:spPr>
              <a:xfrm>
                <a:off x="318075" y="4002400"/>
                <a:ext cx="78000" cy="318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nvSpPr>
          <p:spPr>
            <a:xfrm rot="-5400000">
              <a:off x="122475" y="3933388"/>
              <a:ext cx="46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verage"/>
                  <a:ea typeface="Average"/>
                  <a:cs typeface="Average"/>
                  <a:sym typeface="Average"/>
                </a:rPr>
                <a:t>%/10</a:t>
              </a:r>
              <a:endParaRPr sz="800">
                <a:latin typeface="Average"/>
                <a:ea typeface="Average"/>
                <a:cs typeface="Average"/>
                <a:sym typeface="Average"/>
              </a:endParaRPr>
            </a:p>
          </p:txBody>
        </p:sp>
      </p:grpSp>
      <p:grpSp>
        <p:nvGrpSpPr>
          <p:cNvPr id="112" name="Google Shape;112;p19"/>
          <p:cNvGrpSpPr/>
          <p:nvPr/>
        </p:nvGrpSpPr>
        <p:grpSpPr>
          <a:xfrm>
            <a:off x="5688225" y="3243188"/>
            <a:ext cx="3144075" cy="1895475"/>
            <a:chOff x="5688225" y="3243188"/>
            <a:chExt cx="3144075" cy="1895475"/>
          </a:xfrm>
        </p:grpSpPr>
        <p:grpSp>
          <p:nvGrpSpPr>
            <p:cNvPr id="113" name="Google Shape;113;p19"/>
            <p:cNvGrpSpPr/>
            <p:nvPr/>
          </p:nvGrpSpPr>
          <p:grpSpPr>
            <a:xfrm>
              <a:off x="5736675" y="3243188"/>
              <a:ext cx="3095625" cy="1895475"/>
              <a:chOff x="5736675" y="3243188"/>
              <a:chExt cx="3095625" cy="1895475"/>
            </a:xfrm>
          </p:grpSpPr>
          <p:pic>
            <p:nvPicPr>
              <p:cNvPr id="114" name="Google Shape;114;p19"/>
              <p:cNvPicPr preferRelativeResize="0"/>
              <p:nvPr/>
            </p:nvPicPr>
            <p:blipFill>
              <a:blip r:embed="rId5">
                <a:alphaModFix/>
              </a:blip>
              <a:stretch>
                <a:fillRect/>
              </a:stretch>
            </p:blipFill>
            <p:spPr>
              <a:xfrm>
                <a:off x="5736675" y="3243188"/>
                <a:ext cx="3095625" cy="1895475"/>
              </a:xfrm>
              <a:prstGeom prst="rect">
                <a:avLst/>
              </a:prstGeom>
              <a:noFill/>
              <a:ln>
                <a:noFill/>
              </a:ln>
            </p:spPr>
          </p:pic>
          <p:sp>
            <p:nvSpPr>
              <p:cNvPr id="115" name="Google Shape;115;p19"/>
              <p:cNvSpPr/>
              <p:nvPr/>
            </p:nvSpPr>
            <p:spPr>
              <a:xfrm>
                <a:off x="5892075" y="4031638"/>
                <a:ext cx="78000" cy="318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9"/>
            <p:cNvSpPr txBox="1"/>
            <p:nvPr/>
          </p:nvSpPr>
          <p:spPr>
            <a:xfrm rot="-5400000">
              <a:off x="5608875" y="4009588"/>
              <a:ext cx="46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verage"/>
                  <a:ea typeface="Average"/>
                  <a:cs typeface="Average"/>
                  <a:sym typeface="Average"/>
                </a:rPr>
                <a:t>%/10</a:t>
              </a:r>
              <a:endParaRPr sz="800">
                <a:latin typeface="Average"/>
                <a:ea typeface="Average"/>
                <a:cs typeface="Average"/>
                <a:sym typeface="Averag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22" name="Google Shape;122;p20"/>
          <p:cNvPicPr preferRelativeResize="0"/>
          <p:nvPr/>
        </p:nvPicPr>
        <p:blipFill>
          <a:blip r:embed="rId3">
            <a:alphaModFix/>
          </a:blip>
          <a:stretch>
            <a:fillRect/>
          </a:stretch>
        </p:blipFill>
        <p:spPr>
          <a:xfrm>
            <a:off x="4572000" y="995588"/>
            <a:ext cx="3750350" cy="3152325"/>
          </a:xfrm>
          <a:prstGeom prst="rect">
            <a:avLst/>
          </a:prstGeom>
          <a:noFill/>
          <a:ln>
            <a:noFill/>
          </a:ln>
        </p:spPr>
      </p:pic>
      <p:sp>
        <p:nvSpPr>
          <p:cNvPr id="123" name="Google Shape;123;p20"/>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4572000" y="1022938"/>
            <a:ext cx="3590875" cy="3097625"/>
          </a:xfrm>
          <a:prstGeom prst="rect">
            <a:avLst/>
          </a:prstGeom>
          <a:noFill/>
          <a:ln>
            <a:noFill/>
          </a:ln>
        </p:spPr>
      </p:pic>
      <p:sp>
        <p:nvSpPr>
          <p:cNvPr id="129" name="Google Shape;129;p21"/>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0" name="Google Shape;13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