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Average"/>
      <p:regular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verage-regular.fntdata"/><Relationship Id="rId25" Type="http://schemas.openxmlformats.org/officeDocument/2006/relationships/slide" Target="slides/slide20.xml"/><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5e5843fb00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5e5843fb0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5e5843fb00_0_2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5e5843fb00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5e5843fb00_0_1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5e5843fb0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5e5843fb00_0_2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5e5843fb00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5e5843fb00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5e5843fb0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5e5843fb00_0_2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5e5843fb00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5e5843fb00_0_2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5e5843fb00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5e5843fb00_0_2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5e5843fb00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3330878855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3330878855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333087885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333087885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d2595d5c5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d2595d5c5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3330878855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3330878855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333087885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333087885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5e5843fb0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5e5843fb0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5e5843fb00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5e5843fb00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33308788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33308788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d2595d5c5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d2595d5c5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5e5843fb00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5e5843fb00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5e5843fb00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5e5843fb00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s://github.com/kstoudt/Springboard/blob/main/Final_Capstone/Notebooks/Final_Capstone_CNN_Modeling_%26_Evaluation.ipynb" TargetMode="External"/><Relationship Id="rId4" Type="http://schemas.openxmlformats.org/officeDocument/2006/relationships/hyperlink" Target="https://github.com/kstoudt/Springboard/blob/main/Final_Capstone/Notebooks/Final_Capstone_CNN_Modeling_%26_Evaluation.ipynb"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4.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1.png"/><Relationship Id="rId4" Type="http://schemas.openxmlformats.org/officeDocument/2006/relationships/image" Target="../media/image2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5.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820"/>
              <a:t>A Comparative Analysis of Machine Learning Approaches to Song Classification by Genre</a:t>
            </a:r>
            <a:endParaRPr sz="3820"/>
          </a:p>
        </p:txBody>
      </p:sp>
      <p:sp>
        <p:nvSpPr>
          <p:cNvPr id="60" name="Google Shape;60;p13"/>
          <p:cNvSpPr txBox="1"/>
          <p:nvPr>
            <p:ph idx="1" type="subTitle"/>
          </p:nvPr>
        </p:nvSpPr>
        <p:spPr>
          <a:xfrm>
            <a:off x="1061850" y="3174875"/>
            <a:ext cx="70203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500"/>
              <a:t>A comparison of various methods to automate the classification of songs by genre</a:t>
            </a:r>
            <a:endParaRPr sz="1500"/>
          </a:p>
        </p:txBody>
      </p:sp>
      <p:sp>
        <p:nvSpPr>
          <p:cNvPr id="61" name="Google Shape;61;p13"/>
          <p:cNvSpPr txBox="1"/>
          <p:nvPr>
            <p:ph idx="1" type="subTitle"/>
          </p:nvPr>
        </p:nvSpPr>
        <p:spPr>
          <a:xfrm>
            <a:off x="0" y="4638600"/>
            <a:ext cx="4473000" cy="504900"/>
          </a:xfrm>
          <a:prstGeom prst="rect">
            <a:avLst/>
          </a:prstGeom>
        </p:spPr>
        <p:txBody>
          <a:bodyPr anchorCtr="0" anchor="t" bIns="91425" lIns="91425" spcFirstLastPara="1" rIns="91425" wrap="square" tIns="91425">
            <a:normAutofit lnSpcReduction="10000"/>
          </a:bodyPr>
          <a:lstStyle/>
          <a:p>
            <a:pPr indent="0" lvl="0" marL="0" rtl="0" algn="l">
              <a:lnSpc>
                <a:spcPct val="80000"/>
              </a:lnSpc>
              <a:spcBef>
                <a:spcPts val="0"/>
              </a:spcBef>
              <a:spcAft>
                <a:spcPts val="0"/>
              </a:spcAft>
              <a:buNone/>
            </a:pPr>
            <a:r>
              <a:rPr lang="en" sz="1000"/>
              <a:t>Kyle Stoudt</a:t>
            </a:r>
            <a:endParaRPr sz="1000"/>
          </a:p>
          <a:p>
            <a:pPr indent="0" lvl="0" marL="0" rtl="0" algn="l">
              <a:lnSpc>
                <a:spcPct val="80000"/>
              </a:lnSpc>
              <a:spcBef>
                <a:spcPts val="0"/>
              </a:spcBef>
              <a:spcAft>
                <a:spcPts val="0"/>
              </a:spcAft>
              <a:buNone/>
            </a:pPr>
            <a:r>
              <a:t/>
            </a:r>
            <a:endParaRPr sz="1000"/>
          </a:p>
          <a:p>
            <a:pPr indent="0" lvl="0" marL="0" rtl="0" algn="l">
              <a:lnSpc>
                <a:spcPct val="80000"/>
              </a:lnSpc>
              <a:spcBef>
                <a:spcPts val="0"/>
              </a:spcBef>
              <a:spcAft>
                <a:spcPts val="0"/>
              </a:spcAft>
              <a:buNone/>
            </a:pPr>
            <a:r>
              <a:rPr lang="en" sz="1000"/>
              <a:t>Springboard – Data Science Career Track</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Classical ML</a:t>
            </a:r>
            <a:endParaRPr/>
          </a:p>
        </p:txBody>
      </p:sp>
      <p:sp>
        <p:nvSpPr>
          <p:cNvPr id="142" name="Google Shape;142;p22"/>
          <p:cNvSpPr txBox="1"/>
          <p:nvPr>
            <p:ph idx="4294967295" type="body"/>
          </p:nvPr>
        </p:nvSpPr>
        <p:spPr>
          <a:xfrm>
            <a:off x="311700" y="1152475"/>
            <a:ext cx="3999900" cy="34164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en" sz="1600"/>
              <a:t>5 Classical Machine Learning Algorithms were tested after an 80-20 train-test split of the standard-scaled, tabularized data:</a:t>
            </a:r>
            <a:endParaRPr sz="1600"/>
          </a:p>
          <a:p>
            <a:pPr indent="0" lvl="0" marL="0" rtl="0" algn="l">
              <a:lnSpc>
                <a:spcPct val="100000"/>
              </a:lnSpc>
              <a:spcBef>
                <a:spcPts val="0"/>
              </a:spcBef>
              <a:spcAft>
                <a:spcPts val="0"/>
              </a:spcAft>
              <a:buNone/>
            </a:pPr>
            <a:r>
              <a:t/>
            </a:r>
            <a:endParaRPr sz="1600"/>
          </a:p>
          <a:p>
            <a:pPr indent="-322580" lvl="0" marL="457200" rtl="0" algn="l">
              <a:lnSpc>
                <a:spcPct val="100000"/>
              </a:lnSpc>
              <a:spcBef>
                <a:spcPts val="0"/>
              </a:spcBef>
              <a:spcAft>
                <a:spcPts val="0"/>
              </a:spcAft>
              <a:buSzPct val="100000"/>
              <a:buAutoNum type="arabicPeriod"/>
            </a:pPr>
            <a:r>
              <a:rPr lang="en" sz="1600"/>
              <a:t>K-Nearest Neighbors</a:t>
            </a:r>
            <a:endParaRPr sz="1600"/>
          </a:p>
          <a:p>
            <a:pPr indent="-322580" lvl="0" marL="457200" rtl="0" algn="l">
              <a:lnSpc>
                <a:spcPct val="100000"/>
              </a:lnSpc>
              <a:spcBef>
                <a:spcPts val="0"/>
              </a:spcBef>
              <a:spcAft>
                <a:spcPts val="0"/>
              </a:spcAft>
              <a:buSzPct val="100000"/>
              <a:buAutoNum type="arabicPeriod"/>
            </a:pPr>
            <a:r>
              <a:rPr lang="en" sz="1600"/>
              <a:t>Logistic Regression</a:t>
            </a:r>
            <a:endParaRPr sz="1600"/>
          </a:p>
          <a:p>
            <a:pPr indent="-322580" lvl="0" marL="457200" rtl="0" algn="l">
              <a:lnSpc>
                <a:spcPct val="100000"/>
              </a:lnSpc>
              <a:spcBef>
                <a:spcPts val="0"/>
              </a:spcBef>
              <a:spcAft>
                <a:spcPts val="0"/>
              </a:spcAft>
              <a:buSzPct val="100000"/>
              <a:buAutoNum type="arabicPeriod"/>
            </a:pPr>
            <a:r>
              <a:rPr lang="en" sz="1600"/>
              <a:t>Support Vector Machine</a:t>
            </a:r>
            <a:endParaRPr sz="1600"/>
          </a:p>
          <a:p>
            <a:pPr indent="-322580" lvl="0" marL="457200" rtl="0" algn="l">
              <a:lnSpc>
                <a:spcPct val="100000"/>
              </a:lnSpc>
              <a:spcBef>
                <a:spcPts val="0"/>
              </a:spcBef>
              <a:spcAft>
                <a:spcPts val="0"/>
              </a:spcAft>
              <a:buSzPct val="100000"/>
              <a:buAutoNum type="arabicPeriod"/>
            </a:pPr>
            <a:r>
              <a:rPr lang="en" sz="1600"/>
              <a:t>XGBoost Classifier</a:t>
            </a:r>
            <a:endParaRPr sz="1600"/>
          </a:p>
          <a:p>
            <a:pPr indent="-322580" lvl="0" marL="457200" rtl="0" algn="l">
              <a:lnSpc>
                <a:spcPct val="100000"/>
              </a:lnSpc>
              <a:spcBef>
                <a:spcPts val="0"/>
              </a:spcBef>
              <a:spcAft>
                <a:spcPts val="0"/>
              </a:spcAft>
              <a:buSzPct val="100000"/>
              <a:buAutoNum type="arabicPeriod"/>
            </a:pPr>
            <a:r>
              <a:rPr lang="en" sz="1600"/>
              <a:t>Gradient Boosting Classifier</a:t>
            </a:r>
            <a:endParaRPr sz="1600"/>
          </a:p>
          <a:p>
            <a:pPr indent="0" lvl="0" marL="0" rtl="0" algn="l">
              <a:lnSpc>
                <a:spcPct val="100000"/>
              </a:lnSpc>
              <a:spcBef>
                <a:spcPts val="0"/>
              </a:spcBef>
              <a:spcAft>
                <a:spcPts val="0"/>
              </a:spcAft>
              <a:buNone/>
            </a:pPr>
            <a:r>
              <a:t/>
            </a:r>
            <a:endParaRPr sz="1600"/>
          </a:p>
          <a:p>
            <a:pPr indent="457200" lvl="0" marL="0" rtl="0" algn="l">
              <a:lnSpc>
                <a:spcPct val="100000"/>
              </a:lnSpc>
              <a:spcBef>
                <a:spcPts val="0"/>
              </a:spcBef>
              <a:spcAft>
                <a:spcPts val="0"/>
              </a:spcAft>
              <a:buNone/>
            </a:pPr>
            <a:r>
              <a:t/>
            </a:r>
            <a:endParaRPr sz="1600"/>
          </a:p>
          <a:p>
            <a:pPr indent="457200" lvl="0" marL="0" rtl="0" algn="l">
              <a:lnSpc>
                <a:spcPct val="100000"/>
              </a:lnSpc>
              <a:spcBef>
                <a:spcPts val="0"/>
              </a:spcBef>
              <a:spcAft>
                <a:spcPts val="0"/>
              </a:spcAft>
              <a:buNone/>
            </a:pPr>
            <a:r>
              <a:rPr lang="en" sz="1600"/>
              <a:t>GridSearchCV() was used to perform 5-fold cross-validation for hyperparameter optimization. The performance metrics for these models are stored in their own table for now, to be compared with the other approaches later.</a:t>
            </a:r>
            <a:endParaRPr sz="1600"/>
          </a:p>
        </p:txBody>
      </p:sp>
      <p:pic>
        <p:nvPicPr>
          <p:cNvPr id="143" name="Google Shape;143;p22"/>
          <p:cNvPicPr preferRelativeResize="0"/>
          <p:nvPr/>
        </p:nvPicPr>
        <p:blipFill>
          <a:blip r:embed="rId3">
            <a:alphaModFix/>
          </a:blip>
          <a:stretch>
            <a:fillRect/>
          </a:stretch>
        </p:blipFill>
        <p:spPr>
          <a:xfrm>
            <a:off x="4441800" y="1886025"/>
            <a:ext cx="4527600" cy="137143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Note on Neural Network Evaluation:</a:t>
            </a:r>
            <a:endParaRPr/>
          </a:p>
        </p:txBody>
      </p:sp>
      <p:sp>
        <p:nvSpPr>
          <p:cNvPr id="149" name="Google Shape;149;p23"/>
          <p:cNvSpPr txBox="1"/>
          <p:nvPr>
            <p:ph idx="4294967295" type="body"/>
          </p:nvPr>
        </p:nvSpPr>
        <p:spPr>
          <a:xfrm>
            <a:off x="311700" y="1788425"/>
            <a:ext cx="8520600" cy="2913300"/>
          </a:xfrm>
          <a:prstGeom prst="rect">
            <a:avLst/>
          </a:prstGeom>
        </p:spPr>
        <p:txBody>
          <a:bodyPr anchorCtr="0" anchor="t" bIns="91425" lIns="91425" spcFirstLastPara="1" rIns="91425" wrap="square" tIns="91425">
            <a:normAutofit/>
          </a:bodyPr>
          <a:lstStyle/>
          <a:p>
            <a:pPr indent="457200" lvl="0" marL="0" rtl="0" algn="l">
              <a:lnSpc>
                <a:spcPct val="100000"/>
              </a:lnSpc>
              <a:spcBef>
                <a:spcPts val="0"/>
              </a:spcBef>
              <a:spcAft>
                <a:spcPts val="0"/>
              </a:spcAft>
              <a:buNone/>
            </a:pPr>
            <a:r>
              <a:rPr lang="en" sz="1600"/>
              <a:t>For the following image-recognition models, a 90-10 train-test split was performed. This is due to the fact that 1000 images is actually quite a small dataset for training a CNN. In the aim of optimizing model accuracy after convergence, the train split comprised as much data as possible without drastically reducing validation precision during training.</a:t>
            </a:r>
            <a:endParaRPr sz="1600"/>
          </a:p>
          <a:p>
            <a:pPr indent="457200" lvl="0" marL="0" rtl="0" algn="l">
              <a:lnSpc>
                <a:spcPct val="100000"/>
              </a:lnSpc>
              <a:spcBef>
                <a:spcPts val="0"/>
              </a:spcBef>
              <a:spcAft>
                <a:spcPts val="0"/>
              </a:spcAft>
              <a:buNone/>
            </a:pPr>
            <a:r>
              <a:t/>
            </a:r>
            <a:endParaRPr sz="1600"/>
          </a:p>
          <a:p>
            <a:pPr indent="457200" lvl="0" marL="0" rtl="0" algn="l">
              <a:lnSpc>
                <a:spcPct val="100000"/>
              </a:lnSpc>
              <a:spcBef>
                <a:spcPts val="0"/>
              </a:spcBef>
              <a:spcAft>
                <a:spcPts val="0"/>
              </a:spcAft>
              <a:buNone/>
            </a:pPr>
            <a:r>
              <a:rPr lang="en" sz="1600"/>
              <a:t>Additionally, the testing accuracy and testing macro-averaged F1 score for each Deep Learning model was stored and appended to the final metrics summary table for all models. This metrics table is saved in the metrics </a:t>
            </a:r>
            <a:r>
              <a:rPr lang="en" sz="1600"/>
              <a:t>folder</a:t>
            </a:r>
            <a:r>
              <a:rPr lang="en" sz="1600"/>
              <a:t> of the project repository as “All_Metrics.csv”</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 CNN</a:t>
            </a:r>
            <a:endParaRPr/>
          </a:p>
        </p:txBody>
      </p:sp>
      <p:sp>
        <p:nvSpPr>
          <p:cNvPr id="155" name="Google Shape;155;p24"/>
          <p:cNvSpPr txBox="1"/>
          <p:nvPr>
            <p:ph idx="4294967295" type="body"/>
          </p:nvPr>
        </p:nvSpPr>
        <p:spPr>
          <a:xfrm>
            <a:off x="311700" y="1152475"/>
            <a:ext cx="3999900" cy="35490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sz="1600"/>
              <a:t>A Custom CNN was built in the following configuration:</a:t>
            </a:r>
            <a:endParaRPr sz="1600"/>
          </a:p>
          <a:p>
            <a:pPr indent="-330200" lvl="0" marL="457200" rtl="0" algn="l">
              <a:lnSpc>
                <a:spcPct val="100000"/>
              </a:lnSpc>
              <a:spcBef>
                <a:spcPts val="0"/>
              </a:spcBef>
              <a:spcAft>
                <a:spcPts val="0"/>
              </a:spcAft>
              <a:buSzPts val="1600"/>
              <a:buChar char="●"/>
            </a:pPr>
            <a:r>
              <a:rPr lang="en" sz="1600"/>
              <a:t>A Rescaling Layer</a:t>
            </a:r>
            <a:endParaRPr sz="1600"/>
          </a:p>
          <a:p>
            <a:pPr indent="-330200" lvl="0" marL="457200" rtl="0" algn="l">
              <a:lnSpc>
                <a:spcPct val="100000"/>
              </a:lnSpc>
              <a:spcBef>
                <a:spcPts val="0"/>
              </a:spcBef>
              <a:spcAft>
                <a:spcPts val="0"/>
              </a:spcAft>
              <a:buSzPts val="1600"/>
              <a:buChar char="●"/>
            </a:pPr>
            <a:r>
              <a:rPr lang="en" sz="1600"/>
              <a:t>5 Convolutional Blocks with Max Pooling and 2 light dropout layers</a:t>
            </a:r>
            <a:endParaRPr sz="1600"/>
          </a:p>
          <a:p>
            <a:pPr indent="-330200" lvl="0" marL="457200" rtl="0" algn="l">
              <a:lnSpc>
                <a:spcPct val="100000"/>
              </a:lnSpc>
              <a:spcBef>
                <a:spcPts val="0"/>
              </a:spcBef>
              <a:spcAft>
                <a:spcPts val="0"/>
              </a:spcAft>
              <a:buSzPts val="1600"/>
              <a:buChar char="●"/>
            </a:pPr>
            <a:r>
              <a:rPr lang="en" sz="1600"/>
              <a:t>A Flattening Layer</a:t>
            </a:r>
            <a:endParaRPr sz="1600"/>
          </a:p>
          <a:p>
            <a:pPr indent="-330200" lvl="0" marL="457200" rtl="0" algn="l">
              <a:lnSpc>
                <a:spcPct val="100000"/>
              </a:lnSpc>
              <a:spcBef>
                <a:spcPts val="0"/>
              </a:spcBef>
              <a:spcAft>
                <a:spcPts val="0"/>
              </a:spcAft>
              <a:buSzPts val="1600"/>
              <a:buChar char="●"/>
            </a:pPr>
            <a:r>
              <a:rPr lang="en" sz="1600"/>
              <a:t>4 Dense, L2-Regularized layers with intermittent light dropout layers</a:t>
            </a:r>
            <a:endParaRPr sz="1600"/>
          </a:p>
          <a:p>
            <a:pPr indent="-330200" lvl="0" marL="457200" rtl="0" algn="l">
              <a:lnSpc>
                <a:spcPct val="100000"/>
              </a:lnSpc>
              <a:spcBef>
                <a:spcPts val="0"/>
              </a:spcBef>
              <a:spcAft>
                <a:spcPts val="0"/>
              </a:spcAft>
              <a:buSzPts val="1600"/>
              <a:buChar char="●"/>
            </a:pPr>
            <a:r>
              <a:rPr lang="en" sz="1600"/>
              <a:t>10-class decision layer with ‘Softmax’ activation function.</a:t>
            </a:r>
            <a:endParaRPr sz="1600"/>
          </a:p>
          <a:p>
            <a:pPr indent="-330200" lvl="0" marL="457200" rtl="0" algn="l">
              <a:lnSpc>
                <a:spcPct val="100000"/>
              </a:lnSpc>
              <a:spcBef>
                <a:spcPts val="0"/>
              </a:spcBef>
              <a:spcAft>
                <a:spcPts val="0"/>
              </a:spcAft>
              <a:buSzPts val="1600"/>
              <a:buChar char="●"/>
            </a:pPr>
            <a:r>
              <a:rPr lang="en" sz="1600"/>
              <a:t>Compiled with Adam optimizer (lr=0.0002)</a:t>
            </a:r>
            <a:endParaRPr sz="1600"/>
          </a:p>
          <a:p>
            <a:pPr indent="-330200" lvl="0" marL="457200" rtl="0" algn="l">
              <a:lnSpc>
                <a:spcPct val="100000"/>
              </a:lnSpc>
              <a:spcBef>
                <a:spcPts val="0"/>
              </a:spcBef>
              <a:spcAft>
                <a:spcPts val="0"/>
              </a:spcAft>
              <a:buSzPts val="1600"/>
              <a:buChar char="●"/>
            </a:pPr>
            <a:r>
              <a:rPr lang="en" sz="1600"/>
              <a:t>Loss function of Sparse Categorical Crossentropy</a:t>
            </a:r>
            <a:endParaRPr sz="1600"/>
          </a:p>
          <a:p>
            <a:pPr indent="-330200" lvl="0" marL="457200" rtl="0" algn="l">
              <a:lnSpc>
                <a:spcPct val="100000"/>
              </a:lnSpc>
              <a:spcBef>
                <a:spcPts val="0"/>
              </a:spcBef>
              <a:spcAft>
                <a:spcPts val="0"/>
              </a:spcAft>
              <a:buSzPts val="1600"/>
              <a:buChar char="●"/>
            </a:pPr>
            <a:r>
              <a:rPr lang="en" sz="1600"/>
              <a:t>EarlyStopping and ReduceLROnPlateau callback functions to reduce overfitting</a:t>
            </a:r>
            <a:endParaRPr sz="1600"/>
          </a:p>
        </p:txBody>
      </p:sp>
      <p:pic>
        <p:nvPicPr>
          <p:cNvPr id="156" name="Google Shape;156;p24"/>
          <p:cNvPicPr preferRelativeResize="0"/>
          <p:nvPr/>
        </p:nvPicPr>
        <p:blipFill>
          <a:blip r:embed="rId3">
            <a:alphaModFix/>
          </a:blip>
          <a:stretch>
            <a:fillRect/>
          </a:stretch>
        </p:blipFill>
        <p:spPr>
          <a:xfrm>
            <a:off x="4315419" y="78875"/>
            <a:ext cx="4826930" cy="2185775"/>
          </a:xfrm>
          <a:prstGeom prst="rect">
            <a:avLst/>
          </a:prstGeom>
          <a:noFill/>
          <a:ln>
            <a:noFill/>
          </a:ln>
        </p:spPr>
      </p:pic>
      <p:pic>
        <p:nvPicPr>
          <p:cNvPr id="157" name="Google Shape;157;p24"/>
          <p:cNvPicPr preferRelativeResize="0"/>
          <p:nvPr/>
        </p:nvPicPr>
        <p:blipFill>
          <a:blip r:embed="rId4">
            <a:alphaModFix/>
          </a:blip>
          <a:stretch>
            <a:fillRect/>
          </a:stretch>
        </p:blipFill>
        <p:spPr>
          <a:xfrm>
            <a:off x="5239425" y="2368250"/>
            <a:ext cx="2978925" cy="26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 CNN Results:</a:t>
            </a:r>
            <a:endParaRPr/>
          </a:p>
        </p:txBody>
      </p:sp>
      <p:sp>
        <p:nvSpPr>
          <p:cNvPr id="163" name="Google Shape;163;p25"/>
          <p:cNvSpPr txBox="1"/>
          <p:nvPr>
            <p:ph idx="4294967295" type="body"/>
          </p:nvPr>
        </p:nvSpPr>
        <p:spPr>
          <a:xfrm>
            <a:off x="311700" y="1152475"/>
            <a:ext cx="3999900" cy="3549000"/>
          </a:xfrm>
          <a:prstGeom prst="rect">
            <a:avLst/>
          </a:prstGeom>
        </p:spPr>
        <p:txBody>
          <a:bodyPr anchorCtr="0" anchor="t" bIns="91425" lIns="91425" spcFirstLastPara="1" rIns="91425" wrap="square" tIns="91425">
            <a:normAutofit/>
          </a:bodyPr>
          <a:lstStyle/>
          <a:p>
            <a:pPr indent="457200" lvl="0" marL="0" rtl="0" algn="l">
              <a:lnSpc>
                <a:spcPct val="100000"/>
              </a:lnSpc>
              <a:spcBef>
                <a:spcPts val="0"/>
              </a:spcBef>
              <a:spcAft>
                <a:spcPts val="0"/>
              </a:spcAft>
              <a:buNone/>
            </a:pPr>
            <a:r>
              <a:rPr lang="en" sz="1600"/>
              <a:t>The Accuracy vs Epochs and Loss vs Epochs plots show the model is slightly overfitting, converging after 50 epochs.</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sz="1600"/>
          </a:p>
          <a:p>
            <a:pPr indent="457200" lvl="0" marL="0" rtl="0" algn="l">
              <a:lnSpc>
                <a:spcPct val="100000"/>
              </a:lnSpc>
              <a:spcBef>
                <a:spcPts val="0"/>
              </a:spcBef>
              <a:spcAft>
                <a:spcPts val="0"/>
              </a:spcAft>
              <a:buNone/>
            </a:pPr>
            <a:r>
              <a:rPr lang="en" sz="1600"/>
              <a:t>The normalized Classification Report shows the Custom CNN is strong with ‘classical’, ‘metal’, and ‘hiphop’, but struggles with ‘disco’ and ‘blues’</a:t>
            </a:r>
            <a:endParaRPr sz="1600"/>
          </a:p>
        </p:txBody>
      </p:sp>
      <p:pic>
        <p:nvPicPr>
          <p:cNvPr id="164" name="Google Shape;164;p25"/>
          <p:cNvPicPr preferRelativeResize="0"/>
          <p:nvPr/>
        </p:nvPicPr>
        <p:blipFill>
          <a:blip r:embed="rId3">
            <a:alphaModFix/>
          </a:blip>
          <a:stretch>
            <a:fillRect/>
          </a:stretch>
        </p:blipFill>
        <p:spPr>
          <a:xfrm>
            <a:off x="4315419" y="78875"/>
            <a:ext cx="4826930" cy="2185775"/>
          </a:xfrm>
          <a:prstGeom prst="rect">
            <a:avLst/>
          </a:prstGeom>
          <a:noFill/>
          <a:ln>
            <a:noFill/>
          </a:ln>
        </p:spPr>
      </p:pic>
      <p:pic>
        <p:nvPicPr>
          <p:cNvPr id="165" name="Google Shape;165;p25"/>
          <p:cNvPicPr preferRelativeResize="0"/>
          <p:nvPr/>
        </p:nvPicPr>
        <p:blipFill>
          <a:blip r:embed="rId4">
            <a:alphaModFix/>
          </a:blip>
          <a:stretch>
            <a:fillRect/>
          </a:stretch>
        </p:blipFill>
        <p:spPr>
          <a:xfrm>
            <a:off x="5239425" y="2368250"/>
            <a:ext cx="2978925" cy="26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Transfer Learning Approaches</a:t>
            </a:r>
            <a:endParaRPr/>
          </a:p>
        </p:txBody>
      </p:sp>
      <p:grpSp>
        <p:nvGrpSpPr>
          <p:cNvPr id="171" name="Google Shape;171;p26"/>
          <p:cNvGrpSpPr/>
          <p:nvPr/>
        </p:nvGrpSpPr>
        <p:grpSpPr>
          <a:xfrm>
            <a:off x="431925" y="1304875"/>
            <a:ext cx="2628925" cy="3416400"/>
            <a:chOff x="431925" y="1304875"/>
            <a:chExt cx="2628925" cy="3416400"/>
          </a:xfrm>
        </p:grpSpPr>
        <p:sp>
          <p:nvSpPr>
            <p:cNvPr id="172" name="Google Shape;172;p2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6"/>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26"/>
          <p:cNvSpPr txBox="1"/>
          <p:nvPr>
            <p:ph idx="4294967295" type="body"/>
          </p:nvPr>
        </p:nvSpPr>
        <p:spPr>
          <a:xfrm>
            <a:off x="50642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ResNet50	</a:t>
            </a:r>
            <a:endParaRPr>
              <a:solidFill>
                <a:schemeClr val="lt1"/>
              </a:solidFill>
            </a:endParaRPr>
          </a:p>
        </p:txBody>
      </p:sp>
      <p:sp>
        <p:nvSpPr>
          <p:cNvPr id="175" name="Google Shape;175;p26"/>
          <p:cNvSpPr txBox="1"/>
          <p:nvPr>
            <p:ph idx="4294967295" type="body"/>
          </p:nvPr>
        </p:nvSpPr>
        <p:spPr>
          <a:xfrm>
            <a:off x="508325"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Input Layer, Preprocessing Function, ResNet50, Global Average Pooling, Dense Decision Layer</a:t>
            </a:r>
            <a:endParaRPr sz="1600"/>
          </a:p>
          <a:p>
            <a:pPr indent="0" lvl="0" marL="0" rtl="0" algn="l">
              <a:spcBef>
                <a:spcPts val="1200"/>
              </a:spcBef>
              <a:spcAft>
                <a:spcPts val="0"/>
              </a:spcAft>
              <a:buNone/>
            </a:pPr>
            <a:r>
              <a:rPr lang="en" sz="1600"/>
              <a:t>80 epoch outer layer training</a:t>
            </a:r>
            <a:endParaRPr sz="1600"/>
          </a:p>
          <a:p>
            <a:pPr indent="0" lvl="0" marL="0" rtl="0" algn="l">
              <a:spcBef>
                <a:spcPts val="1200"/>
              </a:spcBef>
              <a:spcAft>
                <a:spcPts val="1200"/>
              </a:spcAft>
              <a:buNone/>
            </a:pPr>
            <a:r>
              <a:rPr lang="en" sz="1600"/>
              <a:t>10 epoch fine-tuning of entire model</a:t>
            </a:r>
            <a:endParaRPr sz="1600"/>
          </a:p>
        </p:txBody>
      </p:sp>
      <p:grpSp>
        <p:nvGrpSpPr>
          <p:cNvPr id="176" name="Google Shape;176;p26"/>
          <p:cNvGrpSpPr/>
          <p:nvPr/>
        </p:nvGrpSpPr>
        <p:grpSpPr>
          <a:xfrm>
            <a:off x="3320450" y="1304875"/>
            <a:ext cx="2632500" cy="3416400"/>
            <a:chOff x="3320450" y="1304875"/>
            <a:chExt cx="2632500" cy="3416400"/>
          </a:xfrm>
        </p:grpSpPr>
        <p:sp>
          <p:nvSpPr>
            <p:cNvPr id="177" name="Google Shape;177;p26"/>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6"/>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 name="Google Shape;179;p26"/>
          <p:cNvSpPr txBox="1"/>
          <p:nvPr>
            <p:ph idx="4294967295" type="body"/>
          </p:nvPr>
        </p:nvSpPr>
        <p:spPr>
          <a:xfrm>
            <a:off x="3389450"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MobileNetV2</a:t>
            </a:r>
            <a:endParaRPr>
              <a:solidFill>
                <a:schemeClr val="lt1"/>
              </a:solidFill>
            </a:endParaRPr>
          </a:p>
        </p:txBody>
      </p:sp>
      <p:sp>
        <p:nvSpPr>
          <p:cNvPr id="180" name="Google Shape;180;p26"/>
          <p:cNvSpPr txBox="1"/>
          <p:nvPr>
            <p:ph idx="4294967295" type="body"/>
          </p:nvPr>
        </p:nvSpPr>
        <p:spPr>
          <a:xfrm>
            <a:off x="3396775" y="1850300"/>
            <a:ext cx="2478600" cy="2794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t>Input, Resizing, Preprocessing Function, MobileNetV2, Global Average Pooling, 0.2 Dropout, Dense Decision Layer</a:t>
            </a:r>
            <a:endParaRPr sz="1600"/>
          </a:p>
          <a:p>
            <a:pPr indent="0" lvl="0" marL="0" rtl="0" algn="l">
              <a:spcBef>
                <a:spcPts val="1200"/>
              </a:spcBef>
              <a:spcAft>
                <a:spcPts val="0"/>
              </a:spcAft>
              <a:buNone/>
            </a:pPr>
            <a:r>
              <a:rPr lang="en" sz="1600"/>
              <a:t>80 epoch outer layer training</a:t>
            </a:r>
            <a:endParaRPr sz="1600"/>
          </a:p>
          <a:p>
            <a:pPr indent="0" lvl="0" marL="0" rtl="0" algn="l">
              <a:spcBef>
                <a:spcPts val="1200"/>
              </a:spcBef>
              <a:spcAft>
                <a:spcPts val="1200"/>
              </a:spcAft>
              <a:buNone/>
            </a:pPr>
            <a:r>
              <a:rPr lang="en" sz="1600"/>
              <a:t>10 epoch fine-tuning</a:t>
            </a:r>
            <a:endParaRPr sz="1600"/>
          </a:p>
        </p:txBody>
      </p:sp>
      <p:grpSp>
        <p:nvGrpSpPr>
          <p:cNvPr id="181" name="Google Shape;181;p26"/>
          <p:cNvGrpSpPr/>
          <p:nvPr/>
        </p:nvGrpSpPr>
        <p:grpSpPr>
          <a:xfrm>
            <a:off x="6212550" y="1304875"/>
            <a:ext cx="2632500" cy="3416400"/>
            <a:chOff x="6212550" y="1304875"/>
            <a:chExt cx="2632500" cy="3416400"/>
          </a:xfrm>
        </p:grpSpPr>
        <p:sp>
          <p:nvSpPr>
            <p:cNvPr id="182" name="Google Shape;182;p26"/>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6"/>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26"/>
          <p:cNvSpPr txBox="1"/>
          <p:nvPr>
            <p:ph idx="4294967295" type="body"/>
          </p:nvPr>
        </p:nvSpPr>
        <p:spPr>
          <a:xfrm>
            <a:off x="627247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VGG16</a:t>
            </a:r>
            <a:endParaRPr>
              <a:solidFill>
                <a:schemeClr val="lt1"/>
              </a:solidFill>
            </a:endParaRPr>
          </a:p>
        </p:txBody>
      </p:sp>
      <p:sp>
        <p:nvSpPr>
          <p:cNvPr id="185" name="Google Shape;185;p26"/>
          <p:cNvSpPr txBox="1"/>
          <p:nvPr>
            <p:ph idx="4294967295" type="body"/>
          </p:nvPr>
        </p:nvSpPr>
        <p:spPr>
          <a:xfrm>
            <a:off x="6286400" y="1850300"/>
            <a:ext cx="2478600" cy="2794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t>Input, Resizing, Preprocessing Function, VGG16, Flattening Layer, Dense Layer, 0.5 Dropout, 2 Dense Layers, Dense Decision Layer</a:t>
            </a:r>
            <a:endParaRPr sz="1600"/>
          </a:p>
          <a:p>
            <a:pPr indent="0" lvl="0" marL="0" rtl="0" algn="l">
              <a:spcBef>
                <a:spcPts val="1200"/>
              </a:spcBef>
              <a:spcAft>
                <a:spcPts val="0"/>
              </a:spcAft>
              <a:buNone/>
            </a:pPr>
            <a:r>
              <a:rPr lang="en" sz="1600"/>
              <a:t>15 epoch outer layer training</a:t>
            </a:r>
            <a:endParaRPr sz="1600"/>
          </a:p>
          <a:p>
            <a:pPr indent="0" lvl="0" marL="0" rtl="0" algn="l">
              <a:spcBef>
                <a:spcPts val="1200"/>
              </a:spcBef>
              <a:spcAft>
                <a:spcPts val="1200"/>
              </a:spcAft>
              <a:buNone/>
            </a:pPr>
            <a:r>
              <a:rPr lang="en" sz="1600"/>
              <a:t>10 epoch fine-tuning</a:t>
            </a:r>
            <a:endParaRPr sz="1600"/>
          </a:p>
        </p:txBody>
      </p:sp>
      <p:sp>
        <p:nvSpPr>
          <p:cNvPr id="186" name="Google Shape;186;p26"/>
          <p:cNvSpPr txBox="1"/>
          <p:nvPr/>
        </p:nvSpPr>
        <p:spPr>
          <a:xfrm>
            <a:off x="71900" y="4729125"/>
            <a:ext cx="9273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accent3"/>
                </a:solidFill>
                <a:latin typeface="Average"/>
                <a:ea typeface="Average"/>
                <a:cs typeface="Average"/>
                <a:sym typeface="Average"/>
              </a:rPr>
              <a:t>See </a:t>
            </a:r>
            <a:r>
              <a:rPr lang="en" sz="1000" u="sng">
                <a:solidFill>
                  <a:schemeClr val="hlink"/>
                </a:solidFill>
                <a:latin typeface="Average"/>
                <a:ea typeface="Average"/>
                <a:cs typeface="Average"/>
                <a:sym typeface="Average"/>
                <a:hlinkClick r:id="rId3"/>
              </a:rPr>
              <a:t>h</a:t>
            </a:r>
            <a:r>
              <a:rPr lang="en" sz="1000" u="sng">
                <a:solidFill>
                  <a:schemeClr val="hlink"/>
                </a:solidFill>
                <a:latin typeface="Average"/>
                <a:ea typeface="Average"/>
                <a:cs typeface="Average"/>
                <a:sym typeface="Average"/>
                <a:hlinkClick r:id="rId4"/>
              </a:rPr>
              <a:t>ttps://github.com/kstoudt/Springboard/blob/main/Final_Capstone/Notebooks/Final_Capstone_CNN_Modeling_%26_Evaluation.ipynb</a:t>
            </a:r>
            <a:r>
              <a:rPr lang="en" sz="1000">
                <a:solidFill>
                  <a:schemeClr val="accent3"/>
                </a:solidFill>
                <a:latin typeface="Average"/>
                <a:ea typeface="Average"/>
                <a:cs typeface="Average"/>
                <a:sym typeface="Average"/>
              </a:rPr>
              <a:t> for the full summary of all deep learning models</a:t>
            </a:r>
            <a:endParaRPr sz="1000">
              <a:solidFill>
                <a:schemeClr val="accent3"/>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ResNet50</a:t>
            </a:r>
            <a:r>
              <a:rPr lang="en"/>
              <a:t> Results:</a:t>
            </a:r>
            <a:endParaRPr/>
          </a:p>
        </p:txBody>
      </p:sp>
      <p:sp>
        <p:nvSpPr>
          <p:cNvPr id="192" name="Google Shape;192;p27"/>
          <p:cNvSpPr txBox="1"/>
          <p:nvPr>
            <p:ph idx="4294967295" type="body"/>
          </p:nvPr>
        </p:nvSpPr>
        <p:spPr>
          <a:xfrm>
            <a:off x="311700" y="1152475"/>
            <a:ext cx="3999900" cy="4126200"/>
          </a:xfrm>
          <a:prstGeom prst="rect">
            <a:avLst/>
          </a:prstGeom>
        </p:spPr>
        <p:txBody>
          <a:bodyPr anchorCtr="0" anchor="t" bIns="91425" lIns="91425" spcFirstLastPara="1" rIns="91425" wrap="square" tIns="91425">
            <a:normAutofit lnSpcReduction="10000"/>
          </a:bodyPr>
          <a:lstStyle/>
          <a:p>
            <a:pPr indent="457200" lvl="0" marL="0" rtl="0" algn="l">
              <a:lnSpc>
                <a:spcPct val="100000"/>
              </a:lnSpc>
              <a:spcBef>
                <a:spcPts val="0"/>
              </a:spcBef>
              <a:spcAft>
                <a:spcPts val="0"/>
              </a:spcAft>
              <a:buNone/>
            </a:pPr>
            <a:r>
              <a:rPr lang="en" sz="1600"/>
              <a:t>The Accuracy vs Epochs and Loss vs Epochs plots show the model begins to overfit prior to fine-tuning. The volatility seen after fine-tuning begins is most likely due to the limited size of our dataset.</a:t>
            </a:r>
            <a:endParaRPr sz="1600"/>
          </a:p>
          <a:p>
            <a:pPr indent="457200" lvl="0" marL="0" rtl="0" algn="l">
              <a:lnSpc>
                <a:spcPct val="100000"/>
              </a:lnSpc>
              <a:spcBef>
                <a:spcPts val="0"/>
              </a:spcBef>
              <a:spcAft>
                <a:spcPts val="0"/>
              </a:spcAft>
              <a:buNone/>
            </a:pPr>
            <a:r>
              <a:t/>
            </a:r>
            <a:endParaRPr sz="1600"/>
          </a:p>
          <a:p>
            <a:pPr indent="457200" lvl="0" marL="0" rtl="0" algn="l">
              <a:lnSpc>
                <a:spcPct val="100000"/>
              </a:lnSpc>
              <a:spcBef>
                <a:spcPts val="0"/>
              </a:spcBef>
              <a:spcAft>
                <a:spcPts val="0"/>
              </a:spcAft>
              <a:buNone/>
            </a:pPr>
            <a:r>
              <a:rPr lang="en" sz="1600"/>
              <a:t>The normalized Classification Report </a:t>
            </a:r>
            <a:r>
              <a:rPr lang="en" sz="1600"/>
              <a:t>shows the ResNet50 model does well with the genres of ‘rock’, ‘jazz’ and ‘hiphop’, while struggling with ‘classical’, ‘disco’, ‘metal’, and ‘reggae’. Note too that this run of the ResNet50 model resulted in the confusion of ‘classical’ and ‘jazz’. The lack of data is likely responsible for this volatility, which would probably stabilize with more data, meritting further investigation, should the classifier still confuse these labels.</a:t>
            </a:r>
            <a:endParaRPr sz="1600"/>
          </a:p>
        </p:txBody>
      </p:sp>
      <p:pic>
        <p:nvPicPr>
          <p:cNvPr id="193" name="Google Shape;193;p27"/>
          <p:cNvPicPr preferRelativeResize="0"/>
          <p:nvPr/>
        </p:nvPicPr>
        <p:blipFill>
          <a:blip r:embed="rId3">
            <a:alphaModFix/>
          </a:blip>
          <a:stretch>
            <a:fillRect/>
          </a:stretch>
        </p:blipFill>
        <p:spPr>
          <a:xfrm>
            <a:off x="5319468" y="2340325"/>
            <a:ext cx="2961694" cy="2803175"/>
          </a:xfrm>
          <a:prstGeom prst="rect">
            <a:avLst/>
          </a:prstGeom>
          <a:noFill/>
          <a:ln>
            <a:noFill/>
          </a:ln>
        </p:spPr>
      </p:pic>
      <p:pic>
        <p:nvPicPr>
          <p:cNvPr id="194" name="Google Shape;194;p27"/>
          <p:cNvPicPr preferRelativeResize="0"/>
          <p:nvPr/>
        </p:nvPicPr>
        <p:blipFill>
          <a:blip r:embed="rId4">
            <a:alphaModFix/>
          </a:blip>
          <a:stretch>
            <a:fillRect/>
          </a:stretch>
        </p:blipFill>
        <p:spPr>
          <a:xfrm>
            <a:off x="4456625" y="0"/>
            <a:ext cx="4687375" cy="2340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MobileNetV2 </a:t>
            </a:r>
            <a:r>
              <a:rPr lang="en"/>
              <a:t>Results:</a:t>
            </a:r>
            <a:endParaRPr/>
          </a:p>
        </p:txBody>
      </p:sp>
      <p:sp>
        <p:nvSpPr>
          <p:cNvPr id="200" name="Google Shape;200;p28"/>
          <p:cNvSpPr txBox="1"/>
          <p:nvPr>
            <p:ph idx="4294967295" type="body"/>
          </p:nvPr>
        </p:nvSpPr>
        <p:spPr>
          <a:xfrm>
            <a:off x="311700" y="1152475"/>
            <a:ext cx="3999900" cy="3549000"/>
          </a:xfrm>
          <a:prstGeom prst="rect">
            <a:avLst/>
          </a:prstGeom>
        </p:spPr>
        <p:txBody>
          <a:bodyPr anchorCtr="0" anchor="t" bIns="91425" lIns="91425" spcFirstLastPara="1" rIns="91425" wrap="square" tIns="91425">
            <a:normAutofit/>
          </a:bodyPr>
          <a:lstStyle/>
          <a:p>
            <a:pPr indent="457200" lvl="0" marL="0" rtl="0" algn="l">
              <a:lnSpc>
                <a:spcPct val="100000"/>
              </a:lnSpc>
              <a:spcBef>
                <a:spcPts val="0"/>
              </a:spcBef>
              <a:spcAft>
                <a:spcPts val="0"/>
              </a:spcAft>
              <a:buNone/>
            </a:pPr>
            <a:r>
              <a:rPr lang="en" sz="1600"/>
              <a:t>The Accuracy vs Epochs and Loss vs Epochs plots show the model begins to overfit prior to fine-tuning. Again, the volatility seen after fine-tuning begins is most likely due to the limited size of our dataset.</a:t>
            </a:r>
            <a:endParaRPr sz="1600"/>
          </a:p>
          <a:p>
            <a:pPr indent="0" lvl="0" marL="0" rtl="0" algn="l">
              <a:lnSpc>
                <a:spcPct val="100000"/>
              </a:lnSpc>
              <a:spcBef>
                <a:spcPts val="0"/>
              </a:spcBef>
              <a:spcAft>
                <a:spcPts val="0"/>
              </a:spcAft>
              <a:buNone/>
            </a:pPr>
            <a:r>
              <a:t/>
            </a:r>
            <a:endParaRPr sz="1600"/>
          </a:p>
          <a:p>
            <a:pPr indent="457200" lvl="0" marL="0" rtl="0" algn="l">
              <a:lnSpc>
                <a:spcPct val="100000"/>
              </a:lnSpc>
              <a:spcBef>
                <a:spcPts val="0"/>
              </a:spcBef>
              <a:spcAft>
                <a:spcPts val="0"/>
              </a:spcAft>
              <a:buNone/>
            </a:pPr>
            <a:r>
              <a:rPr lang="en" sz="1600"/>
              <a:t>The normalized Classification Report </a:t>
            </a:r>
            <a:r>
              <a:rPr lang="en" sz="1600"/>
              <a:t>shows that the MobileNetV2 model is performing well with the ‘classical’, ‘rock’, ‘hiphop’ and ‘jazz’ genres, while struggling with ‘pop’, ‘country’, ‘disco’, and ‘metal’.</a:t>
            </a:r>
            <a:endParaRPr sz="1600"/>
          </a:p>
        </p:txBody>
      </p:sp>
      <p:pic>
        <p:nvPicPr>
          <p:cNvPr id="201" name="Google Shape;201;p28"/>
          <p:cNvPicPr preferRelativeResize="0"/>
          <p:nvPr/>
        </p:nvPicPr>
        <p:blipFill>
          <a:blip r:embed="rId3">
            <a:alphaModFix/>
          </a:blip>
          <a:stretch>
            <a:fillRect/>
          </a:stretch>
        </p:blipFill>
        <p:spPr>
          <a:xfrm>
            <a:off x="4616400" y="0"/>
            <a:ext cx="4527600" cy="2271743"/>
          </a:xfrm>
          <a:prstGeom prst="rect">
            <a:avLst/>
          </a:prstGeom>
          <a:noFill/>
          <a:ln>
            <a:noFill/>
          </a:ln>
        </p:spPr>
      </p:pic>
      <p:pic>
        <p:nvPicPr>
          <p:cNvPr id="202" name="Google Shape;202;p28"/>
          <p:cNvPicPr preferRelativeResize="0"/>
          <p:nvPr/>
        </p:nvPicPr>
        <p:blipFill>
          <a:blip r:embed="rId4">
            <a:alphaModFix/>
          </a:blip>
          <a:stretch>
            <a:fillRect/>
          </a:stretch>
        </p:blipFill>
        <p:spPr>
          <a:xfrm>
            <a:off x="5338792" y="2271750"/>
            <a:ext cx="3082808" cy="2871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VGG16</a:t>
            </a:r>
            <a:r>
              <a:rPr lang="en"/>
              <a:t> Results:</a:t>
            </a:r>
            <a:endParaRPr/>
          </a:p>
        </p:txBody>
      </p:sp>
      <p:sp>
        <p:nvSpPr>
          <p:cNvPr id="208" name="Google Shape;208;p29"/>
          <p:cNvSpPr txBox="1"/>
          <p:nvPr>
            <p:ph idx="4294967295" type="body"/>
          </p:nvPr>
        </p:nvSpPr>
        <p:spPr>
          <a:xfrm>
            <a:off x="311700" y="1152475"/>
            <a:ext cx="3999900" cy="3549000"/>
          </a:xfrm>
          <a:prstGeom prst="rect">
            <a:avLst/>
          </a:prstGeom>
        </p:spPr>
        <p:txBody>
          <a:bodyPr anchorCtr="0" anchor="t" bIns="91425" lIns="91425" spcFirstLastPara="1" rIns="91425" wrap="square" tIns="91425">
            <a:normAutofit/>
          </a:bodyPr>
          <a:lstStyle/>
          <a:p>
            <a:pPr indent="457200" lvl="0" marL="0" rtl="0" algn="l">
              <a:lnSpc>
                <a:spcPct val="100000"/>
              </a:lnSpc>
              <a:spcBef>
                <a:spcPts val="0"/>
              </a:spcBef>
              <a:spcAft>
                <a:spcPts val="0"/>
              </a:spcAft>
              <a:buNone/>
            </a:pPr>
            <a:r>
              <a:rPr lang="en" sz="1600"/>
              <a:t>The Accuracy vs Epochs and Loss vs Epochs plots show the model begins to overfit prior to fine-tuning. Again, the volatility seen after fine-tuning begins is most likely due to the limited size of our dataset.</a:t>
            </a:r>
            <a:endParaRPr sz="1600"/>
          </a:p>
          <a:p>
            <a:pPr indent="0" lvl="0" marL="0" rtl="0" algn="l">
              <a:lnSpc>
                <a:spcPct val="100000"/>
              </a:lnSpc>
              <a:spcBef>
                <a:spcPts val="0"/>
              </a:spcBef>
              <a:spcAft>
                <a:spcPts val="0"/>
              </a:spcAft>
              <a:buNone/>
            </a:pPr>
            <a:r>
              <a:t/>
            </a:r>
            <a:endParaRPr sz="1600"/>
          </a:p>
          <a:p>
            <a:pPr indent="457200" lvl="0" marL="0" rtl="0" algn="l">
              <a:lnSpc>
                <a:spcPct val="100000"/>
              </a:lnSpc>
              <a:spcBef>
                <a:spcPts val="0"/>
              </a:spcBef>
              <a:spcAft>
                <a:spcPts val="0"/>
              </a:spcAft>
              <a:buNone/>
            </a:pPr>
            <a:r>
              <a:rPr lang="en" sz="1600"/>
              <a:t>The normalized classification report </a:t>
            </a:r>
            <a:r>
              <a:rPr lang="en" sz="1600"/>
              <a:t>shows this model does well with the genres of ‘metal’, ‘hiphop’, ‘blues’, and ‘jazz’, while struggling with ‘pop’, ‘country’, and ‘classical’ songs.</a:t>
            </a:r>
            <a:endParaRPr sz="1600"/>
          </a:p>
        </p:txBody>
      </p:sp>
      <p:pic>
        <p:nvPicPr>
          <p:cNvPr id="209" name="Google Shape;209;p29"/>
          <p:cNvPicPr preferRelativeResize="0"/>
          <p:nvPr/>
        </p:nvPicPr>
        <p:blipFill>
          <a:blip r:embed="rId3">
            <a:alphaModFix/>
          </a:blip>
          <a:stretch>
            <a:fillRect/>
          </a:stretch>
        </p:blipFill>
        <p:spPr>
          <a:xfrm>
            <a:off x="4616400" y="0"/>
            <a:ext cx="4527600" cy="2241386"/>
          </a:xfrm>
          <a:prstGeom prst="rect">
            <a:avLst/>
          </a:prstGeom>
          <a:noFill/>
          <a:ln>
            <a:noFill/>
          </a:ln>
        </p:spPr>
      </p:pic>
      <p:pic>
        <p:nvPicPr>
          <p:cNvPr id="210" name="Google Shape;210;p29"/>
          <p:cNvPicPr preferRelativeResize="0"/>
          <p:nvPr/>
        </p:nvPicPr>
        <p:blipFill>
          <a:blip r:embed="rId4">
            <a:alphaModFix/>
          </a:blip>
          <a:stretch>
            <a:fillRect/>
          </a:stretch>
        </p:blipFill>
        <p:spPr>
          <a:xfrm>
            <a:off x="5329952" y="2241375"/>
            <a:ext cx="3100498" cy="2902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 / Recommendations</a:t>
            </a:r>
            <a:endParaRPr/>
          </a:p>
        </p:txBody>
      </p:sp>
      <p:sp>
        <p:nvSpPr>
          <p:cNvPr id="216" name="Google Shape;216;p30"/>
          <p:cNvSpPr txBox="1"/>
          <p:nvPr>
            <p:ph idx="1" type="body"/>
          </p:nvPr>
        </p:nvSpPr>
        <p:spPr>
          <a:xfrm>
            <a:off x="311700" y="1017725"/>
            <a:ext cx="4548600" cy="4166700"/>
          </a:xfrm>
          <a:prstGeom prst="rect">
            <a:avLst/>
          </a:prstGeom>
        </p:spPr>
        <p:txBody>
          <a:bodyPr anchorCtr="0" anchor="t" bIns="91425" lIns="91425" spcFirstLastPara="1" rIns="91425" wrap="square" tIns="91425">
            <a:normAutofit fontScale="70000"/>
          </a:bodyPr>
          <a:lstStyle/>
          <a:p>
            <a:pPr indent="-290830" lvl="0" marL="457200" rtl="0" algn="l">
              <a:spcBef>
                <a:spcPts val="0"/>
              </a:spcBef>
              <a:spcAft>
                <a:spcPts val="0"/>
              </a:spcAft>
              <a:buClr>
                <a:schemeClr val="lt2"/>
              </a:buClr>
              <a:buSzPct val="100000"/>
              <a:buChar char="●"/>
            </a:pPr>
            <a:r>
              <a:rPr lang="en">
                <a:solidFill>
                  <a:schemeClr val="lt2"/>
                </a:solidFill>
              </a:rPr>
              <a:t>The results seen here are approximately consistent with other runs of the training and testing stages for the deep learning models. For example, some runs of ResNet50’s training achieved a testing accuracy of &gt;72%, but in others it would yield ~62%, as seen here.</a:t>
            </a:r>
            <a:endParaRPr>
              <a:solidFill>
                <a:schemeClr val="lt2"/>
              </a:solidFill>
            </a:endParaRPr>
          </a:p>
          <a:p>
            <a:pPr indent="-281940" lvl="1" marL="914400" rtl="0" algn="l">
              <a:spcBef>
                <a:spcPts val="0"/>
              </a:spcBef>
              <a:spcAft>
                <a:spcPts val="0"/>
              </a:spcAft>
              <a:buClr>
                <a:schemeClr val="lt2"/>
              </a:buClr>
              <a:buSzPct val="100000"/>
              <a:buChar char="○"/>
            </a:pPr>
            <a:r>
              <a:rPr lang="en">
                <a:solidFill>
                  <a:schemeClr val="lt2"/>
                </a:solidFill>
              </a:rPr>
              <a:t>A lack of data is likely responsible for the volatility in results, especially in regard to the fine-tuning stages of the transfer learning models.</a:t>
            </a:r>
            <a:endParaRPr>
              <a:solidFill>
                <a:schemeClr val="lt2"/>
              </a:solidFill>
            </a:endParaRPr>
          </a:p>
          <a:p>
            <a:pPr indent="-281940" lvl="1" marL="914400" rtl="0" algn="l">
              <a:spcBef>
                <a:spcPts val="0"/>
              </a:spcBef>
              <a:spcAft>
                <a:spcPts val="0"/>
              </a:spcAft>
              <a:buClr>
                <a:schemeClr val="lt2"/>
              </a:buClr>
              <a:buSzPct val="100000"/>
              <a:buChar char="○"/>
            </a:pPr>
            <a:r>
              <a:rPr lang="en">
                <a:solidFill>
                  <a:schemeClr val="lt2"/>
                </a:solidFill>
              </a:rPr>
              <a:t>With the addition of more data, one could expect these results to become much more stable.</a:t>
            </a:r>
            <a:endParaRPr>
              <a:solidFill>
                <a:schemeClr val="lt2"/>
              </a:solidFill>
            </a:endParaRPr>
          </a:p>
          <a:p>
            <a:pPr indent="-290830" lvl="0" marL="457200" rtl="0" algn="l">
              <a:spcBef>
                <a:spcPts val="0"/>
              </a:spcBef>
              <a:spcAft>
                <a:spcPts val="0"/>
              </a:spcAft>
              <a:buClr>
                <a:schemeClr val="lt2"/>
              </a:buClr>
              <a:buSzPct val="100000"/>
              <a:buChar char="●"/>
            </a:pPr>
            <a:r>
              <a:rPr lang="en">
                <a:solidFill>
                  <a:schemeClr val="lt2"/>
                </a:solidFill>
              </a:rPr>
              <a:t>On average, the deep learning models performed a little worse than the best classical models, with some transfer learning models occasionally testing in the 70-75% accuracy range.</a:t>
            </a:r>
            <a:endParaRPr>
              <a:solidFill>
                <a:schemeClr val="lt2"/>
              </a:solidFill>
            </a:endParaRPr>
          </a:p>
          <a:p>
            <a:pPr indent="-290830" lvl="0" marL="457200" rtl="0" algn="l">
              <a:spcBef>
                <a:spcPts val="0"/>
              </a:spcBef>
              <a:spcAft>
                <a:spcPts val="0"/>
              </a:spcAft>
              <a:buClr>
                <a:schemeClr val="lt2"/>
              </a:buClr>
              <a:buSzPct val="100000"/>
              <a:buChar char="●"/>
            </a:pPr>
            <a:r>
              <a:rPr lang="en">
                <a:solidFill>
                  <a:schemeClr val="lt2"/>
                </a:solidFill>
              </a:rPr>
              <a:t>MobileNetV2 and ResNet50 were frequently jumping up in testing accuracy and would therefore be my main suggestions for models to train with more data.</a:t>
            </a:r>
            <a:endParaRPr>
              <a:solidFill>
                <a:schemeClr val="lt2"/>
              </a:solidFill>
            </a:endParaRPr>
          </a:p>
          <a:p>
            <a:pPr indent="-290830" lvl="0" marL="457200" rtl="0" algn="l">
              <a:spcBef>
                <a:spcPts val="0"/>
              </a:spcBef>
              <a:spcAft>
                <a:spcPts val="0"/>
              </a:spcAft>
              <a:buClr>
                <a:schemeClr val="lt2"/>
              </a:buClr>
              <a:buSzPct val="100000"/>
              <a:buChar char="●"/>
            </a:pPr>
            <a:r>
              <a:rPr lang="en">
                <a:solidFill>
                  <a:schemeClr val="lt2"/>
                </a:solidFill>
              </a:rPr>
              <a:t>The custom CNN was performing more consistently than the others, due to the lack of a fine-tuning stage as with the transfer learning models.</a:t>
            </a:r>
            <a:endParaRPr>
              <a:solidFill>
                <a:schemeClr val="lt2"/>
              </a:solidFill>
            </a:endParaRPr>
          </a:p>
          <a:p>
            <a:pPr indent="-281940" lvl="1" marL="914400" rtl="0" algn="l">
              <a:spcBef>
                <a:spcPts val="0"/>
              </a:spcBef>
              <a:spcAft>
                <a:spcPts val="0"/>
              </a:spcAft>
              <a:buClr>
                <a:schemeClr val="lt2"/>
              </a:buClr>
              <a:buSzPct val="100000"/>
              <a:buChar char="○"/>
            </a:pPr>
            <a:r>
              <a:rPr lang="en">
                <a:solidFill>
                  <a:schemeClr val="lt2"/>
                </a:solidFill>
              </a:rPr>
              <a:t>The accuracy of the custom CNN would probably continue to improve steadily with the addition of more data and may be a helpful addition to an ensemble approach, depending on performance.</a:t>
            </a:r>
            <a:endParaRPr>
              <a:solidFill>
                <a:schemeClr val="lt2"/>
              </a:solidFill>
            </a:endParaRPr>
          </a:p>
          <a:p>
            <a:pPr indent="-290830" lvl="0" marL="457200" rtl="0" algn="l">
              <a:spcBef>
                <a:spcPts val="0"/>
              </a:spcBef>
              <a:spcAft>
                <a:spcPts val="0"/>
              </a:spcAft>
              <a:buClr>
                <a:schemeClr val="lt2"/>
              </a:buClr>
              <a:buSzPct val="100000"/>
              <a:buChar char="●"/>
            </a:pPr>
            <a:r>
              <a:rPr lang="en">
                <a:solidFill>
                  <a:schemeClr val="lt2"/>
                </a:solidFill>
              </a:rPr>
              <a:t>As our ‘best’ classical models, the XGBoost and Support Vector Machine classifiers should be trained on more data to serve as a baseline for comparison with deep learning models as they are developed.</a:t>
            </a:r>
            <a:endParaRPr>
              <a:solidFill>
                <a:schemeClr val="lt2"/>
              </a:solidFill>
            </a:endParaRPr>
          </a:p>
          <a:p>
            <a:pPr indent="-290830" lvl="0" marL="457200" rtl="0" algn="l">
              <a:spcBef>
                <a:spcPts val="0"/>
              </a:spcBef>
              <a:spcAft>
                <a:spcPts val="0"/>
              </a:spcAft>
              <a:buClr>
                <a:schemeClr val="lt2"/>
              </a:buClr>
              <a:buSzPct val="100000"/>
              <a:buChar char="●"/>
            </a:pPr>
            <a:r>
              <a:rPr lang="en">
                <a:solidFill>
                  <a:schemeClr val="lt2"/>
                </a:solidFill>
              </a:rPr>
              <a:t>Finally, the deployed model(s) should be continually updated, training on new, labeled data when available.</a:t>
            </a:r>
            <a:endParaRPr>
              <a:solidFill>
                <a:schemeClr val="lt2"/>
              </a:solidFill>
            </a:endParaRPr>
          </a:p>
        </p:txBody>
      </p:sp>
      <p:pic>
        <p:nvPicPr>
          <p:cNvPr id="217" name="Google Shape;217;p30"/>
          <p:cNvPicPr preferRelativeResize="0"/>
          <p:nvPr/>
        </p:nvPicPr>
        <p:blipFill>
          <a:blip r:embed="rId3">
            <a:alphaModFix/>
          </a:blip>
          <a:stretch>
            <a:fillRect/>
          </a:stretch>
        </p:blipFill>
        <p:spPr>
          <a:xfrm>
            <a:off x="5124575" y="1017725"/>
            <a:ext cx="3707725" cy="3326225"/>
          </a:xfrm>
          <a:prstGeom prst="rect">
            <a:avLst/>
          </a:prstGeom>
          <a:noFill/>
          <a:ln>
            <a:noFill/>
          </a:ln>
        </p:spPr>
      </p:pic>
      <p:sp>
        <p:nvSpPr>
          <p:cNvPr id="218" name="Google Shape;218;p30"/>
          <p:cNvSpPr txBox="1"/>
          <p:nvPr>
            <p:ph idx="1" type="body"/>
          </p:nvPr>
        </p:nvSpPr>
        <p:spPr>
          <a:xfrm>
            <a:off x="5899488" y="682325"/>
            <a:ext cx="2157900" cy="335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SzPct val="92500"/>
              <a:buNone/>
            </a:pPr>
            <a:r>
              <a:rPr lang="en" sz="1100"/>
              <a:t>Final Metrics Summary for All Models:</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1"/>
          <p:cNvSpPr txBox="1"/>
          <p:nvPr>
            <p:ph idx="1" type="body"/>
          </p:nvPr>
        </p:nvSpPr>
        <p:spPr>
          <a:xfrm>
            <a:off x="311700" y="1094350"/>
            <a:ext cx="8520600" cy="3973800"/>
          </a:xfrm>
          <a:prstGeom prst="rect">
            <a:avLst/>
          </a:prstGeom>
        </p:spPr>
        <p:txBody>
          <a:bodyPr anchorCtr="0" anchor="t" bIns="91425" lIns="91425" spcFirstLastPara="1" rIns="91425" wrap="square" tIns="91425">
            <a:normAutofit fontScale="70000"/>
          </a:bodyPr>
          <a:lstStyle/>
          <a:p>
            <a:pPr indent="-313055" lvl="0" marL="457200" rtl="0" algn="l">
              <a:spcBef>
                <a:spcPts val="0"/>
              </a:spcBef>
              <a:spcAft>
                <a:spcPts val="0"/>
              </a:spcAft>
              <a:buClr>
                <a:schemeClr val="lt2"/>
              </a:buClr>
              <a:buSzPct val="100000"/>
              <a:buAutoNum type="arabicPeriod"/>
            </a:pPr>
            <a:r>
              <a:rPr lang="en" sz="1900">
                <a:solidFill>
                  <a:schemeClr val="lt2"/>
                </a:solidFill>
              </a:rPr>
              <a:t>Certainly the main restriction in performance for these models is the lack of available data. </a:t>
            </a:r>
            <a:endParaRPr sz="1900">
              <a:solidFill>
                <a:schemeClr val="lt2"/>
              </a:solidFill>
            </a:endParaRPr>
          </a:p>
          <a:p>
            <a:pPr indent="-313055" lvl="1" marL="914400" rtl="0" algn="l">
              <a:spcBef>
                <a:spcPts val="0"/>
              </a:spcBef>
              <a:spcAft>
                <a:spcPts val="0"/>
              </a:spcAft>
              <a:buClr>
                <a:schemeClr val="lt2"/>
              </a:buClr>
              <a:buSzPct val="100000"/>
              <a:buAutoNum type="alphaLcPeriod"/>
            </a:pPr>
            <a:r>
              <a:rPr lang="en" sz="1900">
                <a:solidFill>
                  <a:schemeClr val="lt2"/>
                </a:solidFill>
              </a:rPr>
              <a:t>Particularly for the neural networks, 1000 samples is not enough data to train on to develop a comprehensive model which can sufficiently classify songs across 10 genres.</a:t>
            </a:r>
            <a:endParaRPr sz="1900">
              <a:solidFill>
                <a:schemeClr val="lt2"/>
              </a:solidFill>
            </a:endParaRPr>
          </a:p>
          <a:p>
            <a:pPr indent="-313055" lvl="1" marL="914400" rtl="0" algn="l">
              <a:spcBef>
                <a:spcPts val="0"/>
              </a:spcBef>
              <a:spcAft>
                <a:spcPts val="0"/>
              </a:spcAft>
              <a:buClr>
                <a:schemeClr val="lt2"/>
              </a:buClr>
              <a:buSzPct val="100000"/>
              <a:buAutoNum type="alphaLcPeriod"/>
            </a:pPr>
            <a:r>
              <a:rPr lang="en" sz="1900">
                <a:solidFill>
                  <a:schemeClr val="lt2"/>
                </a:solidFill>
              </a:rPr>
              <a:t>In the 20+ years since the GTZAN dataset was collected, the amount of genre-labeled music available online has increased exponentially. If a music-streaming platform were to develop deep learning models for this purpose, they would have access to millions of songs, rather than 1000.</a:t>
            </a:r>
            <a:endParaRPr sz="1900">
              <a:solidFill>
                <a:schemeClr val="lt2"/>
              </a:solidFill>
            </a:endParaRPr>
          </a:p>
          <a:p>
            <a:pPr indent="-313055" lvl="2" marL="1371600" rtl="0" algn="l">
              <a:spcBef>
                <a:spcPts val="0"/>
              </a:spcBef>
              <a:spcAft>
                <a:spcPts val="0"/>
              </a:spcAft>
              <a:buClr>
                <a:schemeClr val="lt2"/>
              </a:buClr>
              <a:buSzPct val="100000"/>
              <a:buAutoNum type="romanLcPeriod"/>
            </a:pPr>
            <a:r>
              <a:rPr lang="en" sz="1900">
                <a:solidFill>
                  <a:schemeClr val="lt2"/>
                </a:solidFill>
              </a:rPr>
              <a:t>So, in practice, the CNN or transfer learning approaches would probably prove most effective. </a:t>
            </a:r>
            <a:endParaRPr sz="1900">
              <a:solidFill>
                <a:schemeClr val="lt2"/>
              </a:solidFill>
            </a:endParaRPr>
          </a:p>
          <a:p>
            <a:pPr indent="-313055" lvl="2" marL="1371600" rtl="0" algn="l">
              <a:spcBef>
                <a:spcPts val="0"/>
              </a:spcBef>
              <a:spcAft>
                <a:spcPts val="0"/>
              </a:spcAft>
              <a:buClr>
                <a:schemeClr val="lt2"/>
              </a:buClr>
              <a:buSzPct val="100000"/>
              <a:buAutoNum type="romanLcPeriod"/>
            </a:pPr>
            <a:r>
              <a:rPr lang="en" sz="1900">
                <a:solidFill>
                  <a:schemeClr val="lt2"/>
                </a:solidFill>
              </a:rPr>
              <a:t>Specifically, if multiple models are trained, each performing better than the others on certain genres, an ensemble method which classifies by a weighted majority vote based on genre performance would most likely be the optimal solution.</a:t>
            </a:r>
            <a:endParaRPr sz="1900">
              <a:solidFill>
                <a:schemeClr val="lt2"/>
              </a:solidFill>
            </a:endParaRPr>
          </a:p>
          <a:p>
            <a:pPr indent="-313055" lvl="0" marL="457200" rtl="0" algn="l">
              <a:spcBef>
                <a:spcPts val="0"/>
              </a:spcBef>
              <a:spcAft>
                <a:spcPts val="0"/>
              </a:spcAft>
              <a:buClr>
                <a:schemeClr val="lt2"/>
              </a:buClr>
              <a:buSzPct val="100000"/>
              <a:buAutoNum type="arabicPeriod"/>
            </a:pPr>
            <a:r>
              <a:rPr lang="en" sz="1900">
                <a:solidFill>
                  <a:schemeClr val="lt2"/>
                </a:solidFill>
              </a:rPr>
              <a:t>Aside from gathering more data, the project could be improved simply by splitting the data we do have into smaller samples which would be trained on, then classified by majority vote in prediction. One way of doing this would be to split the 30-second song clips into smaller, 10-second clips in preprocessing stages. This process would triple the amount of available samples to train and predict on, which would almost definitely result in more accurate predictions.</a:t>
            </a:r>
            <a:endParaRPr sz="1900">
              <a:solidFill>
                <a:schemeClr val="lt2"/>
              </a:solidFill>
            </a:endParaRPr>
          </a:p>
          <a:p>
            <a:pPr indent="-313055" lvl="1" marL="914400" rtl="0" algn="l">
              <a:spcBef>
                <a:spcPts val="0"/>
              </a:spcBef>
              <a:spcAft>
                <a:spcPts val="0"/>
              </a:spcAft>
              <a:buClr>
                <a:schemeClr val="lt2"/>
              </a:buClr>
              <a:buSzPct val="100000"/>
              <a:buAutoNum type="alphaLcPeriod"/>
            </a:pPr>
            <a:r>
              <a:rPr lang="en" sz="1900">
                <a:solidFill>
                  <a:schemeClr val="lt2"/>
                </a:solidFill>
              </a:rPr>
              <a:t>Could also split 30-second clips into 3-second clips, for a 10X increase in available samples.</a:t>
            </a:r>
            <a:endParaRPr sz="1900">
              <a:solidFill>
                <a:schemeClr val="lt2"/>
              </a:solidFill>
            </a:endParaRPr>
          </a:p>
        </p:txBody>
      </p:sp>
      <p:sp>
        <p:nvSpPr>
          <p:cNvPr id="224" name="Google Shape;22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Refinement</a:t>
            </a:r>
            <a:endParaRPr i="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a:t>
            </a:r>
            <a:endParaRPr/>
          </a:p>
        </p:txBody>
      </p:sp>
      <p:sp>
        <p:nvSpPr>
          <p:cNvPr id="67" name="Google Shape;67;p1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47500"/>
          </a:bodyPr>
          <a:lstStyle/>
          <a:p>
            <a:pPr indent="-285908" lvl="0" marL="457200" rtl="0" algn="l">
              <a:spcBef>
                <a:spcPts val="0"/>
              </a:spcBef>
              <a:spcAft>
                <a:spcPts val="0"/>
              </a:spcAft>
              <a:buSzPct val="100000"/>
              <a:buChar char="●"/>
            </a:pPr>
            <a:r>
              <a:rPr lang="en" sz="1900"/>
              <a:t>During a streamed Spotify event in February 2021, the company’s Co-Head of Music, Jeremy Erlich, confirmed that over 60,000 tracks are being uploaded to Spotify every day.</a:t>
            </a:r>
            <a:endParaRPr sz="1900"/>
          </a:p>
          <a:p>
            <a:pPr indent="-285908" lvl="1" marL="914400" rtl="0" algn="l">
              <a:spcBef>
                <a:spcPts val="0"/>
              </a:spcBef>
              <a:spcAft>
                <a:spcPts val="0"/>
              </a:spcAft>
              <a:buSzPct val="100000"/>
              <a:buChar char="○"/>
            </a:pPr>
            <a:r>
              <a:rPr lang="en" sz="1900"/>
              <a:t>That’s a 50% increase in less than two years, when compared to an April 2019 quote of 40,000 daily uploads.</a:t>
            </a:r>
            <a:r>
              <a:rPr baseline="30000" lang="en" sz="1900"/>
              <a:t>[1]</a:t>
            </a:r>
            <a:endParaRPr sz="1900"/>
          </a:p>
          <a:p>
            <a:pPr indent="-285908" lvl="0" marL="457200" rtl="0" algn="l">
              <a:spcBef>
                <a:spcPts val="0"/>
              </a:spcBef>
              <a:spcAft>
                <a:spcPts val="0"/>
              </a:spcAft>
              <a:buSzPct val="100000"/>
              <a:buChar char="●"/>
            </a:pPr>
            <a:r>
              <a:rPr lang="en" sz="1900"/>
              <a:t>At this volume, it would take an incredible amount of human effort to classify these songs into genres.</a:t>
            </a:r>
            <a:endParaRPr sz="1900"/>
          </a:p>
          <a:p>
            <a:pPr indent="-285908" lvl="1" marL="914400" rtl="0" algn="l">
              <a:spcBef>
                <a:spcPts val="0"/>
              </a:spcBef>
              <a:spcAft>
                <a:spcPts val="0"/>
              </a:spcAft>
              <a:buSzPct val="100000"/>
              <a:buChar char="○"/>
            </a:pPr>
            <a:r>
              <a:rPr lang="en" sz="1900"/>
              <a:t>Machine learning provides the opportunity for us to automate this process by analyzing audio signal data to classify songs into their respective genres on upload.</a:t>
            </a:r>
            <a:endParaRPr sz="1900"/>
          </a:p>
          <a:p>
            <a:pPr indent="-285908" lvl="1" marL="914400" rtl="0" algn="l">
              <a:spcBef>
                <a:spcPts val="0"/>
              </a:spcBef>
              <a:spcAft>
                <a:spcPts val="0"/>
              </a:spcAft>
              <a:buSzPct val="100000"/>
              <a:buChar char="○"/>
            </a:pPr>
            <a:r>
              <a:rPr lang="en" sz="1900"/>
              <a:t>Without the the ‘Genre’ tag as a guiding signpost for those trying to find new music, it would become a tireless effort for listeners to sift through potentially millions of songs before finding what they want.</a:t>
            </a:r>
            <a:endParaRPr sz="1900"/>
          </a:p>
          <a:p>
            <a:pPr indent="-285908" lvl="0" marL="457200" rtl="0" algn="l">
              <a:spcBef>
                <a:spcPts val="0"/>
              </a:spcBef>
              <a:spcAft>
                <a:spcPts val="0"/>
              </a:spcAft>
              <a:buSzPct val="100000"/>
              <a:buChar char="●"/>
            </a:pPr>
            <a:r>
              <a:rPr lang="en" sz="1900"/>
              <a:t>Among many other benefits, this would give music streaming platforms the ability to understand, in real-time, the distribution of genres uploaded.</a:t>
            </a:r>
            <a:endParaRPr sz="1900"/>
          </a:p>
          <a:p>
            <a:pPr indent="-285908" lvl="0" marL="457200" rtl="0" algn="l">
              <a:spcBef>
                <a:spcPts val="0"/>
              </a:spcBef>
              <a:spcAft>
                <a:spcPts val="0"/>
              </a:spcAft>
              <a:buSzPct val="100000"/>
              <a:buChar char="●"/>
            </a:pPr>
            <a:r>
              <a:rPr lang="en" sz="1900"/>
              <a:t>The aim of this project is to provide a comparative analysis of different machine learning approaches which results in actionable recommendations for model usage and future refinement.</a:t>
            </a:r>
            <a:endParaRPr sz="1900"/>
          </a:p>
        </p:txBody>
      </p:sp>
      <p:pic>
        <p:nvPicPr>
          <p:cNvPr id="68" name="Google Shape;68;p14"/>
          <p:cNvPicPr preferRelativeResize="0"/>
          <p:nvPr/>
        </p:nvPicPr>
        <p:blipFill rotWithShape="1">
          <a:blip r:embed="rId3">
            <a:alphaModFix/>
          </a:blip>
          <a:srcRect b="22991" l="0" r="0" t="24589"/>
          <a:stretch/>
        </p:blipFill>
        <p:spPr>
          <a:xfrm rot="-4">
            <a:off x="4928900" y="1240378"/>
            <a:ext cx="3624926" cy="2662744"/>
          </a:xfrm>
          <a:prstGeom prst="rect">
            <a:avLst/>
          </a:prstGeom>
          <a:noFill/>
          <a:ln>
            <a:noFill/>
          </a:ln>
        </p:spPr>
      </p:pic>
      <p:pic>
        <p:nvPicPr>
          <p:cNvPr id="69" name="Google Shape;69;p14"/>
          <p:cNvPicPr preferRelativeResize="0"/>
          <p:nvPr/>
        </p:nvPicPr>
        <p:blipFill rotWithShape="1">
          <a:blip r:embed="rId4">
            <a:alphaModFix amt="12000"/>
          </a:blip>
          <a:srcRect b="14204" l="18128" r="18970" t="11112"/>
          <a:stretch/>
        </p:blipFill>
        <p:spPr>
          <a:xfrm>
            <a:off x="4840075" y="251625"/>
            <a:ext cx="3752150" cy="44552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2"/>
          <p:cNvSpPr txBox="1"/>
          <p:nvPr>
            <p:ph idx="1" type="body"/>
          </p:nvPr>
        </p:nvSpPr>
        <p:spPr>
          <a:xfrm>
            <a:off x="311700" y="3729975"/>
            <a:ext cx="8520600" cy="1362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75"/>
              <a:buNone/>
            </a:pPr>
            <a:r>
              <a:rPr lang="en" sz="1000"/>
              <a:t>Sources:</a:t>
            </a:r>
            <a:endParaRPr sz="1000"/>
          </a:p>
          <a:p>
            <a:pPr indent="0" lvl="0" marL="0" rtl="0" algn="l">
              <a:lnSpc>
                <a:spcPct val="100000"/>
              </a:lnSpc>
              <a:spcBef>
                <a:spcPts val="0"/>
              </a:spcBef>
              <a:spcAft>
                <a:spcPts val="0"/>
              </a:spcAft>
              <a:buSzPts val="275"/>
              <a:buNone/>
            </a:pPr>
            <a:r>
              <a:t/>
            </a:r>
            <a:endParaRPr sz="1000"/>
          </a:p>
          <a:p>
            <a:pPr indent="0" lvl="0" marL="457200" rtl="0" algn="l">
              <a:lnSpc>
                <a:spcPct val="100000"/>
              </a:lnSpc>
              <a:spcBef>
                <a:spcPts val="0"/>
              </a:spcBef>
              <a:spcAft>
                <a:spcPts val="0"/>
              </a:spcAft>
              <a:buSzPts val="275"/>
              <a:buNone/>
            </a:pPr>
            <a:r>
              <a:rPr lang="en" sz="1000"/>
              <a:t>[1] Tim Ingham, “OVER 60,000 TRACKS ARE NOW UPLOADED TO SPOTIFY EVERY DAY. THAT’S NEARLY ONE PER SECOND.”, musicbusinessworldwide.com, Feb. 20, 2021 </a:t>
            </a:r>
            <a:r>
              <a:rPr i="1" lang="en" sz="1000"/>
              <a:t>[https://www.musicbusinessworldwide.com/over-60000-tracks-are-now-uploaded-to-spotify-daily-thats-nearly-one-per-second/]</a:t>
            </a:r>
            <a:endParaRPr i="1" sz="1000"/>
          </a:p>
          <a:p>
            <a:pPr indent="0" lvl="0" marL="0" rtl="0" algn="l">
              <a:lnSpc>
                <a:spcPct val="100000"/>
              </a:lnSpc>
              <a:spcBef>
                <a:spcPts val="0"/>
              </a:spcBef>
              <a:spcAft>
                <a:spcPts val="0"/>
              </a:spcAft>
              <a:buSzPts val="275"/>
              <a:buNone/>
            </a:pPr>
            <a:r>
              <a:t/>
            </a:r>
            <a:endParaRPr sz="1000"/>
          </a:p>
          <a:p>
            <a:pPr indent="0" lvl="0" marL="457200" rtl="0" algn="l">
              <a:lnSpc>
                <a:spcPct val="100000"/>
              </a:lnSpc>
              <a:spcBef>
                <a:spcPts val="0"/>
              </a:spcBef>
              <a:spcAft>
                <a:spcPts val="0"/>
              </a:spcAft>
              <a:buSzPts val="275"/>
              <a:buNone/>
            </a:pPr>
            <a:r>
              <a:rPr lang="en" sz="1000"/>
              <a:t>[2] Andrada Olteanu, “GTZAN Dataset - Music Genre Classification Audio Files | Mel Spectrograms | CSV with extracted features”, kaggle.com </a:t>
            </a:r>
            <a:r>
              <a:rPr i="1" lang="en" sz="1000"/>
              <a:t>[https://www.kaggle.com/datasets/andradaolteanu/gtzan-dataset-music-genre-classification]</a:t>
            </a:r>
            <a:endParaRPr i="1" sz="1000"/>
          </a:p>
        </p:txBody>
      </p:sp>
      <p:sp>
        <p:nvSpPr>
          <p:cNvPr id="230" name="Google Shape;230;p32"/>
          <p:cNvSpPr txBox="1"/>
          <p:nvPr>
            <p:ph type="title"/>
          </p:nvPr>
        </p:nvSpPr>
        <p:spPr>
          <a:xfrm>
            <a:off x="311700" y="473300"/>
            <a:ext cx="8520600" cy="279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6000"/>
              <a:t>Thank You</a:t>
            </a:r>
            <a:endParaRPr sz="6000"/>
          </a:p>
          <a:p>
            <a:pPr indent="0" lvl="0" marL="0" rtl="0" algn="ctr">
              <a:spcBef>
                <a:spcPts val="0"/>
              </a:spcBef>
              <a:spcAft>
                <a:spcPts val="0"/>
              </a:spcAft>
              <a:buSzPts val="990"/>
              <a:buNone/>
            </a:pPr>
            <a:r>
              <a:t/>
            </a:r>
            <a:endParaRPr sz="1200">
              <a:solidFill>
                <a:schemeClr val="accent3"/>
              </a:solidFill>
            </a:endParaRPr>
          </a:p>
          <a:p>
            <a:pPr indent="0" lvl="0" marL="0" rtl="0" algn="ctr">
              <a:spcBef>
                <a:spcPts val="0"/>
              </a:spcBef>
              <a:spcAft>
                <a:spcPts val="0"/>
              </a:spcAft>
              <a:buSzPts val="990"/>
              <a:buNone/>
            </a:pPr>
            <a:r>
              <a:t/>
            </a:r>
            <a:endParaRPr sz="1200">
              <a:solidFill>
                <a:schemeClr val="accent3"/>
              </a:solidFill>
            </a:endParaRPr>
          </a:p>
          <a:p>
            <a:pPr indent="0" lvl="0" marL="0" rtl="0" algn="ctr">
              <a:spcBef>
                <a:spcPts val="0"/>
              </a:spcBef>
              <a:spcAft>
                <a:spcPts val="0"/>
              </a:spcAft>
              <a:buSzPts val="990"/>
              <a:buNone/>
            </a:pPr>
            <a:r>
              <a:rPr lang="en" sz="1200">
                <a:solidFill>
                  <a:schemeClr val="accent3"/>
                </a:solidFill>
              </a:rPr>
              <a:t>Kyle Stoudt</a:t>
            </a:r>
            <a:endParaRPr sz="1200">
              <a:solidFill>
                <a:schemeClr val="accent3"/>
              </a:solidFill>
            </a:endParaRPr>
          </a:p>
          <a:p>
            <a:pPr indent="0" lvl="0" marL="0" rtl="0" algn="ctr">
              <a:spcBef>
                <a:spcPts val="0"/>
              </a:spcBef>
              <a:spcAft>
                <a:spcPts val="0"/>
              </a:spcAft>
              <a:buSzPts val="990"/>
              <a:buNone/>
            </a:pPr>
            <a:r>
              <a:rPr lang="en" sz="1200">
                <a:solidFill>
                  <a:schemeClr val="accent3"/>
                </a:solidFill>
              </a:rPr>
              <a:t>Springboard Data Science Career Track</a:t>
            </a:r>
            <a:endParaRPr sz="1200">
              <a:solidFill>
                <a:schemeClr val="accent3"/>
              </a:solidFill>
            </a:endParaRPr>
          </a:p>
        </p:txBody>
      </p:sp>
    </p:spTree>
  </p:cSld>
  <p:clrMapOvr>
    <a:masterClrMapping/>
  </p:clrMapOvr>
  <mc:AlternateContent>
    <mc:Choice Requires="p14">
      <p:transition spd="slow" p14:dur="32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t>
            </a:r>
            <a:r>
              <a:rPr lang="en"/>
              <a:t>he GTZAN Datase</a:t>
            </a:r>
            <a:r>
              <a:rPr lang="en"/>
              <a:t>t</a:t>
            </a:r>
            <a:r>
              <a:rPr baseline="30000" lang="en"/>
              <a:t>[2]</a:t>
            </a:r>
            <a:endParaRPr baseline="30000"/>
          </a:p>
        </p:txBody>
      </p:sp>
      <p:sp>
        <p:nvSpPr>
          <p:cNvPr id="75" name="Google Shape;75;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55000" lnSpcReduction="20000"/>
          </a:bodyPr>
          <a:lstStyle/>
          <a:p>
            <a:pPr indent="-294957" lvl="0" marL="457200" rtl="0" algn="l">
              <a:spcBef>
                <a:spcPts val="0"/>
              </a:spcBef>
              <a:spcAft>
                <a:spcPts val="0"/>
              </a:spcAft>
              <a:buSzPct val="100000"/>
              <a:buChar char="●"/>
            </a:pPr>
            <a:r>
              <a:rPr lang="en" sz="1900"/>
              <a:t>The most-used public dataset for machine learning applications in music genre recognition.</a:t>
            </a:r>
            <a:endParaRPr sz="1900"/>
          </a:p>
          <a:p>
            <a:pPr indent="-294957" lvl="0" marL="457200" rtl="0" algn="l">
              <a:spcBef>
                <a:spcPts val="0"/>
              </a:spcBef>
              <a:spcAft>
                <a:spcPts val="0"/>
              </a:spcAft>
              <a:buSzPct val="100000"/>
              <a:buChar char="●"/>
            </a:pPr>
            <a:r>
              <a:rPr lang="en" sz="1900"/>
              <a:t>Collected in 2000-2001 from a variety of sources including personal CDs, radio, microphone recordings, in order to represent a variety of recording conditions.</a:t>
            </a:r>
            <a:endParaRPr sz="1900"/>
          </a:p>
          <a:p>
            <a:pPr indent="-294957" lvl="0" marL="457200" rtl="0" algn="l">
              <a:spcBef>
                <a:spcPts val="0"/>
              </a:spcBef>
              <a:spcAft>
                <a:spcPts val="0"/>
              </a:spcAft>
              <a:buSzPct val="100000"/>
              <a:buChar char="●"/>
            </a:pPr>
            <a:r>
              <a:rPr lang="en" sz="1900"/>
              <a:t>1000 30-second audio files evenly distributed across 10 genres. </a:t>
            </a:r>
            <a:endParaRPr sz="1900"/>
          </a:p>
          <a:p>
            <a:pPr indent="-294957" lvl="0" marL="457200" rtl="0" algn="l">
              <a:spcBef>
                <a:spcPts val="0"/>
              </a:spcBef>
              <a:spcAft>
                <a:spcPts val="0"/>
              </a:spcAft>
              <a:buSzPct val="100000"/>
              <a:buChar char="●"/>
            </a:pPr>
            <a:r>
              <a:rPr lang="en" sz="1900"/>
              <a:t>Mel-scaled Spectrograms (Mel Spectrograms) in PNG format which act as a visual representation of each audio file.</a:t>
            </a:r>
            <a:endParaRPr sz="1900"/>
          </a:p>
          <a:p>
            <a:pPr indent="-294957" lvl="1" marL="914400" rtl="0" algn="l">
              <a:spcBef>
                <a:spcPts val="0"/>
              </a:spcBef>
              <a:spcAft>
                <a:spcPts val="0"/>
              </a:spcAft>
              <a:buSzPct val="100000"/>
              <a:buChar char="○"/>
            </a:pPr>
            <a:r>
              <a:rPr lang="en" sz="1900"/>
              <a:t>Enables the use of Convolutional Neural Networks (CNNs), as they typically take data in some sort of image format.</a:t>
            </a:r>
            <a:endParaRPr sz="1900"/>
          </a:p>
          <a:p>
            <a:pPr indent="-294957" lvl="1" marL="914400" rtl="0" algn="l">
              <a:spcBef>
                <a:spcPts val="0"/>
              </a:spcBef>
              <a:spcAft>
                <a:spcPts val="0"/>
              </a:spcAft>
              <a:buSzPct val="100000"/>
              <a:buChar char="○"/>
            </a:pPr>
            <a:r>
              <a:rPr lang="en" sz="1900"/>
              <a:t>This is an example of what a CNN ‘sees’ when classifying songs by genre.</a:t>
            </a:r>
            <a:endParaRPr sz="1900"/>
          </a:p>
          <a:p>
            <a:pPr indent="-294957" lvl="0" marL="457200" rtl="0" algn="l">
              <a:spcBef>
                <a:spcPts val="0"/>
              </a:spcBef>
              <a:spcAft>
                <a:spcPts val="0"/>
              </a:spcAft>
              <a:buSzPct val="100000"/>
              <a:buChar char="●"/>
            </a:pPr>
            <a:r>
              <a:rPr lang="en" sz="1900"/>
              <a:t>The GTZAN dataset contains CSV files containing tabularized data extracted via the Librosa library for each song sample.</a:t>
            </a:r>
            <a:endParaRPr sz="1900"/>
          </a:p>
          <a:p>
            <a:pPr indent="-294957" lvl="1" marL="914400" rtl="0" algn="l">
              <a:spcBef>
                <a:spcPts val="0"/>
              </a:spcBef>
              <a:spcAft>
                <a:spcPts val="0"/>
              </a:spcAft>
              <a:buSzPct val="100000"/>
              <a:buChar char="○"/>
            </a:pPr>
            <a:r>
              <a:rPr lang="en" sz="1900"/>
              <a:t>These were not used in this project, as the tabularized data was manually extracted with Librosa.</a:t>
            </a:r>
            <a:endParaRPr sz="1900"/>
          </a:p>
        </p:txBody>
      </p:sp>
      <p:pic>
        <p:nvPicPr>
          <p:cNvPr id="76" name="Google Shape;76;p15"/>
          <p:cNvPicPr preferRelativeResize="0"/>
          <p:nvPr/>
        </p:nvPicPr>
        <p:blipFill>
          <a:blip r:embed="rId3">
            <a:alphaModFix/>
          </a:blip>
          <a:stretch>
            <a:fillRect/>
          </a:stretch>
        </p:blipFill>
        <p:spPr>
          <a:xfrm>
            <a:off x="5137475" y="814225"/>
            <a:ext cx="2857500" cy="2019300"/>
          </a:xfrm>
          <a:prstGeom prst="rect">
            <a:avLst/>
          </a:prstGeom>
          <a:noFill/>
          <a:ln>
            <a:noFill/>
          </a:ln>
        </p:spPr>
      </p:pic>
      <p:pic>
        <p:nvPicPr>
          <p:cNvPr id="77" name="Google Shape;77;p15"/>
          <p:cNvPicPr preferRelativeResize="0"/>
          <p:nvPr/>
        </p:nvPicPr>
        <p:blipFill>
          <a:blip r:embed="rId4">
            <a:alphaModFix/>
          </a:blip>
          <a:stretch>
            <a:fillRect/>
          </a:stretch>
        </p:blipFill>
        <p:spPr>
          <a:xfrm>
            <a:off x="5296475" y="2870525"/>
            <a:ext cx="2480255" cy="1666925"/>
          </a:xfrm>
          <a:prstGeom prst="rect">
            <a:avLst/>
          </a:prstGeom>
          <a:noFill/>
          <a:ln>
            <a:noFill/>
          </a:ln>
        </p:spPr>
      </p:pic>
      <p:sp>
        <p:nvSpPr>
          <p:cNvPr id="78" name="Google Shape;78;p15"/>
          <p:cNvSpPr txBox="1"/>
          <p:nvPr>
            <p:ph idx="1" type="body"/>
          </p:nvPr>
        </p:nvSpPr>
        <p:spPr>
          <a:xfrm>
            <a:off x="5983250" y="521225"/>
            <a:ext cx="1106700" cy="3237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sz="1000"/>
              <a:t>‘rock.00005.wav’</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GTZAN Dataset</a:t>
            </a:r>
            <a:endParaRPr baseline="30000"/>
          </a:p>
        </p:txBody>
      </p:sp>
      <p:sp>
        <p:nvSpPr>
          <p:cNvPr id="84" name="Google Shape;84;p16"/>
          <p:cNvSpPr txBox="1"/>
          <p:nvPr>
            <p:ph idx="1" type="body"/>
          </p:nvPr>
        </p:nvSpPr>
        <p:spPr>
          <a:xfrm>
            <a:off x="1282350" y="1190013"/>
            <a:ext cx="6579300" cy="647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N</a:t>
            </a:r>
            <a:r>
              <a:rPr lang="en"/>
              <a:t>ote: The file ‘jazz.00054.wav’ could not be loaded properly, and was replaced with another Jazz song provided in the ‘Discussion’ tab on Kaggle</a:t>
            </a:r>
            <a:endParaRPr/>
          </a:p>
        </p:txBody>
      </p:sp>
      <p:pic>
        <p:nvPicPr>
          <p:cNvPr id="85" name="Google Shape;85;p16"/>
          <p:cNvPicPr preferRelativeResize="0"/>
          <p:nvPr/>
        </p:nvPicPr>
        <p:blipFill rotWithShape="1">
          <a:blip r:embed="rId3">
            <a:alphaModFix/>
          </a:blip>
          <a:srcRect b="0" l="1263" r="0" t="2391"/>
          <a:stretch/>
        </p:blipFill>
        <p:spPr>
          <a:xfrm>
            <a:off x="5280125" y="2353425"/>
            <a:ext cx="2539150" cy="1636350"/>
          </a:xfrm>
          <a:prstGeom prst="rect">
            <a:avLst/>
          </a:prstGeom>
          <a:noFill/>
          <a:ln>
            <a:noFill/>
          </a:ln>
        </p:spPr>
      </p:pic>
      <p:pic>
        <p:nvPicPr>
          <p:cNvPr id="86" name="Google Shape;86;p16"/>
          <p:cNvPicPr preferRelativeResize="0"/>
          <p:nvPr/>
        </p:nvPicPr>
        <p:blipFill rotWithShape="1">
          <a:blip r:embed="rId4">
            <a:alphaModFix/>
          </a:blip>
          <a:srcRect b="0" l="1989" r="0" t="0"/>
          <a:stretch/>
        </p:blipFill>
        <p:spPr>
          <a:xfrm>
            <a:off x="1324725" y="2333400"/>
            <a:ext cx="2539150" cy="1676400"/>
          </a:xfrm>
          <a:prstGeom prst="rect">
            <a:avLst/>
          </a:prstGeom>
          <a:noFill/>
          <a:ln>
            <a:noFill/>
          </a:ln>
        </p:spPr>
      </p:pic>
      <p:sp>
        <p:nvSpPr>
          <p:cNvPr id="87" name="Google Shape;87;p16"/>
          <p:cNvSpPr/>
          <p:nvPr/>
        </p:nvSpPr>
        <p:spPr>
          <a:xfrm>
            <a:off x="3963300" y="3060600"/>
            <a:ext cx="1217400" cy="222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txBox="1"/>
          <p:nvPr>
            <p:ph idx="1" type="body"/>
          </p:nvPr>
        </p:nvSpPr>
        <p:spPr>
          <a:xfrm>
            <a:off x="2040950" y="2009700"/>
            <a:ext cx="1106700" cy="3237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sz="1000"/>
              <a:t>‘jazz.00054.wav’</a:t>
            </a:r>
            <a:endParaRPr sz="1000"/>
          </a:p>
        </p:txBody>
      </p:sp>
      <p:sp>
        <p:nvSpPr>
          <p:cNvPr id="89" name="Google Shape;89;p16"/>
          <p:cNvSpPr txBox="1"/>
          <p:nvPr>
            <p:ph idx="1" type="body"/>
          </p:nvPr>
        </p:nvSpPr>
        <p:spPr>
          <a:xfrm>
            <a:off x="5996350" y="2009700"/>
            <a:ext cx="1106700" cy="3237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sz="1000"/>
              <a:t>‘jazz.00054.png’</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GTZAN Dataset</a:t>
            </a:r>
            <a:endParaRPr baseline="30000"/>
          </a:p>
        </p:txBody>
      </p:sp>
      <p:pic>
        <p:nvPicPr>
          <p:cNvPr id="95" name="Google Shape;95;p17"/>
          <p:cNvPicPr preferRelativeResize="0"/>
          <p:nvPr/>
        </p:nvPicPr>
        <p:blipFill rotWithShape="1">
          <a:blip r:embed="rId3">
            <a:alphaModFix/>
          </a:blip>
          <a:srcRect b="0" l="0" r="2950" t="0"/>
          <a:stretch/>
        </p:blipFill>
        <p:spPr>
          <a:xfrm>
            <a:off x="1914525" y="1713400"/>
            <a:ext cx="5314950" cy="1466850"/>
          </a:xfrm>
          <a:prstGeom prst="rect">
            <a:avLst/>
          </a:prstGeom>
          <a:noFill/>
          <a:ln>
            <a:noFill/>
          </a:ln>
        </p:spPr>
      </p:pic>
      <p:pic>
        <p:nvPicPr>
          <p:cNvPr id="96" name="Google Shape;96;p17"/>
          <p:cNvPicPr preferRelativeResize="0"/>
          <p:nvPr/>
        </p:nvPicPr>
        <p:blipFill rotWithShape="1">
          <a:blip r:embed="rId4">
            <a:alphaModFix/>
          </a:blip>
          <a:srcRect b="0" l="2280" r="3103" t="0"/>
          <a:stretch/>
        </p:blipFill>
        <p:spPr>
          <a:xfrm>
            <a:off x="1885950" y="3295650"/>
            <a:ext cx="5372100" cy="1533525"/>
          </a:xfrm>
          <a:prstGeom prst="rect">
            <a:avLst/>
          </a:prstGeom>
          <a:noFill/>
          <a:ln>
            <a:noFill/>
          </a:ln>
        </p:spPr>
      </p:pic>
      <p:sp>
        <p:nvSpPr>
          <p:cNvPr id="97" name="Google Shape;97;p17"/>
          <p:cNvSpPr txBox="1"/>
          <p:nvPr>
            <p:ph idx="1" type="body"/>
          </p:nvPr>
        </p:nvSpPr>
        <p:spPr>
          <a:xfrm>
            <a:off x="2675850" y="1334225"/>
            <a:ext cx="3944700" cy="5568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1200"/>
              </a:spcAft>
              <a:buNone/>
            </a:pPr>
            <a:r>
              <a:rPr lang="en" sz="1900"/>
              <a:t>Sample of Mel Spectrograms from Different Genres</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Extraction with Librosa</a:t>
            </a:r>
            <a:endParaRPr/>
          </a:p>
        </p:txBody>
      </p:sp>
      <p:sp>
        <p:nvSpPr>
          <p:cNvPr id="103" name="Google Shape;103;p18"/>
          <p:cNvSpPr txBox="1"/>
          <p:nvPr>
            <p:ph idx="1" type="body"/>
          </p:nvPr>
        </p:nvSpPr>
        <p:spPr>
          <a:xfrm>
            <a:off x="311700" y="1609675"/>
            <a:ext cx="39999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Librosa for extraction of </a:t>
            </a:r>
            <a:r>
              <a:rPr lang="en" sz="1900"/>
              <a:t>multiple</a:t>
            </a:r>
            <a:r>
              <a:rPr lang="en" sz="1900"/>
              <a:t> numerical features from audio data.</a:t>
            </a:r>
            <a:endParaRPr sz="1900"/>
          </a:p>
          <a:p>
            <a:pPr indent="0" lvl="0" marL="457200" rtl="0" algn="l">
              <a:spcBef>
                <a:spcPts val="1200"/>
              </a:spcBef>
              <a:spcAft>
                <a:spcPts val="0"/>
              </a:spcAft>
              <a:buNone/>
            </a:pPr>
            <a:r>
              <a:t/>
            </a:r>
            <a:endParaRPr sz="1900"/>
          </a:p>
          <a:p>
            <a:pPr indent="-349250" lvl="0" marL="457200" rtl="0" algn="l">
              <a:spcBef>
                <a:spcPts val="1200"/>
              </a:spcBef>
              <a:spcAft>
                <a:spcPts val="0"/>
              </a:spcAft>
              <a:buSzPts val="1900"/>
              <a:buChar char="●"/>
            </a:pPr>
            <a:r>
              <a:rPr lang="en" sz="1900"/>
              <a:t>Labeled, tabular data generated for all 1000 songs.</a:t>
            </a:r>
            <a:endParaRPr sz="1900"/>
          </a:p>
        </p:txBody>
      </p:sp>
      <p:pic>
        <p:nvPicPr>
          <p:cNvPr id="104" name="Google Shape;104;p18"/>
          <p:cNvPicPr preferRelativeResize="0"/>
          <p:nvPr/>
        </p:nvPicPr>
        <p:blipFill>
          <a:blip r:embed="rId3">
            <a:alphaModFix/>
          </a:blip>
          <a:stretch>
            <a:fillRect/>
          </a:stretch>
        </p:blipFill>
        <p:spPr>
          <a:xfrm>
            <a:off x="4345950" y="3352500"/>
            <a:ext cx="3601317" cy="1791000"/>
          </a:xfrm>
          <a:prstGeom prst="rect">
            <a:avLst/>
          </a:prstGeom>
          <a:noFill/>
          <a:ln>
            <a:noFill/>
          </a:ln>
        </p:spPr>
      </p:pic>
      <p:pic>
        <p:nvPicPr>
          <p:cNvPr id="105" name="Google Shape;105;p18"/>
          <p:cNvPicPr preferRelativeResize="0"/>
          <p:nvPr/>
        </p:nvPicPr>
        <p:blipFill>
          <a:blip r:embed="rId4">
            <a:alphaModFix/>
          </a:blip>
          <a:stretch>
            <a:fillRect/>
          </a:stretch>
        </p:blipFill>
        <p:spPr>
          <a:xfrm>
            <a:off x="8004571" y="3352500"/>
            <a:ext cx="1170779" cy="1791000"/>
          </a:xfrm>
          <a:prstGeom prst="rect">
            <a:avLst/>
          </a:prstGeom>
          <a:noFill/>
          <a:ln>
            <a:noFill/>
          </a:ln>
        </p:spPr>
      </p:pic>
      <p:pic>
        <p:nvPicPr>
          <p:cNvPr id="106" name="Google Shape;106;p18"/>
          <p:cNvPicPr preferRelativeResize="0"/>
          <p:nvPr/>
        </p:nvPicPr>
        <p:blipFill>
          <a:blip r:embed="rId5">
            <a:alphaModFix/>
          </a:blip>
          <a:stretch>
            <a:fillRect/>
          </a:stretch>
        </p:blipFill>
        <p:spPr>
          <a:xfrm>
            <a:off x="4464000" y="187693"/>
            <a:ext cx="4606499" cy="309043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33"/>
              <a:t>EDA - What Can We See?</a:t>
            </a:r>
            <a:endParaRPr>
              <a:solidFill>
                <a:srgbClr val="CCCCCC"/>
              </a:solidFill>
            </a:endParaRPr>
          </a:p>
        </p:txBody>
      </p:sp>
      <p:sp>
        <p:nvSpPr>
          <p:cNvPr id="112" name="Google Shape;112;p19"/>
          <p:cNvSpPr txBox="1"/>
          <p:nvPr>
            <p:ph idx="1" type="body"/>
          </p:nvPr>
        </p:nvSpPr>
        <p:spPr>
          <a:xfrm>
            <a:off x="311700" y="1036100"/>
            <a:ext cx="8391600" cy="1043400"/>
          </a:xfrm>
          <a:prstGeom prst="rect">
            <a:avLst/>
          </a:prstGeom>
        </p:spPr>
        <p:txBody>
          <a:bodyPr anchorCtr="0" anchor="t" bIns="91425" lIns="91425" spcFirstLastPara="1" rIns="91425" wrap="square" tIns="91425">
            <a:normAutofit fontScale="62500" lnSpcReduction="10000"/>
          </a:bodyPr>
          <a:lstStyle/>
          <a:p>
            <a:pPr indent="-304006" lvl="0" marL="457200" rtl="0" algn="l">
              <a:lnSpc>
                <a:spcPct val="100000"/>
              </a:lnSpc>
              <a:spcBef>
                <a:spcPts val="0"/>
              </a:spcBef>
              <a:spcAft>
                <a:spcPts val="0"/>
              </a:spcAft>
              <a:buSzPct val="100000"/>
              <a:buChar char="●"/>
            </a:pPr>
            <a:r>
              <a:rPr lang="en" sz="1900"/>
              <a:t>Adequately visualizing 10 classes across 48 dimensions is a difficult task without some kind of data transformation.</a:t>
            </a:r>
            <a:endParaRPr sz="1900"/>
          </a:p>
          <a:p>
            <a:pPr indent="0" lvl="0" marL="457200" rtl="0" algn="l">
              <a:lnSpc>
                <a:spcPct val="100000"/>
              </a:lnSpc>
              <a:spcBef>
                <a:spcPts val="0"/>
              </a:spcBef>
              <a:spcAft>
                <a:spcPts val="0"/>
              </a:spcAft>
              <a:buNone/>
            </a:pPr>
            <a:r>
              <a:t/>
            </a:r>
            <a:endParaRPr sz="1900"/>
          </a:p>
          <a:p>
            <a:pPr indent="-304006" lvl="0" marL="457200" rtl="0" algn="l">
              <a:lnSpc>
                <a:spcPct val="100000"/>
              </a:lnSpc>
              <a:spcBef>
                <a:spcPts val="0"/>
              </a:spcBef>
              <a:spcAft>
                <a:spcPts val="0"/>
              </a:spcAft>
              <a:buSzPct val="100000"/>
              <a:buChar char="●"/>
            </a:pPr>
            <a:r>
              <a:rPr lang="en" sz="1900"/>
              <a:t>Initially, 2D scatter plots were produced to find obvious correlations in the dataset.</a:t>
            </a:r>
            <a:endParaRPr sz="1900"/>
          </a:p>
          <a:p>
            <a:pPr indent="0" lvl="0" marL="0" rtl="0" algn="l">
              <a:lnSpc>
                <a:spcPct val="100000"/>
              </a:lnSpc>
              <a:spcBef>
                <a:spcPts val="0"/>
              </a:spcBef>
              <a:spcAft>
                <a:spcPts val="0"/>
              </a:spcAft>
              <a:buNone/>
            </a:pPr>
            <a:r>
              <a:t/>
            </a:r>
            <a:endParaRPr sz="1900"/>
          </a:p>
          <a:p>
            <a:pPr indent="-304006" lvl="0" marL="457200" rtl="0" algn="l">
              <a:lnSpc>
                <a:spcPct val="100000"/>
              </a:lnSpc>
              <a:spcBef>
                <a:spcPts val="0"/>
              </a:spcBef>
              <a:spcAft>
                <a:spcPts val="0"/>
              </a:spcAft>
              <a:buSzPct val="100000"/>
              <a:buChar char="●"/>
            </a:pPr>
            <a:r>
              <a:rPr lang="en" sz="1900"/>
              <a:t>Some of the generated 2D visualizations for the ‘raw’ tabular dataset:</a:t>
            </a:r>
            <a:endParaRPr sz="1900"/>
          </a:p>
        </p:txBody>
      </p:sp>
      <p:pic>
        <p:nvPicPr>
          <p:cNvPr id="113" name="Google Shape;113;p19"/>
          <p:cNvPicPr preferRelativeResize="0"/>
          <p:nvPr/>
        </p:nvPicPr>
        <p:blipFill rotWithShape="1">
          <a:blip r:embed="rId3">
            <a:alphaModFix/>
          </a:blip>
          <a:srcRect b="0" l="0" r="10063" t="0"/>
          <a:stretch/>
        </p:blipFill>
        <p:spPr>
          <a:xfrm>
            <a:off x="1" y="2571950"/>
            <a:ext cx="2841875" cy="1993392"/>
          </a:xfrm>
          <a:prstGeom prst="rect">
            <a:avLst/>
          </a:prstGeom>
          <a:noFill/>
          <a:ln>
            <a:noFill/>
          </a:ln>
        </p:spPr>
      </p:pic>
      <p:pic>
        <p:nvPicPr>
          <p:cNvPr id="114" name="Google Shape;114;p19"/>
          <p:cNvPicPr preferRelativeResize="0"/>
          <p:nvPr/>
        </p:nvPicPr>
        <p:blipFill rotWithShape="1">
          <a:blip r:embed="rId4">
            <a:alphaModFix/>
          </a:blip>
          <a:srcRect b="0" l="0" r="10602" t="0"/>
          <a:stretch/>
        </p:blipFill>
        <p:spPr>
          <a:xfrm>
            <a:off x="2797475" y="2571750"/>
            <a:ext cx="2926850" cy="1993800"/>
          </a:xfrm>
          <a:prstGeom prst="rect">
            <a:avLst/>
          </a:prstGeom>
          <a:noFill/>
          <a:ln>
            <a:noFill/>
          </a:ln>
        </p:spPr>
      </p:pic>
      <p:sp>
        <p:nvSpPr>
          <p:cNvPr id="115" name="Google Shape;115;p19"/>
          <p:cNvSpPr txBox="1"/>
          <p:nvPr>
            <p:ph idx="1" type="body"/>
          </p:nvPr>
        </p:nvSpPr>
        <p:spPr>
          <a:xfrm>
            <a:off x="673487" y="2248250"/>
            <a:ext cx="1494900" cy="323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88"/>
              <a:buNone/>
            </a:pPr>
            <a:r>
              <a:rPr lang="en" sz="825"/>
              <a:t>Tempo vs. Centroid_Mean</a:t>
            </a:r>
            <a:endParaRPr sz="825"/>
          </a:p>
        </p:txBody>
      </p:sp>
      <p:sp>
        <p:nvSpPr>
          <p:cNvPr id="116" name="Google Shape;116;p19"/>
          <p:cNvSpPr txBox="1"/>
          <p:nvPr>
            <p:ph idx="1" type="body"/>
          </p:nvPr>
        </p:nvSpPr>
        <p:spPr>
          <a:xfrm>
            <a:off x="3531750" y="2248250"/>
            <a:ext cx="1458300" cy="323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88"/>
              <a:buNone/>
            </a:pPr>
            <a:r>
              <a:rPr lang="en" sz="825"/>
              <a:t>Roloff_Mean vs. Flux_STD</a:t>
            </a:r>
            <a:endParaRPr sz="825"/>
          </a:p>
        </p:txBody>
      </p:sp>
      <p:sp>
        <p:nvSpPr>
          <p:cNvPr id="117" name="Google Shape;117;p19"/>
          <p:cNvSpPr txBox="1"/>
          <p:nvPr>
            <p:ph idx="1" type="body"/>
          </p:nvPr>
        </p:nvSpPr>
        <p:spPr>
          <a:xfrm>
            <a:off x="6425800" y="2248250"/>
            <a:ext cx="1894500" cy="323700"/>
          </a:xfrm>
          <a:prstGeom prst="rect">
            <a:avLst/>
          </a:prstGeom>
        </p:spPr>
        <p:txBody>
          <a:bodyPr anchorCtr="0" anchor="t" bIns="91425" lIns="91425" spcFirstLastPara="1" rIns="91425" wrap="square" tIns="91425">
            <a:normAutofit fontScale="62500"/>
          </a:bodyPr>
          <a:lstStyle/>
          <a:p>
            <a:pPr indent="0" lvl="0" marL="0" rtl="0" algn="l">
              <a:lnSpc>
                <a:spcPct val="100000"/>
              </a:lnSpc>
              <a:spcBef>
                <a:spcPts val="0"/>
              </a:spcBef>
              <a:spcAft>
                <a:spcPts val="0"/>
              </a:spcAft>
              <a:buNone/>
            </a:pPr>
            <a:r>
              <a:rPr lang="en" sz="1320"/>
              <a:t>Bandwidth_Mean vs. Centroid_Mean</a:t>
            </a:r>
            <a:endParaRPr sz="1320"/>
          </a:p>
        </p:txBody>
      </p:sp>
      <p:pic>
        <p:nvPicPr>
          <p:cNvPr id="118" name="Google Shape;118;p19"/>
          <p:cNvPicPr preferRelativeResize="0"/>
          <p:nvPr/>
        </p:nvPicPr>
        <p:blipFill>
          <a:blip r:embed="rId5">
            <a:alphaModFix/>
          </a:blip>
          <a:stretch>
            <a:fillRect/>
          </a:stretch>
        </p:blipFill>
        <p:spPr>
          <a:xfrm>
            <a:off x="5724330" y="2571750"/>
            <a:ext cx="3297444" cy="1993800"/>
          </a:xfrm>
          <a:prstGeom prst="rect">
            <a:avLst/>
          </a:prstGeom>
          <a:noFill/>
          <a:ln>
            <a:noFill/>
          </a:ln>
        </p:spPr>
      </p:pic>
      <p:pic>
        <p:nvPicPr>
          <p:cNvPr id="119" name="Google Shape;119;p19"/>
          <p:cNvPicPr preferRelativeResize="0"/>
          <p:nvPr/>
        </p:nvPicPr>
        <p:blipFill rotWithShape="1">
          <a:blip r:embed="rId6">
            <a:alphaModFix/>
          </a:blip>
          <a:srcRect b="95039" l="0" r="10650" t="0"/>
          <a:stretch/>
        </p:blipFill>
        <p:spPr>
          <a:xfrm>
            <a:off x="4637350" y="4770725"/>
            <a:ext cx="4384426" cy="123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33"/>
              <a:t>EDA</a:t>
            </a:r>
            <a:endParaRPr>
              <a:solidFill>
                <a:srgbClr val="CCCCCC"/>
              </a:solidFill>
            </a:endParaRPr>
          </a:p>
        </p:txBody>
      </p:sp>
      <p:sp>
        <p:nvSpPr>
          <p:cNvPr id="125" name="Google Shape;125;p20"/>
          <p:cNvSpPr txBox="1"/>
          <p:nvPr/>
        </p:nvSpPr>
        <p:spPr>
          <a:xfrm>
            <a:off x="311700" y="1163600"/>
            <a:ext cx="7979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accent3"/>
                </a:solidFill>
                <a:latin typeface="Average"/>
                <a:ea typeface="Average"/>
                <a:cs typeface="Average"/>
                <a:sym typeface="Average"/>
              </a:rPr>
              <a:t>BoxPlot of Tempos by Genre:</a:t>
            </a:r>
            <a:endParaRPr sz="1900">
              <a:solidFill>
                <a:schemeClr val="accent3"/>
              </a:solidFill>
              <a:latin typeface="Average"/>
              <a:ea typeface="Average"/>
              <a:cs typeface="Average"/>
              <a:sym typeface="Average"/>
            </a:endParaRPr>
          </a:p>
        </p:txBody>
      </p:sp>
      <p:sp>
        <p:nvSpPr>
          <p:cNvPr id="126" name="Google Shape;126;p20"/>
          <p:cNvSpPr txBox="1"/>
          <p:nvPr/>
        </p:nvSpPr>
        <p:spPr>
          <a:xfrm>
            <a:off x="1576350" y="4124050"/>
            <a:ext cx="6039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You can see ‘reggae’ has the highest mean tempo, and ‘hiphop’ has four outliers in the 140+ bpm range. Additionally, ‘blues’, ‘country’, and ‘reggae’ all have pretty wide-spanning Interquartile Ranges (IQRs). This could certainly have an impact on predictive power for those genres.</a:t>
            </a:r>
            <a:endParaRPr>
              <a:solidFill>
                <a:schemeClr val="accent3"/>
              </a:solidFill>
              <a:latin typeface="Average"/>
              <a:ea typeface="Average"/>
              <a:cs typeface="Average"/>
              <a:sym typeface="Average"/>
            </a:endParaRPr>
          </a:p>
        </p:txBody>
      </p:sp>
      <p:pic>
        <p:nvPicPr>
          <p:cNvPr id="127" name="Google Shape;127;p20"/>
          <p:cNvPicPr preferRelativeResize="0"/>
          <p:nvPr/>
        </p:nvPicPr>
        <p:blipFill>
          <a:blip r:embed="rId3">
            <a:alphaModFix/>
          </a:blip>
          <a:stretch>
            <a:fillRect/>
          </a:stretch>
        </p:blipFill>
        <p:spPr>
          <a:xfrm>
            <a:off x="3781751" y="1398050"/>
            <a:ext cx="4060451" cy="2569450"/>
          </a:xfrm>
          <a:prstGeom prst="rect">
            <a:avLst/>
          </a:prstGeom>
          <a:noFill/>
          <a:ln>
            <a:noFill/>
          </a:ln>
        </p:spPr>
      </p:pic>
      <p:sp>
        <p:nvSpPr>
          <p:cNvPr id="128" name="Google Shape;128;p20"/>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33"/>
              <a:t>EDA - What Can We See?</a:t>
            </a:r>
            <a:endParaRPr>
              <a:solidFill>
                <a:srgbClr val="CCCCCC"/>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33"/>
              <a:t>EDA - The Best View</a:t>
            </a:r>
            <a:endParaRPr>
              <a:solidFill>
                <a:srgbClr val="CCCCCC"/>
              </a:solidFill>
            </a:endParaRPr>
          </a:p>
        </p:txBody>
      </p:sp>
      <p:sp>
        <p:nvSpPr>
          <p:cNvPr id="134" name="Google Shape;134;p21"/>
          <p:cNvSpPr txBox="1"/>
          <p:nvPr/>
        </p:nvSpPr>
        <p:spPr>
          <a:xfrm>
            <a:off x="461400" y="789125"/>
            <a:ext cx="8221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Principal Component Analysis (PCA) and t-Distributed Stochastic Neighbor Embedding (t-SNE) were used to visualize the tabularized dataset in 2-Dimensions. This produced the best class separation in a visual format, though the ambiguity of the axes doesn’t provide much for actionable insights, just a rough idea of class separation.</a:t>
            </a:r>
            <a:endParaRPr sz="1500">
              <a:solidFill>
                <a:schemeClr val="accent3"/>
              </a:solidFill>
              <a:latin typeface="Average"/>
              <a:ea typeface="Average"/>
              <a:cs typeface="Average"/>
              <a:sym typeface="Average"/>
            </a:endParaRPr>
          </a:p>
        </p:txBody>
      </p:sp>
      <p:sp>
        <p:nvSpPr>
          <p:cNvPr id="135" name="Google Shape;135;p21"/>
          <p:cNvSpPr txBox="1"/>
          <p:nvPr/>
        </p:nvSpPr>
        <p:spPr>
          <a:xfrm>
            <a:off x="2299950" y="2518100"/>
            <a:ext cx="454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accent3"/>
                </a:solidFill>
                <a:latin typeface="Average"/>
                <a:ea typeface="Average"/>
                <a:cs typeface="Average"/>
                <a:sym typeface="Average"/>
              </a:rPr>
              <a:t>f</a:t>
            </a:r>
            <a:endParaRPr>
              <a:solidFill>
                <a:schemeClr val="accent3"/>
              </a:solidFill>
              <a:latin typeface="Average"/>
              <a:ea typeface="Average"/>
              <a:cs typeface="Average"/>
              <a:sym typeface="Average"/>
            </a:endParaRPr>
          </a:p>
        </p:txBody>
      </p:sp>
      <p:pic>
        <p:nvPicPr>
          <p:cNvPr id="136" name="Google Shape;136;p21"/>
          <p:cNvPicPr preferRelativeResize="0"/>
          <p:nvPr/>
        </p:nvPicPr>
        <p:blipFill>
          <a:blip r:embed="rId3">
            <a:alphaModFix/>
          </a:blip>
          <a:stretch>
            <a:fillRect/>
          </a:stretch>
        </p:blipFill>
        <p:spPr>
          <a:xfrm>
            <a:off x="1438325" y="1955325"/>
            <a:ext cx="6267349" cy="3188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