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Microsoft_Equation1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Microsoft_Equation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60" r:id="rId4"/>
    <p:sldId id="266" r:id="rId5"/>
    <p:sldId id="265" r:id="rId6"/>
    <p:sldId id="267" r:id="rId7"/>
    <p:sldId id="269" r:id="rId8"/>
    <p:sldId id="268" r:id="rId9"/>
    <p:sldId id="275" r:id="rId10"/>
    <p:sldId id="261" r:id="rId11"/>
    <p:sldId id="262" r:id="rId12"/>
    <p:sldId id="271" r:id="rId13"/>
    <p:sldId id="270" r:id="rId14"/>
    <p:sldId id="272" r:id="rId15"/>
    <p:sldId id="273" r:id="rId16"/>
    <p:sldId id="274" r:id="rId17"/>
    <p:sldId id="263" r:id="rId18"/>
    <p:sldId id="264" r:id="rId19"/>
    <p:sldId id="276" r:id="rId20"/>
    <p:sldId id="277" r:id="rId21"/>
    <p:sldId id="286" r:id="rId22"/>
    <p:sldId id="285" r:id="rId23"/>
    <p:sldId id="287" r:id="rId24"/>
    <p:sldId id="288" r:id="rId25"/>
    <p:sldId id="289" r:id="rId26"/>
    <p:sldId id="292" r:id="rId27"/>
    <p:sldId id="29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8477" autoAdjust="0"/>
  </p:normalViewPr>
  <p:slideViewPr>
    <p:cSldViewPr snapToGrid="0" snapToObjects="1">
      <p:cViewPr varScale="1">
        <p:scale>
          <a:sx n="100" d="100"/>
          <a:sy n="100" d="100"/>
        </p:scale>
        <p:origin x="-8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4" Type="http://schemas.openxmlformats.org/officeDocument/2006/relationships/image" Target="../media/image46.emf"/><Relationship Id="rId5" Type="http://schemas.openxmlformats.org/officeDocument/2006/relationships/image" Target="../media/image47.emf"/><Relationship Id="rId6" Type="http://schemas.openxmlformats.org/officeDocument/2006/relationships/image" Target="../media/image48.emf"/><Relationship Id="rId7" Type="http://schemas.openxmlformats.org/officeDocument/2006/relationships/image" Target="../media/image49.emf"/><Relationship Id="rId8" Type="http://schemas.openxmlformats.org/officeDocument/2006/relationships/image" Target="../media/image50.emf"/><Relationship Id="rId9" Type="http://schemas.openxmlformats.org/officeDocument/2006/relationships/image" Target="../media/image51.emf"/><Relationship Id="rId1" Type="http://schemas.openxmlformats.org/officeDocument/2006/relationships/image" Target="../media/image43.emf"/><Relationship Id="rId2" Type="http://schemas.openxmlformats.org/officeDocument/2006/relationships/image" Target="../media/image4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4" Type="http://schemas.openxmlformats.org/officeDocument/2006/relationships/image" Target="../media/image49.emf"/><Relationship Id="rId5" Type="http://schemas.openxmlformats.org/officeDocument/2006/relationships/image" Target="../media/image50.emf"/><Relationship Id="rId6" Type="http://schemas.openxmlformats.org/officeDocument/2006/relationships/image" Target="../media/image51.emf"/><Relationship Id="rId7" Type="http://schemas.openxmlformats.org/officeDocument/2006/relationships/image" Target="../media/image52.emf"/><Relationship Id="rId1" Type="http://schemas.openxmlformats.org/officeDocument/2006/relationships/image" Target="../media/image47.emf"/><Relationship Id="rId2" Type="http://schemas.openxmlformats.org/officeDocument/2006/relationships/image" Target="../media/image4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F7614-3C46-F041-B6A3-57E4BCB15502}" type="datetimeFigureOut">
              <a:rPr lang="en-US" smtClean="0"/>
              <a:t>2/13/18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1302F-0410-6F49-9856-04495D70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7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9A6C-97A9-3D48-9B13-4D8BC4B2C88B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5A8-4AB4-9B4E-88FC-6BF53703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2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9A6C-97A9-3D48-9B13-4D8BC4B2C88B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5A8-4AB4-9B4E-88FC-6BF53703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8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9A6C-97A9-3D48-9B13-4D8BC4B2C88B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5A8-4AB4-9B4E-88FC-6BF53703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0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9A6C-97A9-3D48-9B13-4D8BC4B2C88B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5A8-4AB4-9B4E-88FC-6BF53703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6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9A6C-97A9-3D48-9B13-4D8BC4B2C88B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5A8-4AB4-9B4E-88FC-6BF53703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0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9A6C-97A9-3D48-9B13-4D8BC4B2C88B}" type="datetimeFigureOut">
              <a:rPr lang="en-US" smtClean="0"/>
              <a:t>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5A8-4AB4-9B4E-88FC-6BF53703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7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9A6C-97A9-3D48-9B13-4D8BC4B2C88B}" type="datetimeFigureOut">
              <a:rPr lang="en-US" smtClean="0"/>
              <a:t>2/8/18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5A8-4AB4-9B4E-88FC-6BF53703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5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9A6C-97A9-3D48-9B13-4D8BC4B2C88B}" type="datetimeFigureOut">
              <a:rPr lang="en-US" smtClean="0"/>
              <a:t>2/8/18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5A8-4AB4-9B4E-88FC-6BF53703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5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9A6C-97A9-3D48-9B13-4D8BC4B2C88B}" type="datetimeFigureOut">
              <a:rPr lang="en-US" smtClean="0"/>
              <a:t>2/8/18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5A8-4AB4-9B4E-88FC-6BF53703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3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9A6C-97A9-3D48-9B13-4D8BC4B2C88B}" type="datetimeFigureOut">
              <a:rPr lang="en-US" smtClean="0"/>
              <a:t>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5A8-4AB4-9B4E-88FC-6BF53703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7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9A6C-97A9-3D48-9B13-4D8BC4B2C88B}" type="datetimeFigureOut">
              <a:rPr lang="en-US" smtClean="0"/>
              <a:t>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5A8-4AB4-9B4E-88FC-6BF53703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3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69A6C-97A9-3D48-9B13-4D8BC4B2C88B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6E5A8-4AB4-9B4E-88FC-6BF53703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5" Type="http://schemas.openxmlformats.org/officeDocument/2006/relationships/image" Target="../media/image26.emf"/><Relationship Id="rId6" Type="http://schemas.openxmlformats.org/officeDocument/2006/relationships/image" Target="../media/image27.emf"/><Relationship Id="rId7" Type="http://schemas.openxmlformats.org/officeDocument/2006/relationships/image" Target="../media/image28.emf"/><Relationship Id="rId8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Relationship Id="rId3" Type="http://schemas.openxmlformats.org/officeDocument/2006/relationships/image" Target="../media/image3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Relationship Id="rId3" Type="http://schemas.openxmlformats.org/officeDocument/2006/relationships/image" Target="../media/image3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Relationship Id="rId3" Type="http://schemas.openxmlformats.org/officeDocument/2006/relationships/image" Target="../media/image3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Relationship Id="rId3" Type="http://schemas.openxmlformats.org/officeDocument/2006/relationships/image" Target="../media/image3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7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emf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Microsoft_Equation1.bin"/><Relationship Id="rId20" Type="http://schemas.openxmlformats.org/officeDocument/2006/relationships/oleObject" Target="../embeddings/oleObject9.bin"/><Relationship Id="rId21" Type="http://schemas.openxmlformats.org/officeDocument/2006/relationships/image" Target="../media/image51.emf"/><Relationship Id="rId10" Type="http://schemas.openxmlformats.org/officeDocument/2006/relationships/image" Target="../media/image46.emf"/><Relationship Id="rId11" Type="http://schemas.openxmlformats.org/officeDocument/2006/relationships/oleObject" Target="../embeddings/oleObject4.bin"/><Relationship Id="rId12" Type="http://schemas.openxmlformats.org/officeDocument/2006/relationships/image" Target="../media/image47.emf"/><Relationship Id="rId13" Type="http://schemas.openxmlformats.org/officeDocument/2006/relationships/oleObject" Target="../embeddings/oleObject5.bin"/><Relationship Id="rId14" Type="http://schemas.openxmlformats.org/officeDocument/2006/relationships/image" Target="../media/image48.emf"/><Relationship Id="rId15" Type="http://schemas.openxmlformats.org/officeDocument/2006/relationships/oleObject" Target="../embeddings/oleObject6.bin"/><Relationship Id="rId16" Type="http://schemas.openxmlformats.org/officeDocument/2006/relationships/oleObject" Target="../embeddings/oleObject7.bin"/><Relationship Id="rId17" Type="http://schemas.openxmlformats.org/officeDocument/2006/relationships/image" Target="../media/image49.emf"/><Relationship Id="rId18" Type="http://schemas.openxmlformats.org/officeDocument/2006/relationships/oleObject" Target="../embeddings/oleObject8.bin"/><Relationship Id="rId19" Type="http://schemas.openxmlformats.org/officeDocument/2006/relationships/image" Target="../media/image50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4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5.emf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4.bin"/><Relationship Id="rId12" Type="http://schemas.openxmlformats.org/officeDocument/2006/relationships/image" Target="../media/image50.emf"/><Relationship Id="rId13" Type="http://schemas.openxmlformats.org/officeDocument/2006/relationships/oleObject" Target="../embeddings/oleObject15.bin"/><Relationship Id="rId14" Type="http://schemas.openxmlformats.org/officeDocument/2006/relationships/image" Target="../media/image51.emf"/><Relationship Id="rId15" Type="http://schemas.openxmlformats.org/officeDocument/2006/relationships/oleObject" Target="../embeddings/Microsoft_Equation2.bin"/><Relationship Id="rId16" Type="http://schemas.openxmlformats.org/officeDocument/2006/relationships/image" Target="../media/image5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0.bin"/><Relationship Id="rId4" Type="http://schemas.openxmlformats.org/officeDocument/2006/relationships/image" Target="../media/image47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48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45.emf"/><Relationship Id="rId9" Type="http://schemas.openxmlformats.org/officeDocument/2006/relationships/oleObject" Target="../embeddings/oleObject13.bin"/><Relationship Id="rId10" Type="http://schemas.openxmlformats.org/officeDocument/2006/relationships/image" Target="../media/image4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9" Type="http://schemas.openxmlformats.org/officeDocument/2006/relationships/image" Target="../media/image12.emf"/><Relationship Id="rId10" Type="http://schemas.openxmlformats.org/officeDocument/2006/relationships/image" Target="../media/image13.emf"/><Relationship Id="rId11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6110" y="3374840"/>
            <a:ext cx="4567817" cy="907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1159678"/>
            <a:ext cx="9144000" cy="2381371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77933C"/>
                </a:solidFill>
                <a:latin typeface="Rockwell"/>
                <a:cs typeface="Rockwell"/>
              </a:rPr>
              <a:t>Linear Regression, ANOVA</a:t>
            </a:r>
            <a:endParaRPr lang="en-US" sz="5400" dirty="0">
              <a:solidFill>
                <a:srgbClr val="77933C"/>
              </a:solidFill>
              <a:latin typeface="Rockwell"/>
              <a:cs typeface="Rockwell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0" y="3541050"/>
            <a:ext cx="9144000" cy="272675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rPr>
              <a:t>MCB 293S:</a:t>
            </a:r>
          </a:p>
          <a:p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rPr>
              <a:t>Foundations of Biostatistical Practice</a:t>
            </a:r>
          </a:p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rPr>
              <a:t>Week 3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3319082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5384322"/>
            <a:ext cx="456781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Kelly Street</a:t>
            </a:r>
          </a:p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PhD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Candidate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Division of Biostatistics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67817" y="5384322"/>
            <a:ext cx="457618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Dr. Sandrine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Dudoit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Department of Statistics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Division of Biostatistics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68976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969837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Rockwell"/>
                <a:cs typeface="Rockwell"/>
              </a:rPr>
              <a:t>Analysis of variance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Rockwell"/>
                <a:cs typeface="Rockwell"/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Rockwell"/>
                <a:cs typeface="Rockwell"/>
              </a:rPr>
              <a:t>(ANOVA)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2666089"/>
            <a:ext cx="5627337" cy="150018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Handling categorical predictors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6110" y="4306459"/>
            <a:ext cx="4567817" cy="907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50701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35298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318886"/>
            <a:ext cx="9143998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596" y="1"/>
            <a:ext cx="8955499" cy="76732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/>
                <a:cs typeface="Rockwell"/>
              </a:rPr>
              <a:t>Setup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ckwell"/>
              <a:cs typeface="Rockwel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23606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3017" y="102691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Sometimes we want to treat a categorical variable as a single variable, rather than splitting it into multiple, binary comparisons. ANOVA allows us to test for </a:t>
            </a:r>
            <a:r>
              <a:rPr lang="en-US" b="1" dirty="0" smtClean="0">
                <a:solidFill>
                  <a:schemeClr val="accent3"/>
                </a:solidFill>
                <a:latin typeface="Helvetica"/>
                <a:cs typeface="Helvetica"/>
              </a:rPr>
              <a:t>any difference</a:t>
            </a:r>
            <a:r>
              <a:rPr lang="en-US" dirty="0" smtClean="0">
                <a:latin typeface="Helvetica"/>
                <a:cs typeface="Helvetica"/>
              </a:rPr>
              <a:t> between the means of multiple groups.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134" y="3454400"/>
            <a:ext cx="2082006" cy="546100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  <p:pic>
        <p:nvPicPr>
          <p:cNvPr id="12" name="Picture 11" descr="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1642963"/>
            <a:ext cx="5994400" cy="4795520"/>
          </a:xfrm>
          <a:prstGeom prst="rect">
            <a:avLst/>
          </a:prstGeom>
        </p:spPr>
      </p:pic>
      <p:pic>
        <p:nvPicPr>
          <p:cNvPr id="13" name="Picture 12" descr="imag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1642963"/>
            <a:ext cx="5994400" cy="4795520"/>
          </a:xfrm>
          <a:prstGeom prst="rect">
            <a:avLst/>
          </a:prstGeom>
        </p:spPr>
      </p:pic>
      <p:pic>
        <p:nvPicPr>
          <p:cNvPr id="14" name="Picture 13" descr="image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1642963"/>
            <a:ext cx="5994400" cy="479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86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318886"/>
            <a:ext cx="9143998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596" y="1"/>
            <a:ext cx="8955499" cy="76732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/>
                <a:cs typeface="Rockwell"/>
              </a:rPr>
              <a:t>The F-statistic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ckwell"/>
              <a:cs typeface="Rockwel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23606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142" y="1079500"/>
            <a:ext cx="3943350" cy="800100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865" y="2108200"/>
            <a:ext cx="5096933" cy="35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865" y="2603500"/>
            <a:ext cx="3467100" cy="355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093" y="3587750"/>
            <a:ext cx="4859867" cy="355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4093" y="4108450"/>
            <a:ext cx="6489700" cy="355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1628" y="4768850"/>
            <a:ext cx="4772378" cy="1130300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4093" y="3086100"/>
            <a:ext cx="4595446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75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583" y="2567842"/>
            <a:ext cx="5003800" cy="40030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6318886"/>
            <a:ext cx="9143998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017" y="102691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BBB59"/>
                </a:solidFill>
                <a:latin typeface="Helvetica"/>
                <a:cs typeface="Helvetica"/>
              </a:rPr>
              <a:t>F-distributions</a:t>
            </a:r>
            <a:r>
              <a:rPr lang="en-US" dirty="0" smtClean="0">
                <a:latin typeface="Helvetica"/>
                <a:cs typeface="Helvetica"/>
              </a:rPr>
              <a:t> are indexed by two parameters: the numerator degrees of freedom and the denominator degrees of freedom.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For ANOVA, these values are </a:t>
            </a:r>
            <a:r>
              <a:rPr lang="en-US" b="1" dirty="0" smtClean="0">
                <a:solidFill>
                  <a:srgbClr val="9BBB59"/>
                </a:solidFill>
                <a:latin typeface="Helvetica"/>
                <a:cs typeface="Helvetica"/>
              </a:rPr>
              <a:t>K-1</a:t>
            </a:r>
            <a:r>
              <a:rPr lang="en-US" dirty="0" smtClean="0">
                <a:latin typeface="Helvetica"/>
                <a:cs typeface="Helvetica"/>
              </a:rPr>
              <a:t> and </a:t>
            </a:r>
            <a:r>
              <a:rPr lang="en-US" b="1" dirty="0" smtClean="0">
                <a:solidFill>
                  <a:srgbClr val="9BBB59"/>
                </a:solidFill>
                <a:latin typeface="Helvetica"/>
                <a:cs typeface="Helvetica"/>
              </a:rPr>
              <a:t>N-K</a:t>
            </a:r>
            <a:r>
              <a:rPr lang="en-US" dirty="0" smtClean="0">
                <a:latin typeface="Helvetica"/>
                <a:cs typeface="Helvetica"/>
              </a:rPr>
              <a:t>, respectively.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596" y="1"/>
            <a:ext cx="8955499" cy="76732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/>
                <a:cs typeface="Rockwell"/>
              </a:rPr>
              <a:t>The F-test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ckwell"/>
              <a:cs typeface="Rockwel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23606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18102" y="354274"/>
            <a:ext cx="115916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“Classical”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 descr="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2567842"/>
            <a:ext cx="5003800" cy="40030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2417" y="2341684"/>
            <a:ext cx="31597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Helvetica"/>
                <a:cs typeface="Helvetica"/>
              </a:rPr>
              <a:t>F-distribution with </a:t>
            </a:r>
          </a:p>
          <a:p>
            <a:pPr algn="ctr"/>
            <a:r>
              <a:rPr lang="en-US" sz="1600" b="1" dirty="0" smtClean="0">
                <a:latin typeface="Helvetica"/>
                <a:cs typeface="Helvetica"/>
              </a:rPr>
              <a:t>(2, 97) degrees of freedom</a:t>
            </a:r>
            <a:endParaRPr lang="en-US" sz="1600" b="1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81069" y="3205284"/>
            <a:ext cx="1987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Observed F-statistic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6100" y="4419600"/>
            <a:ext cx="3118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  <a:latin typeface="Helvetica"/>
                <a:cs typeface="Helvetica"/>
              </a:rPr>
              <a:t>p-value </a:t>
            </a:r>
            <a:r>
              <a:rPr lang="en-US" sz="2400" b="1" dirty="0" smtClean="0">
                <a:latin typeface="Helvetica"/>
                <a:cs typeface="Helvetica"/>
              </a:rPr>
              <a:t>= </a:t>
            </a:r>
            <a:r>
              <a:rPr lang="mr-IN" sz="2400" b="1" dirty="0" smtClean="0">
                <a:latin typeface="Helvetica"/>
                <a:cs typeface="Helvetica"/>
              </a:rPr>
              <a:t>2.037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*</a:t>
            </a:r>
            <a:r>
              <a:rPr lang="en-US" sz="2400" b="1" dirty="0" smtClean="0">
                <a:latin typeface="Helvetica"/>
                <a:cs typeface="Helvetica"/>
              </a:rPr>
              <a:t>10</a:t>
            </a:r>
            <a:r>
              <a:rPr lang="mr-IN" sz="2400" b="1" baseline="30000" dirty="0" smtClean="0">
                <a:latin typeface="Helvetica"/>
                <a:cs typeface="Helvetica"/>
              </a:rPr>
              <a:t>-7</a:t>
            </a:r>
            <a:endParaRPr lang="en-US" sz="2400" b="1" baseline="30000" dirty="0">
              <a:latin typeface="Helvetica"/>
              <a:cs typeface="Helvetica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432300" y="4881265"/>
            <a:ext cx="1193800" cy="490836"/>
          </a:xfrm>
          <a:prstGeom prst="line">
            <a:avLst/>
          </a:prstGeom>
          <a:ln w="28575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847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583" y="2567842"/>
            <a:ext cx="5003800" cy="4003040"/>
          </a:xfrm>
          <a:prstGeom prst="rect">
            <a:avLst/>
          </a:prstGeom>
        </p:spPr>
      </p:pic>
      <p:pic>
        <p:nvPicPr>
          <p:cNvPr id="12" name="Picture 11" descr="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583" y="2567842"/>
            <a:ext cx="5003800" cy="40030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6318886"/>
            <a:ext cx="9143998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017" y="1026910"/>
            <a:ext cx="5033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Use the Permutation Test!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As before, we preserve the ratio of group sizes by permuting labels rather than resampling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596" y="1"/>
            <a:ext cx="8955499" cy="76732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/>
                <a:cs typeface="Rockwell"/>
              </a:rPr>
              <a:t>The “F-test”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ckwell"/>
              <a:cs typeface="Rockwel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23606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2417" y="2341684"/>
            <a:ext cx="31597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Helvetica"/>
                <a:cs typeface="Helvetica"/>
              </a:rPr>
              <a:t>Distribution of 10,000 </a:t>
            </a:r>
          </a:p>
          <a:p>
            <a:pPr algn="ctr"/>
            <a:r>
              <a:rPr lang="en-US" sz="1600" b="1" dirty="0" smtClean="0">
                <a:latin typeface="Helvetica"/>
                <a:cs typeface="Helvetica"/>
              </a:rPr>
              <a:t>F-statistics, permuting labels</a:t>
            </a:r>
            <a:endParaRPr lang="en-US" sz="1600" b="1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81069" y="3205284"/>
            <a:ext cx="1987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Observed F-statistic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6100" y="4419600"/>
            <a:ext cx="1784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  <a:latin typeface="Helvetica"/>
                <a:cs typeface="Helvetica"/>
              </a:rPr>
              <a:t>p-value </a:t>
            </a:r>
            <a:r>
              <a:rPr lang="en-US" sz="2400" b="1" dirty="0" smtClean="0">
                <a:latin typeface="Helvetica"/>
                <a:cs typeface="Helvetica"/>
              </a:rPr>
              <a:t>= 0</a:t>
            </a:r>
            <a:endParaRPr lang="en-US" sz="2400" b="1" baseline="30000" dirty="0">
              <a:latin typeface="Helvetica"/>
              <a:cs typeface="Helvetica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432300" y="4881265"/>
            <a:ext cx="1193800" cy="490836"/>
          </a:xfrm>
          <a:prstGeom prst="line">
            <a:avLst/>
          </a:prstGeom>
          <a:ln w="28575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30277" y="354274"/>
            <a:ext cx="113482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“Modern”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26100" y="4419600"/>
            <a:ext cx="204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  <a:latin typeface="Helvetica"/>
                <a:cs typeface="Helvetica"/>
              </a:rPr>
              <a:t>p-value </a:t>
            </a:r>
            <a:r>
              <a:rPr lang="en-US" sz="2400" b="1" dirty="0" smtClean="0">
                <a:latin typeface="Helvetica"/>
                <a:cs typeface="Helvetica"/>
              </a:rPr>
              <a:t>&lt; .01</a:t>
            </a:r>
            <a:endParaRPr lang="en-US" sz="2400" b="1" baseline="30000" dirty="0">
              <a:latin typeface="Helvetica"/>
              <a:cs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30066" y="993694"/>
            <a:ext cx="748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onsolas"/>
                <a:cs typeface="Consolas"/>
              </a:rPr>
              <a:t>Label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50276" y="1363026"/>
            <a:ext cx="496975" cy="24021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“A”</a:t>
            </a:r>
            <a:endParaRPr lang="en-US" sz="1400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“B”</a:t>
            </a:r>
            <a:endParaRPr lang="en-US" sz="1400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“A”</a:t>
            </a:r>
            <a:endParaRPr lang="en-US" sz="1400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“C”</a:t>
            </a:r>
            <a:endParaRPr lang="en-US" sz="1400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.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.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.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“C”</a:t>
            </a:r>
            <a:endParaRPr lang="en-US" sz="1400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“A”</a:t>
            </a:r>
            <a:endParaRPr lang="en-US" sz="1400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“B”</a:t>
            </a:r>
            <a:endParaRPr lang="en-US" sz="1400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“B”</a:t>
            </a:r>
            <a:endParaRPr lang="en-US" sz="1400" dirty="0" smtClean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86724" y="1357833"/>
            <a:ext cx="593609" cy="2402199"/>
          </a:xfrm>
          <a:prstGeom prst="rect">
            <a:avLst/>
          </a:prstGeom>
          <a:solidFill>
            <a:srgbClr val="E682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10.1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14.5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8.5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12.8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.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.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.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11.2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15.8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14.0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17.1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07928" y="993694"/>
            <a:ext cx="748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onsolas"/>
                <a:cs typeface="Consolas"/>
              </a:rPr>
              <a:t>Value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03361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5" grpId="0"/>
      <p:bldP spid="5" grpId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318886"/>
            <a:ext cx="9143998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017" y="1026910"/>
            <a:ext cx="503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Still works for any statistic!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596" y="1"/>
            <a:ext cx="8955499" cy="76732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/>
                <a:cs typeface="Rockwell"/>
              </a:rPr>
              <a:t>The “F-test”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ckwell"/>
              <a:cs typeface="Rockwel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23606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30277" y="354274"/>
            <a:ext cx="113482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“Modern”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17" y="1536700"/>
            <a:ext cx="5965095" cy="546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707" y="2416588"/>
            <a:ext cx="2837042" cy="687096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6492125" y="2336674"/>
            <a:ext cx="2280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Larger K means bigger differences between groups!</a:t>
            </a:r>
          </a:p>
        </p:txBody>
      </p:sp>
    </p:spTree>
    <p:extLst>
      <p:ext uri="{BB962C8B-B14F-4D97-AF65-F5344CB8AC3E}">
        <p14:creationId xmlns:p14="http://schemas.microsoft.com/office/powerpoint/2010/main" val="4056109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583" y="2567842"/>
            <a:ext cx="5003800" cy="40030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2417" y="2341684"/>
            <a:ext cx="31597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Helvetica"/>
                <a:cs typeface="Helvetica"/>
              </a:rPr>
              <a:t>Distribution of 10,000 </a:t>
            </a:r>
          </a:p>
          <a:p>
            <a:pPr algn="ctr"/>
            <a:r>
              <a:rPr lang="en-US" sz="1600" b="1" dirty="0" smtClean="0">
                <a:latin typeface="Helvetica"/>
                <a:cs typeface="Helvetica"/>
              </a:rPr>
              <a:t>K-statistics, permuting labels</a:t>
            </a:r>
            <a:endParaRPr lang="en-US" sz="1600" b="1" dirty="0"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6318886"/>
            <a:ext cx="9143998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596" y="1"/>
            <a:ext cx="8955499" cy="76732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/>
                <a:cs typeface="Rockwell"/>
              </a:rPr>
              <a:t>The “K-test”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ckwell"/>
              <a:cs typeface="Rockwel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23606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30277" y="354274"/>
            <a:ext cx="113482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“Modern”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707" y="1210088"/>
            <a:ext cx="2837042" cy="687096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6492125" y="1130174"/>
            <a:ext cx="2280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Larger K means bigger differences between groups!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11269" y="3205284"/>
            <a:ext cx="2119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Observed K-statistic</a:t>
            </a:r>
            <a:endParaRPr lang="en-US" sz="1600" dirty="0">
              <a:latin typeface="Helvetica"/>
              <a:cs typeface="Helvetica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432300" y="4881265"/>
            <a:ext cx="1193800" cy="490836"/>
          </a:xfrm>
          <a:prstGeom prst="line">
            <a:avLst/>
          </a:prstGeom>
          <a:ln w="28575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26100" y="4419600"/>
            <a:ext cx="204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  <a:latin typeface="Helvetica"/>
                <a:cs typeface="Helvetica"/>
              </a:rPr>
              <a:t>p-value </a:t>
            </a:r>
            <a:r>
              <a:rPr lang="en-US" sz="2400" b="1" dirty="0" smtClean="0">
                <a:latin typeface="Helvetica"/>
                <a:cs typeface="Helvetica"/>
              </a:rPr>
              <a:t>&lt; .01</a:t>
            </a:r>
            <a:endParaRPr lang="en-US" sz="2400" b="1" baseline="30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17655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969837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Rockwell"/>
                <a:cs typeface="Rockwell"/>
              </a:rPr>
              <a:t>Clustering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2666089"/>
            <a:ext cx="5627337" cy="150018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L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6110" y="4306459"/>
            <a:ext cx="4567817" cy="907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50701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35298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318886"/>
            <a:ext cx="9143998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017" y="102691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This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596" y="1"/>
            <a:ext cx="8955499" cy="76732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/>
                <a:cs typeface="Rockwell"/>
              </a:rPr>
              <a:t>T-distributions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ckwell"/>
              <a:cs typeface="Rockwel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23606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04386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969837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Rockwell"/>
                <a:cs typeface="Rockwell"/>
              </a:rPr>
              <a:t>Principal components analysis (PCA)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2666089"/>
            <a:ext cx="6897688" cy="150018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Dimensionality reduction and/or summarization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6110" y="4306459"/>
            <a:ext cx="4567817" cy="907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50701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8594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969837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Rockwell"/>
                <a:cs typeface="Rockwell"/>
              </a:rPr>
              <a:t>Multiple Linear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2666089"/>
            <a:ext cx="5627337" cy="150018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Most problems are not 2-dimesional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6110" y="4306459"/>
            <a:ext cx="4567817" cy="907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50701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50497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318886"/>
            <a:ext cx="9143998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9375" y="1344410"/>
            <a:ext cx="76368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"/>
                <a:cs typeface="Helvetica"/>
              </a:rPr>
              <a:t>Regression, along with most of classical statistics, was designed for cases where </a:t>
            </a:r>
            <a:r>
              <a:rPr lang="en-US" sz="2000" i="1" dirty="0" smtClean="0">
                <a:solidFill>
                  <a:schemeClr val="accent3"/>
                </a:solidFill>
                <a:latin typeface="Times"/>
                <a:cs typeface="Times"/>
              </a:rPr>
              <a:t>n &gt; p</a:t>
            </a:r>
            <a:r>
              <a:rPr lang="en-US" sz="2000" dirty="0" smtClean="0">
                <a:latin typeface="Helvetica"/>
                <a:cs typeface="Helvetica"/>
              </a:rPr>
              <a:t>. A lot of these methods will have identifiability issues or otherwise break when </a:t>
            </a:r>
            <a:r>
              <a:rPr lang="en-US" sz="2000" i="1" dirty="0" smtClean="0">
                <a:solidFill>
                  <a:srgbClr val="9BBB59"/>
                </a:solidFill>
                <a:latin typeface="Times"/>
                <a:cs typeface="Times"/>
              </a:rPr>
              <a:t>p &gt;&gt; 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</a:p>
          <a:p>
            <a:endParaRPr lang="en-US" sz="2000" dirty="0" smtClean="0">
              <a:latin typeface="Helvetica"/>
              <a:cs typeface="Helvetica"/>
            </a:endParaRPr>
          </a:p>
          <a:p>
            <a:r>
              <a:rPr lang="en-US" sz="2000" dirty="0" smtClean="0">
                <a:latin typeface="Helvetica"/>
                <a:cs typeface="Helvetica"/>
              </a:rPr>
              <a:t>Today’s world produces a </a:t>
            </a:r>
            <a:r>
              <a:rPr lang="en-US" sz="2000" b="1" dirty="0" smtClean="0">
                <a:latin typeface="Helvetica"/>
                <a:cs typeface="Helvetica"/>
              </a:rPr>
              <a:t>ton</a:t>
            </a:r>
            <a:r>
              <a:rPr lang="en-US" sz="2000" dirty="0" smtClean="0">
                <a:latin typeface="Helvetica"/>
                <a:cs typeface="Helvetica"/>
              </a:rPr>
              <a:t> of data. Statisticians need to be able to analyze it without throwing away everything we did before 1995.</a:t>
            </a:r>
          </a:p>
          <a:p>
            <a:endParaRPr lang="en-US" sz="2000" dirty="0" smtClean="0">
              <a:latin typeface="Helvetica"/>
              <a:cs typeface="Helvetica"/>
            </a:endParaRPr>
          </a:p>
          <a:p>
            <a:r>
              <a:rPr lang="en-US" sz="2000" dirty="0" smtClean="0">
                <a:latin typeface="Helvetica"/>
                <a:cs typeface="Helvetica"/>
              </a:rPr>
              <a:t>While high-dimensional data can be very useful, it is difficult for humans to conceptualize a 500-dimensional space. Additionally, most real-world conclusions will be relatively simple compared to the datasets used to obtain them.</a:t>
            </a:r>
            <a:endParaRPr lang="en-US" sz="2000" dirty="0" smtClean="0">
              <a:latin typeface="Helvetica"/>
              <a:cs typeface="Helvetic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596" y="1"/>
            <a:ext cx="8955499" cy="76732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/>
                <a:cs typeface="Rockwell"/>
              </a:rPr>
              <a:t>Why?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ckwell"/>
              <a:cs typeface="Rockwel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23606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27837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318886"/>
            <a:ext cx="9143998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596" y="1"/>
            <a:ext cx="8955499" cy="76732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/>
                <a:cs typeface="Rockwell"/>
              </a:rPr>
              <a:t>When?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ckwell"/>
              <a:cs typeface="Rockwel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23606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120" y="1081661"/>
            <a:ext cx="8091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As with most statistical techniques, dimensionality reduction is not always appropriate. It will come with certain trade-offs and assumptions and it is our job to determine whether or not these are acceptable.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33601" y="2091906"/>
            <a:ext cx="69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BBB59"/>
                </a:solidFill>
                <a:latin typeface="Helvetica"/>
                <a:cs typeface="Helvetica"/>
              </a:rPr>
              <a:t>Pros</a:t>
            </a:r>
            <a:endParaRPr lang="en-US" b="1" dirty="0">
              <a:solidFill>
                <a:srgbClr val="9BBB59"/>
              </a:solidFill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8104" y="209625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BBB59"/>
                </a:solidFill>
                <a:latin typeface="Helvetica"/>
                <a:cs typeface="Helvetica"/>
              </a:rPr>
              <a:t>Cons</a:t>
            </a:r>
            <a:endParaRPr lang="en-US" b="1" dirty="0">
              <a:solidFill>
                <a:srgbClr val="9BBB59"/>
              </a:solidFill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3574" y="2480830"/>
            <a:ext cx="4009743" cy="2462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600" dirty="0" smtClean="0">
                <a:latin typeface="Helvetica"/>
                <a:cs typeface="Helvetica"/>
              </a:rPr>
              <a:t>Allows us to fit complicated, high-dimensional data into a classical statistics framework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600" dirty="0" smtClean="0">
                <a:latin typeface="Helvetica"/>
                <a:cs typeface="Helvetica"/>
              </a:rPr>
              <a:t>Provides useful summaries for visualization or quick, “informal inference”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600" dirty="0" smtClean="0">
                <a:latin typeface="Helvetica"/>
                <a:cs typeface="Helvetica"/>
              </a:rPr>
              <a:t>Can reduce complexity in multiple ways, such as breaking inconvenient covariance structures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16081" y="2497598"/>
            <a:ext cx="4009743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600" dirty="0" smtClean="0">
                <a:latin typeface="Helvetica"/>
                <a:cs typeface="Helvetica"/>
              </a:rPr>
              <a:t>Simpler is not always better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600" dirty="0" smtClean="0">
                <a:latin typeface="Helvetica"/>
                <a:cs typeface="Helvetica"/>
              </a:rPr>
              <a:t>Losing data almost always means losing information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600" dirty="0" smtClean="0">
                <a:latin typeface="Helvetica"/>
                <a:cs typeface="Helvetica"/>
              </a:rPr>
              <a:t>Must be careful not to accidentally assume the conclusion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600" dirty="0" smtClean="0">
                <a:latin typeface="Helvetica"/>
                <a:cs typeface="Helvetica"/>
              </a:rPr>
              <a:t>It can be easy to over-interpret a low-dimensional representation of your data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855" y="5153827"/>
            <a:ext cx="809133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9BBB59"/>
                </a:solidFill>
                <a:latin typeface="Helvetica"/>
                <a:cs typeface="Helvetica"/>
              </a:rPr>
              <a:t>Bottom line:</a:t>
            </a:r>
            <a:r>
              <a:rPr lang="en-US" sz="1600" dirty="0" smtClean="0">
                <a:latin typeface="Helvetica"/>
                <a:cs typeface="Helvetica"/>
              </a:rPr>
              <a:t> You have to understand the method and the assumptions before drawing conclusions.</a:t>
            </a:r>
            <a:endParaRPr lang="en-US" sz="16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9046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318886"/>
            <a:ext cx="9143998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017" y="102691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Consider a setting with many potential covariates (e.g. genes).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How can we summarize the data in a smaller number of dimensions, while losing as little information as possible?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596" y="1"/>
            <a:ext cx="8955499" cy="76732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/>
                <a:cs typeface="Rockwell"/>
              </a:rPr>
              <a:t>Dimensionality Reduction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ckwell"/>
              <a:cs typeface="Rockwel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23606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1024" y="2848855"/>
            <a:ext cx="1538741" cy="240219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"/>
                <a:cs typeface="Times"/>
              </a:rPr>
              <a:t>X</a:t>
            </a:r>
            <a:endParaRPr lang="en-US" sz="1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38800" y="2848855"/>
            <a:ext cx="762000" cy="24021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"/>
                <a:cs typeface="Times"/>
              </a:rPr>
              <a:t>X’</a:t>
            </a:r>
            <a:endParaRPr lang="en-US" b="1" dirty="0">
              <a:solidFill>
                <a:schemeClr val="bg1"/>
              </a:solidFill>
              <a:latin typeface="Times"/>
              <a:cs typeface="Time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35081" y="3860550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n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72727" y="5251054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p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2857" y="3860550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n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67600" y="5251054"/>
            <a:ext cx="72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2 or 3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364617" y="4102100"/>
            <a:ext cx="863600" cy="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30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318886"/>
            <a:ext cx="9143998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5499" y="1204710"/>
            <a:ext cx="746760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Principal Component Analysis (PCA) is probably the most common method for dimensionality reduction, but it is not always well defined or well understood.</a:t>
            </a:r>
          </a:p>
          <a:p>
            <a:endParaRPr lang="en-US" sz="2000" dirty="0" smtClean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PCA creates a new set of variables called </a:t>
            </a:r>
            <a:r>
              <a:rPr lang="en-US" b="1" dirty="0" smtClean="0">
                <a:solidFill>
                  <a:srgbClr val="9BBB59"/>
                </a:solidFill>
                <a:latin typeface="Helvetica"/>
                <a:cs typeface="Helvetica"/>
              </a:rPr>
              <a:t>principal components</a:t>
            </a:r>
            <a:r>
              <a:rPr lang="en-US" dirty="0" smtClean="0">
                <a:solidFill>
                  <a:srgbClr val="4F81BD"/>
                </a:solidFill>
                <a:latin typeface="Helvetica"/>
                <a:cs typeface="Helvetica"/>
              </a:rPr>
              <a:t> </a:t>
            </a:r>
            <a:r>
              <a:rPr lang="en-US" dirty="0" smtClean="0">
                <a:latin typeface="Helvetica"/>
                <a:cs typeface="Helvetica"/>
              </a:rPr>
              <a:t>that are linear combinations of the variables in the original data set. The principal components are orthogonal and have successively maximal variance.</a:t>
            </a:r>
          </a:p>
          <a:p>
            <a:endParaRPr lang="en-US" sz="2000" b="1" dirty="0" smtClean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This approach links the ideas of </a:t>
            </a:r>
            <a:r>
              <a:rPr lang="en-US" b="1" dirty="0" smtClean="0">
                <a:solidFill>
                  <a:srgbClr val="9BBB59"/>
                </a:solidFill>
                <a:latin typeface="Helvetica"/>
                <a:cs typeface="Helvetica"/>
              </a:rPr>
              <a:t>variance</a:t>
            </a:r>
            <a:r>
              <a:rPr lang="en-US" dirty="0" smtClean="0">
                <a:solidFill>
                  <a:srgbClr val="9BBB59"/>
                </a:solidFill>
                <a:latin typeface="Helvetica"/>
                <a:cs typeface="Helvetica"/>
              </a:rPr>
              <a:t> </a:t>
            </a:r>
            <a:r>
              <a:rPr lang="en-US" dirty="0" smtClean="0">
                <a:latin typeface="Helvetica"/>
                <a:cs typeface="Helvetica"/>
              </a:rPr>
              <a:t>and </a:t>
            </a:r>
            <a:r>
              <a:rPr lang="en-US" b="1" dirty="0" smtClean="0">
                <a:solidFill>
                  <a:srgbClr val="9BBB59"/>
                </a:solidFill>
                <a:latin typeface="Helvetica"/>
                <a:cs typeface="Helvetica"/>
              </a:rPr>
              <a:t>information</a:t>
            </a:r>
            <a:r>
              <a:rPr lang="en-US" dirty="0" smtClean="0">
                <a:latin typeface="Helvetica"/>
                <a:cs typeface="Helvetica"/>
              </a:rPr>
              <a:t>. PCA attempts to preserve as much structure in the data as possible by spreading it out as much as possible.</a:t>
            </a:r>
          </a:p>
          <a:p>
            <a:endParaRPr lang="en-US" b="1" dirty="0" smtClean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PCA, like correlation, is deterministic but can be motivated from a modeling standpoint. It will always return something, you have to decide whether or not it is useful.</a:t>
            </a:r>
            <a:endParaRPr lang="en-US" dirty="0" smtClean="0">
              <a:latin typeface="Helvetica"/>
              <a:cs typeface="Helvetic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596" y="1"/>
            <a:ext cx="8955499" cy="76732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/>
                <a:cs typeface="Rockwell"/>
              </a:rPr>
              <a:t>Principal Components Analysis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ckwell"/>
              <a:cs typeface="Rockwel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23606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10798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318886"/>
            <a:ext cx="9143998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596" y="1"/>
            <a:ext cx="8955499" cy="76732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/>
                <a:cs typeface="Rockwell"/>
              </a:rPr>
              <a:t>Principal Components Analysis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ckwell"/>
              <a:cs typeface="Rockwel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23606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pic>
        <p:nvPicPr>
          <p:cNvPr id="8" name="Picture 7" descr="surfboar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623" y="1482125"/>
            <a:ext cx="3790264" cy="46809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7491" y="1447712"/>
            <a:ext cx="401691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2400" dirty="0" smtClean="0">
                <a:latin typeface="Helvetica"/>
                <a:cs typeface="Helvetica"/>
              </a:rPr>
              <a:t>Find direction of maximal variance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2400" dirty="0" smtClean="0">
                <a:latin typeface="Helvetica"/>
                <a:cs typeface="Helvetica"/>
              </a:rPr>
              <a:t>Collapse that dimension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2400" dirty="0" smtClean="0">
                <a:latin typeface="Helvetica"/>
                <a:cs typeface="Helvetica"/>
              </a:rPr>
              <a:t>Repeat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7491" y="4153139"/>
            <a:ext cx="401691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latin typeface="Helvetica"/>
                <a:cs typeface="Helvetica"/>
              </a:rPr>
              <a:t>What are the principal components of a surfboard?</a:t>
            </a:r>
            <a:endParaRPr lang="en-US" sz="2400" b="1" dirty="0">
              <a:latin typeface="Helvetica"/>
              <a:cs typeface="Helvetica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654992" y="1706558"/>
            <a:ext cx="15121" cy="4354045"/>
          </a:xfrm>
          <a:prstGeom prst="straightConnector1">
            <a:avLst/>
          </a:prstGeom>
          <a:ln w="76200">
            <a:solidFill>
              <a:srgbClr val="0000FF"/>
            </a:solidFill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68947" y="6057276"/>
            <a:ext cx="3677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Source: Global Surf Industries, </a:t>
            </a:r>
            <a:r>
              <a:rPr lang="en-US" sz="1100" dirty="0" err="1" smtClean="0"/>
              <a:t>www.surfindustries.com</a:t>
            </a:r>
            <a:r>
              <a:rPr lang="en-US" sz="1100" dirty="0" smtClean="0"/>
              <a:t>/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5263298" y="1139067"/>
            <a:ext cx="783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Helvetica"/>
                <a:cs typeface="Helvetica"/>
              </a:rPr>
              <a:t>PC1</a:t>
            </a:r>
            <a:endParaRPr lang="en-US" b="1" dirty="0">
              <a:solidFill>
                <a:srgbClr val="0000FF"/>
              </a:solidFill>
              <a:latin typeface="Helvetica"/>
              <a:cs typeface="Helvetica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320285" y="3596341"/>
            <a:ext cx="1254984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52735" y="1139067"/>
            <a:ext cx="783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Helvetica"/>
                <a:cs typeface="Helvetica"/>
              </a:rPr>
              <a:t>PC2</a:t>
            </a:r>
            <a:endParaRPr lang="en-US" b="1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75269" y="3596341"/>
            <a:ext cx="627492" cy="0"/>
          </a:xfrm>
          <a:prstGeom prst="straightConnector1">
            <a:avLst/>
          </a:prstGeom>
          <a:ln w="76200">
            <a:solidFill>
              <a:srgbClr val="660066"/>
            </a:solidFill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36809" y="1139067"/>
            <a:ext cx="783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60066"/>
                </a:solidFill>
                <a:latin typeface="Helvetica"/>
                <a:cs typeface="Helvetica"/>
              </a:rPr>
              <a:t>PC3</a:t>
            </a:r>
            <a:endParaRPr lang="en-US" b="1" dirty="0">
              <a:solidFill>
                <a:srgbClr val="660066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589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6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318886"/>
            <a:ext cx="9143998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596" y="1"/>
            <a:ext cx="8955499" cy="76732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/>
                <a:cs typeface="Rockwell"/>
              </a:rPr>
              <a:t>PCA as a Least Squares Estimator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ckwell"/>
              <a:cs typeface="Rockwel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23606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pic>
        <p:nvPicPr>
          <p:cNvPr id="19" name="Picture 18" descr="scatter_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1" y="1050925"/>
            <a:ext cx="5175250" cy="5175250"/>
          </a:xfrm>
          <a:prstGeom prst="rect">
            <a:avLst/>
          </a:prstGeom>
        </p:spPr>
      </p:pic>
      <p:pic>
        <p:nvPicPr>
          <p:cNvPr id="20" name="Picture 19" descr="scatter_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1" y="1050925"/>
            <a:ext cx="5175250" cy="5175250"/>
          </a:xfrm>
          <a:prstGeom prst="rect">
            <a:avLst/>
          </a:prstGeom>
        </p:spPr>
      </p:pic>
      <p:pic>
        <p:nvPicPr>
          <p:cNvPr id="21" name="Picture 20" descr="scatter_3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1" y="1050925"/>
            <a:ext cx="5173978" cy="5173978"/>
          </a:xfrm>
          <a:prstGeom prst="rect">
            <a:avLst/>
          </a:prstGeom>
        </p:spPr>
      </p:pic>
      <p:pic>
        <p:nvPicPr>
          <p:cNvPr id="22" name="Picture 21" descr="scatter_6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1" y="1050925"/>
            <a:ext cx="5173978" cy="5173978"/>
          </a:xfrm>
          <a:prstGeom prst="rect">
            <a:avLst/>
          </a:prstGeom>
        </p:spPr>
      </p:pic>
      <p:pic>
        <p:nvPicPr>
          <p:cNvPr id="23" name="Picture 22" descr="scatter_4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329" y="1049653"/>
            <a:ext cx="5175250" cy="5175250"/>
          </a:xfrm>
          <a:prstGeom prst="rect">
            <a:avLst/>
          </a:prstGeom>
        </p:spPr>
      </p:pic>
      <p:pic>
        <p:nvPicPr>
          <p:cNvPr id="24" name="Picture 23" descr="scatter_5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329" y="1049653"/>
            <a:ext cx="5173978" cy="517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3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318886"/>
            <a:ext cx="9143998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23606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cxnSp>
        <p:nvCxnSpPr>
          <p:cNvPr id="11" name="Straight Connector 10"/>
          <p:cNvCxnSpPr>
            <a:endCxn id="34" idx="4"/>
          </p:cNvCxnSpPr>
          <p:nvPr/>
        </p:nvCxnSpPr>
        <p:spPr>
          <a:xfrm flipH="1">
            <a:off x="3168950" y="4649832"/>
            <a:ext cx="146986" cy="1225298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683930" y="3732760"/>
            <a:ext cx="3493735" cy="2142370"/>
            <a:chOff x="2683930" y="4177260"/>
            <a:chExt cx="3493735" cy="2142370"/>
          </a:xfrm>
        </p:grpSpPr>
        <p:sp>
          <p:nvSpPr>
            <p:cNvPr id="14" name="Oval 13"/>
            <p:cNvSpPr/>
            <p:nvPr/>
          </p:nvSpPr>
          <p:spPr>
            <a:xfrm>
              <a:off x="5994785" y="4483155"/>
              <a:ext cx="182880" cy="1828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774825" y="5364253"/>
              <a:ext cx="182880" cy="1828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405853" y="5892002"/>
              <a:ext cx="182880" cy="1828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855721" y="5675599"/>
              <a:ext cx="182880" cy="1828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155283" y="5364253"/>
              <a:ext cx="182880" cy="1828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3987445" y="6076465"/>
              <a:ext cx="182880" cy="1828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708226" y="5333773"/>
              <a:ext cx="182880" cy="1828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891106" y="4541630"/>
              <a:ext cx="182880" cy="1828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5246723" y="4757475"/>
              <a:ext cx="182880" cy="1828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5413694" y="4177260"/>
              <a:ext cx="182880" cy="1828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4373459" y="5703484"/>
              <a:ext cx="182880" cy="1828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4458756" y="4650473"/>
              <a:ext cx="182880" cy="1828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683930" y="5896407"/>
              <a:ext cx="182880" cy="1828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4007646" y="4790096"/>
              <a:ext cx="182880" cy="1828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3077510" y="6136750"/>
              <a:ext cx="182880" cy="1828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2992844" y="5520150"/>
              <a:ext cx="182880" cy="1828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3497293" y="5077288"/>
              <a:ext cx="182880" cy="1828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5599571" y="5094332"/>
              <a:ext cx="182880" cy="1828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</p:grpSp>
      <p:cxnSp>
        <p:nvCxnSpPr>
          <p:cNvPr id="38" name="Straight Connector 37"/>
          <p:cNvCxnSpPr/>
          <p:nvPr/>
        </p:nvCxnSpPr>
        <p:spPr>
          <a:xfrm>
            <a:off x="2338462" y="4553300"/>
            <a:ext cx="4295770" cy="460002"/>
          </a:xfrm>
          <a:prstGeom prst="line">
            <a:avLst/>
          </a:prstGeom>
          <a:ln w="508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415792" y="4693631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307894"/>
              </p:ext>
            </p:extLst>
          </p:nvPr>
        </p:nvGraphicFramePr>
        <p:xfrm>
          <a:off x="4598672" y="4403333"/>
          <a:ext cx="298521" cy="351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3" imgW="139700" imgH="165100" progId="Equation.3">
                  <p:embed/>
                </p:oleObj>
              </mc:Choice>
              <mc:Fallback>
                <p:oleObj name="Equation" r:id="rId3" imgW="139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98672" y="4403333"/>
                        <a:ext cx="298521" cy="351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Straight Connector 40"/>
          <p:cNvCxnSpPr>
            <a:stCxn id="34" idx="7"/>
          </p:cNvCxnSpPr>
          <p:nvPr/>
        </p:nvCxnSpPr>
        <p:spPr>
          <a:xfrm flipV="1">
            <a:off x="3233608" y="4774089"/>
            <a:ext cx="1264372" cy="944943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077510" y="5693366"/>
            <a:ext cx="182880" cy="18288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487796"/>
              </p:ext>
            </p:extLst>
          </p:nvPr>
        </p:nvGraphicFramePr>
        <p:xfrm>
          <a:off x="2726263" y="5588000"/>
          <a:ext cx="3254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5" imgW="152400" imgH="215900" progId="Equation.3">
                  <p:embed/>
                </p:oleObj>
              </mc:Choice>
              <mc:Fallback>
                <p:oleObj name="Equation" r:id="rId5" imgW="152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26263" y="5588000"/>
                        <a:ext cx="325437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018917"/>
              </p:ext>
            </p:extLst>
          </p:nvPr>
        </p:nvGraphicFramePr>
        <p:xfrm>
          <a:off x="1955508" y="4312975"/>
          <a:ext cx="226363" cy="329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7" imgW="114300" imgH="165100" progId="Equation.3">
                  <p:embed/>
                </p:oleObj>
              </mc:Choice>
              <mc:Fallback>
                <p:oleObj name="Equation" r:id="rId7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55508" y="4312975"/>
                        <a:ext cx="226363" cy="3298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Oval 52"/>
          <p:cNvSpPr/>
          <p:nvPr/>
        </p:nvSpPr>
        <p:spPr>
          <a:xfrm>
            <a:off x="3247719" y="458631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960189"/>
              </p:ext>
            </p:extLst>
          </p:nvPr>
        </p:nvGraphicFramePr>
        <p:xfrm>
          <a:off x="3194932" y="4191000"/>
          <a:ext cx="271462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9" imgW="127000" imgH="177800" progId="Equation.3">
                  <p:embed/>
                </p:oleObj>
              </mc:Choice>
              <mc:Fallback>
                <p:oleObj name="Equation" r:id="rId9" imgW="127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94932" y="4191000"/>
                        <a:ext cx="271462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5" name="Straight Connector 54"/>
          <p:cNvCxnSpPr>
            <a:stCxn id="53" idx="2"/>
            <a:endCxn id="39" idx="6"/>
          </p:cNvCxnSpPr>
          <p:nvPr/>
        </p:nvCxnSpPr>
        <p:spPr>
          <a:xfrm>
            <a:off x="3247719" y="4654890"/>
            <a:ext cx="1350953" cy="130181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7336" y="2213373"/>
            <a:ext cx="8401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Therefore, given a dataset                    </a:t>
            </a:r>
            <a:r>
              <a:rPr lang="en-US" dirty="0" smtClean="0">
                <a:latin typeface="Helvetica"/>
                <a:cs typeface="Helvetica"/>
              </a:rPr>
              <a:t> with </a:t>
            </a:r>
            <a:r>
              <a:rPr lang="en-US" dirty="0" smtClean="0">
                <a:latin typeface="Helvetica"/>
                <a:cs typeface="Helvetica"/>
              </a:rPr>
              <a:t>center (mean)    , for any line through the center,   , and orthogonal projections onto that line,                     </a:t>
            </a:r>
            <a:r>
              <a:rPr lang="en-US" dirty="0" smtClean="0">
                <a:latin typeface="Helvetica"/>
                <a:cs typeface="Helvetica"/>
              </a:rPr>
              <a:t>, </a:t>
            </a:r>
            <a:r>
              <a:rPr lang="en-US" dirty="0" smtClean="0">
                <a:latin typeface="Helvetica"/>
                <a:cs typeface="Helvetica"/>
              </a:rPr>
              <a:t>we </a:t>
            </a:r>
            <a:r>
              <a:rPr lang="en-US" dirty="0" smtClean="0">
                <a:latin typeface="Helvetica"/>
                <a:cs typeface="Helvetica"/>
              </a:rPr>
              <a:t>have:</a:t>
            </a:r>
            <a:endParaRPr lang="en-US" b="1" dirty="0">
              <a:latin typeface="Helvetica"/>
              <a:cs typeface="Helvetica"/>
            </a:endParaRPr>
          </a:p>
        </p:txBody>
      </p:sp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558934"/>
              </p:ext>
            </p:extLst>
          </p:nvPr>
        </p:nvGraphicFramePr>
        <p:xfrm>
          <a:off x="3141014" y="2241595"/>
          <a:ext cx="1263776" cy="353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11" imgW="863600" imgH="241300" progId="Equation.3">
                  <p:embed/>
                </p:oleObj>
              </mc:Choice>
              <mc:Fallback>
                <p:oleObj name="Equation" r:id="rId11" imgW="863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41014" y="2241595"/>
                        <a:ext cx="1263776" cy="353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699415"/>
              </p:ext>
            </p:extLst>
          </p:nvPr>
        </p:nvGraphicFramePr>
        <p:xfrm>
          <a:off x="6428339" y="2292852"/>
          <a:ext cx="20478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13" imgW="139700" imgH="165100" progId="Equation.3">
                  <p:embed/>
                </p:oleObj>
              </mc:Choice>
              <mc:Fallback>
                <p:oleObj name="Equation" r:id="rId13" imgW="139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28339" y="2292852"/>
                        <a:ext cx="204787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224779"/>
              </p:ext>
            </p:extLst>
          </p:nvPr>
        </p:nvGraphicFramePr>
        <p:xfrm>
          <a:off x="2376852" y="2508240"/>
          <a:ext cx="192781" cy="280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15" imgW="114300" imgH="165100" progId="Equation.3">
                  <p:embed/>
                </p:oleObj>
              </mc:Choice>
              <mc:Fallback>
                <p:oleObj name="Equation" r:id="rId15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76852" y="2508240"/>
                        <a:ext cx="192781" cy="280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79273"/>
              </p:ext>
            </p:extLst>
          </p:nvPr>
        </p:nvGraphicFramePr>
        <p:xfrm>
          <a:off x="6880650" y="2499536"/>
          <a:ext cx="1263776" cy="353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16" imgW="863600" imgH="241300" progId="Equation.3">
                  <p:embed/>
                </p:oleObj>
              </mc:Choice>
              <mc:Fallback>
                <p:oleObj name="Equation" r:id="rId16" imgW="863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880650" y="2499536"/>
                        <a:ext cx="1263776" cy="353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347336" y="1305799"/>
            <a:ext cx="7393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Recall that if </a:t>
            </a:r>
            <a:r>
              <a:rPr lang="en-US" i="1" dirty="0" smtClean="0">
                <a:latin typeface="Times"/>
                <a:cs typeface="Times"/>
              </a:rPr>
              <a:t>a</a:t>
            </a:r>
            <a:r>
              <a:rPr lang="en-US" dirty="0" smtClean="0">
                <a:latin typeface="Helvetica"/>
                <a:cs typeface="Helvetica"/>
              </a:rPr>
              <a:t> and </a:t>
            </a:r>
            <a:r>
              <a:rPr lang="en-US" i="1" dirty="0" smtClean="0">
                <a:latin typeface="Times"/>
                <a:cs typeface="Times"/>
              </a:rPr>
              <a:t>b</a:t>
            </a:r>
            <a:r>
              <a:rPr lang="en-US" dirty="0" smtClean="0">
                <a:latin typeface="Helvetica"/>
                <a:cs typeface="Helvetica"/>
              </a:rPr>
              <a:t> are the legs of a right triangle with hypotenuse </a:t>
            </a:r>
            <a:r>
              <a:rPr lang="en-US" i="1" dirty="0" smtClean="0">
                <a:latin typeface="Times"/>
                <a:cs typeface="Times"/>
              </a:rPr>
              <a:t>c</a:t>
            </a:r>
            <a:r>
              <a:rPr lang="en-US" dirty="0" smtClean="0">
                <a:latin typeface="Helvetica"/>
                <a:cs typeface="Helvetica"/>
              </a:rPr>
              <a:t>, then</a:t>
            </a:r>
            <a:endParaRPr lang="en-US" b="1" dirty="0">
              <a:latin typeface="Helvetica"/>
              <a:cs typeface="Helvetica"/>
            </a:endParaRPr>
          </a:p>
        </p:txBody>
      </p:sp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183655"/>
              </p:ext>
            </p:extLst>
          </p:nvPr>
        </p:nvGraphicFramePr>
        <p:xfrm>
          <a:off x="4070703" y="1760201"/>
          <a:ext cx="1124160" cy="314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18" imgW="723900" imgH="203200" progId="Equation.3">
                  <p:embed/>
                </p:oleObj>
              </mc:Choice>
              <mc:Fallback>
                <p:oleObj name="Equation" r:id="rId18" imgW="723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070703" y="1760201"/>
                        <a:ext cx="1124160" cy="3146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341151"/>
              </p:ext>
            </p:extLst>
          </p:nvPr>
        </p:nvGraphicFramePr>
        <p:xfrm>
          <a:off x="3315936" y="2974590"/>
          <a:ext cx="2655887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20" imgW="1803400" imgH="279400" progId="Equation.3">
                  <p:embed/>
                </p:oleObj>
              </mc:Choice>
              <mc:Fallback>
                <p:oleObj name="Equation" r:id="rId20" imgW="18034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315936" y="2974590"/>
                        <a:ext cx="2655887" cy="40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347336" y="3490146"/>
            <a:ext cx="840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for all </a:t>
            </a:r>
            <a:r>
              <a:rPr lang="en-US" i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= 1, …, n</a:t>
            </a:r>
            <a:r>
              <a:rPr lang="en-US" dirty="0" smtClean="0">
                <a:latin typeface="Helvetica"/>
                <a:cs typeface="Helvetica"/>
              </a:rPr>
              <a:t>.</a:t>
            </a:r>
          </a:p>
        </p:txBody>
      </p:sp>
      <p:sp>
        <p:nvSpPr>
          <p:cNvPr id="65" name="Title 1"/>
          <p:cNvSpPr txBox="1">
            <a:spLocks/>
          </p:cNvSpPr>
          <p:nvPr/>
        </p:nvSpPr>
        <p:spPr>
          <a:xfrm>
            <a:off x="92596" y="1"/>
            <a:ext cx="8955499" cy="767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/>
                <a:cs typeface="Rockwell"/>
              </a:rPr>
              <a:t>PCA-thagorean Theorem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175677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2" grpId="0" animBg="1"/>
      <p:bldP spid="53" grpId="0" animBg="1"/>
      <p:bldP spid="56" grpId="0"/>
      <p:bldP spid="6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318886"/>
            <a:ext cx="9143998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596" y="1"/>
            <a:ext cx="8955499" cy="76732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/>
                <a:cs typeface="Rockwell"/>
              </a:rPr>
              <a:t>PCA-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/>
                <a:cs typeface="Rockwell"/>
              </a:rPr>
              <a:t>thagorean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/>
                <a:cs typeface="Rockwell"/>
              </a:rPr>
              <a:t> Theorem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ckwell"/>
              <a:cs typeface="Rockwel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23606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7336" y="2213373"/>
            <a:ext cx="8401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Therefore, given a dataset                    </a:t>
            </a:r>
            <a:r>
              <a:rPr lang="en-US" dirty="0" smtClean="0">
                <a:latin typeface="Helvetica"/>
                <a:cs typeface="Helvetica"/>
              </a:rPr>
              <a:t> with </a:t>
            </a:r>
            <a:r>
              <a:rPr lang="en-US" dirty="0" smtClean="0">
                <a:latin typeface="Helvetica"/>
                <a:cs typeface="Helvetica"/>
              </a:rPr>
              <a:t>center (mean)    , for any line through the center,   , and orthogonal projections onto that line,                     </a:t>
            </a:r>
            <a:r>
              <a:rPr lang="en-US" dirty="0" smtClean="0">
                <a:latin typeface="Helvetica"/>
                <a:cs typeface="Helvetica"/>
              </a:rPr>
              <a:t>, </a:t>
            </a:r>
            <a:r>
              <a:rPr lang="en-US" dirty="0" smtClean="0">
                <a:latin typeface="Helvetica"/>
                <a:cs typeface="Helvetica"/>
              </a:rPr>
              <a:t>we </a:t>
            </a:r>
            <a:r>
              <a:rPr lang="en-US" dirty="0" smtClean="0">
                <a:latin typeface="Helvetica"/>
                <a:cs typeface="Helvetica"/>
              </a:rPr>
              <a:t>have:</a:t>
            </a:r>
            <a:endParaRPr lang="en-US" b="1" dirty="0">
              <a:latin typeface="Helvetica"/>
              <a:cs typeface="Helvetica"/>
            </a:endParaRPr>
          </a:p>
        </p:txBody>
      </p:sp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432888"/>
              </p:ext>
            </p:extLst>
          </p:nvPr>
        </p:nvGraphicFramePr>
        <p:xfrm>
          <a:off x="3128314" y="2241595"/>
          <a:ext cx="1263776" cy="353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3" imgW="863600" imgH="241300" progId="Equation.3">
                  <p:embed/>
                </p:oleObj>
              </mc:Choice>
              <mc:Fallback>
                <p:oleObj name="Equation" r:id="rId3" imgW="863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8314" y="2241595"/>
                        <a:ext cx="1263776" cy="353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883102"/>
              </p:ext>
            </p:extLst>
          </p:nvPr>
        </p:nvGraphicFramePr>
        <p:xfrm>
          <a:off x="6428339" y="2292852"/>
          <a:ext cx="20478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5" imgW="139700" imgH="165100" progId="Equation.3">
                  <p:embed/>
                </p:oleObj>
              </mc:Choice>
              <mc:Fallback>
                <p:oleObj name="Equation" r:id="rId5" imgW="139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28339" y="2292852"/>
                        <a:ext cx="204787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226661"/>
              </p:ext>
            </p:extLst>
          </p:nvPr>
        </p:nvGraphicFramePr>
        <p:xfrm>
          <a:off x="2376852" y="2508240"/>
          <a:ext cx="192781" cy="280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Equation" r:id="rId7" imgW="114300" imgH="165100" progId="Equation.3">
                  <p:embed/>
                </p:oleObj>
              </mc:Choice>
              <mc:Fallback>
                <p:oleObj name="Equation" r:id="rId7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76852" y="2508240"/>
                        <a:ext cx="192781" cy="280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118842"/>
              </p:ext>
            </p:extLst>
          </p:nvPr>
        </p:nvGraphicFramePr>
        <p:xfrm>
          <a:off x="6880650" y="2499536"/>
          <a:ext cx="1263776" cy="353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9" imgW="863600" imgH="241300" progId="Equation.3">
                  <p:embed/>
                </p:oleObj>
              </mc:Choice>
              <mc:Fallback>
                <p:oleObj name="Equation" r:id="rId9" imgW="863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80650" y="2499536"/>
                        <a:ext cx="1263776" cy="353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347336" y="1305799"/>
            <a:ext cx="7393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Recall that if </a:t>
            </a:r>
            <a:r>
              <a:rPr lang="en-US" i="1" dirty="0" smtClean="0">
                <a:latin typeface="Times"/>
                <a:cs typeface="Times"/>
              </a:rPr>
              <a:t>a</a:t>
            </a:r>
            <a:r>
              <a:rPr lang="en-US" dirty="0" smtClean="0">
                <a:latin typeface="Helvetica"/>
                <a:cs typeface="Helvetica"/>
              </a:rPr>
              <a:t> and </a:t>
            </a:r>
            <a:r>
              <a:rPr lang="en-US" i="1" dirty="0" smtClean="0">
                <a:latin typeface="Times"/>
                <a:cs typeface="Times"/>
              </a:rPr>
              <a:t>b</a:t>
            </a:r>
            <a:r>
              <a:rPr lang="en-US" dirty="0" smtClean="0">
                <a:latin typeface="Helvetica"/>
                <a:cs typeface="Helvetica"/>
              </a:rPr>
              <a:t> are the legs of a right triangle with hypotenuse </a:t>
            </a:r>
            <a:r>
              <a:rPr lang="en-US" i="1" dirty="0" smtClean="0">
                <a:latin typeface="Times"/>
                <a:cs typeface="Times"/>
              </a:rPr>
              <a:t>c</a:t>
            </a:r>
            <a:r>
              <a:rPr lang="en-US" dirty="0" smtClean="0">
                <a:latin typeface="Helvetica"/>
                <a:cs typeface="Helvetica"/>
              </a:rPr>
              <a:t>, then</a:t>
            </a:r>
            <a:endParaRPr lang="en-US" b="1" dirty="0">
              <a:latin typeface="Helvetica"/>
              <a:cs typeface="Helvetica"/>
            </a:endParaRPr>
          </a:p>
        </p:txBody>
      </p:sp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724519"/>
              </p:ext>
            </p:extLst>
          </p:nvPr>
        </p:nvGraphicFramePr>
        <p:xfrm>
          <a:off x="4070703" y="1760201"/>
          <a:ext cx="1124160" cy="314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Equation" r:id="rId11" imgW="723900" imgH="203200" progId="Equation.3">
                  <p:embed/>
                </p:oleObj>
              </mc:Choice>
              <mc:Fallback>
                <p:oleObj name="Equation" r:id="rId11" imgW="723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70703" y="1760201"/>
                        <a:ext cx="1124160" cy="3146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412675"/>
              </p:ext>
            </p:extLst>
          </p:nvPr>
        </p:nvGraphicFramePr>
        <p:xfrm>
          <a:off x="3315936" y="2974590"/>
          <a:ext cx="2655887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13" imgW="1803400" imgH="279400" progId="Equation.3">
                  <p:embed/>
                </p:oleObj>
              </mc:Choice>
              <mc:Fallback>
                <p:oleObj name="Equation" r:id="rId13" imgW="18034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15936" y="2974590"/>
                        <a:ext cx="2655887" cy="40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347336" y="3490146"/>
            <a:ext cx="840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for all </a:t>
            </a:r>
            <a:r>
              <a:rPr lang="en-US" i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= 1, …, n</a:t>
            </a:r>
            <a:r>
              <a:rPr lang="en-US" dirty="0" smtClean="0">
                <a:latin typeface="Helvetica"/>
                <a:cs typeface="Helvetica"/>
              </a:rPr>
              <a:t>.</a:t>
            </a:r>
          </a:p>
        </p:txBody>
      </p:sp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455904"/>
              </p:ext>
            </p:extLst>
          </p:nvPr>
        </p:nvGraphicFramePr>
        <p:xfrm>
          <a:off x="2922588" y="4424538"/>
          <a:ext cx="34036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15" imgW="2311400" imgH="457200" progId="Equation.3">
                  <p:embed/>
                </p:oleObj>
              </mc:Choice>
              <mc:Fallback>
                <p:oleObj name="Equation" r:id="rId15" imgW="2311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922588" y="4424538"/>
                        <a:ext cx="340360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47336" y="3859478"/>
            <a:ext cx="472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Summing these equations over all </a:t>
            </a:r>
            <a:r>
              <a:rPr lang="en-US" i="1" dirty="0" err="1" smtClean="0">
                <a:latin typeface="Helvetica"/>
                <a:cs typeface="Helvetica"/>
              </a:rPr>
              <a:t>i</a:t>
            </a:r>
            <a:r>
              <a:rPr lang="en-US" dirty="0" smtClean="0">
                <a:latin typeface="Helvetica"/>
                <a:cs typeface="Helvetica"/>
              </a:rPr>
              <a:t>, you get: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2922588" y="4452760"/>
            <a:ext cx="993466" cy="666750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76222" y="5166076"/>
            <a:ext cx="720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Fixed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4127147" y="4441887"/>
            <a:ext cx="993466" cy="66675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27148" y="5166076"/>
            <a:ext cx="99346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Helvetica"/>
                <a:cs typeface="Helvetica"/>
              </a:rPr>
              <a:t>Squared Error</a:t>
            </a:r>
            <a:endParaRPr lang="en-US" sz="1600" b="1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5294561" y="4441887"/>
            <a:ext cx="993466" cy="666750"/>
          </a:xfrm>
          <a:prstGeom prst="roundRect">
            <a:avLst/>
          </a:prstGeom>
          <a:noFill/>
          <a:ln w="2540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234375" y="5166076"/>
            <a:ext cx="11313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8000"/>
                </a:solidFill>
                <a:latin typeface="Helvetica"/>
                <a:cs typeface="Helvetica"/>
              </a:rPr>
              <a:t>1-D Variance</a:t>
            </a:r>
            <a:endParaRPr lang="en-US" sz="1600" b="1" dirty="0">
              <a:solidFill>
                <a:srgbClr val="008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04757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 animBg="1"/>
      <p:bldP spid="68" grpId="0"/>
      <p:bldP spid="69" grpId="0" animBg="1"/>
      <p:bldP spid="70" grpId="0"/>
      <p:bldP spid="71" grpId="0" animBg="1"/>
      <p:bldP spid="7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318886"/>
            <a:ext cx="9143998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017" y="102691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We are often interested in how multiple factors correlate with the outcome or controlling for “uninteresting” factors in our analysis of a single predictor.</a:t>
            </a:r>
            <a:endParaRPr lang="en-US" dirty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Multiple linear regression refers to the simultaneous estimation of several slopes (beta values).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596" y="1"/>
            <a:ext cx="8955499" cy="76732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/>
                <a:cs typeface="Rockwell"/>
              </a:rPr>
              <a:t>Multiple Linear Regression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ckwell"/>
              <a:cs typeface="Rockwel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23606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80022" y="3496555"/>
            <a:ext cx="1077218" cy="2402199"/>
          </a:xfrm>
          <a:prstGeom prst="rect">
            <a:avLst/>
          </a:prstGeom>
          <a:solidFill>
            <a:srgbClr val="E682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"/>
                <a:cs typeface="Times"/>
              </a:rPr>
              <a:t>X</a:t>
            </a:r>
            <a:endParaRPr lang="en-US" sz="1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59199" y="3496555"/>
            <a:ext cx="328631" cy="240219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"/>
                <a:cs typeface="Times"/>
              </a:rPr>
              <a:t>Y</a:t>
            </a:r>
            <a:endParaRPr lang="en-US" b="1" dirty="0">
              <a:solidFill>
                <a:schemeClr val="bg1"/>
              </a:solidFill>
              <a:latin typeface="Times"/>
              <a:cs typeface="Time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2556" y="4508250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n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3303333" y="2721984"/>
            <a:ext cx="1199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Expression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69298" y="5898754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1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66674" y="5898754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p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4055628" y="2267749"/>
            <a:ext cx="13260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Helvetica"/>
                <a:cs typeface="Helvetica"/>
              </a:rPr>
              <a:t>Cell Type</a:t>
            </a:r>
          </a:p>
          <a:p>
            <a:r>
              <a:rPr lang="en-US" sz="1600" dirty="0" smtClean="0">
                <a:latin typeface="Helvetica"/>
                <a:cs typeface="Helvetica"/>
              </a:rPr>
              <a:t>Animal</a:t>
            </a:r>
          </a:p>
          <a:p>
            <a:r>
              <a:rPr lang="en-US" sz="1600" dirty="0" smtClean="0">
                <a:latin typeface="Helvetica"/>
                <a:cs typeface="Helvetica"/>
              </a:rPr>
              <a:t>Batch</a:t>
            </a:r>
          </a:p>
          <a:p>
            <a:r>
              <a:rPr lang="en-US" sz="1600" dirty="0" smtClean="0">
                <a:latin typeface="Helvetica"/>
                <a:cs typeface="Helvetica"/>
              </a:rPr>
              <a:t>Total Counts</a:t>
            </a:r>
            <a:endParaRPr lang="en-US" sz="16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89679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3" grpId="0"/>
      <p:bldP spid="18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318886"/>
            <a:ext cx="9143998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017" y="102691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We are often interested in how multiple factors correlate with the outcome or controlling for “uninteresting” factors in our analysis of a single predictor.</a:t>
            </a:r>
            <a:endParaRPr lang="en-US" dirty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Multiple linear regression refers to the simultaneous estimation of several slopes (beta values).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596" y="1"/>
            <a:ext cx="8955499" cy="76732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/>
                <a:cs typeface="Rockwell"/>
              </a:rPr>
              <a:t>Multiple Linear Regression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ckwell"/>
              <a:cs typeface="Rockwel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23606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659" y="2891811"/>
            <a:ext cx="9144000" cy="2124689"/>
            <a:chOff x="-5915286" y="1371600"/>
            <a:chExt cx="18298638" cy="5055375"/>
          </a:xfrm>
        </p:grpSpPr>
        <p:pic>
          <p:nvPicPr>
            <p:cNvPr id="12" name="Picture 11" descr="image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00"/>
            <a:stretch/>
          </p:blipFill>
          <p:spPr>
            <a:xfrm>
              <a:off x="-5915286" y="1379476"/>
              <a:ext cx="4572000" cy="5047499"/>
            </a:xfrm>
            <a:prstGeom prst="rect">
              <a:avLst/>
            </a:prstGeom>
          </p:spPr>
        </p:pic>
        <p:pic>
          <p:nvPicPr>
            <p:cNvPr id="13" name="Picture 12" descr="image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56"/>
            <a:stretch/>
          </p:blipFill>
          <p:spPr>
            <a:xfrm>
              <a:off x="-1343286" y="1371600"/>
              <a:ext cx="4572000" cy="5055374"/>
            </a:xfrm>
            <a:prstGeom prst="rect">
              <a:avLst/>
            </a:prstGeom>
          </p:spPr>
        </p:pic>
        <p:pic>
          <p:nvPicPr>
            <p:cNvPr id="14" name="Picture 13" descr="image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56"/>
            <a:stretch/>
          </p:blipFill>
          <p:spPr>
            <a:xfrm>
              <a:off x="3239352" y="1371600"/>
              <a:ext cx="4572000" cy="5055374"/>
            </a:xfrm>
            <a:prstGeom prst="rect">
              <a:avLst/>
            </a:prstGeom>
          </p:spPr>
        </p:pic>
        <p:pic>
          <p:nvPicPr>
            <p:cNvPr id="15" name="Picture 14" descr="image.pdf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56"/>
            <a:stretch/>
          </p:blipFill>
          <p:spPr>
            <a:xfrm>
              <a:off x="7811352" y="1371600"/>
              <a:ext cx="4572000" cy="5055374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715528" y="2762365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Helvetica"/>
                <a:cs typeface="Helvetica"/>
              </a:rPr>
              <a:t>Cell Type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18909" y="2762365"/>
            <a:ext cx="811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Helvetica"/>
                <a:cs typeface="Helvetica"/>
              </a:rPr>
              <a:t>Animal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23259" y="2762365"/>
            <a:ext cx="709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Helvetica"/>
                <a:cs typeface="Helvetica"/>
              </a:rPr>
              <a:t>Batch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1128" y="2762365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Helvetica"/>
                <a:cs typeface="Helvetica"/>
              </a:rPr>
              <a:t>Total Counts</a:t>
            </a:r>
            <a:endParaRPr lang="en-US" sz="16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89612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318886"/>
            <a:ext cx="9143998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017" y="102691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We are often interested in how multiple factors correlate with the outcome or controlling for “uninteresting” factors in our analysis of a single predictor.</a:t>
            </a:r>
            <a:endParaRPr lang="en-US" dirty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Multiple linear regression refers to the simultaneous estimation of several slopes (beta values).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596" y="1"/>
            <a:ext cx="8955499" cy="76732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/>
                <a:cs typeface="Rockwell"/>
              </a:rPr>
              <a:t>Multiple Linear Regression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ckwell"/>
              <a:cs typeface="Rockwel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23606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4758" y="2581423"/>
            <a:ext cx="8606117" cy="58477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/>
                <a:cs typeface="Consolas"/>
              </a:rPr>
              <a:t>&gt; fit &lt;- </a:t>
            </a:r>
            <a:r>
              <a:rPr lang="en-US" sz="1600" dirty="0" smtClean="0">
                <a:solidFill>
                  <a:schemeClr val="bg1"/>
                </a:solidFill>
                <a:latin typeface="Consolas"/>
                <a:cs typeface="Consolas"/>
              </a:rPr>
              <a:t>lm(expression ~ </a:t>
            </a:r>
            <a:r>
              <a:rPr lang="en-US" sz="1600" dirty="0" err="1" smtClean="0">
                <a:solidFill>
                  <a:schemeClr val="bg1"/>
                </a:solidFill>
                <a:latin typeface="Consolas"/>
                <a:cs typeface="Consolas"/>
              </a:rPr>
              <a:t>cellType</a:t>
            </a:r>
            <a:r>
              <a:rPr lang="en-US" sz="1600" dirty="0" smtClean="0">
                <a:solidFill>
                  <a:schemeClr val="bg1"/>
                </a:solidFill>
                <a:latin typeface="Consolas"/>
                <a:cs typeface="Consolas"/>
              </a:rPr>
              <a:t> + animal + batch + </a:t>
            </a:r>
            <a:r>
              <a:rPr lang="en-US" sz="1600" dirty="0" err="1" smtClean="0">
                <a:solidFill>
                  <a:schemeClr val="bg1"/>
                </a:solidFill>
                <a:latin typeface="Consolas"/>
                <a:cs typeface="Consolas"/>
              </a:rPr>
              <a:t>totalCount</a:t>
            </a:r>
            <a:r>
              <a:rPr lang="en-US" sz="1600" dirty="0" smtClean="0">
                <a:solidFill>
                  <a:schemeClr val="bg1"/>
                </a:solidFill>
                <a:latin typeface="Consolas"/>
                <a:cs typeface="Consolas"/>
              </a:rPr>
              <a:t>, data = </a:t>
            </a:r>
            <a:r>
              <a:rPr lang="en-US" sz="1600" dirty="0" err="1" smtClean="0">
                <a:solidFill>
                  <a:schemeClr val="bg1"/>
                </a:solidFill>
                <a:latin typeface="Consolas"/>
                <a:cs typeface="Consolas"/>
              </a:rPr>
              <a:t>df</a:t>
            </a:r>
            <a:r>
              <a:rPr lang="en-US" sz="1600" dirty="0" smtClean="0">
                <a:solidFill>
                  <a:schemeClr val="bg1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/>
                <a:cs typeface="Consolas"/>
              </a:rPr>
              <a:t>&gt; summary(fit)</a:t>
            </a:r>
            <a:endParaRPr lang="en-US" sz="16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18102" y="354274"/>
            <a:ext cx="115916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“Classical”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63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318886"/>
            <a:ext cx="9143998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596" y="1"/>
            <a:ext cx="8955499" cy="76732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/>
                <a:cs typeface="Rockwell"/>
              </a:rPr>
              <a:t>Multiple Linear Regression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ckwell"/>
              <a:cs typeface="Rockwel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23606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18102" y="354274"/>
            <a:ext cx="115916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“Classical”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758" y="943123"/>
            <a:ext cx="8606117" cy="526298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Call:</a:t>
            </a:r>
          </a:p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lm(formula = expr ~ cellType + animal + batch + totalCount)</a:t>
            </a:r>
          </a:p>
          <a:p>
            <a:endParaRPr lang="mr-IN" sz="1600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Residuals:</a:t>
            </a:r>
          </a:p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     Min       1Q   Median       3Q      Max </a:t>
            </a:r>
          </a:p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-2.43075 -0.66132  0.09466  0.69111  2.14370 </a:t>
            </a:r>
          </a:p>
          <a:p>
            <a:endParaRPr lang="mr-IN" sz="1600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Coefficients:</a:t>
            </a:r>
          </a:p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              Estimate Std. Error t value Pr(&gt;|t|)    </a:t>
            </a:r>
          </a:p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(Intercept)  2.050e+00  1.148e+01   0.178   0.8587    </a:t>
            </a:r>
          </a:p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cellTypeB    2.057e+00  2.081e-01   9.886 3.21e-16 ***</a:t>
            </a:r>
          </a:p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animaly      9.281e-02  2.767e-01   0.335   0.7381    </a:t>
            </a:r>
          </a:p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animalz     -6.344e-02  2.558e-01  -0.248   0.8047    </a:t>
            </a:r>
          </a:p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batchRun2    4.539e-01  2.077e-01   2.186   0.0313 *  </a:t>
            </a:r>
          </a:p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totalCount   8.814e-07  2.297e-06   0.384   0.7020    </a:t>
            </a:r>
          </a:p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---</a:t>
            </a:r>
          </a:p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Signif. codes:  0 ‘***’ 0.001 ‘**’ 0.01 ‘*’ 0.05 ‘.’ 0.1 ‘ ’ 1</a:t>
            </a:r>
          </a:p>
          <a:p>
            <a:endParaRPr lang="mr-IN" sz="1600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Residual standard error: 1.035 on 94 degrees of freedom</a:t>
            </a:r>
          </a:p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Multiple R-squared:  0.5237,	Adjusted R-squared:  0.4984 </a:t>
            </a:r>
          </a:p>
          <a:p>
            <a:r>
              <a:rPr lang="mr-IN" sz="1600" dirty="0" smtClean="0">
                <a:solidFill>
                  <a:schemeClr val="bg1"/>
                </a:solidFill>
                <a:latin typeface="Consolas"/>
                <a:cs typeface="Consolas"/>
              </a:rPr>
              <a:t>F-statistic: 20.67 on 5 and 94 DF,  p-value: 7.106e-14</a:t>
            </a:r>
            <a:endParaRPr lang="en-US" sz="16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94047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117" y="1376680"/>
            <a:ext cx="2667000" cy="2133600"/>
          </a:xfrm>
          <a:prstGeom prst="rect">
            <a:avLst/>
          </a:prstGeom>
        </p:spPr>
      </p:pic>
      <p:pic>
        <p:nvPicPr>
          <p:cNvPr id="11" name="Picture 10" descr="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376680"/>
            <a:ext cx="2667000" cy="2133600"/>
          </a:xfrm>
          <a:prstGeom prst="rect">
            <a:avLst/>
          </a:prstGeom>
        </p:spPr>
      </p:pic>
      <p:pic>
        <p:nvPicPr>
          <p:cNvPr id="15" name="Picture 14" descr="imag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117" y="3815080"/>
            <a:ext cx="2667000" cy="2133600"/>
          </a:xfrm>
          <a:prstGeom prst="rect">
            <a:avLst/>
          </a:prstGeom>
        </p:spPr>
      </p:pic>
      <p:pic>
        <p:nvPicPr>
          <p:cNvPr id="17" name="Picture 16" descr="image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3815080"/>
            <a:ext cx="2667000" cy="2133600"/>
          </a:xfrm>
          <a:prstGeom prst="rect">
            <a:avLst/>
          </a:prstGeom>
        </p:spPr>
      </p:pic>
      <p:pic>
        <p:nvPicPr>
          <p:cNvPr id="2" name="Picture 1" descr="image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483" y="1968500"/>
            <a:ext cx="4572000" cy="3657600"/>
          </a:xfrm>
          <a:prstGeom prst="rect">
            <a:avLst/>
          </a:prstGeom>
        </p:spPr>
      </p:pic>
      <p:pic>
        <p:nvPicPr>
          <p:cNvPr id="3" name="Picture 2" descr="image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483" y="1968500"/>
            <a:ext cx="4572000" cy="3657600"/>
          </a:xfrm>
          <a:prstGeom prst="rect">
            <a:avLst/>
          </a:prstGeom>
        </p:spPr>
      </p:pic>
      <p:pic>
        <p:nvPicPr>
          <p:cNvPr id="10" name="Picture 9" descr="image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117" y="1376680"/>
            <a:ext cx="2667000" cy="2133600"/>
          </a:xfrm>
          <a:prstGeom prst="rect">
            <a:avLst/>
          </a:prstGeom>
        </p:spPr>
      </p:pic>
      <p:pic>
        <p:nvPicPr>
          <p:cNvPr id="12" name="Picture 11" descr="image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376680"/>
            <a:ext cx="2667000" cy="2133600"/>
          </a:xfrm>
          <a:prstGeom prst="rect">
            <a:avLst/>
          </a:prstGeom>
        </p:spPr>
      </p:pic>
      <p:pic>
        <p:nvPicPr>
          <p:cNvPr id="16" name="Picture 15" descr="image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117" y="3815080"/>
            <a:ext cx="2667000" cy="2133600"/>
          </a:xfrm>
          <a:prstGeom prst="rect">
            <a:avLst/>
          </a:prstGeom>
        </p:spPr>
      </p:pic>
      <p:pic>
        <p:nvPicPr>
          <p:cNvPr id="18" name="Picture 17" descr="image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3815080"/>
            <a:ext cx="2667000" cy="2133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6318886"/>
            <a:ext cx="9143998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017" y="102691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Bootstrap it.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596" y="1"/>
            <a:ext cx="8955499" cy="76732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/>
                <a:cs typeface="Rockwell"/>
              </a:rPr>
              <a:t>Multiple Linear Regression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ckwell"/>
              <a:cs typeface="Rockwel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23606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0277" y="354274"/>
            <a:ext cx="113482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“Modern”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47730" y="2216265"/>
            <a:ext cx="1668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70015"/>
                </a:solidFill>
                <a:latin typeface="Helvetica"/>
                <a:cs typeface="Helvetica"/>
              </a:rPr>
              <a:t>Cell Type = “B”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72582" y="1389380"/>
            <a:ext cx="1267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70015"/>
                </a:solidFill>
                <a:latin typeface="Helvetica"/>
                <a:cs typeface="Helvetica"/>
              </a:rPr>
              <a:t>Animal = “y”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95082" y="1389380"/>
            <a:ext cx="1267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70015"/>
                </a:solidFill>
                <a:latin typeface="Helvetica"/>
                <a:cs typeface="Helvetica"/>
              </a:rPr>
              <a:t>Animal = “z”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47969" y="3861237"/>
            <a:ext cx="1516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70015"/>
                </a:solidFill>
                <a:latin typeface="Helvetica"/>
                <a:cs typeface="Helvetica"/>
              </a:rPr>
              <a:t>Batch = “Run2”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08160" y="3861237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70015"/>
                </a:solidFill>
                <a:latin typeface="Helvetica"/>
                <a:cs typeface="Helvetica"/>
              </a:rPr>
              <a:t>Total Counts</a:t>
            </a:r>
          </a:p>
        </p:txBody>
      </p:sp>
    </p:spTree>
    <p:extLst>
      <p:ext uri="{BB962C8B-B14F-4D97-AF65-F5344CB8AC3E}">
        <p14:creationId xmlns:p14="http://schemas.microsoft.com/office/powerpoint/2010/main" val="3723464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318886"/>
            <a:ext cx="9143998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017" y="1217410"/>
            <a:ext cx="4114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Helvetica"/>
                <a:cs typeface="Helvetica"/>
              </a:rPr>
              <a:t>Linearity and Homoscedasticity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Relationships between variables can be nonlinear. Additionally, there is often a relationship between the mean and the variance.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596" y="1"/>
            <a:ext cx="8955499" cy="76732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/>
                <a:cs typeface="Rockwell"/>
              </a:rPr>
              <a:t>Caveats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ckwell"/>
              <a:cs typeface="Rockwel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23606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67817" y="3814774"/>
            <a:ext cx="4114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Helvetica"/>
                <a:cs typeface="Helvetica"/>
              </a:rPr>
              <a:t>Confounding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If two variables are highly similar, it can be difficult (or impossible) to separate their respective relationships with the outcome.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pic>
        <p:nvPicPr>
          <p:cNvPr id="3" name="Picture 2" descr="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112" y="698206"/>
            <a:ext cx="3639205" cy="291136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00100" y="5189393"/>
            <a:ext cx="214330" cy="104107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Times"/>
              <a:cs typeface="Time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00100" y="3845963"/>
            <a:ext cx="214330" cy="13434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Times"/>
              <a:cs typeface="Time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66800" y="5189393"/>
            <a:ext cx="214330" cy="10410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Times"/>
              <a:cs typeface="Time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66800" y="3845963"/>
            <a:ext cx="214330" cy="134343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Times"/>
              <a:cs typeface="Times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699938" y="3012401"/>
            <a:ext cx="10823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Cell Type</a:t>
            </a:r>
          </a:p>
          <a:p>
            <a:r>
              <a:rPr lang="en-US" sz="1600" dirty="0" smtClean="0">
                <a:latin typeface="Helvetica"/>
                <a:cs typeface="Helvetica"/>
              </a:rPr>
              <a:t>Batch</a:t>
            </a:r>
          </a:p>
        </p:txBody>
      </p:sp>
      <p:cxnSp>
        <p:nvCxnSpPr>
          <p:cNvPr id="21" name="Straight Arrow Connector 20"/>
          <p:cNvCxnSpPr>
            <a:stCxn id="5" idx="3"/>
            <a:endCxn id="19" idx="7"/>
          </p:cNvCxnSpPr>
          <p:nvPr/>
        </p:nvCxnSpPr>
        <p:spPr>
          <a:xfrm flipH="1">
            <a:off x="2747184" y="3890511"/>
            <a:ext cx="385732" cy="739993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20" idx="1"/>
          </p:cNvCxnSpPr>
          <p:nvPr/>
        </p:nvCxnSpPr>
        <p:spPr>
          <a:xfrm>
            <a:off x="3420284" y="3890511"/>
            <a:ext cx="411132" cy="739993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6"/>
            <a:endCxn id="20" idx="2"/>
          </p:cNvCxnSpPr>
          <p:nvPr/>
        </p:nvCxnSpPr>
        <p:spPr>
          <a:xfrm>
            <a:off x="2806700" y="4771745"/>
            <a:ext cx="965200" cy="0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073400" y="3549525"/>
            <a:ext cx="406400" cy="39949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Times"/>
                <a:cs typeface="Times"/>
              </a:rPr>
              <a:t>Z</a:t>
            </a:r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400300" y="4572000"/>
            <a:ext cx="406400" cy="39949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Times"/>
                <a:cs typeface="Times"/>
              </a:rPr>
              <a:t>X</a:t>
            </a:r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771900" y="4572000"/>
            <a:ext cx="406400" cy="39949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Times"/>
                <a:cs typeface="Times"/>
              </a:rPr>
              <a:t>Y</a:t>
            </a:r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4185949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5" grpId="0" animBg="1"/>
      <p:bldP spid="16" grpId="0" animBg="1"/>
      <p:bldP spid="17" grpId="0" animBg="1"/>
      <p:bldP spid="18" grpId="0"/>
      <p:bldP spid="5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318886"/>
            <a:ext cx="9143998" cy="5391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017" y="1217410"/>
            <a:ext cx="4114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Helvetica"/>
                <a:cs typeface="Helvetica"/>
              </a:rPr>
              <a:t>Transformations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Sometimes the relationship between variables is linear on the log scale, or with respect to the square (root) of one of the variables.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596" y="1"/>
            <a:ext cx="8955499" cy="76732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/>
                <a:cs typeface="Rockwell"/>
              </a:rPr>
              <a:t>Caveats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Rockwell"/>
              <a:cs typeface="Rockwel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23606"/>
            <a:ext cx="4567817" cy="907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3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67817" y="3814774"/>
            <a:ext cx="4114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Helvetica"/>
                <a:cs typeface="Helvetica"/>
              </a:rPr>
              <a:t>Interaction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It is possible for variables to have complicated interdependencies, making it difficult to estimate a single coefficient for each.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pic>
        <p:nvPicPr>
          <p:cNvPr id="8" name="Picture 7" descr="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892" y="419100"/>
            <a:ext cx="3753108" cy="3002486"/>
          </a:xfrm>
          <a:prstGeom prst="rect">
            <a:avLst/>
          </a:prstGeom>
        </p:spPr>
      </p:pic>
      <p:pic>
        <p:nvPicPr>
          <p:cNvPr id="11" name="Picture 10" descr="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892" y="419100"/>
            <a:ext cx="3753108" cy="30024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00" y="2725515"/>
            <a:ext cx="4116792" cy="359337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408892" y="6041887"/>
            <a:ext cx="3873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"/>
                <a:cs typeface="Times"/>
              </a:rPr>
              <a:t>https://</a:t>
            </a:r>
            <a:r>
              <a:rPr lang="en-US" sz="1200" dirty="0" err="1" smtClean="0">
                <a:latin typeface="Times"/>
                <a:cs typeface="Times"/>
              </a:rPr>
              <a:t>twitter.com</a:t>
            </a:r>
            <a:r>
              <a:rPr lang="en-US" sz="1200" dirty="0" smtClean="0">
                <a:latin typeface="Times"/>
                <a:cs typeface="Times"/>
              </a:rPr>
              <a:t>/</a:t>
            </a:r>
            <a:r>
              <a:rPr lang="en-US" sz="1200" dirty="0" err="1" smtClean="0">
                <a:latin typeface="Times"/>
                <a:cs typeface="Times"/>
              </a:rPr>
              <a:t>LukeBornn</a:t>
            </a:r>
            <a:r>
              <a:rPr lang="en-US" sz="1200" dirty="0" smtClean="0">
                <a:latin typeface="Times"/>
                <a:cs typeface="Times"/>
              </a:rPr>
              <a:t>/status/917835676095148032</a:t>
            </a:r>
            <a:endParaRPr lang="en-US" sz="12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778953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7455</TotalTime>
  <Words>1419</Words>
  <Application>Microsoft Macintosh PowerPoint</Application>
  <PresentationFormat>On-screen Show (4:3)</PresentationFormat>
  <Paragraphs>208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Office Theme</vt:lpstr>
      <vt:lpstr>Equation</vt:lpstr>
      <vt:lpstr>Microsoft Equation</vt:lpstr>
      <vt:lpstr>Linear Regression, ANOVA</vt:lpstr>
      <vt:lpstr>Multiple Linear regression</vt:lpstr>
      <vt:lpstr>Multiple Linear Regression</vt:lpstr>
      <vt:lpstr>Multiple Linear Regression</vt:lpstr>
      <vt:lpstr>Multiple Linear Regression</vt:lpstr>
      <vt:lpstr>Multiple Linear Regression</vt:lpstr>
      <vt:lpstr>Multiple Linear Regression</vt:lpstr>
      <vt:lpstr>Caveats</vt:lpstr>
      <vt:lpstr>Caveats</vt:lpstr>
      <vt:lpstr>Analysis of variance (ANOVA)</vt:lpstr>
      <vt:lpstr>Setup</vt:lpstr>
      <vt:lpstr>The F-statistic</vt:lpstr>
      <vt:lpstr>The F-test</vt:lpstr>
      <vt:lpstr>The “F-test”</vt:lpstr>
      <vt:lpstr>The “F-test”</vt:lpstr>
      <vt:lpstr>The “K-test”</vt:lpstr>
      <vt:lpstr>Clustering</vt:lpstr>
      <vt:lpstr>T-distributions</vt:lpstr>
      <vt:lpstr>Principal components analysis (PCA)</vt:lpstr>
      <vt:lpstr>Why?</vt:lpstr>
      <vt:lpstr>When?</vt:lpstr>
      <vt:lpstr>Dimensionality Reduction</vt:lpstr>
      <vt:lpstr>Principal Components Analysis</vt:lpstr>
      <vt:lpstr>Principal Components Analysis</vt:lpstr>
      <vt:lpstr>PCA as a Least Squares Estimator</vt:lpstr>
      <vt:lpstr>PowerPoint Presentation</vt:lpstr>
      <vt:lpstr>PCA-thagorean Theorem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Regression, ANOVA</dc:title>
  <dc:creator>Kelly Street</dc:creator>
  <cp:lastModifiedBy>Kelly Street</cp:lastModifiedBy>
  <cp:revision>39</cp:revision>
  <dcterms:created xsi:type="dcterms:W3CDTF">2018-02-08T18:41:42Z</dcterms:created>
  <dcterms:modified xsi:type="dcterms:W3CDTF">2018-02-13T22:57:19Z</dcterms:modified>
</cp:coreProperties>
</file>