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6" r:id="rId5"/>
    <p:sldId id="265" r:id="rId6"/>
    <p:sldId id="267" r:id="rId7"/>
    <p:sldId id="269" r:id="rId8"/>
    <p:sldId id="268" r:id="rId9"/>
    <p:sldId id="275" r:id="rId10"/>
    <p:sldId id="261" r:id="rId11"/>
    <p:sldId id="262" r:id="rId12"/>
    <p:sldId id="271" r:id="rId13"/>
    <p:sldId id="270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477" autoAdjust="0"/>
  </p:normalViewPr>
  <p:slideViewPr>
    <p:cSldViewPr snapToGrid="0" snapToObjects="1">
      <p:cViewPr varScale="1">
        <p:scale>
          <a:sx n="94" d="100"/>
          <a:sy n="94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F7614-3C46-F041-B6A3-57E4BCB155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1302F-0410-6F49-9856-04495D70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5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9A6C-97A9-3D48-9B13-4D8BC4B2C8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110" y="3374840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159678"/>
            <a:ext cx="9144000" cy="2381371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7933C"/>
                </a:solidFill>
                <a:latin typeface="Rockwell"/>
                <a:cs typeface="Rockwell"/>
              </a:rPr>
              <a:t>Linear Regression, ANOVA</a:t>
            </a:r>
            <a:endParaRPr lang="en-US" sz="5400" dirty="0">
              <a:solidFill>
                <a:srgbClr val="77933C"/>
              </a:solidFill>
              <a:latin typeface="Rockwell"/>
              <a:cs typeface="Rockwel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3541050"/>
            <a:ext cx="9144000" cy="27267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MCB 293S:</a:t>
            </a:r>
          </a:p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Foundations of Biostatistical Practice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Week 4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319082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384322"/>
            <a:ext cx="456781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Kelly Street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PhD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Candidate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Division of Biostatistics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5384322"/>
            <a:ext cx="45761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Dr. Sandrine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Dudoit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Department of 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Division of Biostatistics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689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983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Analysis of variance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(ANOVA)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666089"/>
            <a:ext cx="5627337" cy="15001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Handling categorical predictors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110" y="4306459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0701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529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Setup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017" y="102691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Sometimes we want to treat a categorical variable as a single variable, rather than splitting it into multiple, binary comparisons. ANOVA allows us to test for </a:t>
            </a:r>
            <a:r>
              <a:rPr lang="en-US" b="1" dirty="0" smtClean="0">
                <a:solidFill>
                  <a:schemeClr val="accent3"/>
                </a:solidFill>
                <a:latin typeface="Helvetica"/>
                <a:cs typeface="Helvetica"/>
              </a:rPr>
              <a:t>any difference</a:t>
            </a:r>
            <a:r>
              <a:rPr lang="en-US" dirty="0" smtClean="0">
                <a:latin typeface="Helvetica"/>
                <a:cs typeface="Helvetica"/>
              </a:rPr>
              <a:t> between the means of multiple groups.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34" y="3454400"/>
            <a:ext cx="2082006" cy="5461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  <p:pic>
        <p:nvPicPr>
          <p:cNvPr id="13" name="Picture 12" descr="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  <p:pic>
        <p:nvPicPr>
          <p:cNvPr id="14" name="Picture 13" descr="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50438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F-statistic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42" y="1079500"/>
            <a:ext cx="3943350" cy="8001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5" y="2108200"/>
            <a:ext cx="5096933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65" y="2603500"/>
            <a:ext cx="3467100" cy="35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093" y="3587750"/>
            <a:ext cx="4859867" cy="35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093" y="4108450"/>
            <a:ext cx="6489700" cy="35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628" y="4768850"/>
            <a:ext cx="4772378" cy="11303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093" y="3086100"/>
            <a:ext cx="4595446" cy="355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2997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F-distributions</a:t>
            </a:r>
            <a:r>
              <a:rPr lang="en-US" dirty="0" smtClean="0">
                <a:latin typeface="Helvetica"/>
                <a:cs typeface="Helvetica"/>
              </a:rPr>
              <a:t> are indexed by two parameters: the numerator degrees of freedom and the denominator degrees of freedom.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For ANOVA, these values are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K-1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N-K</a:t>
            </a:r>
            <a:r>
              <a:rPr lang="en-US" dirty="0" smtClean="0">
                <a:latin typeface="Helvetica"/>
                <a:cs typeface="Helvetica"/>
              </a:rPr>
              <a:t>, respectively.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F-test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2567842"/>
            <a:ext cx="5003800" cy="4003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F-distribution with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(2, 97) degrees of freedom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1069" y="3205284"/>
            <a:ext cx="198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F-statistic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100" y="4419600"/>
            <a:ext cx="3118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= </a:t>
            </a:r>
            <a:r>
              <a:rPr lang="mr-IN" sz="2400" b="1" dirty="0" smtClean="0">
                <a:latin typeface="Helvetica"/>
                <a:cs typeface="Helvetica"/>
              </a:rPr>
              <a:t>2.037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*</a:t>
            </a:r>
            <a:r>
              <a:rPr lang="en-US" sz="2400" b="1" dirty="0" smtClean="0">
                <a:latin typeface="Helvetica"/>
                <a:cs typeface="Helvetica"/>
              </a:rPr>
              <a:t>10</a:t>
            </a:r>
            <a:r>
              <a:rPr lang="mr-IN" sz="2400" b="1" baseline="30000" dirty="0" smtClean="0">
                <a:latin typeface="Helvetica"/>
                <a:cs typeface="Helvetica"/>
              </a:rPr>
              <a:t>-7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9684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503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Use the Permutation Test!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As before, we preserve the ratio of group sizes by permuting labels rather than resampling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“F-test”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Distribution of 10,000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F-statistics, permuting labels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1069" y="3205284"/>
            <a:ext cx="198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F-statistic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100" y="4419600"/>
            <a:ext cx="178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= 0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6100" y="4419600"/>
            <a:ext cx="204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&lt; .01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0066" y="993694"/>
            <a:ext cx="74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nsolas"/>
                <a:cs typeface="Consolas"/>
              </a:rPr>
              <a:t>Label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50276" y="1363026"/>
            <a:ext cx="496975" cy="2402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“C”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“C”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6724" y="1357833"/>
            <a:ext cx="593609" cy="2402199"/>
          </a:xfrm>
          <a:prstGeom prst="rect">
            <a:avLst/>
          </a:prstGeom>
          <a:solidFill>
            <a:srgbClr val="E68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10.1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14.5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8.5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12.8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11.2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15.8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14.0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17.1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07928" y="993694"/>
            <a:ext cx="74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nsolas"/>
                <a:cs typeface="Consolas"/>
              </a:rPr>
              <a:t>Value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033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  <p:bldP spid="5" grpId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50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Still works for any statistic!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“F-test”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7" y="1536700"/>
            <a:ext cx="5965095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07" y="2416588"/>
            <a:ext cx="2837042" cy="687096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492125" y="2336674"/>
            <a:ext cx="228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Larger K means bigger differences between groups!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05610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Distribution of 10,000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K-statistics, permuting labels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“K-test”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07" y="1210088"/>
            <a:ext cx="2837042" cy="687096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492125" y="1130174"/>
            <a:ext cx="228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Larger K means bigger differences between groups!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1269" y="3205284"/>
            <a:ext cx="211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K-statistic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6100" y="4419600"/>
            <a:ext cx="204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&lt; .01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01765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983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666089"/>
            <a:ext cx="5627337" cy="15001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Most problems are not 2-dimesional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110" y="4306459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0701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049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80022" y="3496555"/>
            <a:ext cx="1077218" cy="2402199"/>
          </a:xfrm>
          <a:prstGeom prst="rect">
            <a:avLst/>
          </a:prstGeom>
          <a:solidFill>
            <a:srgbClr val="E68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"/>
                <a:cs typeface="Times"/>
              </a:rPr>
              <a:t>X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9199" y="3496555"/>
            <a:ext cx="328631" cy="24021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"/>
                <a:cs typeface="Times"/>
              </a:rPr>
              <a:t>Y</a:t>
            </a:r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556" y="450825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03333" y="2721984"/>
            <a:ext cx="1199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Expression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9298" y="589875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66674" y="589875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p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055628" y="2267749"/>
            <a:ext cx="1326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Cell Type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Animal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Batch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Total Counts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68967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9" y="2891811"/>
            <a:ext cx="9144000" cy="2124689"/>
            <a:chOff x="-5915286" y="1371600"/>
            <a:chExt cx="18298638" cy="5055375"/>
          </a:xfrm>
        </p:grpSpPr>
        <p:pic>
          <p:nvPicPr>
            <p:cNvPr id="12" name="Picture 11" descr="imag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00"/>
            <a:stretch/>
          </p:blipFill>
          <p:spPr>
            <a:xfrm>
              <a:off x="-5915286" y="1379476"/>
              <a:ext cx="4572000" cy="5047499"/>
            </a:xfrm>
            <a:prstGeom prst="rect">
              <a:avLst/>
            </a:prstGeom>
          </p:spPr>
        </p:pic>
        <p:pic>
          <p:nvPicPr>
            <p:cNvPr id="13" name="Picture 12" descr="imag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-1343286" y="1371600"/>
              <a:ext cx="4572000" cy="5055374"/>
            </a:xfrm>
            <a:prstGeom prst="rect">
              <a:avLst/>
            </a:prstGeom>
          </p:spPr>
        </p:pic>
        <p:pic>
          <p:nvPicPr>
            <p:cNvPr id="14" name="Picture 13" descr="image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3239352" y="1371600"/>
              <a:ext cx="4572000" cy="5055374"/>
            </a:xfrm>
            <a:prstGeom prst="rect">
              <a:avLst/>
            </a:prstGeom>
          </p:spPr>
        </p:pic>
        <p:pic>
          <p:nvPicPr>
            <p:cNvPr id="15" name="Picture 14" descr="image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7811352" y="1371600"/>
              <a:ext cx="4572000" cy="5055374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15528" y="276236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Cell 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8909" y="2762365"/>
            <a:ext cx="811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Animal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23259" y="2762365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Batch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1128" y="2762365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Total Counts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28961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758" y="2581423"/>
            <a:ext cx="8606117" cy="5847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&gt; fit &lt;- lm(expression ~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cellType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 + animal + batch +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totalCount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, data =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df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&gt; summary(fit)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77906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758" y="943123"/>
            <a:ext cx="8606117" cy="52629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Call: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lm(formula = expr ~ cellType + animal + batch + totalCount)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Residuals: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     Min       1Q   Median       3Q      Max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-2.43075 -0.66132  0.09466  0.69111  2.14370 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Coefficients: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              Estimate Std. Error t value Pr(&gt;|t|)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(Intercept)  2.050e+00  1.148e+01   0.178   0.8587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cellTypeB    2.057e+00  2.081e-01   9.886 3.21e-16 ***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animaly      9.281e-02  2.767e-01   0.335   0.7381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animalz     -6.344e-02  2.558e-01  -0.248   0.8047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batchRun2    4.539e-01  2.077e-01   2.186   0.0313 *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totalCount   8.814e-07  2.297e-06   0.384   0.7020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---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Signif. codes:  0 ‘***’ 0.001 ‘**’ 0.01 ‘*’ 0.05 ‘.’ 0.1 ‘ ’ 1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Residual standard error: 1.035 on 94 degrees of freedom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Multiple R-squared:  0.5237,	Adjusted R-squared:  0.4984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F-statistic: 20.67 on 5 and 94 DF,  p-value: 7.106e-14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9404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1376680"/>
            <a:ext cx="2667000" cy="2133600"/>
          </a:xfrm>
          <a:prstGeom prst="rect">
            <a:avLst/>
          </a:prstGeom>
        </p:spPr>
      </p:pic>
      <p:pic>
        <p:nvPicPr>
          <p:cNvPr id="11" name="Picture 10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376680"/>
            <a:ext cx="2667000" cy="2133600"/>
          </a:xfrm>
          <a:prstGeom prst="rect">
            <a:avLst/>
          </a:prstGeom>
        </p:spPr>
      </p:pic>
      <p:pic>
        <p:nvPicPr>
          <p:cNvPr id="15" name="Picture 14" descr="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3815080"/>
            <a:ext cx="2667000" cy="2133600"/>
          </a:xfrm>
          <a:prstGeom prst="rect">
            <a:avLst/>
          </a:prstGeom>
        </p:spPr>
      </p:pic>
      <p:pic>
        <p:nvPicPr>
          <p:cNvPr id="17" name="Picture 16" descr="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815080"/>
            <a:ext cx="2667000" cy="2133600"/>
          </a:xfrm>
          <a:prstGeom prst="rect">
            <a:avLst/>
          </a:prstGeom>
        </p:spPr>
      </p:pic>
      <p:pic>
        <p:nvPicPr>
          <p:cNvPr id="2" name="Picture 1" descr="ima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483" y="1968500"/>
            <a:ext cx="4572000" cy="3657600"/>
          </a:xfrm>
          <a:prstGeom prst="rect">
            <a:avLst/>
          </a:prstGeom>
        </p:spPr>
      </p:pic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483" y="1968500"/>
            <a:ext cx="4572000" cy="3657600"/>
          </a:xfrm>
          <a:prstGeom prst="rect">
            <a:avLst/>
          </a:prstGeom>
        </p:spPr>
      </p:pic>
      <p:pic>
        <p:nvPicPr>
          <p:cNvPr id="10" name="Picture 9" descr="image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1376680"/>
            <a:ext cx="2667000" cy="2133600"/>
          </a:xfrm>
          <a:prstGeom prst="rect">
            <a:avLst/>
          </a:prstGeom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376680"/>
            <a:ext cx="2667000" cy="2133600"/>
          </a:xfrm>
          <a:prstGeom prst="rect">
            <a:avLst/>
          </a:prstGeom>
        </p:spPr>
      </p:pic>
      <p:pic>
        <p:nvPicPr>
          <p:cNvPr id="16" name="Picture 15" descr="image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3815080"/>
            <a:ext cx="2667000" cy="2133600"/>
          </a:xfrm>
          <a:prstGeom prst="rect">
            <a:avLst/>
          </a:prstGeom>
        </p:spPr>
      </p:pic>
      <p:pic>
        <p:nvPicPr>
          <p:cNvPr id="18" name="Picture 17" descr="imag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815080"/>
            <a:ext cx="2667000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Bootstrap it.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7730" y="2216265"/>
            <a:ext cx="1668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70015"/>
                </a:solidFill>
                <a:latin typeface="Helvetica"/>
                <a:cs typeface="Helvetica"/>
              </a:rPr>
              <a:t>Cell Type = “B”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2582" y="1389380"/>
            <a:ext cx="126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Animal = “y”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95082" y="1389380"/>
            <a:ext cx="126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Animal = “z”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7969" y="3861237"/>
            <a:ext cx="151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Batch = “Run2”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8160" y="386123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Total Counts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72346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217410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Linearity and Homoscedasticity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Relationships between variables can be nonlinear. Additionally, there is often a relationship between the mean and the variance.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Caveats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3814774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Confounding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If two variables are highly similar, it can be difficult (or impossible) to separate their respective relationships with the outcome.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2" y="698206"/>
            <a:ext cx="3639205" cy="29113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0100" y="5189393"/>
            <a:ext cx="214330" cy="10410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0100" y="3845963"/>
            <a:ext cx="214330" cy="13434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6800" y="5189393"/>
            <a:ext cx="214330" cy="1041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66800" y="3845963"/>
            <a:ext cx="214330" cy="13434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99938" y="3012401"/>
            <a:ext cx="10823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Cell Type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Batch</a:t>
            </a:r>
          </a:p>
        </p:txBody>
      </p:sp>
      <p:cxnSp>
        <p:nvCxnSpPr>
          <p:cNvPr id="21" name="Straight Arrow Connector 20"/>
          <p:cNvCxnSpPr>
            <a:stCxn id="5" idx="3"/>
            <a:endCxn id="19" idx="7"/>
          </p:cNvCxnSpPr>
          <p:nvPr/>
        </p:nvCxnSpPr>
        <p:spPr>
          <a:xfrm flipH="1">
            <a:off x="2747184" y="3890511"/>
            <a:ext cx="385732" cy="73999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20" idx="1"/>
          </p:cNvCxnSpPr>
          <p:nvPr/>
        </p:nvCxnSpPr>
        <p:spPr>
          <a:xfrm>
            <a:off x="3420284" y="3890511"/>
            <a:ext cx="411132" cy="73999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20" idx="2"/>
          </p:cNvCxnSpPr>
          <p:nvPr/>
        </p:nvCxnSpPr>
        <p:spPr>
          <a:xfrm>
            <a:off x="2806700" y="4771745"/>
            <a:ext cx="965200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73400" y="3549525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Z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00300" y="4572000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X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1900" y="4572000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18594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  <p:bldP spid="16" grpId="0" animBg="1"/>
      <p:bldP spid="17" grpId="0" animBg="1"/>
      <p:bldP spid="18" grpId="0"/>
      <p:bldP spid="5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217410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Transformations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Sometimes the relationship between variables is linear on the log scale, or with respect to the square (root) of one of the variables.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Caveats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3814774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Interaction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It is possible for variables to have complicated interdependencies, making it difficult to estimate a single coefficient for each.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2" y="419100"/>
            <a:ext cx="3753108" cy="3002486"/>
          </a:xfrm>
          <a:prstGeom prst="rect">
            <a:avLst/>
          </a:prstGeom>
        </p:spPr>
      </p:pic>
      <p:pic>
        <p:nvPicPr>
          <p:cNvPr id="11" name="Picture 10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2" y="419100"/>
            <a:ext cx="3753108" cy="3002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725515"/>
            <a:ext cx="4116792" cy="35933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08892" y="6041887"/>
            <a:ext cx="38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https://</a:t>
            </a:r>
            <a:r>
              <a:rPr lang="en-US" sz="1200" dirty="0" err="1" smtClean="0">
                <a:latin typeface="Times"/>
                <a:cs typeface="Times"/>
              </a:rPr>
              <a:t>twitter.com</a:t>
            </a:r>
            <a:r>
              <a:rPr lang="en-US" sz="1200" dirty="0" smtClean="0">
                <a:latin typeface="Times"/>
                <a:cs typeface="Times"/>
              </a:rPr>
              <a:t>/</a:t>
            </a:r>
            <a:r>
              <a:rPr lang="en-US" sz="1200" dirty="0" err="1" smtClean="0">
                <a:latin typeface="Times"/>
                <a:cs typeface="Times"/>
              </a:rPr>
              <a:t>LukeBornn</a:t>
            </a:r>
            <a:r>
              <a:rPr lang="en-US" sz="1200" dirty="0" smtClean="0">
                <a:latin typeface="Times"/>
                <a:cs typeface="Times"/>
              </a:rPr>
              <a:t>/status/917835676095148032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9571" y="6332355"/>
            <a:ext cx="1428245" cy="5391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Multiple Linear Regression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67817" y="6332355"/>
            <a:ext cx="1428245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ckwell"/>
                <a:cs typeface="Rockwell"/>
              </a:rPr>
              <a:t>ANOVA</a:t>
            </a:r>
            <a:endParaRPr lang="en-US" sz="1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" y="6435277"/>
            <a:ext cx="1014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MCB 293S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4983" y="6435277"/>
            <a:ext cx="799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Rockwell"/>
                <a:cs typeface="Rockwell"/>
              </a:rPr>
              <a:t>4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7789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10390</TotalTime>
  <Words>913</Words>
  <Application>Microsoft Macintosh PowerPoint</Application>
  <PresentationFormat>On-screen Show (4:3)</PresentationFormat>
  <Paragraphs>196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Linear Regression, ANOVA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Caveats</vt:lpstr>
      <vt:lpstr>Caveats</vt:lpstr>
      <vt:lpstr>Analysis of variance (ANOVA)</vt:lpstr>
      <vt:lpstr>Setup</vt:lpstr>
      <vt:lpstr>The F-statistic</vt:lpstr>
      <vt:lpstr>The F-test</vt:lpstr>
      <vt:lpstr>The “F-test”</vt:lpstr>
      <vt:lpstr>The “F-test”</vt:lpstr>
      <vt:lpstr>The “K-test”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Regression, ANOVA</dc:title>
  <dc:creator>Kelly Street</dc:creator>
  <cp:lastModifiedBy>Kelly Street</cp:lastModifiedBy>
  <cp:revision>42</cp:revision>
  <dcterms:created xsi:type="dcterms:W3CDTF">2018-02-08T18:41:42Z</dcterms:created>
  <dcterms:modified xsi:type="dcterms:W3CDTF">2018-02-23T18:17:48Z</dcterms:modified>
</cp:coreProperties>
</file>