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Microsoft_Equation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Microsoft_Equation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72" r:id="rId12"/>
    <p:sldId id="273" r:id="rId13"/>
    <p:sldId id="274" r:id="rId14"/>
    <p:sldId id="275" r:id="rId15"/>
    <p:sldId id="267" r:id="rId16"/>
    <p:sldId id="276" r:id="rId17"/>
    <p:sldId id="277" r:id="rId18"/>
    <p:sldId id="287" r:id="rId19"/>
    <p:sldId id="278" r:id="rId20"/>
    <p:sldId id="280" r:id="rId21"/>
    <p:sldId id="288" r:id="rId22"/>
    <p:sldId id="281" r:id="rId23"/>
    <p:sldId id="28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 Type="http://schemas.openxmlformats.org/officeDocument/2006/relationships/image" Target="../media/image8.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7" Type="http://schemas.openxmlformats.org/officeDocument/2006/relationships/image" Target="../media/image17.emf"/><Relationship Id="rId1" Type="http://schemas.openxmlformats.org/officeDocument/2006/relationships/image" Target="../media/image12.emf"/><Relationship Id="rId2"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DAA2F-C9EA-4042-B9C2-0BC50B600195}" type="datetimeFigureOut">
              <a:rPr lang="en-US" smtClean="0"/>
              <a:t>2/19/18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56264C-5ED2-584F-B333-B4D5EA1764B0}" type="slidenum">
              <a:rPr lang="en-US" smtClean="0"/>
              <a:t>‹#›</a:t>
            </a:fld>
            <a:endParaRPr lang="en-US"/>
          </a:p>
        </p:txBody>
      </p:sp>
    </p:spTree>
    <p:extLst>
      <p:ext uri="{BB962C8B-B14F-4D97-AF65-F5344CB8AC3E}">
        <p14:creationId xmlns:p14="http://schemas.microsoft.com/office/powerpoint/2010/main" val="11411318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358509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318659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386258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48190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411B18-7E94-3642-9E46-889873359B4B}" type="datetimeFigureOut">
              <a:rPr lang="en-US" smtClean="0"/>
              <a:t>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370003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411B18-7E94-3642-9E46-889873359B4B}"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91848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411B18-7E94-3642-9E46-889873359B4B}" type="datetimeFigureOut">
              <a:rPr lang="en-US" smtClean="0"/>
              <a:t>2/16/18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210831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411B18-7E94-3642-9E46-889873359B4B}" type="datetimeFigureOut">
              <a:rPr lang="en-US" smtClean="0"/>
              <a:t>2/16/18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142569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11B18-7E94-3642-9E46-889873359B4B}" type="datetimeFigureOut">
              <a:rPr lang="en-US" smtClean="0"/>
              <a:t>2/16/18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203485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11B18-7E94-3642-9E46-889873359B4B}"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142687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11B18-7E94-3642-9E46-889873359B4B}" type="datetimeFigureOut">
              <a:rPr lang="en-US" smtClean="0"/>
              <a:t>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0E5850-22B0-034B-9C9A-99D6C30864F0}" type="slidenum">
              <a:rPr lang="en-US" smtClean="0"/>
              <a:t>‹#›</a:t>
            </a:fld>
            <a:endParaRPr lang="en-US"/>
          </a:p>
        </p:txBody>
      </p:sp>
    </p:spTree>
    <p:extLst>
      <p:ext uri="{BB962C8B-B14F-4D97-AF65-F5344CB8AC3E}">
        <p14:creationId xmlns:p14="http://schemas.microsoft.com/office/powerpoint/2010/main" val="588135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11B18-7E94-3642-9E46-889873359B4B}" type="datetimeFigureOut">
              <a:rPr lang="en-US" smtClean="0"/>
              <a:t>2/16/18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E5850-22B0-034B-9C9A-99D6C30864F0}" type="slidenum">
              <a:rPr lang="en-US" smtClean="0"/>
              <a:t>‹#›</a:t>
            </a:fld>
            <a:endParaRPr lang="en-US"/>
          </a:p>
        </p:txBody>
      </p:sp>
    </p:spTree>
    <p:extLst>
      <p:ext uri="{BB962C8B-B14F-4D97-AF65-F5344CB8AC3E}">
        <p14:creationId xmlns:p14="http://schemas.microsoft.com/office/powerpoint/2010/main" val="402971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oleObject" Target="../embeddings/oleObject14.bin"/><Relationship Id="rId12" Type="http://schemas.openxmlformats.org/officeDocument/2006/relationships/image" Target="../media/image15.emf"/><Relationship Id="rId13" Type="http://schemas.openxmlformats.org/officeDocument/2006/relationships/oleObject" Target="../embeddings/oleObject15.bin"/><Relationship Id="rId14" Type="http://schemas.openxmlformats.org/officeDocument/2006/relationships/image" Target="../media/image16.emf"/><Relationship Id="rId15" Type="http://schemas.openxmlformats.org/officeDocument/2006/relationships/oleObject" Target="../embeddings/Microsoft_Equation2.bin"/><Relationship Id="rId16" Type="http://schemas.openxmlformats.org/officeDocument/2006/relationships/image" Target="../media/image17.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10.bin"/><Relationship Id="rId4" Type="http://schemas.openxmlformats.org/officeDocument/2006/relationships/image" Target="../media/image12.emf"/><Relationship Id="rId5" Type="http://schemas.openxmlformats.org/officeDocument/2006/relationships/oleObject" Target="../embeddings/oleObject11.bin"/><Relationship Id="rId6" Type="http://schemas.openxmlformats.org/officeDocument/2006/relationships/image" Target="../media/image13.emf"/><Relationship Id="rId7" Type="http://schemas.openxmlformats.org/officeDocument/2006/relationships/oleObject" Target="../embeddings/oleObject12.bin"/><Relationship Id="rId8" Type="http://schemas.openxmlformats.org/officeDocument/2006/relationships/image" Target="../media/image10.emf"/><Relationship Id="rId9" Type="http://schemas.openxmlformats.org/officeDocument/2006/relationships/oleObject" Target="../embeddings/oleObject13.bin"/><Relationship Id="rId10"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 Id="rId3" Type="http://schemas.openxmlformats.org/officeDocument/2006/relationships/image" Target="../media/image2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 Id="rId3" Type="http://schemas.openxmlformats.org/officeDocument/2006/relationships/image" Target="../media/image2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 Id="rId3" Type="http://schemas.openxmlformats.org/officeDocument/2006/relationships/image" Target="../media/image2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bin"/><Relationship Id="rId20" Type="http://schemas.openxmlformats.org/officeDocument/2006/relationships/oleObject" Target="../embeddings/Microsoft_Equation1.bin"/><Relationship Id="rId21" Type="http://schemas.openxmlformats.org/officeDocument/2006/relationships/image" Target="../media/image16.emf"/><Relationship Id="rId10" Type="http://schemas.openxmlformats.org/officeDocument/2006/relationships/image" Target="../media/image11.emf"/><Relationship Id="rId11" Type="http://schemas.openxmlformats.org/officeDocument/2006/relationships/oleObject" Target="../embeddings/oleObject5.bin"/><Relationship Id="rId12" Type="http://schemas.openxmlformats.org/officeDocument/2006/relationships/image" Target="../media/image12.emf"/><Relationship Id="rId13" Type="http://schemas.openxmlformats.org/officeDocument/2006/relationships/oleObject" Target="../embeddings/oleObject6.bin"/><Relationship Id="rId14" Type="http://schemas.openxmlformats.org/officeDocument/2006/relationships/image" Target="../media/image13.emf"/><Relationship Id="rId15" Type="http://schemas.openxmlformats.org/officeDocument/2006/relationships/oleObject" Target="../embeddings/oleObject7.bin"/><Relationship Id="rId16" Type="http://schemas.openxmlformats.org/officeDocument/2006/relationships/oleObject" Target="../embeddings/oleObject8.bin"/><Relationship Id="rId17" Type="http://schemas.openxmlformats.org/officeDocument/2006/relationships/image" Target="../media/image14.emf"/><Relationship Id="rId18" Type="http://schemas.openxmlformats.org/officeDocument/2006/relationships/oleObject" Target="../embeddings/oleObject9.bin"/><Relationship Id="rId19"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8.emf"/><Relationship Id="rId5" Type="http://schemas.openxmlformats.org/officeDocument/2006/relationships/oleObject" Target="../embeddings/oleObject2.bin"/><Relationship Id="rId6" Type="http://schemas.openxmlformats.org/officeDocument/2006/relationships/image" Target="../media/image9.emf"/><Relationship Id="rId7" Type="http://schemas.openxmlformats.org/officeDocument/2006/relationships/oleObject" Target="../embeddings/oleObject3.bin"/><Relationship Id="rId8"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6110" y="3374840"/>
            <a:ext cx="4567817" cy="90786"/>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6" name="Title 1"/>
          <p:cNvSpPr>
            <a:spLocks noGrp="1"/>
          </p:cNvSpPr>
          <p:nvPr>
            <p:ph type="ctrTitle"/>
          </p:nvPr>
        </p:nvSpPr>
        <p:spPr>
          <a:xfrm>
            <a:off x="0" y="1159678"/>
            <a:ext cx="9144000" cy="2381371"/>
          </a:xfrm>
        </p:spPr>
        <p:txBody>
          <a:bodyPr>
            <a:normAutofit/>
          </a:bodyPr>
          <a:lstStyle/>
          <a:p>
            <a:r>
              <a:rPr lang="en-US" sz="5400" dirty="0" smtClean="0">
                <a:solidFill>
                  <a:srgbClr val="77933C"/>
                </a:solidFill>
                <a:latin typeface="Rockwell"/>
                <a:cs typeface="Rockwell"/>
              </a:rPr>
              <a:t>PCA and Clustering</a:t>
            </a:r>
            <a:endParaRPr lang="en-US" sz="5400" dirty="0">
              <a:solidFill>
                <a:srgbClr val="77933C"/>
              </a:solidFill>
              <a:latin typeface="Rockwell"/>
              <a:cs typeface="Rockwell"/>
            </a:endParaRPr>
          </a:p>
        </p:txBody>
      </p:sp>
      <p:sp>
        <p:nvSpPr>
          <p:cNvPr id="7" name="Subtitle 2"/>
          <p:cNvSpPr>
            <a:spLocks noGrp="1"/>
          </p:cNvSpPr>
          <p:nvPr>
            <p:ph type="subTitle" idx="1"/>
          </p:nvPr>
        </p:nvSpPr>
        <p:spPr>
          <a:xfrm>
            <a:off x="0" y="3541050"/>
            <a:ext cx="9144000" cy="2726752"/>
          </a:xfrm>
        </p:spPr>
        <p:txBody>
          <a:bodyPr>
            <a:noAutofit/>
          </a:bodyPr>
          <a:lstStyle/>
          <a:p>
            <a:r>
              <a:rPr lang="en-US" sz="3600" b="1" dirty="0" smtClean="0">
                <a:solidFill>
                  <a:schemeClr val="tx1">
                    <a:lumMod val="50000"/>
                    <a:lumOff val="50000"/>
                  </a:schemeClr>
                </a:solidFill>
                <a:latin typeface="Rockwell"/>
                <a:cs typeface="Rockwell"/>
              </a:rPr>
              <a:t>MCB 293S:</a:t>
            </a:r>
          </a:p>
          <a:p>
            <a:r>
              <a:rPr lang="en-US" sz="2800" b="1" dirty="0" smtClean="0">
                <a:solidFill>
                  <a:schemeClr val="tx1">
                    <a:lumMod val="50000"/>
                    <a:lumOff val="50000"/>
                  </a:schemeClr>
                </a:solidFill>
                <a:latin typeface="Rockwell"/>
                <a:cs typeface="Rockwell"/>
              </a:rPr>
              <a:t>Foundations of Biostatistical Practice</a:t>
            </a:r>
          </a:p>
          <a:p>
            <a:r>
              <a:rPr lang="en-US" sz="2400" b="1" dirty="0" smtClean="0">
                <a:solidFill>
                  <a:schemeClr val="tx1">
                    <a:lumMod val="50000"/>
                    <a:lumOff val="50000"/>
                  </a:schemeClr>
                </a:solidFill>
                <a:latin typeface="Rockwell"/>
                <a:cs typeface="Rockwell"/>
              </a:rPr>
              <a:t>Week </a:t>
            </a:r>
            <a:r>
              <a:rPr lang="en-US" sz="2400" b="1" dirty="0" smtClean="0">
                <a:solidFill>
                  <a:schemeClr val="tx1">
                    <a:lumMod val="50000"/>
                    <a:lumOff val="50000"/>
                  </a:schemeClr>
                </a:solidFill>
                <a:latin typeface="Rockwell"/>
                <a:cs typeface="Rockwell"/>
              </a:rPr>
              <a:t>5</a:t>
            </a:r>
            <a:endParaRPr lang="en-US" sz="2400" b="1" dirty="0" smtClean="0">
              <a:solidFill>
                <a:schemeClr val="tx1">
                  <a:lumMod val="50000"/>
                  <a:lumOff val="50000"/>
                </a:schemeClr>
              </a:solidFill>
              <a:latin typeface="Rockwell"/>
              <a:cs typeface="Rockwell"/>
            </a:endParaRPr>
          </a:p>
        </p:txBody>
      </p:sp>
      <p:sp>
        <p:nvSpPr>
          <p:cNvPr id="4" name="Rectangle 3"/>
          <p:cNvSpPr/>
          <p:nvPr/>
        </p:nvSpPr>
        <p:spPr>
          <a:xfrm>
            <a:off x="0" y="3319082"/>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0" y="5384322"/>
            <a:ext cx="4567817" cy="1200328"/>
          </a:xfrm>
          <a:prstGeom prst="rect">
            <a:avLst/>
          </a:prstGeom>
          <a:noFill/>
        </p:spPr>
        <p:txBody>
          <a:bodyPr wrap="square" rtlCol="0">
            <a:spAutoFit/>
          </a:bodyPr>
          <a:lstStyle/>
          <a:p>
            <a:pPr algn="ctr"/>
            <a:r>
              <a:rPr lang="en-US" sz="2400" dirty="0">
                <a:solidFill>
                  <a:schemeClr val="bg1">
                    <a:lumMod val="65000"/>
                  </a:schemeClr>
                </a:solidFill>
                <a:latin typeface="Helvetica"/>
                <a:cs typeface="Helvetica"/>
              </a:rPr>
              <a:t>Kelly Street</a:t>
            </a:r>
          </a:p>
          <a:p>
            <a:pPr algn="ctr"/>
            <a:r>
              <a:rPr lang="en-US" sz="2400" dirty="0">
                <a:solidFill>
                  <a:schemeClr val="bg1">
                    <a:lumMod val="65000"/>
                  </a:schemeClr>
                </a:solidFill>
                <a:latin typeface="Helvetica"/>
                <a:cs typeface="Helvetica"/>
              </a:rPr>
              <a:t>PhD </a:t>
            </a:r>
            <a:r>
              <a:rPr lang="en-US" sz="2400" dirty="0" smtClean="0">
                <a:solidFill>
                  <a:schemeClr val="bg1">
                    <a:lumMod val="65000"/>
                  </a:schemeClr>
                </a:solidFill>
                <a:latin typeface="Helvetica"/>
                <a:cs typeface="Helvetica"/>
              </a:rPr>
              <a:t>Candidate</a:t>
            </a:r>
            <a:endParaRPr lang="en-US" sz="2400" dirty="0">
              <a:solidFill>
                <a:schemeClr val="bg1">
                  <a:lumMod val="65000"/>
                </a:schemeClr>
              </a:solidFill>
              <a:latin typeface="Helvetica"/>
              <a:cs typeface="Helvetica"/>
            </a:endParaRPr>
          </a:p>
          <a:p>
            <a:pPr algn="ctr"/>
            <a:r>
              <a:rPr lang="en-US" sz="2400" dirty="0" smtClean="0">
                <a:solidFill>
                  <a:schemeClr val="bg1">
                    <a:lumMod val="65000"/>
                  </a:schemeClr>
                </a:solidFill>
                <a:latin typeface="Helvetica"/>
                <a:cs typeface="Helvetica"/>
              </a:rPr>
              <a:t>Division of Biostatistics</a:t>
            </a:r>
            <a:endParaRPr lang="en-US" sz="2400" dirty="0">
              <a:solidFill>
                <a:schemeClr val="bg1">
                  <a:lumMod val="65000"/>
                </a:schemeClr>
              </a:solidFill>
              <a:latin typeface="Helvetica"/>
              <a:cs typeface="Helvetica"/>
            </a:endParaRPr>
          </a:p>
        </p:txBody>
      </p:sp>
      <p:sp>
        <p:nvSpPr>
          <p:cNvPr id="10" name="TextBox 9"/>
          <p:cNvSpPr txBox="1"/>
          <p:nvPr/>
        </p:nvSpPr>
        <p:spPr>
          <a:xfrm>
            <a:off x="4567817" y="5384322"/>
            <a:ext cx="4576183" cy="1200328"/>
          </a:xfrm>
          <a:prstGeom prst="rect">
            <a:avLst/>
          </a:prstGeom>
          <a:noFill/>
        </p:spPr>
        <p:txBody>
          <a:bodyPr wrap="square" rtlCol="0">
            <a:spAutoFit/>
          </a:bodyPr>
          <a:lstStyle/>
          <a:p>
            <a:pPr algn="ctr"/>
            <a:r>
              <a:rPr lang="en-US" sz="2400" dirty="0" smtClean="0">
                <a:solidFill>
                  <a:schemeClr val="bg1">
                    <a:lumMod val="65000"/>
                  </a:schemeClr>
                </a:solidFill>
                <a:latin typeface="Helvetica"/>
                <a:cs typeface="Helvetica"/>
              </a:rPr>
              <a:t>Dr. Sandrine </a:t>
            </a:r>
            <a:r>
              <a:rPr lang="en-US" sz="2400" dirty="0" err="1" smtClean="0">
                <a:solidFill>
                  <a:schemeClr val="bg1">
                    <a:lumMod val="65000"/>
                  </a:schemeClr>
                </a:solidFill>
                <a:latin typeface="Helvetica"/>
                <a:cs typeface="Helvetica"/>
              </a:rPr>
              <a:t>Dudoit</a:t>
            </a:r>
            <a:endParaRPr lang="en-US" sz="2400" dirty="0">
              <a:solidFill>
                <a:schemeClr val="bg1">
                  <a:lumMod val="65000"/>
                </a:schemeClr>
              </a:solidFill>
              <a:latin typeface="Helvetica"/>
              <a:cs typeface="Helvetica"/>
            </a:endParaRPr>
          </a:p>
          <a:p>
            <a:pPr algn="ctr"/>
            <a:r>
              <a:rPr lang="en-US" sz="2400" dirty="0" smtClean="0">
                <a:solidFill>
                  <a:schemeClr val="bg1">
                    <a:lumMod val="65000"/>
                  </a:schemeClr>
                </a:solidFill>
                <a:latin typeface="Helvetica"/>
                <a:cs typeface="Helvetica"/>
              </a:rPr>
              <a:t>Department of Statistics</a:t>
            </a:r>
            <a:endParaRPr lang="en-US" sz="2400" dirty="0">
              <a:solidFill>
                <a:schemeClr val="bg1">
                  <a:lumMod val="65000"/>
                </a:schemeClr>
              </a:solidFill>
              <a:latin typeface="Helvetica"/>
              <a:cs typeface="Helvetica"/>
            </a:endParaRPr>
          </a:p>
          <a:p>
            <a:pPr algn="ctr"/>
            <a:r>
              <a:rPr lang="en-US" sz="2400" dirty="0" smtClean="0">
                <a:solidFill>
                  <a:schemeClr val="bg1">
                    <a:lumMod val="65000"/>
                  </a:schemeClr>
                </a:solidFill>
                <a:latin typeface="Helvetica"/>
                <a:cs typeface="Helvetica"/>
              </a:rPr>
              <a:t>Division of Biostatistics</a:t>
            </a:r>
            <a:endParaRPr lang="en-US" sz="2400" dirty="0">
              <a:solidFill>
                <a:schemeClr val="bg1">
                  <a:lumMod val="65000"/>
                </a:schemeClr>
              </a:solidFill>
              <a:latin typeface="Helvetica"/>
              <a:cs typeface="Helvetica"/>
            </a:endParaRPr>
          </a:p>
        </p:txBody>
      </p:sp>
    </p:spTree>
    <p:extLst>
      <p:ext uri="{BB962C8B-B14F-4D97-AF65-F5344CB8AC3E}">
        <p14:creationId xmlns:p14="http://schemas.microsoft.com/office/powerpoint/2010/main" val="13886660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PCA-</a:t>
            </a:r>
            <a:r>
              <a:rPr lang="en-US" sz="3600" dirty="0" err="1" smtClean="0">
                <a:solidFill>
                  <a:schemeClr val="tx1">
                    <a:lumMod val="65000"/>
                    <a:lumOff val="35000"/>
                  </a:schemeClr>
                </a:solidFill>
                <a:latin typeface="Rockwell"/>
                <a:cs typeface="Rockwell"/>
              </a:rPr>
              <a:t>thagorean</a:t>
            </a:r>
            <a:r>
              <a:rPr lang="en-US" sz="3600" dirty="0" smtClean="0">
                <a:solidFill>
                  <a:schemeClr val="tx1">
                    <a:lumMod val="65000"/>
                    <a:lumOff val="35000"/>
                  </a:schemeClr>
                </a:solidFill>
                <a:latin typeface="Rockwell"/>
                <a:cs typeface="Rockwell"/>
              </a:rPr>
              <a:t> Theorem</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56" name="TextBox 55"/>
          <p:cNvSpPr txBox="1"/>
          <p:nvPr/>
        </p:nvSpPr>
        <p:spPr>
          <a:xfrm>
            <a:off x="347336" y="2213373"/>
            <a:ext cx="8401553" cy="923330"/>
          </a:xfrm>
          <a:prstGeom prst="rect">
            <a:avLst/>
          </a:prstGeom>
          <a:noFill/>
        </p:spPr>
        <p:txBody>
          <a:bodyPr wrap="square" rtlCol="0">
            <a:spAutoFit/>
          </a:bodyPr>
          <a:lstStyle/>
          <a:p>
            <a:r>
              <a:rPr lang="en-US" dirty="0" smtClean="0">
                <a:latin typeface="Helvetica"/>
                <a:cs typeface="Helvetica"/>
              </a:rPr>
              <a:t>Therefore, given a dataset                     with center (mean)    , for any line through the center,   , and orthogonal projections onto that line,                     , we have:</a:t>
            </a:r>
            <a:endParaRPr lang="en-US" b="1" dirty="0">
              <a:latin typeface="Helvetica"/>
              <a:cs typeface="Helvetica"/>
            </a:endParaRPr>
          </a:p>
        </p:txBody>
      </p:sp>
      <p:graphicFrame>
        <p:nvGraphicFramePr>
          <p:cNvPr id="57" name="Object 56"/>
          <p:cNvGraphicFramePr>
            <a:graphicFrameLocks noChangeAspect="1"/>
          </p:cNvGraphicFramePr>
          <p:nvPr>
            <p:extLst>
              <p:ext uri="{D42A27DB-BD31-4B8C-83A1-F6EECF244321}">
                <p14:modId xmlns:p14="http://schemas.microsoft.com/office/powerpoint/2010/main" val="3603406396"/>
              </p:ext>
            </p:extLst>
          </p:nvPr>
        </p:nvGraphicFramePr>
        <p:xfrm>
          <a:off x="3128314" y="2241595"/>
          <a:ext cx="1263776" cy="353114"/>
        </p:xfrm>
        <a:graphic>
          <a:graphicData uri="http://schemas.openxmlformats.org/presentationml/2006/ole">
            <mc:AlternateContent xmlns:mc="http://schemas.openxmlformats.org/markup-compatibility/2006">
              <mc:Choice xmlns:v="urn:schemas-microsoft-com:vml" Requires="v">
                <p:oleObj spid="_x0000_s2119" name="Equation" r:id="rId3" imgW="863600" imgH="241300" progId="Equation.3">
                  <p:embed/>
                </p:oleObj>
              </mc:Choice>
              <mc:Fallback>
                <p:oleObj name="Equation" r:id="rId3" imgW="863600" imgH="241300" progId="Equation.3">
                  <p:embed/>
                  <p:pic>
                    <p:nvPicPr>
                      <p:cNvPr id="0" name=""/>
                      <p:cNvPicPr/>
                      <p:nvPr/>
                    </p:nvPicPr>
                    <p:blipFill>
                      <a:blip r:embed="rId4"/>
                      <a:stretch>
                        <a:fillRect/>
                      </a:stretch>
                    </p:blipFill>
                    <p:spPr>
                      <a:xfrm>
                        <a:off x="3128314" y="2241595"/>
                        <a:ext cx="1263776" cy="353114"/>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1076022377"/>
              </p:ext>
            </p:extLst>
          </p:nvPr>
        </p:nvGraphicFramePr>
        <p:xfrm>
          <a:off x="6428339" y="2292852"/>
          <a:ext cx="204787" cy="241300"/>
        </p:xfrm>
        <a:graphic>
          <a:graphicData uri="http://schemas.openxmlformats.org/presentationml/2006/ole">
            <mc:AlternateContent xmlns:mc="http://schemas.openxmlformats.org/markup-compatibility/2006">
              <mc:Choice xmlns:v="urn:schemas-microsoft-com:vml" Requires="v">
                <p:oleObj spid="_x0000_s2120" name="Equation" r:id="rId5" imgW="139700" imgH="165100" progId="Equation.3">
                  <p:embed/>
                </p:oleObj>
              </mc:Choice>
              <mc:Fallback>
                <p:oleObj name="Equation" r:id="rId5" imgW="139700" imgH="165100" progId="Equation.3">
                  <p:embed/>
                  <p:pic>
                    <p:nvPicPr>
                      <p:cNvPr id="0" name=""/>
                      <p:cNvPicPr/>
                      <p:nvPr/>
                    </p:nvPicPr>
                    <p:blipFill>
                      <a:blip r:embed="rId6"/>
                      <a:stretch>
                        <a:fillRect/>
                      </a:stretch>
                    </p:blipFill>
                    <p:spPr>
                      <a:xfrm>
                        <a:off x="6428339" y="2292852"/>
                        <a:ext cx="204787" cy="241300"/>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2134433577"/>
              </p:ext>
            </p:extLst>
          </p:nvPr>
        </p:nvGraphicFramePr>
        <p:xfrm>
          <a:off x="2376852" y="2508240"/>
          <a:ext cx="192781" cy="280910"/>
        </p:xfrm>
        <a:graphic>
          <a:graphicData uri="http://schemas.openxmlformats.org/presentationml/2006/ole">
            <mc:AlternateContent xmlns:mc="http://schemas.openxmlformats.org/markup-compatibility/2006">
              <mc:Choice xmlns:v="urn:schemas-microsoft-com:vml" Requires="v">
                <p:oleObj spid="_x0000_s2121" name="Equation" r:id="rId7" imgW="114300" imgH="165100" progId="Equation.3">
                  <p:embed/>
                </p:oleObj>
              </mc:Choice>
              <mc:Fallback>
                <p:oleObj name="Equation" r:id="rId7" imgW="114300" imgH="165100" progId="Equation.3">
                  <p:embed/>
                  <p:pic>
                    <p:nvPicPr>
                      <p:cNvPr id="0" name=""/>
                      <p:cNvPicPr/>
                      <p:nvPr/>
                    </p:nvPicPr>
                    <p:blipFill>
                      <a:blip r:embed="rId8"/>
                      <a:stretch>
                        <a:fillRect/>
                      </a:stretch>
                    </p:blipFill>
                    <p:spPr>
                      <a:xfrm>
                        <a:off x="2376852" y="2508240"/>
                        <a:ext cx="192781" cy="28091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963172312"/>
              </p:ext>
            </p:extLst>
          </p:nvPr>
        </p:nvGraphicFramePr>
        <p:xfrm>
          <a:off x="6880650" y="2499536"/>
          <a:ext cx="1263776" cy="353114"/>
        </p:xfrm>
        <a:graphic>
          <a:graphicData uri="http://schemas.openxmlformats.org/presentationml/2006/ole">
            <mc:AlternateContent xmlns:mc="http://schemas.openxmlformats.org/markup-compatibility/2006">
              <mc:Choice xmlns:v="urn:schemas-microsoft-com:vml" Requires="v">
                <p:oleObj spid="_x0000_s2122" name="Equation" r:id="rId9" imgW="863600" imgH="241300" progId="Equation.3">
                  <p:embed/>
                </p:oleObj>
              </mc:Choice>
              <mc:Fallback>
                <p:oleObj name="Equation" r:id="rId9" imgW="863600" imgH="241300" progId="Equation.3">
                  <p:embed/>
                  <p:pic>
                    <p:nvPicPr>
                      <p:cNvPr id="0" name=""/>
                      <p:cNvPicPr/>
                      <p:nvPr/>
                    </p:nvPicPr>
                    <p:blipFill>
                      <a:blip r:embed="rId10"/>
                      <a:stretch>
                        <a:fillRect/>
                      </a:stretch>
                    </p:blipFill>
                    <p:spPr>
                      <a:xfrm>
                        <a:off x="6880650" y="2499536"/>
                        <a:ext cx="1263776" cy="353114"/>
                      </a:xfrm>
                      <a:prstGeom prst="rect">
                        <a:avLst/>
                      </a:prstGeom>
                    </p:spPr>
                  </p:pic>
                </p:oleObj>
              </mc:Fallback>
            </mc:AlternateContent>
          </a:graphicData>
        </a:graphic>
      </p:graphicFrame>
      <p:sp>
        <p:nvSpPr>
          <p:cNvPr id="61" name="TextBox 60"/>
          <p:cNvSpPr txBox="1"/>
          <p:nvPr/>
        </p:nvSpPr>
        <p:spPr>
          <a:xfrm>
            <a:off x="347336" y="1305799"/>
            <a:ext cx="7393827" cy="646331"/>
          </a:xfrm>
          <a:prstGeom prst="rect">
            <a:avLst/>
          </a:prstGeom>
          <a:noFill/>
        </p:spPr>
        <p:txBody>
          <a:bodyPr wrap="square" rtlCol="0">
            <a:spAutoFit/>
          </a:bodyPr>
          <a:lstStyle/>
          <a:p>
            <a:r>
              <a:rPr lang="en-US" dirty="0" smtClean="0">
                <a:latin typeface="Helvetica"/>
                <a:cs typeface="Helvetica"/>
              </a:rPr>
              <a:t>Recall that if </a:t>
            </a:r>
            <a:r>
              <a:rPr lang="en-US" i="1" dirty="0" smtClean="0">
                <a:latin typeface="Times"/>
                <a:cs typeface="Times"/>
              </a:rPr>
              <a:t>a</a:t>
            </a:r>
            <a:r>
              <a:rPr lang="en-US" dirty="0" smtClean="0">
                <a:latin typeface="Helvetica"/>
                <a:cs typeface="Helvetica"/>
              </a:rPr>
              <a:t> and </a:t>
            </a:r>
            <a:r>
              <a:rPr lang="en-US" i="1" dirty="0" smtClean="0">
                <a:latin typeface="Times"/>
                <a:cs typeface="Times"/>
              </a:rPr>
              <a:t>b</a:t>
            </a:r>
            <a:r>
              <a:rPr lang="en-US" dirty="0" smtClean="0">
                <a:latin typeface="Helvetica"/>
                <a:cs typeface="Helvetica"/>
              </a:rPr>
              <a:t> are the legs of a right triangle with hypotenuse </a:t>
            </a:r>
            <a:r>
              <a:rPr lang="en-US" i="1" dirty="0" smtClean="0">
                <a:latin typeface="Times"/>
                <a:cs typeface="Times"/>
              </a:rPr>
              <a:t>c</a:t>
            </a:r>
            <a:r>
              <a:rPr lang="en-US" dirty="0" smtClean="0">
                <a:latin typeface="Helvetica"/>
                <a:cs typeface="Helvetica"/>
              </a:rPr>
              <a:t>, then</a:t>
            </a:r>
            <a:endParaRPr lang="en-US" b="1" dirty="0">
              <a:latin typeface="Helvetica"/>
              <a:cs typeface="Helvetica"/>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843248399"/>
              </p:ext>
            </p:extLst>
          </p:nvPr>
        </p:nvGraphicFramePr>
        <p:xfrm>
          <a:off x="4070703" y="1760201"/>
          <a:ext cx="1124160" cy="314697"/>
        </p:xfrm>
        <a:graphic>
          <a:graphicData uri="http://schemas.openxmlformats.org/presentationml/2006/ole">
            <mc:AlternateContent xmlns:mc="http://schemas.openxmlformats.org/markup-compatibility/2006">
              <mc:Choice xmlns:v="urn:schemas-microsoft-com:vml" Requires="v">
                <p:oleObj spid="_x0000_s2123" name="Equation" r:id="rId11" imgW="723900" imgH="203200" progId="Equation.3">
                  <p:embed/>
                </p:oleObj>
              </mc:Choice>
              <mc:Fallback>
                <p:oleObj name="Equation" r:id="rId11" imgW="723900" imgH="203200" progId="Equation.3">
                  <p:embed/>
                  <p:pic>
                    <p:nvPicPr>
                      <p:cNvPr id="0" name=""/>
                      <p:cNvPicPr/>
                      <p:nvPr/>
                    </p:nvPicPr>
                    <p:blipFill>
                      <a:blip r:embed="rId12"/>
                      <a:stretch>
                        <a:fillRect/>
                      </a:stretch>
                    </p:blipFill>
                    <p:spPr>
                      <a:xfrm>
                        <a:off x="4070703" y="1760201"/>
                        <a:ext cx="1124160" cy="314697"/>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3027367670"/>
              </p:ext>
            </p:extLst>
          </p:nvPr>
        </p:nvGraphicFramePr>
        <p:xfrm>
          <a:off x="3315936" y="2974590"/>
          <a:ext cx="2655887" cy="407987"/>
        </p:xfrm>
        <a:graphic>
          <a:graphicData uri="http://schemas.openxmlformats.org/presentationml/2006/ole">
            <mc:AlternateContent xmlns:mc="http://schemas.openxmlformats.org/markup-compatibility/2006">
              <mc:Choice xmlns:v="urn:schemas-microsoft-com:vml" Requires="v">
                <p:oleObj spid="_x0000_s2124" name="Equation" r:id="rId13" imgW="1803400" imgH="279400" progId="Equation.3">
                  <p:embed/>
                </p:oleObj>
              </mc:Choice>
              <mc:Fallback>
                <p:oleObj name="Equation" r:id="rId13" imgW="1803400" imgH="279400" progId="Equation.3">
                  <p:embed/>
                  <p:pic>
                    <p:nvPicPr>
                      <p:cNvPr id="0" name=""/>
                      <p:cNvPicPr/>
                      <p:nvPr/>
                    </p:nvPicPr>
                    <p:blipFill>
                      <a:blip r:embed="rId14"/>
                      <a:stretch>
                        <a:fillRect/>
                      </a:stretch>
                    </p:blipFill>
                    <p:spPr>
                      <a:xfrm>
                        <a:off x="3315936" y="2974590"/>
                        <a:ext cx="2655887" cy="407987"/>
                      </a:xfrm>
                      <a:prstGeom prst="rect">
                        <a:avLst/>
                      </a:prstGeom>
                    </p:spPr>
                  </p:pic>
                </p:oleObj>
              </mc:Fallback>
            </mc:AlternateContent>
          </a:graphicData>
        </a:graphic>
      </p:graphicFrame>
      <p:sp>
        <p:nvSpPr>
          <p:cNvPr id="64" name="TextBox 63"/>
          <p:cNvSpPr txBox="1"/>
          <p:nvPr/>
        </p:nvSpPr>
        <p:spPr>
          <a:xfrm>
            <a:off x="347336" y="3490146"/>
            <a:ext cx="8401553" cy="369332"/>
          </a:xfrm>
          <a:prstGeom prst="rect">
            <a:avLst/>
          </a:prstGeom>
          <a:noFill/>
        </p:spPr>
        <p:txBody>
          <a:bodyPr wrap="square" rtlCol="0">
            <a:spAutoFit/>
          </a:bodyPr>
          <a:lstStyle/>
          <a:p>
            <a:r>
              <a:rPr lang="en-US" dirty="0" smtClean="0">
                <a:latin typeface="Helvetica"/>
                <a:cs typeface="Helvetica"/>
              </a:rPr>
              <a:t>for all </a:t>
            </a:r>
            <a:r>
              <a:rPr lang="en-US" i="1" dirty="0" err="1" smtClean="0">
                <a:latin typeface="Times"/>
                <a:cs typeface="Times"/>
              </a:rPr>
              <a:t>i</a:t>
            </a:r>
            <a:r>
              <a:rPr lang="en-US" i="1" dirty="0" smtClean="0">
                <a:latin typeface="Times"/>
                <a:cs typeface="Times"/>
              </a:rPr>
              <a:t> = 1, …, n</a:t>
            </a:r>
            <a:r>
              <a:rPr lang="en-US" dirty="0" smtClean="0">
                <a:latin typeface="Helvetica"/>
                <a:cs typeface="Helvetica"/>
              </a:rPr>
              <a:t>.</a:t>
            </a:r>
          </a:p>
        </p:txBody>
      </p:sp>
      <p:graphicFrame>
        <p:nvGraphicFramePr>
          <p:cNvPr id="65" name="Object 64"/>
          <p:cNvGraphicFramePr>
            <a:graphicFrameLocks noChangeAspect="1"/>
          </p:cNvGraphicFramePr>
          <p:nvPr>
            <p:extLst>
              <p:ext uri="{D42A27DB-BD31-4B8C-83A1-F6EECF244321}">
                <p14:modId xmlns:p14="http://schemas.microsoft.com/office/powerpoint/2010/main" val="2218071889"/>
              </p:ext>
            </p:extLst>
          </p:nvPr>
        </p:nvGraphicFramePr>
        <p:xfrm>
          <a:off x="2922588" y="4424538"/>
          <a:ext cx="3403600" cy="666750"/>
        </p:xfrm>
        <a:graphic>
          <a:graphicData uri="http://schemas.openxmlformats.org/presentationml/2006/ole">
            <mc:AlternateContent xmlns:mc="http://schemas.openxmlformats.org/markup-compatibility/2006">
              <mc:Choice xmlns:v="urn:schemas-microsoft-com:vml" Requires="v">
                <p:oleObj spid="_x0000_s2125" name="Equation" r:id="rId15" imgW="2311400" imgH="457200" progId="Equation.3">
                  <p:embed/>
                </p:oleObj>
              </mc:Choice>
              <mc:Fallback>
                <p:oleObj name="Equation" r:id="rId15" imgW="2311400" imgH="457200" progId="Equation.3">
                  <p:embed/>
                  <p:pic>
                    <p:nvPicPr>
                      <p:cNvPr id="0" name=""/>
                      <p:cNvPicPr/>
                      <p:nvPr/>
                    </p:nvPicPr>
                    <p:blipFill>
                      <a:blip r:embed="rId16"/>
                      <a:stretch>
                        <a:fillRect/>
                      </a:stretch>
                    </p:blipFill>
                    <p:spPr>
                      <a:xfrm>
                        <a:off x="2922588" y="4424538"/>
                        <a:ext cx="3403600" cy="666750"/>
                      </a:xfrm>
                      <a:prstGeom prst="rect">
                        <a:avLst/>
                      </a:prstGeom>
                    </p:spPr>
                  </p:pic>
                </p:oleObj>
              </mc:Fallback>
            </mc:AlternateContent>
          </a:graphicData>
        </a:graphic>
      </p:graphicFrame>
      <p:sp>
        <p:nvSpPr>
          <p:cNvPr id="66" name="TextBox 65"/>
          <p:cNvSpPr txBox="1"/>
          <p:nvPr/>
        </p:nvSpPr>
        <p:spPr>
          <a:xfrm>
            <a:off x="347336" y="3859478"/>
            <a:ext cx="4726925" cy="369332"/>
          </a:xfrm>
          <a:prstGeom prst="rect">
            <a:avLst/>
          </a:prstGeom>
          <a:noFill/>
        </p:spPr>
        <p:txBody>
          <a:bodyPr wrap="none" rtlCol="0">
            <a:spAutoFit/>
          </a:bodyPr>
          <a:lstStyle/>
          <a:p>
            <a:r>
              <a:rPr lang="en-US" dirty="0" smtClean="0">
                <a:latin typeface="Helvetica"/>
                <a:cs typeface="Helvetica"/>
              </a:rPr>
              <a:t>Summing these equations over all </a:t>
            </a:r>
            <a:r>
              <a:rPr lang="en-US" i="1" dirty="0" err="1" smtClean="0">
                <a:latin typeface="Helvetica"/>
                <a:cs typeface="Helvetica"/>
              </a:rPr>
              <a:t>i</a:t>
            </a:r>
            <a:r>
              <a:rPr lang="en-US" dirty="0" smtClean="0">
                <a:latin typeface="Helvetica"/>
                <a:cs typeface="Helvetica"/>
              </a:rPr>
              <a:t>, you get:</a:t>
            </a:r>
          </a:p>
        </p:txBody>
      </p:sp>
      <p:sp>
        <p:nvSpPr>
          <p:cNvPr id="67" name="Rounded Rectangle 66"/>
          <p:cNvSpPr/>
          <p:nvPr/>
        </p:nvSpPr>
        <p:spPr>
          <a:xfrm>
            <a:off x="2922588" y="4452760"/>
            <a:ext cx="993466" cy="666750"/>
          </a:xfrm>
          <a:prstGeom prst="roundRect">
            <a:avLst/>
          </a:prstGeom>
          <a:noFill/>
          <a:ln w="2540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68" name="TextBox 67"/>
          <p:cNvSpPr txBox="1"/>
          <p:nvPr/>
        </p:nvSpPr>
        <p:spPr>
          <a:xfrm>
            <a:off x="3076222" y="5166076"/>
            <a:ext cx="720570" cy="338554"/>
          </a:xfrm>
          <a:prstGeom prst="rect">
            <a:avLst/>
          </a:prstGeom>
          <a:noFill/>
        </p:spPr>
        <p:txBody>
          <a:bodyPr wrap="none" rtlCol="0">
            <a:spAutoFit/>
          </a:bodyPr>
          <a:lstStyle/>
          <a:p>
            <a:r>
              <a:rPr lang="en-US" sz="1600" b="1" dirty="0" smtClean="0">
                <a:solidFill>
                  <a:schemeClr val="tx1">
                    <a:lumMod val="50000"/>
                    <a:lumOff val="50000"/>
                  </a:schemeClr>
                </a:solidFill>
                <a:latin typeface="Helvetica"/>
                <a:cs typeface="Helvetica"/>
              </a:rPr>
              <a:t>Fixed</a:t>
            </a:r>
            <a:endParaRPr lang="en-US" sz="1600" b="1" dirty="0">
              <a:solidFill>
                <a:schemeClr val="tx1">
                  <a:lumMod val="50000"/>
                  <a:lumOff val="50000"/>
                </a:schemeClr>
              </a:solidFill>
              <a:latin typeface="Helvetica"/>
              <a:cs typeface="Helvetica"/>
            </a:endParaRPr>
          </a:p>
        </p:txBody>
      </p:sp>
      <p:sp>
        <p:nvSpPr>
          <p:cNvPr id="69" name="Rounded Rectangle 68"/>
          <p:cNvSpPr/>
          <p:nvPr/>
        </p:nvSpPr>
        <p:spPr>
          <a:xfrm>
            <a:off x="4127147" y="4441887"/>
            <a:ext cx="993466" cy="666750"/>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latin typeface="Helvetica"/>
              <a:cs typeface="Helvetica"/>
            </a:endParaRPr>
          </a:p>
        </p:txBody>
      </p:sp>
      <p:sp>
        <p:nvSpPr>
          <p:cNvPr id="70" name="TextBox 69"/>
          <p:cNvSpPr txBox="1"/>
          <p:nvPr/>
        </p:nvSpPr>
        <p:spPr>
          <a:xfrm>
            <a:off x="4127148" y="5166076"/>
            <a:ext cx="993466" cy="584776"/>
          </a:xfrm>
          <a:prstGeom prst="rect">
            <a:avLst/>
          </a:prstGeom>
          <a:noFill/>
        </p:spPr>
        <p:txBody>
          <a:bodyPr wrap="square" rtlCol="0">
            <a:spAutoFit/>
          </a:bodyPr>
          <a:lstStyle/>
          <a:p>
            <a:pPr algn="ctr"/>
            <a:r>
              <a:rPr lang="en-US" sz="1600" b="1" dirty="0" smtClean="0">
                <a:solidFill>
                  <a:srgbClr val="FF0000"/>
                </a:solidFill>
                <a:latin typeface="Helvetica"/>
                <a:cs typeface="Helvetica"/>
              </a:rPr>
              <a:t>Squared Error</a:t>
            </a:r>
            <a:endParaRPr lang="en-US" sz="1600" b="1" dirty="0">
              <a:solidFill>
                <a:srgbClr val="FF0000"/>
              </a:solidFill>
              <a:latin typeface="Helvetica"/>
              <a:cs typeface="Helvetica"/>
            </a:endParaRPr>
          </a:p>
        </p:txBody>
      </p:sp>
      <p:sp>
        <p:nvSpPr>
          <p:cNvPr id="71" name="Rounded Rectangle 70"/>
          <p:cNvSpPr/>
          <p:nvPr/>
        </p:nvSpPr>
        <p:spPr>
          <a:xfrm>
            <a:off x="5294561" y="4441887"/>
            <a:ext cx="993466" cy="666750"/>
          </a:xfrm>
          <a:prstGeom prst="round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latin typeface="Helvetica"/>
              <a:cs typeface="Helvetica"/>
            </a:endParaRPr>
          </a:p>
        </p:txBody>
      </p:sp>
      <p:sp>
        <p:nvSpPr>
          <p:cNvPr id="72" name="TextBox 71"/>
          <p:cNvSpPr txBox="1"/>
          <p:nvPr/>
        </p:nvSpPr>
        <p:spPr>
          <a:xfrm>
            <a:off x="5234375" y="5166076"/>
            <a:ext cx="1131324" cy="584776"/>
          </a:xfrm>
          <a:prstGeom prst="rect">
            <a:avLst/>
          </a:prstGeom>
          <a:noFill/>
        </p:spPr>
        <p:txBody>
          <a:bodyPr wrap="square" rtlCol="0">
            <a:spAutoFit/>
          </a:bodyPr>
          <a:lstStyle/>
          <a:p>
            <a:pPr algn="ctr"/>
            <a:r>
              <a:rPr lang="en-US" sz="1600" b="1" dirty="0" smtClean="0">
                <a:solidFill>
                  <a:srgbClr val="008000"/>
                </a:solidFill>
                <a:latin typeface="Helvetica"/>
                <a:cs typeface="Helvetica"/>
              </a:rPr>
              <a:t>1-D Variance</a:t>
            </a:r>
            <a:endParaRPr lang="en-US" sz="1600" b="1" dirty="0">
              <a:solidFill>
                <a:srgbClr val="008000"/>
              </a:solidFill>
              <a:latin typeface="Helvetica"/>
              <a:cs typeface="Helvetica"/>
            </a:endParaRPr>
          </a:p>
        </p:txBody>
      </p:sp>
      <p:sp>
        <p:nvSpPr>
          <p:cNvPr id="22" name="Rectangle 21"/>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23" name="Rectangle 22"/>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24" name="TextBox 23"/>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25" name="TextBox 24"/>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930346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animBg="1"/>
      <p:bldP spid="68" grpId="0"/>
      <p:bldP spid="69" grpId="0" animBg="1"/>
      <p:bldP spid="70" grpId="0"/>
      <p:bldP spid="71" grpId="0" animBg="1"/>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Terminology</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22" name="TextBox 21"/>
          <p:cNvSpPr txBox="1"/>
          <p:nvPr/>
        </p:nvSpPr>
        <p:spPr>
          <a:xfrm>
            <a:off x="347336" y="1159883"/>
            <a:ext cx="3984775" cy="2800766"/>
          </a:xfrm>
          <a:prstGeom prst="rect">
            <a:avLst/>
          </a:prstGeom>
          <a:noFill/>
        </p:spPr>
        <p:txBody>
          <a:bodyPr wrap="square" rtlCol="0">
            <a:spAutoFit/>
          </a:bodyPr>
          <a:lstStyle/>
          <a:p>
            <a:r>
              <a:rPr lang="en-US" sz="1600" dirty="0" smtClean="0">
                <a:latin typeface="Helvetica"/>
                <a:cs typeface="Helvetica"/>
              </a:rPr>
              <a:t>Rather than searching for a line in a high-dimensional space (which would be very time consuming), you can find these directions of successively maximal variance and their associated one-dimensional variances by performing </a:t>
            </a:r>
            <a:r>
              <a:rPr lang="en-US" sz="1600" b="1" dirty="0" err="1" smtClean="0">
                <a:solidFill>
                  <a:schemeClr val="accent3"/>
                </a:solidFill>
                <a:latin typeface="Helvetica"/>
                <a:cs typeface="Helvetica"/>
              </a:rPr>
              <a:t>eigen</a:t>
            </a:r>
            <a:r>
              <a:rPr lang="en-US" sz="1600" b="1" dirty="0" smtClean="0">
                <a:solidFill>
                  <a:schemeClr val="accent3"/>
                </a:solidFill>
                <a:latin typeface="Helvetica"/>
                <a:cs typeface="Helvetica"/>
              </a:rPr>
              <a:t> decomposition</a:t>
            </a:r>
            <a:r>
              <a:rPr lang="en-US" sz="1600" dirty="0" smtClean="0">
                <a:solidFill>
                  <a:schemeClr val="accent1"/>
                </a:solidFill>
                <a:latin typeface="Helvetica"/>
                <a:cs typeface="Helvetica"/>
              </a:rPr>
              <a:t> </a:t>
            </a:r>
            <a:r>
              <a:rPr lang="en-US" sz="1600" dirty="0" smtClean="0">
                <a:latin typeface="Helvetica"/>
                <a:cs typeface="Helvetica"/>
              </a:rPr>
              <a:t>on the covariance matrix of your data. This is moderately fast and the resulting </a:t>
            </a:r>
            <a:r>
              <a:rPr lang="en-US" sz="1600" b="1" dirty="0" err="1" smtClean="0">
                <a:solidFill>
                  <a:srgbClr val="9BBB59"/>
                </a:solidFill>
                <a:latin typeface="Helvetica"/>
                <a:cs typeface="Helvetica"/>
              </a:rPr>
              <a:t>eigen</a:t>
            </a:r>
            <a:r>
              <a:rPr lang="en-US" sz="1600" b="1" dirty="0" smtClean="0">
                <a:solidFill>
                  <a:srgbClr val="9BBB59"/>
                </a:solidFill>
                <a:latin typeface="Helvetica"/>
                <a:cs typeface="Helvetica"/>
              </a:rPr>
              <a:t> vectors</a:t>
            </a:r>
            <a:r>
              <a:rPr lang="en-US" sz="1600" dirty="0" smtClean="0">
                <a:latin typeface="Helvetica"/>
                <a:cs typeface="Helvetica"/>
              </a:rPr>
              <a:t> represent the principal components and </a:t>
            </a:r>
            <a:r>
              <a:rPr lang="en-US" sz="1600" b="1" dirty="0" err="1" smtClean="0">
                <a:solidFill>
                  <a:srgbClr val="9BBB59"/>
                </a:solidFill>
                <a:latin typeface="Helvetica"/>
                <a:cs typeface="Helvetica"/>
              </a:rPr>
              <a:t>eigen</a:t>
            </a:r>
            <a:r>
              <a:rPr lang="en-US" sz="1600" b="1" dirty="0" smtClean="0">
                <a:solidFill>
                  <a:srgbClr val="9BBB59"/>
                </a:solidFill>
                <a:latin typeface="Helvetica"/>
                <a:cs typeface="Helvetica"/>
              </a:rPr>
              <a:t> values</a:t>
            </a:r>
            <a:r>
              <a:rPr lang="en-US" sz="1600" dirty="0" smtClean="0">
                <a:latin typeface="Helvetica"/>
                <a:cs typeface="Helvetica"/>
              </a:rPr>
              <a:t> represent the variances.</a:t>
            </a:r>
            <a:endParaRPr lang="en-US" sz="1600" dirty="0">
              <a:latin typeface="Helvetica"/>
              <a:cs typeface="Helvetica"/>
            </a:endParaRPr>
          </a:p>
        </p:txBody>
      </p:sp>
      <p:sp>
        <p:nvSpPr>
          <p:cNvPr id="23" name="TextBox 22"/>
          <p:cNvSpPr txBox="1"/>
          <p:nvPr/>
        </p:nvSpPr>
        <p:spPr>
          <a:xfrm>
            <a:off x="347336" y="4214885"/>
            <a:ext cx="3984775" cy="1323439"/>
          </a:xfrm>
          <a:prstGeom prst="rect">
            <a:avLst/>
          </a:prstGeom>
          <a:noFill/>
        </p:spPr>
        <p:txBody>
          <a:bodyPr wrap="square" rtlCol="0">
            <a:spAutoFit/>
          </a:bodyPr>
          <a:lstStyle/>
          <a:p>
            <a:r>
              <a:rPr lang="en-US" sz="1600" dirty="0" smtClean="0">
                <a:latin typeface="Helvetica"/>
                <a:cs typeface="Helvetica"/>
              </a:rPr>
              <a:t>There are two popular functions for performing PCA in R: </a:t>
            </a:r>
            <a:r>
              <a:rPr lang="en-US" sz="1600" dirty="0" err="1" smtClean="0">
                <a:solidFill>
                  <a:srgbClr val="0000FF"/>
                </a:solidFill>
                <a:latin typeface="Consolas"/>
                <a:cs typeface="Consolas"/>
              </a:rPr>
              <a:t>princomp</a:t>
            </a:r>
            <a:r>
              <a:rPr lang="en-US" sz="1600" dirty="0" smtClean="0">
                <a:solidFill>
                  <a:srgbClr val="0000FF"/>
                </a:solidFill>
                <a:latin typeface="Consolas"/>
                <a:cs typeface="Consolas"/>
              </a:rPr>
              <a:t>()</a:t>
            </a:r>
            <a:r>
              <a:rPr lang="en-US" sz="1600" dirty="0" smtClean="0">
                <a:latin typeface="Helvetica"/>
                <a:cs typeface="Helvetica"/>
              </a:rPr>
              <a:t> and </a:t>
            </a:r>
            <a:r>
              <a:rPr lang="en-US" sz="1600" dirty="0" err="1" smtClean="0">
                <a:solidFill>
                  <a:srgbClr val="0000FF"/>
                </a:solidFill>
                <a:latin typeface="Consolas"/>
                <a:cs typeface="Consolas"/>
              </a:rPr>
              <a:t>prcomp</a:t>
            </a:r>
            <a:r>
              <a:rPr lang="en-US" sz="1600" dirty="0" smtClean="0">
                <a:solidFill>
                  <a:srgbClr val="0000FF"/>
                </a:solidFill>
                <a:latin typeface="Consolas"/>
                <a:cs typeface="Consolas"/>
              </a:rPr>
              <a:t>()</a:t>
            </a:r>
            <a:r>
              <a:rPr lang="en-US" sz="1600" dirty="0" smtClean="0">
                <a:latin typeface="Helvetica"/>
                <a:cs typeface="Helvetica"/>
              </a:rPr>
              <a:t>. I will focus on the latter, but both do essentially the same thing and they return very similar objects.</a:t>
            </a:r>
          </a:p>
        </p:txBody>
      </p:sp>
      <p:sp>
        <p:nvSpPr>
          <p:cNvPr id="24" name="TextBox 23"/>
          <p:cNvSpPr txBox="1"/>
          <p:nvPr/>
        </p:nvSpPr>
        <p:spPr>
          <a:xfrm>
            <a:off x="4543777" y="1977705"/>
            <a:ext cx="4388555" cy="3323987"/>
          </a:xfrm>
          <a:prstGeom prst="rect">
            <a:avLst/>
          </a:prstGeom>
          <a:noFill/>
        </p:spPr>
        <p:txBody>
          <a:bodyPr wrap="square" rtlCol="0">
            <a:spAutoFit/>
          </a:bodyPr>
          <a:lstStyle/>
          <a:p>
            <a:pPr marL="917575" indent="-917575"/>
            <a:r>
              <a:rPr lang="en-US" sz="1400" dirty="0" err="1" smtClean="0">
                <a:solidFill>
                  <a:srgbClr val="0000FF"/>
                </a:solidFill>
                <a:latin typeface="Consolas"/>
                <a:cs typeface="Consolas"/>
              </a:rPr>
              <a:t>sdev</a:t>
            </a:r>
            <a:r>
              <a:rPr lang="en-US" sz="1400" dirty="0"/>
              <a:t>	</a:t>
            </a:r>
            <a:r>
              <a:rPr lang="en-US" sz="1400" dirty="0" smtClean="0">
                <a:latin typeface="Helvetica"/>
                <a:cs typeface="Helvetica"/>
              </a:rPr>
              <a:t>the </a:t>
            </a:r>
            <a:r>
              <a:rPr lang="en-US" sz="1400" b="1" dirty="0" smtClean="0">
                <a:solidFill>
                  <a:schemeClr val="accent3"/>
                </a:solidFill>
                <a:latin typeface="Helvetica"/>
                <a:cs typeface="Helvetica"/>
              </a:rPr>
              <a:t>standard deviations</a:t>
            </a:r>
            <a:r>
              <a:rPr lang="en-US" sz="1400" dirty="0" smtClean="0">
                <a:latin typeface="Helvetica"/>
                <a:cs typeface="Helvetica"/>
              </a:rPr>
              <a:t> of the principal components (i.e., the square roots of the eigenvalues of the covariance/correlation matrix, though the calculation is actually done with the singular values of the data matrix).	</a:t>
            </a:r>
            <a:endParaRPr lang="en-US" sz="1400" dirty="0">
              <a:latin typeface="Helvetica"/>
              <a:cs typeface="Helvetica"/>
            </a:endParaRPr>
          </a:p>
          <a:p>
            <a:pPr marL="917575" indent="-917575"/>
            <a:r>
              <a:rPr lang="en-US" sz="1400" dirty="0">
                <a:solidFill>
                  <a:srgbClr val="0000FF"/>
                </a:solidFill>
                <a:latin typeface="Consolas"/>
                <a:cs typeface="Consolas"/>
              </a:rPr>
              <a:t>rotation</a:t>
            </a:r>
            <a:r>
              <a:rPr lang="en-US" sz="1400" dirty="0"/>
              <a:t>	</a:t>
            </a:r>
            <a:r>
              <a:rPr lang="en-US" sz="1400" dirty="0">
                <a:latin typeface="Helvetica"/>
                <a:cs typeface="Helvetica"/>
              </a:rPr>
              <a:t>the matrix of variable </a:t>
            </a:r>
            <a:r>
              <a:rPr lang="en-US" sz="1400" b="1" dirty="0">
                <a:solidFill>
                  <a:srgbClr val="9BBB59"/>
                </a:solidFill>
                <a:latin typeface="Helvetica"/>
                <a:cs typeface="Helvetica"/>
              </a:rPr>
              <a:t>loadings</a:t>
            </a:r>
            <a:r>
              <a:rPr lang="en-US" sz="1400" dirty="0">
                <a:solidFill>
                  <a:srgbClr val="9BBB59"/>
                </a:solidFill>
                <a:latin typeface="Helvetica"/>
                <a:cs typeface="Helvetica"/>
              </a:rPr>
              <a:t> </a:t>
            </a:r>
            <a:r>
              <a:rPr lang="en-US" sz="1400" dirty="0">
                <a:latin typeface="Helvetica"/>
                <a:cs typeface="Helvetica"/>
              </a:rPr>
              <a:t>(i.e., a matrix whose columns contain the eigenvectors). The function </a:t>
            </a:r>
            <a:r>
              <a:rPr lang="en-US" sz="1400" dirty="0" err="1">
                <a:latin typeface="Consolas"/>
                <a:cs typeface="Consolas"/>
              </a:rPr>
              <a:t>princomp</a:t>
            </a:r>
            <a:r>
              <a:rPr lang="en-US" sz="1400" dirty="0">
                <a:latin typeface="Helvetica"/>
                <a:cs typeface="Helvetica"/>
              </a:rPr>
              <a:t> returns this in the element </a:t>
            </a:r>
            <a:r>
              <a:rPr lang="en-US" sz="1400" dirty="0">
                <a:latin typeface="Consolas"/>
                <a:cs typeface="Consolas"/>
              </a:rPr>
              <a:t>loadings</a:t>
            </a:r>
            <a:r>
              <a:rPr lang="en-US" sz="1400" dirty="0">
                <a:latin typeface="Helvetica"/>
                <a:cs typeface="Helvetica"/>
              </a:rPr>
              <a:t>.	</a:t>
            </a:r>
          </a:p>
          <a:p>
            <a:pPr marL="917575" indent="-917575"/>
            <a:r>
              <a:rPr lang="en-US" sz="1400" dirty="0">
                <a:solidFill>
                  <a:srgbClr val="0000FF"/>
                </a:solidFill>
                <a:latin typeface="Consolas"/>
                <a:cs typeface="Consolas"/>
              </a:rPr>
              <a:t>x</a:t>
            </a:r>
            <a:r>
              <a:rPr lang="en-US" sz="1400" dirty="0"/>
              <a:t>	</a:t>
            </a:r>
            <a:r>
              <a:rPr lang="en-US" sz="1400" dirty="0">
                <a:latin typeface="Helvetica"/>
                <a:cs typeface="Helvetica"/>
              </a:rPr>
              <a:t>if </a:t>
            </a:r>
            <a:r>
              <a:rPr lang="en-US" sz="1400" dirty="0" err="1">
                <a:latin typeface="Consolas"/>
                <a:cs typeface="Consolas"/>
              </a:rPr>
              <a:t>retx</a:t>
            </a:r>
            <a:r>
              <a:rPr lang="en-US" sz="1400" dirty="0">
                <a:latin typeface="Helvetica"/>
                <a:cs typeface="Helvetica"/>
              </a:rPr>
              <a:t> is true the value of the </a:t>
            </a:r>
            <a:r>
              <a:rPr lang="en-US" sz="1400" b="1" dirty="0">
                <a:solidFill>
                  <a:srgbClr val="9BBB59"/>
                </a:solidFill>
                <a:latin typeface="Helvetica"/>
                <a:cs typeface="Helvetica"/>
              </a:rPr>
              <a:t>rotated</a:t>
            </a:r>
            <a:r>
              <a:rPr lang="en-US" sz="1400" b="1" dirty="0">
                <a:solidFill>
                  <a:srgbClr val="4F81BD"/>
                </a:solidFill>
                <a:latin typeface="Helvetica"/>
                <a:cs typeface="Helvetica"/>
              </a:rPr>
              <a:t> </a:t>
            </a:r>
            <a:r>
              <a:rPr lang="en-US" sz="1400" b="1" dirty="0">
                <a:solidFill>
                  <a:srgbClr val="9BBB59"/>
                </a:solidFill>
                <a:latin typeface="Helvetica"/>
                <a:cs typeface="Helvetica"/>
              </a:rPr>
              <a:t>data</a:t>
            </a:r>
            <a:r>
              <a:rPr lang="en-US" sz="1400" dirty="0">
                <a:solidFill>
                  <a:srgbClr val="9BBB59"/>
                </a:solidFill>
                <a:latin typeface="Helvetica"/>
                <a:cs typeface="Helvetica"/>
              </a:rPr>
              <a:t> </a:t>
            </a:r>
            <a:r>
              <a:rPr lang="en-US" sz="1400" dirty="0">
                <a:latin typeface="Helvetica"/>
                <a:cs typeface="Helvetica"/>
              </a:rPr>
              <a:t>(the </a:t>
            </a:r>
            <a:r>
              <a:rPr lang="en-US" sz="1400" dirty="0" smtClean="0">
                <a:latin typeface="Helvetica"/>
                <a:cs typeface="Helvetica"/>
              </a:rPr>
              <a:t>centered </a:t>
            </a:r>
            <a:r>
              <a:rPr lang="en-US" sz="1400" dirty="0">
                <a:latin typeface="Helvetica"/>
                <a:cs typeface="Helvetica"/>
              </a:rPr>
              <a:t>(and scaled if requested) data multiplied by the rotation matrix) is returned. Hence, </a:t>
            </a:r>
            <a:r>
              <a:rPr lang="en-US" sz="1400" dirty="0" err="1">
                <a:latin typeface="Consolas"/>
                <a:cs typeface="Consolas"/>
              </a:rPr>
              <a:t>cov</a:t>
            </a:r>
            <a:r>
              <a:rPr lang="en-US" sz="1400" dirty="0">
                <a:latin typeface="Consolas"/>
                <a:cs typeface="Consolas"/>
              </a:rPr>
              <a:t>(x)</a:t>
            </a:r>
            <a:r>
              <a:rPr lang="en-US" sz="1400" dirty="0">
                <a:latin typeface="Helvetica"/>
                <a:cs typeface="Helvetica"/>
              </a:rPr>
              <a:t> is the diagonal matrix </a:t>
            </a:r>
            <a:r>
              <a:rPr lang="en-US" sz="1400" dirty="0" err="1">
                <a:latin typeface="Consolas"/>
                <a:cs typeface="Consolas"/>
              </a:rPr>
              <a:t>diag</a:t>
            </a:r>
            <a:r>
              <a:rPr lang="en-US" sz="1400" dirty="0">
                <a:latin typeface="Consolas"/>
                <a:cs typeface="Consolas"/>
              </a:rPr>
              <a:t>(sdev^2)</a:t>
            </a:r>
            <a:r>
              <a:rPr lang="en-US" sz="1400" dirty="0" smtClean="0">
                <a:latin typeface="Helvetica"/>
                <a:cs typeface="Helvetica"/>
              </a:rPr>
              <a:t>.</a:t>
            </a:r>
            <a:endParaRPr lang="en-US" sz="1400" u="sng" dirty="0">
              <a:latin typeface="Helvetica"/>
              <a:cs typeface="Helvetica"/>
            </a:endParaRPr>
          </a:p>
        </p:txBody>
      </p:sp>
      <p:sp>
        <p:nvSpPr>
          <p:cNvPr id="25" name="TextBox 24"/>
          <p:cNvSpPr txBox="1"/>
          <p:nvPr/>
        </p:nvSpPr>
        <p:spPr>
          <a:xfrm>
            <a:off x="4890087" y="1447067"/>
            <a:ext cx="3685249" cy="369332"/>
          </a:xfrm>
          <a:prstGeom prst="rect">
            <a:avLst/>
          </a:prstGeom>
          <a:noFill/>
        </p:spPr>
        <p:txBody>
          <a:bodyPr wrap="none" rtlCol="0">
            <a:spAutoFit/>
          </a:bodyPr>
          <a:lstStyle/>
          <a:p>
            <a:r>
              <a:rPr lang="en-US" dirty="0" smtClean="0">
                <a:latin typeface="Helvetica"/>
                <a:cs typeface="Helvetica"/>
              </a:rPr>
              <a:t>Objects of class </a:t>
            </a:r>
            <a:r>
              <a:rPr lang="en-US" dirty="0"/>
              <a:t>"</a:t>
            </a:r>
            <a:r>
              <a:rPr lang="en-US" dirty="0" err="1" smtClean="0">
                <a:latin typeface="Consolas"/>
                <a:cs typeface="Consolas"/>
              </a:rPr>
              <a:t>prcomp</a:t>
            </a:r>
            <a:r>
              <a:rPr lang="en-US" dirty="0"/>
              <a:t>"</a:t>
            </a:r>
            <a:r>
              <a:rPr lang="en-US" dirty="0" smtClean="0"/>
              <a:t> </a:t>
            </a:r>
            <a:r>
              <a:rPr lang="en-US" dirty="0" smtClean="0">
                <a:latin typeface="Helvetica"/>
                <a:cs typeface="Helvetica"/>
              </a:rPr>
              <a:t>contain:</a:t>
            </a:r>
            <a:endParaRPr lang="en-US" dirty="0">
              <a:latin typeface="Helvetica"/>
              <a:cs typeface="Helvetica"/>
            </a:endParaRPr>
          </a:p>
        </p:txBody>
      </p:sp>
      <p:sp>
        <p:nvSpPr>
          <p:cNvPr id="26" name="TextBox 25"/>
          <p:cNvSpPr txBox="1"/>
          <p:nvPr/>
        </p:nvSpPr>
        <p:spPr>
          <a:xfrm>
            <a:off x="5493122" y="5850043"/>
            <a:ext cx="2467342" cy="276999"/>
          </a:xfrm>
          <a:prstGeom prst="rect">
            <a:avLst/>
          </a:prstGeom>
          <a:noFill/>
        </p:spPr>
        <p:txBody>
          <a:bodyPr wrap="none" rtlCol="0">
            <a:spAutoFit/>
          </a:bodyPr>
          <a:lstStyle/>
          <a:p>
            <a:r>
              <a:rPr lang="en-US" sz="1200" dirty="0" smtClean="0">
                <a:latin typeface="Times"/>
                <a:cs typeface="Times"/>
              </a:rPr>
              <a:t>Source: stats package documentation</a:t>
            </a:r>
            <a:endParaRPr lang="en-US" sz="1200" dirty="0">
              <a:latin typeface="Times"/>
              <a:cs typeface="Times"/>
            </a:endParaRPr>
          </a:p>
        </p:txBody>
      </p:sp>
      <p:sp>
        <p:nvSpPr>
          <p:cNvPr id="27" name="Rectangle 26"/>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28" name="Rectangle 27"/>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29" name="TextBox 28"/>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30" name="TextBox 29"/>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1608206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Variances (Eigen Values)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 name="TextBox 9"/>
          <p:cNvSpPr txBox="1"/>
          <p:nvPr/>
        </p:nvSpPr>
        <p:spPr>
          <a:xfrm>
            <a:off x="347336" y="1069817"/>
            <a:ext cx="8401553" cy="1077218"/>
          </a:xfrm>
          <a:prstGeom prst="rect">
            <a:avLst/>
          </a:prstGeom>
          <a:noFill/>
        </p:spPr>
        <p:txBody>
          <a:bodyPr wrap="square" rtlCol="0">
            <a:spAutoFit/>
          </a:bodyPr>
          <a:lstStyle/>
          <a:p>
            <a:r>
              <a:rPr lang="en-US" sz="1600" dirty="0" smtClean="0">
                <a:latin typeface="Helvetica"/>
                <a:cs typeface="Helvetica"/>
              </a:rPr>
              <a:t>One thing you will often be interested in when doing PCA is the variance along each of these new dimensions. Specifically, you may want to know how much of the overall variance is “explained” by the first principal component (or the second, third, etc.). </a:t>
            </a:r>
            <a:r>
              <a:rPr lang="en-US" sz="1600" dirty="0">
                <a:latin typeface="Helvetica"/>
                <a:cs typeface="Helvetica"/>
              </a:rPr>
              <a:t>This can help you determine how many </a:t>
            </a:r>
            <a:r>
              <a:rPr lang="en-US" sz="1600" dirty="0" smtClean="0">
                <a:latin typeface="Helvetica"/>
                <a:cs typeface="Helvetica"/>
              </a:rPr>
              <a:t>dimensions </a:t>
            </a:r>
            <a:r>
              <a:rPr lang="en-US" sz="1600" dirty="0">
                <a:latin typeface="Helvetica"/>
                <a:cs typeface="Helvetica"/>
              </a:rPr>
              <a:t>should be used for downstream analysis</a:t>
            </a:r>
            <a:r>
              <a:rPr lang="en-US" sz="1600" dirty="0" smtClean="0">
                <a:latin typeface="Helvetica"/>
                <a:cs typeface="Helvetica"/>
              </a:rPr>
              <a:t>.</a:t>
            </a:r>
            <a:endParaRPr lang="en-US" sz="1600" b="1" dirty="0">
              <a:latin typeface="Helvetica"/>
              <a:cs typeface="Helvetica"/>
            </a:endParaRPr>
          </a:p>
        </p:txBody>
      </p:sp>
      <p:sp>
        <p:nvSpPr>
          <p:cNvPr id="11" name="TextBox 10"/>
          <p:cNvSpPr txBox="1"/>
          <p:nvPr/>
        </p:nvSpPr>
        <p:spPr>
          <a:xfrm>
            <a:off x="181026" y="2866147"/>
            <a:ext cx="4213375" cy="2308324"/>
          </a:xfrm>
          <a:prstGeom prst="rect">
            <a:avLst/>
          </a:prstGeom>
          <a:solidFill>
            <a:schemeClr val="bg1">
              <a:lumMod val="95000"/>
            </a:schemeClr>
          </a:solidFill>
        </p:spPr>
        <p:txBody>
          <a:bodyPr wrap="square" rtlCol="0">
            <a:spAutoFit/>
          </a:bodyPr>
          <a:lstStyle/>
          <a:p>
            <a:r>
              <a:rPr lang="en-US" sz="1200" dirty="0" smtClean="0">
                <a:latin typeface="Consolas"/>
                <a:cs typeface="Consolas"/>
              </a:rPr>
              <a:t>X &lt;- matrix(</a:t>
            </a:r>
            <a:r>
              <a:rPr lang="en-US" sz="1200" dirty="0" smtClean="0">
                <a:solidFill>
                  <a:srgbClr val="0000FF"/>
                </a:solidFill>
                <a:latin typeface="Consolas"/>
                <a:cs typeface="Consolas"/>
              </a:rPr>
              <a:t>NA</a:t>
            </a:r>
            <a:r>
              <a:rPr lang="en-US" sz="1200" dirty="0" smtClean="0">
                <a:latin typeface="Consolas"/>
                <a:cs typeface="Consolas"/>
              </a:rPr>
              <a:t>, </a:t>
            </a:r>
            <a:r>
              <a:rPr lang="en-US" sz="1200" dirty="0" err="1" smtClean="0">
                <a:latin typeface="Consolas"/>
                <a:cs typeface="Consolas"/>
              </a:rPr>
              <a:t>nrow</a:t>
            </a:r>
            <a:r>
              <a:rPr lang="en-US" sz="1200" dirty="0">
                <a:latin typeface="Consolas"/>
                <a:cs typeface="Consolas"/>
              </a:rPr>
              <a:t> </a:t>
            </a:r>
            <a:r>
              <a:rPr lang="en-US" sz="1200" dirty="0" smtClean="0">
                <a:latin typeface="Consolas"/>
                <a:cs typeface="Consolas"/>
              </a:rPr>
              <a:t>= </a:t>
            </a:r>
            <a:r>
              <a:rPr lang="en-US" sz="1200" dirty="0" smtClean="0">
                <a:solidFill>
                  <a:srgbClr val="0000FF"/>
                </a:solidFill>
                <a:latin typeface="Consolas"/>
                <a:cs typeface="Consolas"/>
              </a:rPr>
              <a:t>100</a:t>
            </a:r>
            <a:r>
              <a:rPr lang="en-US" sz="1200" dirty="0" smtClean="0">
                <a:latin typeface="Consolas"/>
                <a:cs typeface="Consolas"/>
              </a:rPr>
              <a:t>, </a:t>
            </a:r>
            <a:r>
              <a:rPr lang="en-US" sz="1200" dirty="0" err="1" smtClean="0">
                <a:latin typeface="Consolas"/>
                <a:cs typeface="Consolas"/>
              </a:rPr>
              <a:t>ncol</a:t>
            </a:r>
            <a:r>
              <a:rPr lang="en-US" sz="1200" dirty="0" smtClean="0">
                <a:latin typeface="Consolas"/>
                <a:cs typeface="Consolas"/>
              </a:rPr>
              <a:t> = </a:t>
            </a:r>
            <a:r>
              <a:rPr lang="en-US" sz="1200" dirty="0" smtClean="0">
                <a:solidFill>
                  <a:srgbClr val="0000FF"/>
                </a:solidFill>
                <a:latin typeface="Consolas"/>
                <a:cs typeface="Consolas"/>
              </a:rPr>
              <a:t>10</a:t>
            </a:r>
            <a:r>
              <a:rPr lang="en-US" sz="1200" dirty="0" smtClean="0">
                <a:latin typeface="Consolas"/>
                <a:cs typeface="Consolas"/>
              </a:rPr>
              <a:t>)</a:t>
            </a:r>
          </a:p>
          <a:p>
            <a:endParaRPr lang="en-US" sz="1200" dirty="0">
              <a:latin typeface="Consolas"/>
              <a:cs typeface="Consolas"/>
            </a:endParaRPr>
          </a:p>
          <a:p>
            <a:r>
              <a:rPr lang="en-US" sz="1200" dirty="0" smtClean="0">
                <a:solidFill>
                  <a:srgbClr val="008000"/>
                </a:solidFill>
                <a:latin typeface="Consolas"/>
                <a:cs typeface="Consolas"/>
              </a:rPr>
              <a:t># independently generate each column</a:t>
            </a:r>
          </a:p>
          <a:p>
            <a:r>
              <a:rPr lang="en-US" sz="1200" dirty="0" smtClean="0">
                <a:solidFill>
                  <a:srgbClr val="0000FF"/>
                </a:solidFill>
                <a:latin typeface="Consolas"/>
                <a:cs typeface="Consolas"/>
              </a:rPr>
              <a:t>for</a:t>
            </a:r>
            <a:r>
              <a:rPr lang="en-US" sz="1200" dirty="0">
                <a:latin typeface="Consolas"/>
                <a:cs typeface="Consolas"/>
              </a:rPr>
              <a:t>(c </a:t>
            </a:r>
            <a:r>
              <a:rPr lang="en-US" sz="1200" dirty="0">
                <a:solidFill>
                  <a:srgbClr val="0000FF"/>
                </a:solidFill>
                <a:latin typeface="Consolas"/>
                <a:cs typeface="Consolas"/>
              </a:rPr>
              <a:t>in</a:t>
            </a:r>
            <a:r>
              <a:rPr lang="en-US" sz="1200" dirty="0">
                <a:latin typeface="Consolas"/>
                <a:cs typeface="Consolas"/>
              </a:rPr>
              <a:t> </a:t>
            </a:r>
            <a:r>
              <a:rPr lang="en-US" sz="1200" dirty="0">
                <a:solidFill>
                  <a:srgbClr val="0000FF"/>
                </a:solidFill>
                <a:latin typeface="Consolas"/>
                <a:cs typeface="Consolas"/>
              </a:rPr>
              <a:t>1</a:t>
            </a:r>
            <a:r>
              <a:rPr lang="en-US" sz="1200" dirty="0" smtClean="0">
                <a:latin typeface="Consolas"/>
                <a:cs typeface="Consolas"/>
              </a:rPr>
              <a:t>:</a:t>
            </a:r>
            <a:r>
              <a:rPr lang="en-US" sz="1200" dirty="0">
                <a:solidFill>
                  <a:srgbClr val="0000FF"/>
                </a:solidFill>
                <a:latin typeface="Consolas"/>
                <a:cs typeface="Consolas"/>
              </a:rPr>
              <a:t>10</a:t>
            </a:r>
            <a:r>
              <a:rPr lang="en-US" sz="1200" dirty="0">
                <a:latin typeface="Consolas"/>
                <a:cs typeface="Consolas"/>
              </a:rPr>
              <a:t>){</a:t>
            </a:r>
          </a:p>
          <a:p>
            <a:r>
              <a:rPr lang="en-US" sz="1200" dirty="0">
                <a:latin typeface="Consolas"/>
                <a:cs typeface="Consolas"/>
              </a:rPr>
              <a:t>  X[,c] &lt;- </a:t>
            </a:r>
            <a:r>
              <a:rPr lang="en-US" sz="1200" dirty="0" err="1" smtClean="0">
                <a:latin typeface="Consolas"/>
                <a:cs typeface="Consolas"/>
              </a:rPr>
              <a:t>rnorm</a:t>
            </a:r>
            <a:r>
              <a:rPr lang="en-US" sz="1200" dirty="0">
                <a:latin typeface="Consolas"/>
                <a:cs typeface="Consolas"/>
              </a:rPr>
              <a:t>(</a:t>
            </a:r>
            <a:r>
              <a:rPr lang="en-US" sz="1200" dirty="0">
                <a:solidFill>
                  <a:srgbClr val="0000FF"/>
                </a:solidFill>
                <a:latin typeface="Consolas"/>
                <a:cs typeface="Consolas"/>
              </a:rPr>
              <a:t>100</a:t>
            </a:r>
            <a:r>
              <a:rPr lang="en-US" sz="1200" dirty="0">
                <a:latin typeface="Consolas"/>
                <a:cs typeface="Consolas"/>
              </a:rPr>
              <a:t>)</a:t>
            </a:r>
          </a:p>
          <a:p>
            <a:r>
              <a:rPr lang="en-US" sz="1200" dirty="0" smtClean="0">
                <a:latin typeface="Consolas"/>
                <a:cs typeface="Consolas"/>
              </a:rPr>
              <a:t>}</a:t>
            </a:r>
          </a:p>
          <a:p>
            <a:endParaRPr lang="en-US" sz="1200" dirty="0" smtClean="0">
              <a:latin typeface="Consolas"/>
              <a:cs typeface="Consolas"/>
            </a:endParaRPr>
          </a:p>
          <a:p>
            <a:r>
              <a:rPr lang="en-US" sz="1200" dirty="0" smtClean="0">
                <a:solidFill>
                  <a:srgbClr val="008000"/>
                </a:solidFill>
                <a:latin typeface="Consolas"/>
                <a:cs typeface="Consolas"/>
              </a:rPr>
              <a:t># perform PCA</a:t>
            </a:r>
            <a:endParaRPr lang="en-US" sz="1200" dirty="0">
              <a:solidFill>
                <a:srgbClr val="008000"/>
              </a:solidFill>
              <a:latin typeface="Consolas"/>
              <a:cs typeface="Consolas"/>
            </a:endParaRPr>
          </a:p>
          <a:p>
            <a:r>
              <a:rPr lang="en-US" sz="1200" dirty="0" err="1" smtClean="0">
                <a:latin typeface="Consolas"/>
                <a:cs typeface="Consolas"/>
              </a:rPr>
              <a:t>pca</a:t>
            </a:r>
            <a:r>
              <a:rPr lang="en-US" sz="1200" dirty="0" smtClean="0">
                <a:latin typeface="Consolas"/>
                <a:cs typeface="Consolas"/>
              </a:rPr>
              <a:t> &lt;- </a:t>
            </a:r>
            <a:r>
              <a:rPr lang="en-US" sz="1200" dirty="0" err="1" smtClean="0">
                <a:latin typeface="Consolas"/>
                <a:cs typeface="Consolas"/>
              </a:rPr>
              <a:t>prcomp</a:t>
            </a:r>
            <a:r>
              <a:rPr lang="en-US" sz="1200" dirty="0" smtClean="0">
                <a:latin typeface="Consolas"/>
                <a:cs typeface="Consolas"/>
              </a:rPr>
              <a:t>(X)</a:t>
            </a:r>
          </a:p>
          <a:p>
            <a:endParaRPr lang="en-US" sz="1200" dirty="0">
              <a:latin typeface="Consolas"/>
              <a:cs typeface="Consolas"/>
            </a:endParaRPr>
          </a:p>
          <a:p>
            <a:r>
              <a:rPr lang="en-US" sz="1200" dirty="0">
                <a:solidFill>
                  <a:srgbClr val="008000"/>
                </a:solidFill>
                <a:latin typeface="Consolas"/>
                <a:cs typeface="Consolas"/>
              </a:rPr>
              <a:t># </a:t>
            </a:r>
            <a:r>
              <a:rPr lang="en-US" sz="1200" dirty="0" smtClean="0">
                <a:solidFill>
                  <a:srgbClr val="008000"/>
                </a:solidFill>
                <a:latin typeface="Consolas"/>
                <a:cs typeface="Consolas"/>
              </a:rPr>
              <a:t>plot variances (scree plot)</a:t>
            </a:r>
            <a:endParaRPr lang="en-US" sz="1200" dirty="0">
              <a:solidFill>
                <a:srgbClr val="008000"/>
              </a:solidFill>
              <a:latin typeface="Consolas"/>
              <a:cs typeface="Consolas"/>
            </a:endParaRPr>
          </a:p>
          <a:p>
            <a:r>
              <a:rPr lang="en-US" sz="1200" dirty="0" smtClean="0">
                <a:latin typeface="Consolas"/>
                <a:cs typeface="Consolas"/>
              </a:rPr>
              <a:t>plot(</a:t>
            </a:r>
            <a:r>
              <a:rPr lang="en-US" sz="1200" dirty="0" err="1" smtClean="0">
                <a:latin typeface="Consolas"/>
                <a:cs typeface="Consolas"/>
              </a:rPr>
              <a:t>pca</a:t>
            </a:r>
            <a:r>
              <a:rPr lang="en-US" sz="1200" dirty="0" smtClean="0">
                <a:latin typeface="Consolas"/>
                <a:cs typeface="Consolas"/>
              </a:rPr>
              <a:t>)</a:t>
            </a:r>
            <a:endParaRPr lang="en-US" sz="1200" dirty="0">
              <a:latin typeface="Consolas"/>
              <a:cs typeface="Consolas"/>
            </a:endParaRPr>
          </a:p>
        </p:txBody>
      </p:sp>
      <p:sp>
        <p:nvSpPr>
          <p:cNvPr id="12" name="TextBox 11"/>
          <p:cNvSpPr txBox="1"/>
          <p:nvPr/>
        </p:nvSpPr>
        <p:spPr>
          <a:xfrm>
            <a:off x="4662513" y="2866147"/>
            <a:ext cx="4213375" cy="2492990"/>
          </a:xfrm>
          <a:prstGeom prst="rect">
            <a:avLst/>
          </a:prstGeom>
          <a:solidFill>
            <a:schemeClr val="bg1">
              <a:lumMod val="95000"/>
            </a:schemeClr>
          </a:solidFill>
        </p:spPr>
        <p:txBody>
          <a:bodyPr wrap="square" rtlCol="0">
            <a:spAutoFit/>
          </a:bodyPr>
          <a:lstStyle/>
          <a:p>
            <a:r>
              <a:rPr lang="en-US" sz="1200" dirty="0" smtClean="0">
                <a:latin typeface="Consolas"/>
                <a:cs typeface="Consolas"/>
              </a:rPr>
              <a:t>X </a:t>
            </a:r>
            <a:r>
              <a:rPr lang="en-US" sz="1200" dirty="0">
                <a:latin typeface="Consolas"/>
                <a:cs typeface="Consolas"/>
              </a:rPr>
              <a:t>&lt;- matrix(</a:t>
            </a:r>
            <a:r>
              <a:rPr lang="en-US" sz="1200" dirty="0">
                <a:solidFill>
                  <a:srgbClr val="0000FF"/>
                </a:solidFill>
                <a:latin typeface="Consolas"/>
                <a:cs typeface="Consolas"/>
              </a:rPr>
              <a:t>NA</a:t>
            </a:r>
            <a:r>
              <a:rPr lang="en-US" sz="1200" dirty="0">
                <a:latin typeface="Consolas"/>
                <a:cs typeface="Consolas"/>
              </a:rPr>
              <a:t>, </a:t>
            </a:r>
            <a:r>
              <a:rPr lang="en-US" sz="1200" dirty="0" err="1">
                <a:latin typeface="Consolas"/>
                <a:cs typeface="Consolas"/>
              </a:rPr>
              <a:t>nrow</a:t>
            </a:r>
            <a:r>
              <a:rPr lang="en-US" sz="1200" dirty="0">
                <a:latin typeface="Consolas"/>
                <a:cs typeface="Consolas"/>
              </a:rPr>
              <a:t> = </a:t>
            </a:r>
            <a:r>
              <a:rPr lang="en-US" sz="1200" dirty="0">
                <a:solidFill>
                  <a:srgbClr val="0000FF"/>
                </a:solidFill>
                <a:latin typeface="Consolas"/>
                <a:cs typeface="Consolas"/>
              </a:rPr>
              <a:t>100</a:t>
            </a:r>
            <a:r>
              <a:rPr lang="en-US" sz="1200" dirty="0">
                <a:latin typeface="Consolas"/>
                <a:cs typeface="Consolas"/>
              </a:rPr>
              <a:t>, </a:t>
            </a:r>
            <a:r>
              <a:rPr lang="en-US" sz="1200" dirty="0" err="1">
                <a:latin typeface="Consolas"/>
                <a:cs typeface="Consolas"/>
              </a:rPr>
              <a:t>ncol</a:t>
            </a:r>
            <a:r>
              <a:rPr lang="en-US" sz="1200" dirty="0">
                <a:latin typeface="Consolas"/>
                <a:cs typeface="Consolas"/>
              </a:rPr>
              <a:t> = </a:t>
            </a:r>
            <a:r>
              <a:rPr lang="en-US" sz="1200" dirty="0">
                <a:solidFill>
                  <a:srgbClr val="0000FF"/>
                </a:solidFill>
                <a:latin typeface="Consolas"/>
                <a:cs typeface="Consolas"/>
              </a:rPr>
              <a:t>10</a:t>
            </a:r>
            <a:r>
              <a:rPr lang="en-US" sz="1200" dirty="0" smtClean="0">
                <a:latin typeface="Consolas"/>
                <a:cs typeface="Consolas"/>
              </a:rPr>
              <a:t>)</a:t>
            </a:r>
          </a:p>
          <a:p>
            <a:endParaRPr lang="en-US" sz="1200" dirty="0">
              <a:latin typeface="Consolas"/>
              <a:cs typeface="Consolas"/>
            </a:endParaRPr>
          </a:p>
          <a:p>
            <a:r>
              <a:rPr lang="en-US" sz="1200" dirty="0">
                <a:latin typeface="Consolas"/>
                <a:cs typeface="Consolas"/>
              </a:rPr>
              <a:t>X[,</a:t>
            </a:r>
            <a:r>
              <a:rPr lang="en-US" sz="1200" dirty="0">
                <a:solidFill>
                  <a:srgbClr val="0000FF"/>
                </a:solidFill>
                <a:latin typeface="Consolas"/>
                <a:cs typeface="Consolas"/>
              </a:rPr>
              <a:t>1</a:t>
            </a:r>
            <a:r>
              <a:rPr lang="en-US" sz="1200" dirty="0">
                <a:latin typeface="Consolas"/>
                <a:cs typeface="Consolas"/>
              </a:rPr>
              <a:t>] &lt;- </a:t>
            </a:r>
            <a:r>
              <a:rPr lang="en-US" sz="1200" dirty="0" err="1">
                <a:latin typeface="Consolas"/>
                <a:cs typeface="Consolas"/>
              </a:rPr>
              <a:t>rnorm</a:t>
            </a:r>
            <a:r>
              <a:rPr lang="en-US" sz="1200" dirty="0">
                <a:latin typeface="Consolas"/>
                <a:cs typeface="Consolas"/>
              </a:rPr>
              <a:t>(</a:t>
            </a:r>
            <a:r>
              <a:rPr lang="en-US" sz="1200" dirty="0">
                <a:solidFill>
                  <a:srgbClr val="0000FF"/>
                </a:solidFill>
                <a:latin typeface="Consolas"/>
                <a:cs typeface="Consolas"/>
              </a:rPr>
              <a:t>100</a:t>
            </a:r>
            <a:r>
              <a:rPr lang="en-US" sz="1200" dirty="0" smtClean="0">
                <a:latin typeface="Consolas"/>
                <a:cs typeface="Consolas"/>
              </a:rPr>
              <a:t>) </a:t>
            </a:r>
            <a:r>
              <a:rPr lang="en-US" sz="1200" dirty="0" smtClean="0">
                <a:solidFill>
                  <a:srgbClr val="008000"/>
                </a:solidFill>
                <a:latin typeface="Consolas"/>
                <a:cs typeface="Consolas"/>
              </a:rPr>
              <a:t># generate first column</a:t>
            </a:r>
            <a:endParaRPr lang="en-US" sz="1200" dirty="0">
              <a:latin typeface="Consolas"/>
              <a:cs typeface="Consolas"/>
            </a:endParaRPr>
          </a:p>
          <a:p>
            <a:r>
              <a:rPr lang="en-US" sz="1200" dirty="0">
                <a:solidFill>
                  <a:srgbClr val="0000FF"/>
                </a:solidFill>
                <a:latin typeface="Consolas"/>
                <a:cs typeface="Consolas"/>
              </a:rPr>
              <a:t>for</a:t>
            </a:r>
            <a:r>
              <a:rPr lang="en-US" sz="1200" dirty="0">
                <a:latin typeface="Consolas"/>
                <a:cs typeface="Consolas"/>
              </a:rPr>
              <a:t>(c </a:t>
            </a:r>
            <a:r>
              <a:rPr lang="en-US" sz="1200" dirty="0">
                <a:solidFill>
                  <a:srgbClr val="0000FF"/>
                </a:solidFill>
                <a:latin typeface="Consolas"/>
                <a:cs typeface="Consolas"/>
              </a:rPr>
              <a:t>in</a:t>
            </a:r>
            <a:r>
              <a:rPr lang="en-US" sz="1200" dirty="0">
                <a:latin typeface="Consolas"/>
                <a:cs typeface="Consolas"/>
              </a:rPr>
              <a:t> </a:t>
            </a:r>
            <a:r>
              <a:rPr lang="en-US" sz="1200" dirty="0">
                <a:solidFill>
                  <a:srgbClr val="0000FF"/>
                </a:solidFill>
                <a:latin typeface="Consolas"/>
                <a:cs typeface="Consolas"/>
              </a:rPr>
              <a:t>2</a:t>
            </a:r>
            <a:r>
              <a:rPr lang="en-US" sz="1200" dirty="0">
                <a:latin typeface="Consolas"/>
                <a:cs typeface="Consolas"/>
              </a:rPr>
              <a:t>:</a:t>
            </a:r>
            <a:r>
              <a:rPr lang="en-US" sz="1200" dirty="0">
                <a:solidFill>
                  <a:srgbClr val="0000FF"/>
                </a:solidFill>
                <a:latin typeface="Consolas"/>
                <a:cs typeface="Consolas"/>
              </a:rPr>
              <a:t>10</a:t>
            </a:r>
            <a:r>
              <a:rPr lang="en-US" sz="1200" dirty="0">
                <a:latin typeface="Consolas"/>
                <a:cs typeface="Consolas"/>
              </a:rPr>
              <a:t>)</a:t>
            </a:r>
            <a:r>
              <a:rPr lang="en-US" sz="1200" dirty="0" smtClean="0">
                <a:latin typeface="Consolas"/>
                <a:cs typeface="Consolas"/>
              </a:rPr>
              <a:t>{</a:t>
            </a:r>
          </a:p>
          <a:p>
            <a:r>
              <a:rPr lang="en-US" sz="1200" dirty="0" smtClean="0">
                <a:latin typeface="Consolas"/>
                <a:cs typeface="Consolas"/>
              </a:rPr>
              <a:t>  </a:t>
            </a:r>
            <a:r>
              <a:rPr lang="en-US" sz="1200" dirty="0" smtClean="0">
                <a:solidFill>
                  <a:srgbClr val="008000"/>
                </a:solidFill>
                <a:latin typeface="Consolas"/>
                <a:cs typeface="Consolas"/>
              </a:rPr>
              <a:t># every other column is correlated with first</a:t>
            </a:r>
            <a:endParaRPr lang="en-US" sz="1200" dirty="0">
              <a:latin typeface="Consolas"/>
              <a:cs typeface="Consolas"/>
            </a:endParaRPr>
          </a:p>
          <a:p>
            <a:r>
              <a:rPr lang="en-US" sz="1200" dirty="0">
                <a:latin typeface="Consolas"/>
                <a:cs typeface="Consolas"/>
              </a:rPr>
              <a:t>  X[,c] &lt;- </a:t>
            </a:r>
            <a:r>
              <a:rPr lang="en-US" sz="1200" dirty="0">
                <a:solidFill>
                  <a:srgbClr val="0000FF"/>
                </a:solidFill>
                <a:latin typeface="Consolas"/>
                <a:cs typeface="Consolas"/>
              </a:rPr>
              <a:t>.75</a:t>
            </a:r>
            <a:r>
              <a:rPr lang="en-US" sz="1200" dirty="0">
                <a:latin typeface="Consolas"/>
                <a:cs typeface="Consolas"/>
              </a:rPr>
              <a:t>*X[,</a:t>
            </a:r>
            <a:r>
              <a:rPr lang="en-US" sz="1200" dirty="0">
                <a:solidFill>
                  <a:srgbClr val="0000FF"/>
                </a:solidFill>
                <a:latin typeface="Consolas"/>
                <a:cs typeface="Consolas"/>
              </a:rPr>
              <a:t>1</a:t>
            </a:r>
            <a:r>
              <a:rPr lang="en-US" sz="1200" dirty="0">
                <a:latin typeface="Consolas"/>
                <a:cs typeface="Consolas"/>
              </a:rPr>
              <a:t>] + </a:t>
            </a:r>
            <a:r>
              <a:rPr lang="en-US" sz="1200" dirty="0" err="1">
                <a:latin typeface="Consolas"/>
                <a:cs typeface="Consolas"/>
              </a:rPr>
              <a:t>sqrt</a:t>
            </a:r>
            <a:r>
              <a:rPr lang="en-US" sz="1200" dirty="0">
                <a:latin typeface="Consolas"/>
                <a:cs typeface="Consolas"/>
              </a:rPr>
              <a:t>(</a:t>
            </a:r>
            <a:r>
              <a:rPr lang="en-US" sz="1200" dirty="0">
                <a:solidFill>
                  <a:srgbClr val="0000FF"/>
                </a:solidFill>
                <a:latin typeface="Consolas"/>
                <a:cs typeface="Consolas"/>
              </a:rPr>
              <a:t>1</a:t>
            </a:r>
            <a:r>
              <a:rPr lang="en-US" sz="1200" dirty="0">
                <a:latin typeface="Consolas"/>
                <a:cs typeface="Consolas"/>
              </a:rPr>
              <a:t>-</a:t>
            </a:r>
            <a:r>
              <a:rPr lang="en-US" sz="1200" dirty="0">
                <a:solidFill>
                  <a:srgbClr val="0000FF"/>
                </a:solidFill>
                <a:latin typeface="Consolas"/>
                <a:cs typeface="Consolas"/>
              </a:rPr>
              <a:t>.75</a:t>
            </a:r>
            <a:r>
              <a:rPr lang="en-US" sz="1200" dirty="0">
                <a:latin typeface="Consolas"/>
                <a:cs typeface="Consolas"/>
              </a:rPr>
              <a:t>^</a:t>
            </a:r>
            <a:r>
              <a:rPr lang="en-US" sz="1200" dirty="0">
                <a:solidFill>
                  <a:srgbClr val="0000FF"/>
                </a:solidFill>
                <a:latin typeface="Consolas"/>
                <a:cs typeface="Consolas"/>
              </a:rPr>
              <a:t>2</a:t>
            </a:r>
            <a:r>
              <a:rPr lang="en-US" sz="1200" dirty="0">
                <a:latin typeface="Consolas"/>
                <a:cs typeface="Consolas"/>
              </a:rPr>
              <a:t>)*</a:t>
            </a:r>
            <a:r>
              <a:rPr lang="en-US" sz="1200" dirty="0" err="1">
                <a:latin typeface="Consolas"/>
                <a:cs typeface="Consolas"/>
              </a:rPr>
              <a:t>rnorm</a:t>
            </a:r>
            <a:r>
              <a:rPr lang="en-US" sz="1200" dirty="0">
                <a:latin typeface="Consolas"/>
                <a:cs typeface="Consolas"/>
              </a:rPr>
              <a:t>(</a:t>
            </a:r>
            <a:r>
              <a:rPr lang="en-US" sz="1200" dirty="0">
                <a:solidFill>
                  <a:srgbClr val="0000FF"/>
                </a:solidFill>
                <a:latin typeface="Consolas"/>
                <a:cs typeface="Consolas"/>
              </a:rPr>
              <a:t>100</a:t>
            </a:r>
            <a:r>
              <a:rPr lang="en-US" sz="1200" dirty="0">
                <a:latin typeface="Consolas"/>
                <a:cs typeface="Consolas"/>
              </a:rPr>
              <a:t>)</a:t>
            </a:r>
          </a:p>
          <a:p>
            <a:r>
              <a:rPr lang="en-US" sz="1200" dirty="0" smtClean="0">
                <a:latin typeface="Consolas"/>
                <a:cs typeface="Consolas"/>
              </a:rPr>
              <a:t>}</a:t>
            </a:r>
          </a:p>
          <a:p>
            <a:endParaRPr lang="en-US" sz="1200" dirty="0" smtClean="0">
              <a:latin typeface="Consolas"/>
              <a:cs typeface="Consolas"/>
            </a:endParaRPr>
          </a:p>
          <a:p>
            <a:r>
              <a:rPr lang="en-US" sz="1200" dirty="0" smtClean="0">
                <a:solidFill>
                  <a:srgbClr val="008000"/>
                </a:solidFill>
                <a:latin typeface="Consolas"/>
                <a:cs typeface="Consolas"/>
              </a:rPr>
              <a:t># perform PCA</a:t>
            </a:r>
            <a:endParaRPr lang="en-US" sz="1200" dirty="0">
              <a:solidFill>
                <a:srgbClr val="008000"/>
              </a:solidFill>
              <a:latin typeface="Consolas"/>
              <a:cs typeface="Consolas"/>
            </a:endParaRPr>
          </a:p>
          <a:p>
            <a:r>
              <a:rPr lang="en-US" sz="1200" dirty="0" err="1">
                <a:latin typeface="Consolas"/>
                <a:cs typeface="Consolas"/>
              </a:rPr>
              <a:t>pca</a:t>
            </a:r>
            <a:r>
              <a:rPr lang="en-US" sz="1200" dirty="0">
                <a:latin typeface="Consolas"/>
                <a:cs typeface="Consolas"/>
              </a:rPr>
              <a:t> &lt;- </a:t>
            </a:r>
            <a:r>
              <a:rPr lang="en-US" sz="1200" dirty="0" err="1">
                <a:latin typeface="Consolas"/>
                <a:cs typeface="Consolas"/>
              </a:rPr>
              <a:t>prcomp</a:t>
            </a:r>
            <a:r>
              <a:rPr lang="en-US" sz="1200" dirty="0">
                <a:latin typeface="Consolas"/>
                <a:cs typeface="Consolas"/>
              </a:rPr>
              <a:t>(X</a:t>
            </a:r>
            <a:r>
              <a:rPr lang="en-US" sz="1200" dirty="0" smtClean="0">
                <a:latin typeface="Consolas"/>
                <a:cs typeface="Consolas"/>
              </a:rPr>
              <a:t>)</a:t>
            </a:r>
          </a:p>
          <a:p>
            <a:endParaRPr lang="en-US" sz="1200" dirty="0">
              <a:latin typeface="Consolas"/>
              <a:cs typeface="Consolas"/>
            </a:endParaRPr>
          </a:p>
          <a:p>
            <a:r>
              <a:rPr lang="en-US" sz="1200" dirty="0">
                <a:solidFill>
                  <a:srgbClr val="008000"/>
                </a:solidFill>
                <a:latin typeface="Consolas"/>
                <a:cs typeface="Consolas"/>
              </a:rPr>
              <a:t># plot variances (scree plot)</a:t>
            </a:r>
          </a:p>
          <a:p>
            <a:r>
              <a:rPr lang="en-US" sz="1200" dirty="0">
                <a:latin typeface="Consolas"/>
                <a:cs typeface="Consolas"/>
              </a:rPr>
              <a:t>plot(</a:t>
            </a:r>
            <a:r>
              <a:rPr lang="en-US" sz="1200" dirty="0" err="1">
                <a:latin typeface="Consolas"/>
                <a:cs typeface="Consolas"/>
              </a:rPr>
              <a:t>pca</a:t>
            </a:r>
            <a:r>
              <a:rPr lang="en-US" sz="1200" dirty="0" smtClean="0">
                <a:latin typeface="Consolas"/>
                <a:cs typeface="Consolas"/>
              </a:rPr>
              <a:t>)</a:t>
            </a:r>
            <a:endParaRPr lang="en-US" sz="1200" dirty="0">
              <a:latin typeface="Consolas"/>
              <a:cs typeface="Consolas"/>
            </a:endParaRPr>
          </a:p>
        </p:txBody>
      </p:sp>
      <p:sp>
        <p:nvSpPr>
          <p:cNvPr id="13" name="TextBox 12"/>
          <p:cNvSpPr txBox="1"/>
          <p:nvPr/>
        </p:nvSpPr>
        <p:spPr>
          <a:xfrm>
            <a:off x="1310524" y="2453743"/>
            <a:ext cx="1956598" cy="369332"/>
          </a:xfrm>
          <a:prstGeom prst="rect">
            <a:avLst/>
          </a:prstGeom>
          <a:noFill/>
        </p:spPr>
        <p:txBody>
          <a:bodyPr wrap="none" rtlCol="0">
            <a:spAutoFit/>
          </a:bodyPr>
          <a:lstStyle/>
          <a:p>
            <a:r>
              <a:rPr lang="en-US" b="1" dirty="0" smtClean="0"/>
              <a:t>Uncorrelated Data</a:t>
            </a:r>
            <a:endParaRPr lang="en-US" b="1" dirty="0"/>
          </a:p>
        </p:txBody>
      </p:sp>
      <p:sp>
        <p:nvSpPr>
          <p:cNvPr id="14" name="TextBox 13"/>
          <p:cNvSpPr txBox="1"/>
          <p:nvPr/>
        </p:nvSpPr>
        <p:spPr>
          <a:xfrm>
            <a:off x="5599452" y="2453743"/>
            <a:ext cx="2361456" cy="369332"/>
          </a:xfrm>
          <a:prstGeom prst="rect">
            <a:avLst/>
          </a:prstGeom>
          <a:noFill/>
        </p:spPr>
        <p:txBody>
          <a:bodyPr wrap="none" rtlCol="0">
            <a:spAutoFit/>
          </a:bodyPr>
          <a:lstStyle/>
          <a:p>
            <a:r>
              <a:rPr lang="en-US" b="1" dirty="0" smtClean="0"/>
              <a:t>Highly Correlated Data</a:t>
            </a:r>
            <a:endParaRPr lang="en-US" b="1" dirty="0"/>
          </a:p>
        </p:txBody>
      </p:sp>
      <p:pic>
        <p:nvPicPr>
          <p:cNvPr id="15" name="Picture 14" descr="scree_1.pdf"/>
          <p:cNvPicPr>
            <a:picLocks noChangeAspect="1"/>
          </p:cNvPicPr>
          <p:nvPr/>
        </p:nvPicPr>
        <p:blipFill rotWithShape="1">
          <a:blip r:embed="rId2">
            <a:extLst>
              <a:ext uri="{28A0092B-C50C-407E-A947-70E740481C1C}">
                <a14:useLocalDpi xmlns:a14="http://schemas.microsoft.com/office/drawing/2010/main" val="0"/>
              </a:ext>
            </a:extLst>
          </a:blip>
          <a:srcRect t="12963"/>
          <a:stretch/>
        </p:blipFill>
        <p:spPr>
          <a:xfrm>
            <a:off x="437650" y="2894369"/>
            <a:ext cx="3680299" cy="3203222"/>
          </a:xfrm>
          <a:prstGeom prst="rect">
            <a:avLst/>
          </a:prstGeom>
        </p:spPr>
      </p:pic>
      <p:pic>
        <p:nvPicPr>
          <p:cNvPr id="16" name="Picture 15" descr="scree_2.pdf"/>
          <p:cNvPicPr>
            <a:picLocks noChangeAspect="1"/>
          </p:cNvPicPr>
          <p:nvPr/>
        </p:nvPicPr>
        <p:blipFill rotWithShape="1">
          <a:blip r:embed="rId3">
            <a:extLst>
              <a:ext uri="{28A0092B-C50C-407E-A947-70E740481C1C}">
                <a14:useLocalDpi xmlns:a14="http://schemas.microsoft.com/office/drawing/2010/main" val="0"/>
              </a:ext>
            </a:extLst>
          </a:blip>
          <a:srcRect t="12963"/>
          <a:stretch/>
        </p:blipFill>
        <p:spPr>
          <a:xfrm>
            <a:off x="4969812" y="2894369"/>
            <a:ext cx="3680299" cy="3203222"/>
          </a:xfrm>
          <a:prstGeom prst="rect">
            <a:avLst/>
          </a:prstGeom>
        </p:spPr>
      </p:pic>
      <p:sp>
        <p:nvSpPr>
          <p:cNvPr id="17" name="TextBox 16"/>
          <p:cNvSpPr txBox="1"/>
          <p:nvPr/>
        </p:nvSpPr>
        <p:spPr>
          <a:xfrm>
            <a:off x="3817471" y="5719503"/>
            <a:ext cx="1453793" cy="369332"/>
          </a:xfrm>
          <a:prstGeom prst="rect">
            <a:avLst/>
          </a:prstGeom>
          <a:solidFill>
            <a:schemeClr val="bg1">
              <a:lumMod val="95000"/>
            </a:schemeClr>
          </a:solidFill>
          <a:ln w="28575" cmpd="sng">
            <a:solidFill>
              <a:schemeClr val="tx1"/>
            </a:solidFill>
          </a:ln>
        </p:spPr>
        <p:txBody>
          <a:bodyPr wrap="none" rtlCol="0">
            <a:spAutoFit/>
          </a:bodyPr>
          <a:lstStyle/>
          <a:p>
            <a:pPr algn="ctr"/>
            <a:r>
              <a:rPr lang="en-US" dirty="0" smtClean="0">
                <a:latin typeface="Consolas"/>
                <a:cs typeface="Consolas"/>
              </a:rPr>
              <a:t>pca</a:t>
            </a:r>
            <a:r>
              <a:rPr lang="en-US" dirty="0" smtClean="0">
                <a:solidFill>
                  <a:schemeClr val="tx1">
                    <a:lumMod val="50000"/>
                    <a:lumOff val="50000"/>
                  </a:schemeClr>
                </a:solidFill>
                <a:latin typeface="Consolas"/>
                <a:cs typeface="Consolas"/>
              </a:rPr>
              <a:t>$</a:t>
            </a:r>
            <a:r>
              <a:rPr lang="en-US" dirty="0" smtClean="0">
                <a:latin typeface="Consolas"/>
                <a:cs typeface="Consolas"/>
              </a:rPr>
              <a:t>sdev^</a:t>
            </a:r>
            <a:r>
              <a:rPr lang="en-US" dirty="0" smtClean="0">
                <a:solidFill>
                  <a:srgbClr val="0000FF"/>
                </a:solidFill>
                <a:latin typeface="Consolas"/>
                <a:cs typeface="Consolas"/>
              </a:rPr>
              <a:t>2</a:t>
            </a:r>
            <a:endParaRPr lang="en-US" dirty="0">
              <a:solidFill>
                <a:srgbClr val="0000FF"/>
              </a:solidFill>
              <a:latin typeface="Consolas"/>
              <a:cs typeface="Consolas"/>
            </a:endParaRPr>
          </a:p>
        </p:txBody>
      </p:sp>
      <p:sp>
        <p:nvSpPr>
          <p:cNvPr id="18" name="Rectangle 17"/>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9" name="Rectangle 18"/>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20" name="TextBox 19"/>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21" name="TextBox 20"/>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618008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Rotated Data (Low-</a:t>
            </a:r>
            <a:r>
              <a:rPr lang="en-US" sz="3600" dirty="0">
                <a:solidFill>
                  <a:schemeClr val="tx1">
                    <a:lumMod val="65000"/>
                    <a:lumOff val="35000"/>
                  </a:schemeClr>
                </a:solidFill>
                <a:latin typeface="Rockwell"/>
                <a:cs typeface="Rockwell"/>
              </a:rPr>
              <a:t>d</a:t>
            </a:r>
            <a:r>
              <a:rPr lang="en-US" sz="3600" dirty="0" smtClean="0">
                <a:solidFill>
                  <a:schemeClr val="tx1">
                    <a:lumMod val="65000"/>
                    <a:lumOff val="35000"/>
                  </a:schemeClr>
                </a:solidFill>
                <a:latin typeface="Rockwell"/>
                <a:cs typeface="Rockwell"/>
              </a:rPr>
              <a:t>imensional)</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 name="TextBox 9"/>
          <p:cNvSpPr txBox="1"/>
          <p:nvPr/>
        </p:nvSpPr>
        <p:spPr>
          <a:xfrm>
            <a:off x="345937" y="1069817"/>
            <a:ext cx="8401553" cy="1077218"/>
          </a:xfrm>
          <a:prstGeom prst="rect">
            <a:avLst/>
          </a:prstGeom>
          <a:noFill/>
        </p:spPr>
        <p:txBody>
          <a:bodyPr wrap="square" rtlCol="0">
            <a:spAutoFit/>
          </a:bodyPr>
          <a:lstStyle/>
          <a:p>
            <a:r>
              <a:rPr lang="en-US" sz="1600" dirty="0" smtClean="0">
                <a:latin typeface="Helvetica"/>
                <a:cs typeface="Helvetica"/>
              </a:rPr>
              <a:t>Finally, it is always important to </a:t>
            </a:r>
            <a:r>
              <a:rPr lang="en-US" sz="1600" b="1" dirty="0" smtClean="0">
                <a:latin typeface="Helvetica"/>
                <a:cs typeface="Helvetica"/>
              </a:rPr>
              <a:t>look at your data</a:t>
            </a:r>
            <a:r>
              <a:rPr lang="en-US" sz="1600" dirty="0" smtClean="0">
                <a:latin typeface="Helvetica"/>
                <a:cs typeface="Helvetica"/>
              </a:rPr>
              <a:t>. Visualization is one of the main reasons for performing dimensionality reduction and the rotated dataset (sometimes called the </a:t>
            </a:r>
            <a:r>
              <a:rPr lang="en-US" sz="1600" b="1" dirty="0" smtClean="0">
                <a:solidFill>
                  <a:srgbClr val="9BBB59"/>
                </a:solidFill>
                <a:latin typeface="Helvetica"/>
                <a:cs typeface="Helvetica"/>
              </a:rPr>
              <a:t>scores</a:t>
            </a:r>
            <a:r>
              <a:rPr lang="en-US" sz="1600" dirty="0" smtClean="0">
                <a:latin typeface="Helvetica"/>
                <a:cs typeface="Helvetica"/>
              </a:rPr>
              <a:t>, or </a:t>
            </a:r>
            <a:r>
              <a:rPr lang="en-US" sz="1600" b="1" dirty="0" smtClean="0">
                <a:solidFill>
                  <a:srgbClr val="9BBB59"/>
                </a:solidFill>
                <a:latin typeface="Helvetica"/>
                <a:cs typeface="Helvetica"/>
              </a:rPr>
              <a:t>coordinates in PCA-space</a:t>
            </a:r>
            <a:r>
              <a:rPr lang="en-US" sz="1600" dirty="0" smtClean="0">
                <a:latin typeface="Helvetica"/>
                <a:cs typeface="Helvetica"/>
              </a:rPr>
              <a:t>, or just </a:t>
            </a:r>
            <a:r>
              <a:rPr lang="en-US" sz="1600" b="1" dirty="0" smtClean="0">
                <a:solidFill>
                  <a:srgbClr val="9BBB59"/>
                </a:solidFill>
                <a:latin typeface="Helvetica"/>
                <a:cs typeface="Helvetica"/>
              </a:rPr>
              <a:t>principal coordinates</a:t>
            </a:r>
            <a:r>
              <a:rPr lang="en-US" sz="1600" dirty="0" smtClean="0">
                <a:latin typeface="Helvetica"/>
                <a:cs typeface="Helvetica"/>
              </a:rPr>
              <a:t>) provides a very nice summary of what’s going on.</a:t>
            </a:r>
            <a:endParaRPr lang="en-US" sz="1600" b="1" dirty="0">
              <a:latin typeface="Helvetica"/>
              <a:cs typeface="Helvetica"/>
            </a:endParaRPr>
          </a:p>
        </p:txBody>
      </p:sp>
      <p:sp>
        <p:nvSpPr>
          <p:cNvPr id="11" name="TextBox 10"/>
          <p:cNvSpPr txBox="1"/>
          <p:nvPr/>
        </p:nvSpPr>
        <p:spPr>
          <a:xfrm>
            <a:off x="1310524" y="2453743"/>
            <a:ext cx="1956598" cy="369332"/>
          </a:xfrm>
          <a:prstGeom prst="rect">
            <a:avLst/>
          </a:prstGeom>
          <a:noFill/>
        </p:spPr>
        <p:txBody>
          <a:bodyPr wrap="none" rtlCol="0">
            <a:spAutoFit/>
          </a:bodyPr>
          <a:lstStyle/>
          <a:p>
            <a:r>
              <a:rPr lang="en-US" b="1" dirty="0" smtClean="0"/>
              <a:t>Uncorrelated Data</a:t>
            </a:r>
            <a:endParaRPr lang="en-US" b="1" dirty="0"/>
          </a:p>
        </p:txBody>
      </p:sp>
      <p:sp>
        <p:nvSpPr>
          <p:cNvPr id="12" name="TextBox 11"/>
          <p:cNvSpPr txBox="1"/>
          <p:nvPr/>
        </p:nvSpPr>
        <p:spPr>
          <a:xfrm>
            <a:off x="5599452" y="2453743"/>
            <a:ext cx="2361456" cy="369332"/>
          </a:xfrm>
          <a:prstGeom prst="rect">
            <a:avLst/>
          </a:prstGeom>
          <a:noFill/>
        </p:spPr>
        <p:txBody>
          <a:bodyPr wrap="none" rtlCol="0">
            <a:spAutoFit/>
          </a:bodyPr>
          <a:lstStyle/>
          <a:p>
            <a:r>
              <a:rPr lang="en-US" b="1" dirty="0" smtClean="0"/>
              <a:t>Highly Correlated Data</a:t>
            </a:r>
            <a:endParaRPr lang="en-US" b="1" dirty="0"/>
          </a:p>
        </p:txBody>
      </p:sp>
      <p:sp>
        <p:nvSpPr>
          <p:cNvPr id="13" name="TextBox 12"/>
          <p:cNvSpPr txBox="1"/>
          <p:nvPr/>
        </p:nvSpPr>
        <p:spPr>
          <a:xfrm>
            <a:off x="4127720" y="5720987"/>
            <a:ext cx="819230" cy="369332"/>
          </a:xfrm>
          <a:prstGeom prst="rect">
            <a:avLst/>
          </a:prstGeom>
          <a:solidFill>
            <a:schemeClr val="bg1">
              <a:lumMod val="95000"/>
            </a:schemeClr>
          </a:solidFill>
          <a:ln w="28575" cmpd="sng">
            <a:solidFill>
              <a:schemeClr val="tx1"/>
            </a:solidFill>
          </a:ln>
        </p:spPr>
        <p:txBody>
          <a:bodyPr wrap="none" rtlCol="0">
            <a:spAutoFit/>
          </a:bodyPr>
          <a:lstStyle/>
          <a:p>
            <a:pPr algn="ctr"/>
            <a:r>
              <a:rPr lang="en-US" dirty="0" err="1" smtClean="0">
                <a:latin typeface="Consolas"/>
                <a:cs typeface="Consolas"/>
              </a:rPr>
              <a:t>pca</a:t>
            </a:r>
            <a:r>
              <a:rPr lang="en-US" dirty="0" err="1" smtClean="0">
                <a:solidFill>
                  <a:schemeClr val="tx1">
                    <a:lumMod val="50000"/>
                    <a:lumOff val="50000"/>
                  </a:schemeClr>
                </a:solidFill>
                <a:latin typeface="Consolas"/>
                <a:cs typeface="Consolas"/>
              </a:rPr>
              <a:t>$</a:t>
            </a:r>
            <a:r>
              <a:rPr lang="en-US" dirty="0" err="1" smtClean="0">
                <a:latin typeface="Consolas"/>
                <a:cs typeface="Consolas"/>
              </a:rPr>
              <a:t>x</a:t>
            </a:r>
            <a:endParaRPr lang="en-US" dirty="0">
              <a:solidFill>
                <a:srgbClr val="0000FF"/>
              </a:solidFill>
              <a:latin typeface="Consolas"/>
              <a:cs typeface="Consolas"/>
            </a:endParaRPr>
          </a:p>
        </p:txBody>
      </p:sp>
      <p:sp>
        <p:nvSpPr>
          <p:cNvPr id="14" name="TextBox 13"/>
          <p:cNvSpPr txBox="1"/>
          <p:nvPr/>
        </p:nvSpPr>
        <p:spPr>
          <a:xfrm>
            <a:off x="181026" y="2866147"/>
            <a:ext cx="4213375" cy="461665"/>
          </a:xfrm>
          <a:prstGeom prst="rect">
            <a:avLst/>
          </a:prstGeom>
          <a:solidFill>
            <a:schemeClr val="bg1">
              <a:lumMod val="95000"/>
            </a:schemeClr>
          </a:solidFill>
        </p:spPr>
        <p:txBody>
          <a:bodyPr wrap="square" rtlCol="0">
            <a:spAutoFit/>
          </a:bodyPr>
          <a:lstStyle/>
          <a:p>
            <a:r>
              <a:rPr lang="en-US" sz="1200" dirty="0" smtClean="0">
                <a:solidFill>
                  <a:srgbClr val="008000"/>
                </a:solidFill>
                <a:latin typeface="Consolas"/>
                <a:cs typeface="Consolas"/>
              </a:rPr>
              <a:t># plot low-dimensional representation of data</a:t>
            </a:r>
          </a:p>
          <a:p>
            <a:r>
              <a:rPr lang="en-US" sz="1200" dirty="0" smtClean="0">
                <a:solidFill>
                  <a:srgbClr val="000000"/>
                </a:solidFill>
                <a:latin typeface="Consolas"/>
                <a:cs typeface="Consolas"/>
              </a:rPr>
              <a:t>plot(</a:t>
            </a:r>
            <a:r>
              <a:rPr lang="en-US" sz="1200" dirty="0" err="1" smtClean="0">
                <a:solidFill>
                  <a:srgbClr val="000000"/>
                </a:solidFill>
                <a:latin typeface="Consolas"/>
                <a:cs typeface="Consolas"/>
              </a:rPr>
              <a:t>pca$x</a:t>
            </a:r>
            <a:r>
              <a:rPr lang="en-US" sz="1200" dirty="0" smtClean="0">
                <a:solidFill>
                  <a:srgbClr val="000000"/>
                </a:solidFill>
                <a:latin typeface="Consolas"/>
                <a:cs typeface="Consolas"/>
              </a:rPr>
              <a:t>[,</a:t>
            </a:r>
            <a:r>
              <a:rPr lang="en-US" sz="1200" dirty="0" smtClean="0">
                <a:solidFill>
                  <a:srgbClr val="0000FF"/>
                </a:solidFill>
                <a:latin typeface="Consolas"/>
                <a:cs typeface="Consolas"/>
              </a:rPr>
              <a:t>1</a:t>
            </a:r>
            <a:r>
              <a:rPr lang="en-US" sz="1200" dirty="0" smtClean="0">
                <a:solidFill>
                  <a:srgbClr val="000000"/>
                </a:solidFill>
                <a:latin typeface="Consolas"/>
                <a:cs typeface="Consolas"/>
              </a:rPr>
              <a:t>:</a:t>
            </a:r>
            <a:r>
              <a:rPr lang="en-US" sz="1200" dirty="0" smtClean="0">
                <a:solidFill>
                  <a:srgbClr val="0000FF"/>
                </a:solidFill>
                <a:latin typeface="Consolas"/>
                <a:cs typeface="Consolas"/>
              </a:rPr>
              <a:t>2</a:t>
            </a:r>
            <a:r>
              <a:rPr lang="en-US" sz="1200" dirty="0" smtClean="0">
                <a:solidFill>
                  <a:srgbClr val="000000"/>
                </a:solidFill>
                <a:latin typeface="Consolas"/>
                <a:cs typeface="Consolas"/>
              </a:rPr>
              <a:t>], asp = </a:t>
            </a:r>
            <a:r>
              <a:rPr lang="en-US" sz="1200" dirty="0" smtClean="0">
                <a:solidFill>
                  <a:srgbClr val="0000FF"/>
                </a:solidFill>
                <a:latin typeface="Consolas"/>
                <a:cs typeface="Consolas"/>
              </a:rPr>
              <a:t>1</a:t>
            </a:r>
            <a:r>
              <a:rPr lang="en-US" sz="1200" dirty="0" smtClean="0">
                <a:solidFill>
                  <a:srgbClr val="000000"/>
                </a:solidFill>
                <a:latin typeface="Consolas"/>
                <a:cs typeface="Consolas"/>
              </a:rPr>
              <a:t>)</a:t>
            </a:r>
          </a:p>
        </p:txBody>
      </p:sp>
      <p:sp>
        <p:nvSpPr>
          <p:cNvPr id="15" name="TextBox 14"/>
          <p:cNvSpPr txBox="1"/>
          <p:nvPr/>
        </p:nvSpPr>
        <p:spPr>
          <a:xfrm>
            <a:off x="4662513" y="2866147"/>
            <a:ext cx="4213375" cy="461665"/>
          </a:xfrm>
          <a:prstGeom prst="rect">
            <a:avLst/>
          </a:prstGeom>
          <a:solidFill>
            <a:schemeClr val="bg1">
              <a:lumMod val="95000"/>
            </a:schemeClr>
          </a:solidFill>
        </p:spPr>
        <p:txBody>
          <a:bodyPr wrap="square" rtlCol="0">
            <a:spAutoFit/>
          </a:bodyPr>
          <a:lstStyle/>
          <a:p>
            <a:r>
              <a:rPr lang="en-US" sz="1200" dirty="0">
                <a:solidFill>
                  <a:srgbClr val="008000"/>
                </a:solidFill>
                <a:latin typeface="Consolas"/>
                <a:cs typeface="Consolas"/>
              </a:rPr>
              <a:t># plot </a:t>
            </a:r>
            <a:r>
              <a:rPr lang="en-US" sz="1200" dirty="0" smtClean="0">
                <a:solidFill>
                  <a:srgbClr val="008000"/>
                </a:solidFill>
                <a:latin typeface="Consolas"/>
                <a:cs typeface="Consolas"/>
              </a:rPr>
              <a:t>low-dimensional representation of data</a:t>
            </a:r>
            <a:endParaRPr lang="en-US" sz="1200" dirty="0">
              <a:solidFill>
                <a:srgbClr val="008000"/>
              </a:solidFill>
              <a:latin typeface="Consolas"/>
              <a:cs typeface="Consolas"/>
            </a:endParaRPr>
          </a:p>
          <a:p>
            <a:r>
              <a:rPr lang="en-US" sz="1200" dirty="0">
                <a:solidFill>
                  <a:srgbClr val="000000"/>
                </a:solidFill>
                <a:latin typeface="Consolas"/>
                <a:cs typeface="Consolas"/>
              </a:rPr>
              <a:t>plot(</a:t>
            </a:r>
            <a:r>
              <a:rPr lang="en-US" sz="1200" dirty="0" err="1">
                <a:solidFill>
                  <a:srgbClr val="000000"/>
                </a:solidFill>
                <a:latin typeface="Consolas"/>
                <a:cs typeface="Consolas"/>
              </a:rPr>
              <a:t>pca$x</a:t>
            </a:r>
            <a:r>
              <a:rPr lang="en-US" sz="1200" dirty="0">
                <a:solidFill>
                  <a:srgbClr val="000000"/>
                </a:solidFill>
                <a:latin typeface="Consolas"/>
                <a:cs typeface="Consolas"/>
              </a:rPr>
              <a:t>[,</a:t>
            </a:r>
            <a:r>
              <a:rPr lang="en-US" sz="1200" dirty="0">
                <a:solidFill>
                  <a:srgbClr val="0000FF"/>
                </a:solidFill>
                <a:latin typeface="Consolas"/>
                <a:cs typeface="Consolas"/>
              </a:rPr>
              <a:t>1</a:t>
            </a:r>
            <a:r>
              <a:rPr lang="en-US" sz="1200" dirty="0">
                <a:solidFill>
                  <a:srgbClr val="000000"/>
                </a:solidFill>
                <a:latin typeface="Consolas"/>
                <a:cs typeface="Consolas"/>
              </a:rPr>
              <a:t>:</a:t>
            </a:r>
            <a:r>
              <a:rPr lang="en-US" sz="1200" dirty="0">
                <a:solidFill>
                  <a:srgbClr val="0000FF"/>
                </a:solidFill>
                <a:latin typeface="Consolas"/>
                <a:cs typeface="Consolas"/>
              </a:rPr>
              <a:t>2</a:t>
            </a:r>
            <a:r>
              <a:rPr lang="en-US" sz="1200" dirty="0">
                <a:solidFill>
                  <a:srgbClr val="000000"/>
                </a:solidFill>
                <a:latin typeface="Consolas"/>
                <a:cs typeface="Consolas"/>
              </a:rPr>
              <a:t>], asp = </a:t>
            </a:r>
            <a:r>
              <a:rPr lang="en-US" sz="1200" dirty="0">
                <a:solidFill>
                  <a:srgbClr val="0000FF"/>
                </a:solidFill>
                <a:latin typeface="Consolas"/>
                <a:cs typeface="Consolas"/>
              </a:rPr>
              <a:t>1</a:t>
            </a:r>
            <a:r>
              <a:rPr lang="en-US" sz="1200" dirty="0">
                <a:solidFill>
                  <a:srgbClr val="000000"/>
                </a:solidFill>
                <a:latin typeface="Consolas"/>
                <a:cs typeface="Consolas"/>
              </a:rPr>
              <a:t>)</a:t>
            </a:r>
          </a:p>
        </p:txBody>
      </p:sp>
      <p:pic>
        <p:nvPicPr>
          <p:cNvPr id="16" name="Picture 15" descr="pca_scatter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37" y="2372994"/>
            <a:ext cx="3781783" cy="3781783"/>
          </a:xfrm>
          <a:prstGeom prst="rect">
            <a:avLst/>
          </a:prstGeom>
        </p:spPr>
      </p:pic>
      <p:pic>
        <p:nvPicPr>
          <p:cNvPr id="17" name="Picture 16" descr="pca_scatter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173" y="2372994"/>
            <a:ext cx="3781783" cy="3781783"/>
          </a:xfrm>
          <a:prstGeom prst="rect">
            <a:avLst/>
          </a:prstGeom>
        </p:spPr>
      </p:pic>
      <p:sp>
        <p:nvSpPr>
          <p:cNvPr id="40" name="Rectangle 39"/>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41" name="Rectangle 40"/>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42" name="TextBox 41"/>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43" name="TextBox 42"/>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15103180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Principal Components (Eigen Vectors)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 name="TextBox 9"/>
          <p:cNvSpPr txBox="1"/>
          <p:nvPr/>
        </p:nvSpPr>
        <p:spPr>
          <a:xfrm>
            <a:off x="345937" y="1069817"/>
            <a:ext cx="8401553" cy="1077218"/>
          </a:xfrm>
          <a:prstGeom prst="rect">
            <a:avLst/>
          </a:prstGeom>
          <a:noFill/>
        </p:spPr>
        <p:txBody>
          <a:bodyPr wrap="square" rtlCol="0">
            <a:spAutoFit/>
          </a:bodyPr>
          <a:lstStyle/>
          <a:p>
            <a:r>
              <a:rPr lang="en-US" sz="1600" dirty="0" smtClean="0">
                <a:latin typeface="Helvetica"/>
                <a:cs typeface="Helvetica"/>
              </a:rPr>
              <a:t>Another thing you may want to know is how your new, low-dimensional space relates to your original space. Each principal component is a </a:t>
            </a:r>
            <a:r>
              <a:rPr lang="en-US" sz="1600" b="1" dirty="0" smtClean="0">
                <a:solidFill>
                  <a:srgbClr val="9BBB59"/>
                </a:solidFill>
                <a:latin typeface="Helvetica"/>
                <a:cs typeface="Helvetica"/>
              </a:rPr>
              <a:t>linear combination</a:t>
            </a:r>
            <a:r>
              <a:rPr lang="en-US" sz="1600" dirty="0" smtClean="0">
                <a:latin typeface="Helvetica"/>
                <a:cs typeface="Helvetica"/>
              </a:rPr>
              <a:t> of the original variables and figuring out which variables are particularly influential on which PC’s is an important exploratory question. Note that the scale is not important, only the relative sizes.</a:t>
            </a:r>
            <a:endParaRPr lang="en-US" sz="1600" b="1" dirty="0">
              <a:latin typeface="Helvetica"/>
              <a:cs typeface="Helvetica"/>
            </a:endParaRPr>
          </a:p>
        </p:txBody>
      </p:sp>
      <p:sp>
        <p:nvSpPr>
          <p:cNvPr id="11" name="TextBox 10"/>
          <p:cNvSpPr txBox="1"/>
          <p:nvPr/>
        </p:nvSpPr>
        <p:spPr>
          <a:xfrm>
            <a:off x="181026" y="2866147"/>
            <a:ext cx="4213375" cy="646331"/>
          </a:xfrm>
          <a:prstGeom prst="rect">
            <a:avLst/>
          </a:prstGeom>
          <a:solidFill>
            <a:schemeClr val="bg1">
              <a:lumMod val="95000"/>
            </a:schemeClr>
          </a:solidFill>
        </p:spPr>
        <p:txBody>
          <a:bodyPr wrap="square" rtlCol="0">
            <a:spAutoFit/>
          </a:bodyPr>
          <a:lstStyle/>
          <a:p>
            <a:r>
              <a:rPr lang="en-US" sz="1200" dirty="0" smtClean="0">
                <a:solidFill>
                  <a:srgbClr val="008000"/>
                </a:solidFill>
                <a:latin typeface="Consolas"/>
                <a:cs typeface="Consolas"/>
              </a:rPr>
              <a:t># plot loadings on first two PC’s</a:t>
            </a:r>
          </a:p>
          <a:p>
            <a:r>
              <a:rPr lang="en-US" sz="1200" dirty="0" err="1">
                <a:solidFill>
                  <a:srgbClr val="000000"/>
                </a:solidFill>
                <a:latin typeface="Consolas"/>
                <a:cs typeface="Consolas"/>
              </a:rPr>
              <a:t>b</a:t>
            </a:r>
            <a:r>
              <a:rPr lang="en-US" sz="1200" dirty="0" err="1" smtClean="0">
                <a:solidFill>
                  <a:srgbClr val="000000"/>
                </a:solidFill>
                <a:latin typeface="Consolas"/>
                <a:cs typeface="Consolas"/>
              </a:rPr>
              <a:t>arplot</a:t>
            </a:r>
            <a:r>
              <a:rPr lang="en-US" sz="1200" dirty="0" smtClean="0">
                <a:solidFill>
                  <a:srgbClr val="000000"/>
                </a:solidFill>
                <a:latin typeface="Consolas"/>
                <a:cs typeface="Consolas"/>
              </a:rPr>
              <a:t>(</a:t>
            </a:r>
            <a:r>
              <a:rPr lang="en-US" sz="1200" dirty="0" err="1" smtClean="0">
                <a:solidFill>
                  <a:srgbClr val="000000"/>
                </a:solidFill>
                <a:latin typeface="Consolas"/>
                <a:cs typeface="Consolas"/>
              </a:rPr>
              <a:t>pca$rotation</a:t>
            </a:r>
            <a:r>
              <a:rPr lang="en-US" sz="1200" dirty="0" smtClean="0">
                <a:solidFill>
                  <a:srgbClr val="000000"/>
                </a:solidFill>
                <a:latin typeface="Consolas"/>
                <a:cs typeface="Consolas"/>
              </a:rPr>
              <a:t>[,</a:t>
            </a:r>
            <a:r>
              <a:rPr lang="en-US" sz="1200" dirty="0" smtClean="0">
                <a:solidFill>
                  <a:srgbClr val="0000FF"/>
                </a:solidFill>
                <a:latin typeface="Consolas"/>
                <a:cs typeface="Consolas"/>
              </a:rPr>
              <a:t>1</a:t>
            </a:r>
            <a:r>
              <a:rPr lang="en-US" sz="1200" dirty="0" smtClean="0">
                <a:solidFill>
                  <a:srgbClr val="000000"/>
                </a:solidFill>
                <a:latin typeface="Consolas"/>
                <a:cs typeface="Consolas"/>
              </a:rPr>
              <a:t>])</a:t>
            </a:r>
          </a:p>
          <a:p>
            <a:r>
              <a:rPr lang="en-US" sz="1200" dirty="0" err="1">
                <a:solidFill>
                  <a:srgbClr val="000000"/>
                </a:solidFill>
                <a:latin typeface="Consolas"/>
                <a:cs typeface="Consolas"/>
              </a:rPr>
              <a:t>barplot</a:t>
            </a:r>
            <a:r>
              <a:rPr lang="en-US" sz="1200" dirty="0">
                <a:solidFill>
                  <a:srgbClr val="000000"/>
                </a:solidFill>
                <a:latin typeface="Consolas"/>
                <a:cs typeface="Consolas"/>
              </a:rPr>
              <a:t>(</a:t>
            </a:r>
            <a:r>
              <a:rPr lang="en-US" sz="1200" dirty="0" err="1">
                <a:solidFill>
                  <a:srgbClr val="000000"/>
                </a:solidFill>
                <a:latin typeface="Consolas"/>
                <a:cs typeface="Consolas"/>
              </a:rPr>
              <a:t>pca$rotation</a:t>
            </a:r>
            <a:r>
              <a:rPr lang="en-US" sz="1200" dirty="0">
                <a:solidFill>
                  <a:srgbClr val="000000"/>
                </a:solidFill>
                <a:latin typeface="Consolas"/>
                <a:cs typeface="Consolas"/>
              </a:rPr>
              <a:t>[</a:t>
            </a:r>
            <a:r>
              <a:rPr lang="en-US" sz="1200" dirty="0" smtClean="0">
                <a:solidFill>
                  <a:srgbClr val="000000"/>
                </a:solidFill>
                <a:latin typeface="Consolas"/>
                <a:cs typeface="Consolas"/>
              </a:rPr>
              <a:t>,</a:t>
            </a:r>
            <a:r>
              <a:rPr lang="en-US" sz="1200" dirty="0" smtClean="0">
                <a:solidFill>
                  <a:srgbClr val="0000FF"/>
                </a:solidFill>
                <a:latin typeface="Consolas"/>
                <a:cs typeface="Consolas"/>
              </a:rPr>
              <a:t>2</a:t>
            </a:r>
            <a:r>
              <a:rPr lang="en-US" sz="1200" dirty="0" smtClean="0">
                <a:solidFill>
                  <a:srgbClr val="000000"/>
                </a:solidFill>
                <a:latin typeface="Consolas"/>
                <a:cs typeface="Consolas"/>
              </a:rPr>
              <a:t>])</a:t>
            </a:r>
            <a:endParaRPr lang="en-US" sz="1200" dirty="0">
              <a:solidFill>
                <a:srgbClr val="000000"/>
              </a:solidFill>
              <a:latin typeface="Consolas"/>
              <a:cs typeface="Consolas"/>
            </a:endParaRPr>
          </a:p>
        </p:txBody>
      </p:sp>
      <p:sp>
        <p:nvSpPr>
          <p:cNvPr id="12" name="TextBox 11"/>
          <p:cNvSpPr txBox="1"/>
          <p:nvPr/>
        </p:nvSpPr>
        <p:spPr>
          <a:xfrm>
            <a:off x="4662513" y="2866147"/>
            <a:ext cx="4213375" cy="646331"/>
          </a:xfrm>
          <a:prstGeom prst="rect">
            <a:avLst/>
          </a:prstGeom>
          <a:solidFill>
            <a:schemeClr val="bg1">
              <a:lumMod val="95000"/>
            </a:schemeClr>
          </a:solidFill>
        </p:spPr>
        <p:txBody>
          <a:bodyPr wrap="square" rtlCol="0">
            <a:spAutoFit/>
          </a:bodyPr>
          <a:lstStyle/>
          <a:p>
            <a:r>
              <a:rPr lang="en-US" sz="1200" dirty="0">
                <a:solidFill>
                  <a:srgbClr val="008000"/>
                </a:solidFill>
                <a:latin typeface="Consolas"/>
                <a:cs typeface="Consolas"/>
              </a:rPr>
              <a:t># plot loadings on first two PC’s</a:t>
            </a:r>
          </a:p>
          <a:p>
            <a:r>
              <a:rPr lang="en-US" sz="1200" dirty="0" err="1">
                <a:solidFill>
                  <a:srgbClr val="000000"/>
                </a:solidFill>
                <a:latin typeface="Consolas"/>
                <a:cs typeface="Consolas"/>
              </a:rPr>
              <a:t>barplot</a:t>
            </a:r>
            <a:r>
              <a:rPr lang="en-US" sz="1200" dirty="0">
                <a:solidFill>
                  <a:srgbClr val="000000"/>
                </a:solidFill>
                <a:latin typeface="Consolas"/>
                <a:cs typeface="Consolas"/>
              </a:rPr>
              <a:t>(</a:t>
            </a:r>
            <a:r>
              <a:rPr lang="en-US" sz="1200" dirty="0" err="1">
                <a:solidFill>
                  <a:srgbClr val="000000"/>
                </a:solidFill>
                <a:latin typeface="Consolas"/>
                <a:cs typeface="Consolas"/>
              </a:rPr>
              <a:t>pca$rotation</a:t>
            </a:r>
            <a:r>
              <a:rPr lang="en-US" sz="1200" dirty="0">
                <a:solidFill>
                  <a:srgbClr val="000000"/>
                </a:solidFill>
                <a:latin typeface="Consolas"/>
                <a:cs typeface="Consolas"/>
              </a:rPr>
              <a:t>[,</a:t>
            </a:r>
            <a:r>
              <a:rPr lang="en-US" sz="1200" dirty="0">
                <a:solidFill>
                  <a:srgbClr val="0000FF"/>
                </a:solidFill>
                <a:latin typeface="Consolas"/>
                <a:cs typeface="Consolas"/>
              </a:rPr>
              <a:t>1</a:t>
            </a:r>
            <a:r>
              <a:rPr lang="en-US" sz="1200" dirty="0">
                <a:solidFill>
                  <a:srgbClr val="000000"/>
                </a:solidFill>
                <a:latin typeface="Consolas"/>
                <a:cs typeface="Consolas"/>
              </a:rPr>
              <a:t>])</a:t>
            </a:r>
          </a:p>
          <a:p>
            <a:r>
              <a:rPr lang="en-US" sz="1200" dirty="0" err="1">
                <a:solidFill>
                  <a:srgbClr val="000000"/>
                </a:solidFill>
                <a:latin typeface="Consolas"/>
                <a:cs typeface="Consolas"/>
              </a:rPr>
              <a:t>barplot</a:t>
            </a:r>
            <a:r>
              <a:rPr lang="en-US" sz="1200" dirty="0">
                <a:solidFill>
                  <a:srgbClr val="000000"/>
                </a:solidFill>
                <a:latin typeface="Consolas"/>
                <a:cs typeface="Consolas"/>
              </a:rPr>
              <a:t>(</a:t>
            </a:r>
            <a:r>
              <a:rPr lang="en-US" sz="1200" dirty="0" err="1">
                <a:solidFill>
                  <a:srgbClr val="000000"/>
                </a:solidFill>
                <a:latin typeface="Consolas"/>
                <a:cs typeface="Consolas"/>
              </a:rPr>
              <a:t>pca$rotation</a:t>
            </a:r>
            <a:r>
              <a:rPr lang="en-US" sz="1200" dirty="0">
                <a:solidFill>
                  <a:srgbClr val="000000"/>
                </a:solidFill>
                <a:latin typeface="Consolas"/>
                <a:cs typeface="Consolas"/>
              </a:rPr>
              <a:t>[,</a:t>
            </a:r>
            <a:r>
              <a:rPr lang="en-US" sz="1200" dirty="0">
                <a:solidFill>
                  <a:srgbClr val="0000FF"/>
                </a:solidFill>
                <a:latin typeface="Consolas"/>
                <a:cs typeface="Consolas"/>
              </a:rPr>
              <a:t>2</a:t>
            </a:r>
            <a:r>
              <a:rPr lang="en-US" sz="1200" dirty="0">
                <a:solidFill>
                  <a:srgbClr val="000000"/>
                </a:solidFill>
                <a:latin typeface="Consolas"/>
                <a:cs typeface="Consolas"/>
              </a:rPr>
              <a:t>])</a:t>
            </a:r>
          </a:p>
        </p:txBody>
      </p:sp>
      <p:sp>
        <p:nvSpPr>
          <p:cNvPr id="13" name="TextBox 12"/>
          <p:cNvSpPr txBox="1"/>
          <p:nvPr/>
        </p:nvSpPr>
        <p:spPr>
          <a:xfrm>
            <a:off x="1310524" y="2453743"/>
            <a:ext cx="1956598" cy="369332"/>
          </a:xfrm>
          <a:prstGeom prst="rect">
            <a:avLst/>
          </a:prstGeom>
          <a:noFill/>
        </p:spPr>
        <p:txBody>
          <a:bodyPr wrap="none" rtlCol="0">
            <a:spAutoFit/>
          </a:bodyPr>
          <a:lstStyle/>
          <a:p>
            <a:r>
              <a:rPr lang="en-US" b="1" dirty="0" smtClean="0"/>
              <a:t>Uncorrelated Data</a:t>
            </a:r>
            <a:endParaRPr lang="en-US" b="1" dirty="0"/>
          </a:p>
        </p:txBody>
      </p:sp>
      <p:sp>
        <p:nvSpPr>
          <p:cNvPr id="14" name="TextBox 13"/>
          <p:cNvSpPr txBox="1"/>
          <p:nvPr/>
        </p:nvSpPr>
        <p:spPr>
          <a:xfrm>
            <a:off x="5599452" y="2453743"/>
            <a:ext cx="2361456" cy="369332"/>
          </a:xfrm>
          <a:prstGeom prst="rect">
            <a:avLst/>
          </a:prstGeom>
          <a:noFill/>
        </p:spPr>
        <p:txBody>
          <a:bodyPr wrap="none" rtlCol="0">
            <a:spAutoFit/>
          </a:bodyPr>
          <a:lstStyle/>
          <a:p>
            <a:r>
              <a:rPr lang="en-US" b="1" dirty="0" smtClean="0"/>
              <a:t>Highly Correlated Data</a:t>
            </a:r>
            <a:endParaRPr lang="en-US" b="1" dirty="0"/>
          </a:p>
        </p:txBody>
      </p:sp>
      <p:sp>
        <p:nvSpPr>
          <p:cNvPr id="15" name="TextBox 14"/>
          <p:cNvSpPr txBox="1"/>
          <p:nvPr/>
        </p:nvSpPr>
        <p:spPr>
          <a:xfrm>
            <a:off x="3696212" y="5720987"/>
            <a:ext cx="1707619" cy="369332"/>
          </a:xfrm>
          <a:prstGeom prst="rect">
            <a:avLst/>
          </a:prstGeom>
          <a:solidFill>
            <a:schemeClr val="bg1">
              <a:lumMod val="95000"/>
            </a:schemeClr>
          </a:solidFill>
          <a:ln w="28575" cmpd="sng">
            <a:solidFill>
              <a:schemeClr val="tx1"/>
            </a:solidFill>
          </a:ln>
        </p:spPr>
        <p:txBody>
          <a:bodyPr wrap="none" rtlCol="0">
            <a:spAutoFit/>
          </a:bodyPr>
          <a:lstStyle/>
          <a:p>
            <a:pPr algn="ctr"/>
            <a:r>
              <a:rPr lang="en-US" dirty="0" err="1" smtClean="0">
                <a:latin typeface="Consolas"/>
                <a:cs typeface="Consolas"/>
              </a:rPr>
              <a:t>pca</a:t>
            </a:r>
            <a:r>
              <a:rPr lang="en-US" dirty="0" err="1" smtClean="0">
                <a:solidFill>
                  <a:schemeClr val="tx1">
                    <a:lumMod val="50000"/>
                    <a:lumOff val="50000"/>
                  </a:schemeClr>
                </a:solidFill>
                <a:latin typeface="Consolas"/>
                <a:cs typeface="Consolas"/>
              </a:rPr>
              <a:t>$</a:t>
            </a:r>
            <a:r>
              <a:rPr lang="en-US" dirty="0" err="1" smtClean="0">
                <a:latin typeface="Consolas"/>
                <a:cs typeface="Consolas"/>
              </a:rPr>
              <a:t>rotation</a:t>
            </a:r>
            <a:endParaRPr lang="en-US" dirty="0">
              <a:solidFill>
                <a:srgbClr val="0000FF"/>
              </a:solidFill>
              <a:latin typeface="Consolas"/>
              <a:cs typeface="Consolas"/>
            </a:endParaRPr>
          </a:p>
        </p:txBody>
      </p:sp>
      <p:pic>
        <p:nvPicPr>
          <p:cNvPr id="16" name="Picture 15" descr="loadings_1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71" y="2541918"/>
            <a:ext cx="3657600" cy="2743200"/>
          </a:xfrm>
          <a:prstGeom prst="rect">
            <a:avLst/>
          </a:prstGeom>
        </p:spPr>
      </p:pic>
      <p:pic>
        <p:nvPicPr>
          <p:cNvPr id="17" name="Picture 16" descr="loadings_2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734" y="2541918"/>
            <a:ext cx="3657600" cy="2743200"/>
          </a:xfrm>
          <a:prstGeom prst="rect">
            <a:avLst/>
          </a:prstGeom>
        </p:spPr>
      </p:pic>
      <p:sp>
        <p:nvSpPr>
          <p:cNvPr id="31" name="Rectangle 30"/>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32" name="Rectangle 31"/>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33" name="TextBox 32"/>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34" name="TextBox 33"/>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1242971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969837"/>
          </a:xfrm>
        </p:spPr>
        <p:txBody>
          <a:bodyPr>
            <a:noAutofit/>
          </a:bodyPr>
          <a:lstStyle/>
          <a:p>
            <a:r>
              <a:rPr lang="en-US" dirty="0" smtClean="0">
                <a:solidFill>
                  <a:schemeClr val="accent3">
                    <a:lumMod val="75000"/>
                  </a:schemeClr>
                </a:solidFill>
                <a:latin typeface="Rockwell"/>
                <a:cs typeface="Rockwell"/>
              </a:rPr>
              <a:t>Clustering</a:t>
            </a:r>
            <a:endParaRPr lang="en-US" dirty="0"/>
          </a:p>
        </p:txBody>
      </p:sp>
      <p:sp>
        <p:nvSpPr>
          <p:cNvPr id="3" name="Text Placeholder 2"/>
          <p:cNvSpPr>
            <a:spLocks noGrp="1"/>
          </p:cNvSpPr>
          <p:nvPr>
            <p:ph type="body" idx="1"/>
          </p:nvPr>
        </p:nvSpPr>
        <p:spPr>
          <a:xfrm>
            <a:off x="722312" y="2666089"/>
            <a:ext cx="6897688" cy="1500187"/>
          </a:xfrm>
        </p:spPr>
        <p:txBody>
          <a:bodyPr>
            <a:normAutofit/>
          </a:bodyPr>
          <a:lstStyle/>
          <a:p>
            <a:r>
              <a:rPr lang="en-US" sz="2400" dirty="0" smtClean="0">
                <a:latin typeface="Helvetica"/>
                <a:cs typeface="Helvetica"/>
              </a:rPr>
              <a:t>How to identify groups</a:t>
            </a:r>
            <a:endParaRPr lang="en-US" sz="2400" dirty="0">
              <a:latin typeface="Helvetica"/>
              <a:cs typeface="Helvetica"/>
            </a:endParaRPr>
          </a:p>
        </p:txBody>
      </p:sp>
      <p:sp>
        <p:nvSpPr>
          <p:cNvPr id="4" name="Rectangle 3"/>
          <p:cNvSpPr/>
          <p:nvPr/>
        </p:nvSpPr>
        <p:spPr>
          <a:xfrm>
            <a:off x="456110" y="4306459"/>
            <a:ext cx="4567817" cy="90786"/>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5" name="Rectangle 4"/>
          <p:cNvSpPr/>
          <p:nvPr/>
        </p:nvSpPr>
        <p:spPr>
          <a:xfrm>
            <a:off x="0" y="4250701"/>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Tree>
    <p:extLst>
      <p:ext uri="{BB962C8B-B14F-4D97-AF65-F5344CB8AC3E}">
        <p14:creationId xmlns:p14="http://schemas.microsoft.com/office/powerpoint/2010/main" val="20235528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856" y="2199173"/>
            <a:ext cx="5369548" cy="4295638"/>
          </a:xfrm>
          <a:prstGeom prst="rect">
            <a:avLst/>
          </a:prstGeom>
        </p:spPr>
      </p:pic>
      <p:sp>
        <p:nvSpPr>
          <p:cNvPr id="37" name="Rectangle 36"/>
          <p:cNvSpPr/>
          <p:nvPr/>
        </p:nvSpPr>
        <p:spPr>
          <a:xfrm>
            <a:off x="2580756" y="3672013"/>
            <a:ext cx="396187" cy="340467"/>
          </a:xfrm>
          <a:prstGeom prst="rect">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749375" y="1156816"/>
            <a:ext cx="7636883" cy="1631216"/>
          </a:xfrm>
          <a:prstGeom prst="rect">
            <a:avLst/>
          </a:prstGeom>
          <a:noFill/>
        </p:spPr>
        <p:txBody>
          <a:bodyPr wrap="square" rtlCol="0">
            <a:spAutoFit/>
          </a:bodyPr>
          <a:lstStyle/>
          <a:p>
            <a:r>
              <a:rPr lang="en-US" sz="2000" dirty="0" smtClean="0">
                <a:latin typeface="Helvetica"/>
                <a:cs typeface="Helvetica"/>
              </a:rPr>
              <a:t>Clustering </a:t>
            </a:r>
            <a:r>
              <a:rPr lang="en-US" sz="2000" dirty="0" smtClean="0">
                <a:latin typeface="Helvetica"/>
                <a:cs typeface="Helvetica"/>
              </a:rPr>
              <a:t>refers to the problem of trying to discover meaningful subgroups</a:t>
            </a:r>
            <a:r>
              <a:rPr lang="en-US" sz="2000" dirty="0" smtClean="0">
                <a:latin typeface="Helvetica"/>
                <a:cs typeface="Helvetica"/>
              </a:rPr>
              <a:t> of observations. Like regression, it is a way of guessing at the underlying structure of the data. Unlike regression, there is no outcome variable and, hence, no simple way to measure the accuracy of a given model.</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Setup</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28" name="Rectangle 27"/>
          <p:cNvSpPr/>
          <p:nvPr/>
        </p:nvSpPr>
        <p:spPr>
          <a:xfrm>
            <a:off x="1336902" y="3672014"/>
            <a:ext cx="396187" cy="2186354"/>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latin typeface="Times"/>
              <a:cs typeface="Times"/>
            </a:endParaRPr>
          </a:p>
        </p:txBody>
      </p:sp>
      <p:sp>
        <p:nvSpPr>
          <p:cNvPr id="2" name="TextBox 1"/>
          <p:cNvSpPr txBox="1"/>
          <p:nvPr/>
        </p:nvSpPr>
        <p:spPr>
          <a:xfrm>
            <a:off x="1336902" y="3274679"/>
            <a:ext cx="396187" cy="369332"/>
          </a:xfrm>
          <a:prstGeom prst="rect">
            <a:avLst/>
          </a:prstGeom>
          <a:noFill/>
        </p:spPr>
        <p:txBody>
          <a:bodyPr wrap="none" rtlCol="0">
            <a:spAutoFit/>
          </a:bodyPr>
          <a:lstStyle/>
          <a:p>
            <a:r>
              <a:rPr lang="en-US" dirty="0" smtClean="0">
                <a:latin typeface="Consolas"/>
                <a:cs typeface="Consolas"/>
              </a:rPr>
              <a:t>x</a:t>
            </a:r>
            <a:r>
              <a:rPr lang="en-US" baseline="-25000" dirty="0" smtClean="0">
                <a:latin typeface="Consolas"/>
                <a:cs typeface="Consolas"/>
              </a:rPr>
              <a:t>1</a:t>
            </a:r>
            <a:endParaRPr lang="en-US" baseline="-25000" dirty="0">
              <a:latin typeface="Consolas"/>
              <a:cs typeface="Consolas"/>
            </a:endParaRPr>
          </a:p>
        </p:txBody>
      </p:sp>
      <p:sp>
        <p:nvSpPr>
          <p:cNvPr id="29" name="TextBox 28"/>
          <p:cNvSpPr txBox="1"/>
          <p:nvPr/>
        </p:nvSpPr>
        <p:spPr>
          <a:xfrm>
            <a:off x="1807969" y="3269717"/>
            <a:ext cx="396187" cy="369332"/>
          </a:xfrm>
          <a:prstGeom prst="rect">
            <a:avLst/>
          </a:prstGeom>
          <a:noFill/>
        </p:spPr>
        <p:txBody>
          <a:bodyPr wrap="none" rtlCol="0">
            <a:spAutoFit/>
          </a:bodyPr>
          <a:lstStyle/>
          <a:p>
            <a:r>
              <a:rPr lang="en-US" dirty="0" smtClean="0">
                <a:latin typeface="Consolas"/>
                <a:cs typeface="Consolas"/>
              </a:rPr>
              <a:t>x</a:t>
            </a:r>
            <a:r>
              <a:rPr lang="en-US" baseline="-25000" dirty="0" smtClean="0">
                <a:latin typeface="Consolas"/>
                <a:cs typeface="Consolas"/>
              </a:rPr>
              <a:t>2</a:t>
            </a:r>
            <a:endParaRPr lang="en-US" baseline="-25000" dirty="0">
              <a:latin typeface="Consolas"/>
              <a:cs typeface="Consolas"/>
            </a:endParaRPr>
          </a:p>
        </p:txBody>
      </p:sp>
      <p:sp>
        <p:nvSpPr>
          <p:cNvPr id="30" name="Rectangle 29"/>
          <p:cNvSpPr/>
          <p:nvPr/>
        </p:nvSpPr>
        <p:spPr>
          <a:xfrm>
            <a:off x="1807969" y="3672014"/>
            <a:ext cx="396187" cy="218635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1" name="Rectangle 30"/>
          <p:cNvSpPr/>
          <p:nvPr/>
        </p:nvSpPr>
        <p:spPr>
          <a:xfrm>
            <a:off x="2580756" y="5527662"/>
            <a:ext cx="396187" cy="33070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2" name="Rectangle 31"/>
          <p:cNvSpPr/>
          <p:nvPr/>
        </p:nvSpPr>
        <p:spPr>
          <a:xfrm>
            <a:off x="2580756" y="4850784"/>
            <a:ext cx="396187" cy="676878"/>
          </a:xfrm>
          <a:prstGeom prst="rect">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4" name="Rectangle 33"/>
          <p:cNvSpPr/>
          <p:nvPr/>
        </p:nvSpPr>
        <p:spPr>
          <a:xfrm>
            <a:off x="2580756" y="4546402"/>
            <a:ext cx="396187" cy="30438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5" name="Rectangle 34"/>
          <p:cNvSpPr/>
          <p:nvPr/>
        </p:nvSpPr>
        <p:spPr>
          <a:xfrm>
            <a:off x="2580756" y="4344378"/>
            <a:ext cx="396187" cy="202024"/>
          </a:xfrm>
          <a:prstGeom prst="rect">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6" name="Rectangle 35"/>
          <p:cNvSpPr/>
          <p:nvPr/>
        </p:nvSpPr>
        <p:spPr>
          <a:xfrm>
            <a:off x="2580756" y="3843200"/>
            <a:ext cx="396187" cy="50379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6">
                  <a:lumMod val="60000"/>
                  <a:lumOff val="40000"/>
                </a:schemeClr>
              </a:solidFill>
              <a:latin typeface="Times"/>
              <a:cs typeface="Times"/>
            </a:endParaRPr>
          </a:p>
        </p:txBody>
      </p:sp>
      <p:sp>
        <p:nvSpPr>
          <p:cNvPr id="38" name="TextBox 37"/>
          <p:cNvSpPr txBox="1"/>
          <p:nvPr/>
        </p:nvSpPr>
        <p:spPr>
          <a:xfrm>
            <a:off x="2248839" y="3319248"/>
            <a:ext cx="1073055" cy="369332"/>
          </a:xfrm>
          <a:prstGeom prst="rect">
            <a:avLst/>
          </a:prstGeom>
          <a:noFill/>
        </p:spPr>
        <p:txBody>
          <a:bodyPr wrap="none" rtlCol="0">
            <a:spAutoFit/>
          </a:bodyPr>
          <a:lstStyle/>
          <a:p>
            <a:r>
              <a:rPr lang="en-US" dirty="0" smtClean="0">
                <a:latin typeface="Consolas"/>
                <a:cs typeface="Consolas"/>
              </a:rPr>
              <a:t>cluster</a:t>
            </a:r>
            <a:endParaRPr lang="en-US" baseline="-25000" dirty="0">
              <a:latin typeface="Consolas"/>
              <a:cs typeface="Consolas"/>
            </a:endParaRPr>
          </a:p>
        </p:txBody>
      </p:sp>
      <p:pic>
        <p:nvPicPr>
          <p:cNvPr id="64" name="Picture 63" descr="imag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856" y="2199173"/>
            <a:ext cx="5369548" cy="4295638"/>
          </a:xfrm>
          <a:prstGeom prst="rect">
            <a:avLst/>
          </a:prstGeom>
        </p:spPr>
      </p:pic>
      <p:sp>
        <p:nvSpPr>
          <p:cNvPr id="67" name="Rectangle 66"/>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68" name="Rectangle 67"/>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69" name="TextBox 68"/>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70" name="TextBox 69"/>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808605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1" grpId="0" animBg="1"/>
      <p:bldP spid="32" grpId="0" animBg="1"/>
      <p:bldP spid="34" grpId="0" animBg="1"/>
      <p:bldP spid="35" grpId="0" animBg="1"/>
      <p:bldP spid="36" grpId="0" animBg="1"/>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749375" y="2382760"/>
            <a:ext cx="7636883" cy="1323439"/>
          </a:xfrm>
          <a:prstGeom prst="rect">
            <a:avLst/>
          </a:prstGeom>
          <a:noFill/>
        </p:spPr>
        <p:txBody>
          <a:bodyPr wrap="square" rtlCol="0">
            <a:spAutoFit/>
          </a:bodyPr>
          <a:lstStyle/>
          <a:p>
            <a:r>
              <a:rPr lang="en-US" sz="2000" dirty="0" smtClean="0">
                <a:latin typeface="Helvetica"/>
                <a:cs typeface="Helvetica"/>
              </a:rPr>
              <a:t>Second, most clustering methods use a set </a:t>
            </a:r>
            <a:r>
              <a:rPr lang="en-US" sz="2000" dirty="0" smtClean="0">
                <a:latin typeface="Helvetica"/>
                <a:cs typeface="Helvetica"/>
              </a:rPr>
              <a:t>of pairwise </a:t>
            </a:r>
            <a:r>
              <a:rPr lang="en-US" sz="2000" b="1" dirty="0" smtClean="0">
                <a:solidFill>
                  <a:schemeClr val="accent3"/>
                </a:solidFill>
                <a:latin typeface="Helvetica"/>
                <a:cs typeface="Helvetica"/>
              </a:rPr>
              <a:t>distances</a:t>
            </a:r>
            <a:r>
              <a:rPr lang="en-US" sz="2000" dirty="0" smtClean="0">
                <a:latin typeface="Helvetica"/>
                <a:cs typeface="Helvetica"/>
              </a:rPr>
              <a:t> or </a:t>
            </a:r>
            <a:r>
              <a:rPr lang="en-US" sz="2000" b="1" dirty="0" smtClean="0">
                <a:solidFill>
                  <a:srgbClr val="9BBB59"/>
                </a:solidFill>
                <a:latin typeface="Helvetica"/>
                <a:cs typeface="Helvetica"/>
              </a:rPr>
              <a:t>similarity scores</a:t>
            </a:r>
            <a:r>
              <a:rPr lang="en-US" sz="2000" dirty="0" smtClean="0">
                <a:latin typeface="Helvetica"/>
                <a:cs typeface="Helvetica"/>
              </a:rPr>
              <a:t> between observations. Euclidean distance works best in low-dimensional spaces, so you may want to consider PCA to reduce the dimensionality.</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Setup</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8" name="TextBox 7"/>
          <p:cNvSpPr txBox="1"/>
          <p:nvPr/>
        </p:nvSpPr>
        <p:spPr>
          <a:xfrm>
            <a:off x="2331617" y="3951509"/>
            <a:ext cx="1396436" cy="400110"/>
          </a:xfrm>
          <a:prstGeom prst="rect">
            <a:avLst/>
          </a:prstGeom>
          <a:noFill/>
        </p:spPr>
        <p:txBody>
          <a:bodyPr wrap="none" rtlCol="0">
            <a:spAutoFit/>
          </a:bodyPr>
          <a:lstStyle/>
          <a:p>
            <a:r>
              <a:rPr lang="en-US" sz="2000" b="1" dirty="0" smtClean="0">
                <a:solidFill>
                  <a:srgbClr val="9BBB59"/>
                </a:solidFill>
                <a:latin typeface="Helvetica"/>
                <a:cs typeface="Helvetica"/>
              </a:rPr>
              <a:t>Distances</a:t>
            </a:r>
            <a:endParaRPr lang="en-US" sz="2000" b="1" dirty="0">
              <a:solidFill>
                <a:srgbClr val="9BBB59"/>
              </a:solidFill>
              <a:latin typeface="Helvetica"/>
              <a:cs typeface="Helvetica"/>
            </a:endParaRPr>
          </a:p>
        </p:txBody>
      </p:sp>
      <p:sp>
        <p:nvSpPr>
          <p:cNvPr id="10" name="TextBox 9"/>
          <p:cNvSpPr txBox="1"/>
          <p:nvPr/>
        </p:nvSpPr>
        <p:spPr>
          <a:xfrm>
            <a:off x="5180816" y="3990462"/>
            <a:ext cx="1556836" cy="400110"/>
          </a:xfrm>
          <a:prstGeom prst="rect">
            <a:avLst/>
          </a:prstGeom>
          <a:noFill/>
        </p:spPr>
        <p:txBody>
          <a:bodyPr wrap="none" rtlCol="0">
            <a:spAutoFit/>
          </a:bodyPr>
          <a:lstStyle/>
          <a:p>
            <a:r>
              <a:rPr lang="en-US" sz="2000" b="1" dirty="0" smtClean="0">
                <a:solidFill>
                  <a:srgbClr val="9BBB59"/>
                </a:solidFill>
                <a:latin typeface="Helvetica"/>
                <a:cs typeface="Helvetica"/>
              </a:rPr>
              <a:t>Similarities</a:t>
            </a:r>
            <a:endParaRPr lang="en-US" sz="2000" b="1" dirty="0">
              <a:solidFill>
                <a:srgbClr val="9BBB59"/>
              </a:solidFill>
              <a:latin typeface="Helvetica"/>
              <a:cs typeface="Helvetica"/>
            </a:endParaRPr>
          </a:p>
        </p:txBody>
      </p:sp>
      <p:sp>
        <p:nvSpPr>
          <p:cNvPr id="11" name="TextBox 10"/>
          <p:cNvSpPr txBox="1"/>
          <p:nvPr/>
        </p:nvSpPr>
        <p:spPr>
          <a:xfrm>
            <a:off x="2150248" y="4390572"/>
            <a:ext cx="2721567" cy="1077218"/>
          </a:xfrm>
          <a:prstGeom prst="rect">
            <a:avLst/>
          </a:prstGeom>
          <a:noFill/>
        </p:spPr>
        <p:txBody>
          <a:bodyPr wrap="square" rtlCol="0">
            <a:spAutoFit/>
          </a:bodyPr>
          <a:lstStyle/>
          <a:p>
            <a:pPr marL="285750" indent="-285750">
              <a:spcAft>
                <a:spcPts val="600"/>
              </a:spcAft>
              <a:buFont typeface="Arial"/>
              <a:buChar char="•"/>
            </a:pPr>
            <a:r>
              <a:rPr lang="en-US" dirty="0" smtClean="0">
                <a:latin typeface="Helvetica"/>
                <a:cs typeface="Helvetica"/>
              </a:rPr>
              <a:t>Euclidean</a:t>
            </a:r>
            <a:endParaRPr lang="en-US" dirty="0" smtClean="0">
              <a:latin typeface="Helvetica"/>
              <a:cs typeface="Helvetica"/>
            </a:endParaRPr>
          </a:p>
          <a:p>
            <a:pPr marL="285750" indent="-285750">
              <a:spcAft>
                <a:spcPts val="600"/>
              </a:spcAft>
              <a:buFont typeface="Arial"/>
              <a:buChar char="•"/>
            </a:pPr>
            <a:r>
              <a:rPr lang="en-US" dirty="0" smtClean="0">
                <a:latin typeface="Helvetica"/>
                <a:cs typeface="Helvetica"/>
              </a:rPr>
              <a:t>Manhattan</a:t>
            </a:r>
          </a:p>
          <a:p>
            <a:pPr marL="285750" indent="-285750">
              <a:spcAft>
                <a:spcPts val="600"/>
              </a:spcAft>
              <a:buFont typeface="Arial"/>
              <a:buChar char="•"/>
            </a:pPr>
            <a:r>
              <a:rPr lang="en-US" dirty="0" smtClean="0">
                <a:latin typeface="Helvetica"/>
                <a:cs typeface="Helvetica"/>
              </a:rPr>
              <a:t>1 - correlation</a:t>
            </a:r>
            <a:endParaRPr lang="en-US" dirty="0" smtClean="0">
              <a:latin typeface="Helvetica"/>
              <a:cs typeface="Helvetica"/>
            </a:endParaRPr>
          </a:p>
        </p:txBody>
      </p:sp>
      <p:sp>
        <p:nvSpPr>
          <p:cNvPr id="12" name="TextBox 11"/>
          <p:cNvSpPr txBox="1"/>
          <p:nvPr/>
        </p:nvSpPr>
        <p:spPr>
          <a:xfrm>
            <a:off x="5007644" y="4357201"/>
            <a:ext cx="3126499" cy="1077218"/>
          </a:xfrm>
          <a:prstGeom prst="rect">
            <a:avLst/>
          </a:prstGeom>
          <a:noFill/>
        </p:spPr>
        <p:txBody>
          <a:bodyPr wrap="square" rtlCol="0">
            <a:spAutoFit/>
          </a:bodyPr>
          <a:lstStyle/>
          <a:p>
            <a:pPr marL="285750" indent="-285750">
              <a:spcAft>
                <a:spcPts val="600"/>
              </a:spcAft>
              <a:buFont typeface="Arial"/>
              <a:buChar char="•"/>
            </a:pPr>
            <a:r>
              <a:rPr lang="en-US" dirty="0" smtClean="0">
                <a:latin typeface="Helvetica"/>
                <a:cs typeface="Helvetica"/>
              </a:rPr>
              <a:t>Correlation</a:t>
            </a:r>
          </a:p>
          <a:p>
            <a:pPr marL="285750" indent="-285750">
              <a:spcAft>
                <a:spcPts val="600"/>
              </a:spcAft>
              <a:buFont typeface="Arial"/>
              <a:buChar char="•"/>
            </a:pPr>
            <a:r>
              <a:rPr lang="en-US" dirty="0" smtClean="0">
                <a:latin typeface="Helvetica"/>
                <a:cs typeface="Helvetica"/>
              </a:rPr>
              <a:t>Covariance</a:t>
            </a:r>
          </a:p>
          <a:p>
            <a:pPr marL="285750" indent="-285750">
              <a:spcAft>
                <a:spcPts val="600"/>
              </a:spcAft>
              <a:buFont typeface="Arial"/>
              <a:buChar char="•"/>
            </a:pPr>
            <a:r>
              <a:rPr lang="en-US" dirty="0" smtClean="0">
                <a:latin typeface="Helvetica"/>
                <a:cs typeface="Helvetica"/>
              </a:rPr>
              <a:t>1 / distance, </a:t>
            </a:r>
            <a:r>
              <a:rPr lang="mr-IN" dirty="0" smtClean="0">
                <a:latin typeface="Helvetica"/>
                <a:cs typeface="Helvetica"/>
              </a:rPr>
              <a:t>–</a:t>
            </a:r>
            <a:r>
              <a:rPr lang="en-US" dirty="0" smtClean="0">
                <a:latin typeface="Helvetica"/>
                <a:cs typeface="Helvetica"/>
              </a:rPr>
              <a:t> distance</a:t>
            </a:r>
            <a:endParaRPr lang="en-US" dirty="0">
              <a:latin typeface="Helvetica"/>
              <a:cs typeface="Helvetica"/>
            </a:endParaRPr>
          </a:p>
        </p:txBody>
      </p:sp>
      <p:sp>
        <p:nvSpPr>
          <p:cNvPr id="13" name="TextBox 12"/>
          <p:cNvSpPr txBox="1"/>
          <p:nvPr/>
        </p:nvSpPr>
        <p:spPr>
          <a:xfrm>
            <a:off x="749375" y="1156169"/>
            <a:ext cx="7636883" cy="1015663"/>
          </a:xfrm>
          <a:prstGeom prst="rect">
            <a:avLst/>
          </a:prstGeom>
          <a:noFill/>
        </p:spPr>
        <p:txBody>
          <a:bodyPr wrap="square" rtlCol="0">
            <a:spAutoFit/>
          </a:bodyPr>
          <a:lstStyle/>
          <a:p>
            <a:r>
              <a:rPr lang="en-US" sz="2000" dirty="0" smtClean="0">
                <a:latin typeface="Helvetica"/>
                <a:cs typeface="Helvetica"/>
              </a:rPr>
              <a:t>First, you may want to </a:t>
            </a:r>
            <a:r>
              <a:rPr lang="en-US" sz="2000" b="1" dirty="0" smtClean="0">
                <a:solidFill>
                  <a:srgbClr val="9BBB59"/>
                </a:solidFill>
                <a:latin typeface="Helvetica"/>
                <a:cs typeface="Helvetica"/>
              </a:rPr>
              <a:t>standardize</a:t>
            </a:r>
            <a:r>
              <a:rPr lang="en-US" sz="2000" dirty="0" smtClean="0">
                <a:latin typeface="Helvetica"/>
                <a:cs typeface="Helvetica"/>
              </a:rPr>
              <a:t> some (or all) variables. This ensures that results are not dominated by a few features that are naturally on a larger scale.</a:t>
            </a:r>
            <a:endParaRPr lang="en-US" sz="2000" dirty="0" smtClean="0">
              <a:latin typeface="Helvetica"/>
              <a:cs typeface="Helvetica"/>
            </a:endParaRPr>
          </a:p>
        </p:txBody>
      </p:sp>
      <p:sp>
        <p:nvSpPr>
          <p:cNvPr id="14" name="Rectangle 13"/>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5" name="Rectangle 14"/>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6" name="TextBox 15"/>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7" name="TextBox 16"/>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1581009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346676" y="2382834"/>
            <a:ext cx="3477604" cy="1154162"/>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latin typeface="Helvetica"/>
                <a:cs typeface="Helvetica"/>
              </a:rPr>
              <a:t>0.</a:t>
            </a:r>
            <a:r>
              <a:rPr lang="en-US" sz="2000" dirty="0" smtClean="0">
                <a:latin typeface="Helvetica"/>
                <a:cs typeface="Helvetica"/>
              </a:rPr>
              <a:t>	Set K = 2.</a:t>
            </a:r>
          </a:p>
          <a:p>
            <a:endParaRPr lang="en-US" sz="2000" b="1" dirty="0" smtClean="0">
              <a:solidFill>
                <a:srgbClr val="9BBB59"/>
              </a:solidFill>
              <a:latin typeface="Helvetica"/>
              <a:cs typeface="Helvetica"/>
            </a:endParaRPr>
          </a:p>
        </p:txBody>
      </p:sp>
      <p:pic>
        <p:nvPicPr>
          <p:cNvPr id="66" name="Picture 65"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6" y="1373445"/>
            <a:ext cx="5978735" cy="4782988"/>
          </a:xfrm>
          <a:prstGeom prst="rect">
            <a:avLst/>
          </a:prstGeom>
        </p:spPr>
      </p:pic>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64" name="TextBox 63"/>
          <p:cNvSpPr txBox="1"/>
          <p:nvPr/>
        </p:nvSpPr>
        <p:spPr>
          <a:xfrm>
            <a:off x="346676" y="2379584"/>
            <a:ext cx="3477604" cy="538609"/>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p:txBody>
      </p:sp>
      <p:sp>
        <p:nvSpPr>
          <p:cNvPr id="11" name="Rectangle 10"/>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2" name="Rectangle 11"/>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3" name="TextBox 12"/>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4" name="TextBox 13"/>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9996422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6" y="1373445"/>
            <a:ext cx="5978735" cy="4782988"/>
          </a:xfrm>
          <a:prstGeom prst="rect">
            <a:avLst/>
          </a:prstGeom>
        </p:spPr>
      </p:pic>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5" name="TextBox 44"/>
          <p:cNvSpPr txBox="1"/>
          <p:nvPr/>
        </p:nvSpPr>
        <p:spPr>
          <a:xfrm>
            <a:off x="346676" y="2382834"/>
            <a:ext cx="3477604" cy="1769715"/>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endParaRPr lang="en-US" sz="2000" dirty="0" smtClean="0">
              <a:latin typeface="Helvetica"/>
              <a:cs typeface="Helvetica"/>
            </a:endParaRPr>
          </a:p>
          <a:p>
            <a:r>
              <a:rPr lang="en-US" sz="2000" b="1" dirty="0" smtClean="0">
                <a:latin typeface="Helvetica"/>
                <a:cs typeface="Helvetica"/>
              </a:rPr>
              <a:t>1.</a:t>
            </a:r>
            <a:r>
              <a:rPr lang="en-US" sz="2000" dirty="0" smtClean="0">
                <a:latin typeface="Helvetica"/>
                <a:cs typeface="Helvetica"/>
              </a:rPr>
              <a:t>	Randomly generate 	cluster labels.</a:t>
            </a:r>
            <a:endParaRPr lang="en-US" sz="2000" dirty="0" smtClean="0">
              <a:latin typeface="Helvetica"/>
              <a:cs typeface="Helvetica"/>
            </a:endParaRPr>
          </a:p>
          <a:p>
            <a:endParaRPr lang="en-US" sz="2000" b="1" dirty="0" smtClean="0">
              <a:solidFill>
                <a:srgbClr val="9BBB59"/>
              </a:solidFill>
              <a:latin typeface="Helvetica"/>
              <a:cs typeface="Helvetica"/>
            </a:endParaRPr>
          </a:p>
        </p:txBody>
      </p:sp>
      <p:sp>
        <p:nvSpPr>
          <p:cNvPr id="64" name="TextBox 63"/>
          <p:cNvSpPr txBox="1"/>
          <p:nvPr/>
        </p:nvSpPr>
        <p:spPr>
          <a:xfrm>
            <a:off x="346676" y="2379584"/>
            <a:ext cx="3477604" cy="846386"/>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solidFill>
                  <a:schemeClr val="bg1">
                    <a:lumMod val="65000"/>
                  </a:schemeClr>
                </a:solidFill>
                <a:latin typeface="Helvetica"/>
                <a:cs typeface="Helvetica"/>
              </a:rPr>
              <a:t>0.</a:t>
            </a:r>
            <a:r>
              <a:rPr lang="en-US" sz="2000" dirty="0" smtClean="0">
                <a:solidFill>
                  <a:schemeClr val="bg1">
                    <a:lumMod val="65000"/>
                  </a:schemeClr>
                </a:solidFill>
                <a:latin typeface="Helvetica"/>
                <a:cs typeface="Helvetica"/>
              </a:rPr>
              <a:t>	Set K = 2.</a:t>
            </a:r>
            <a:endParaRPr lang="en-US" sz="2000" dirty="0" smtClean="0">
              <a:latin typeface="Helvetica"/>
              <a:cs typeface="Helvetica"/>
            </a:endParaRPr>
          </a:p>
        </p:txBody>
      </p:sp>
      <p:sp>
        <p:nvSpPr>
          <p:cNvPr id="68" name="Rectangle 67"/>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69" name="Rectangle 68"/>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70" name="TextBox 69"/>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71" name="TextBox 70"/>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1581009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969837"/>
          </a:xfrm>
        </p:spPr>
        <p:txBody>
          <a:bodyPr>
            <a:noAutofit/>
          </a:bodyPr>
          <a:lstStyle/>
          <a:p>
            <a:r>
              <a:rPr lang="en-US" dirty="0" smtClean="0">
                <a:solidFill>
                  <a:schemeClr val="accent3">
                    <a:lumMod val="75000"/>
                  </a:schemeClr>
                </a:solidFill>
                <a:latin typeface="Rockwell"/>
                <a:cs typeface="Rockwell"/>
              </a:rPr>
              <a:t>Principal components analysis (PCA)</a:t>
            </a:r>
            <a:endParaRPr lang="en-US" dirty="0"/>
          </a:p>
        </p:txBody>
      </p:sp>
      <p:sp>
        <p:nvSpPr>
          <p:cNvPr id="3" name="Text Placeholder 2"/>
          <p:cNvSpPr>
            <a:spLocks noGrp="1"/>
          </p:cNvSpPr>
          <p:nvPr>
            <p:ph type="body" idx="1"/>
          </p:nvPr>
        </p:nvSpPr>
        <p:spPr>
          <a:xfrm>
            <a:off x="722312" y="2666089"/>
            <a:ext cx="6897688" cy="1500187"/>
          </a:xfrm>
        </p:spPr>
        <p:txBody>
          <a:bodyPr>
            <a:normAutofit/>
          </a:bodyPr>
          <a:lstStyle/>
          <a:p>
            <a:r>
              <a:rPr lang="en-US" sz="2400" dirty="0" smtClean="0">
                <a:latin typeface="Helvetica"/>
                <a:cs typeface="Helvetica"/>
              </a:rPr>
              <a:t>Dimensionality reduction and/or summarization</a:t>
            </a:r>
            <a:endParaRPr lang="en-US" sz="2400" dirty="0">
              <a:latin typeface="Helvetica"/>
              <a:cs typeface="Helvetica"/>
            </a:endParaRPr>
          </a:p>
        </p:txBody>
      </p:sp>
      <p:sp>
        <p:nvSpPr>
          <p:cNvPr id="4" name="Rectangle 3"/>
          <p:cNvSpPr/>
          <p:nvPr/>
        </p:nvSpPr>
        <p:spPr>
          <a:xfrm>
            <a:off x="456110" y="4306459"/>
            <a:ext cx="4567817" cy="90786"/>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5" name="Rectangle 4"/>
          <p:cNvSpPr/>
          <p:nvPr/>
        </p:nvSpPr>
        <p:spPr>
          <a:xfrm>
            <a:off x="0" y="4250701"/>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Tree>
    <p:extLst>
      <p:ext uri="{BB962C8B-B14F-4D97-AF65-F5344CB8AC3E}">
        <p14:creationId xmlns:p14="http://schemas.microsoft.com/office/powerpoint/2010/main" val="38876074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6" y="1373445"/>
            <a:ext cx="5978735" cy="4782988"/>
          </a:xfrm>
          <a:prstGeom prst="rect">
            <a:avLst/>
          </a:prstGeom>
        </p:spPr>
      </p:pic>
      <p:sp>
        <p:nvSpPr>
          <p:cNvPr id="46" name="TextBox 45"/>
          <p:cNvSpPr txBox="1"/>
          <p:nvPr/>
        </p:nvSpPr>
        <p:spPr>
          <a:xfrm>
            <a:off x="346676" y="2379584"/>
            <a:ext cx="3477604" cy="2385268"/>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solidFill>
                  <a:schemeClr val="bg1">
                    <a:lumMod val="65000"/>
                  </a:schemeClr>
                </a:solidFill>
                <a:latin typeface="Helvetica"/>
                <a:cs typeface="Helvetica"/>
              </a:rPr>
              <a:t>0.</a:t>
            </a:r>
            <a:r>
              <a:rPr lang="en-US" sz="2000" dirty="0" smtClean="0">
                <a:solidFill>
                  <a:schemeClr val="bg1">
                    <a:lumMod val="65000"/>
                  </a:schemeClr>
                </a:solidFill>
                <a:latin typeface="Helvetica"/>
                <a:cs typeface="Helvetica"/>
              </a:rPr>
              <a:t>	Set K = 2.</a:t>
            </a:r>
          </a:p>
          <a:p>
            <a:r>
              <a:rPr lang="en-US" sz="2000" b="1" dirty="0" smtClean="0">
                <a:solidFill>
                  <a:schemeClr val="bg1">
                    <a:lumMod val="65000"/>
                  </a:schemeClr>
                </a:solidFill>
                <a:latin typeface="Helvetica"/>
                <a:cs typeface="Helvetica"/>
              </a:rPr>
              <a:t>1.</a:t>
            </a:r>
            <a:r>
              <a:rPr lang="en-US" sz="2000" dirty="0" smtClean="0">
                <a:solidFill>
                  <a:schemeClr val="bg1">
                    <a:lumMod val="65000"/>
                  </a:schemeClr>
                </a:solidFill>
                <a:latin typeface="Helvetica"/>
                <a:cs typeface="Helvetica"/>
              </a:rPr>
              <a:t>	Randomly generate 	cluster labels.</a:t>
            </a:r>
          </a:p>
          <a:p>
            <a:r>
              <a:rPr lang="en-US" sz="2000" b="1" dirty="0" smtClean="0">
                <a:solidFill>
                  <a:schemeClr val="bg1">
                    <a:lumMod val="65000"/>
                  </a:schemeClr>
                </a:solidFill>
                <a:latin typeface="Helvetica"/>
                <a:cs typeface="Helvetica"/>
              </a:rPr>
              <a:t>2.</a:t>
            </a:r>
            <a:r>
              <a:rPr lang="en-US" sz="2000" dirty="0" smtClean="0">
                <a:solidFill>
                  <a:schemeClr val="bg1">
                    <a:lumMod val="65000"/>
                  </a:schemeClr>
                </a:solidFill>
                <a:latin typeface="Helvetica"/>
                <a:cs typeface="Helvetica"/>
              </a:rPr>
              <a:t>	Find cluster centers.</a:t>
            </a:r>
          </a:p>
          <a:p>
            <a:pPr marL="457200" indent="-457200">
              <a:buAutoNum type="arabicPeriod" startAt="2"/>
            </a:pPr>
            <a:endParaRPr lang="en-US" sz="2000" dirty="0" smtClean="0">
              <a:latin typeface="Helvetica"/>
              <a:cs typeface="Helvetica"/>
            </a:endParaRPr>
          </a:p>
          <a:p>
            <a:endParaRPr lang="en-US" sz="2000" b="1" dirty="0" smtClean="0">
              <a:solidFill>
                <a:srgbClr val="9BBB59"/>
              </a:solidFill>
              <a:latin typeface="Helvetica"/>
              <a:cs typeface="Helvetica"/>
            </a:endParaRPr>
          </a:p>
        </p:txBody>
      </p:sp>
      <p:sp>
        <p:nvSpPr>
          <p:cNvPr id="45" name="TextBox 44"/>
          <p:cNvSpPr txBox="1"/>
          <p:nvPr/>
        </p:nvSpPr>
        <p:spPr>
          <a:xfrm>
            <a:off x="346676" y="2382834"/>
            <a:ext cx="3477604" cy="1769715"/>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endParaRPr lang="en-US" sz="2000" b="1" dirty="0" smtClean="0">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r>
              <a:rPr lang="en-US" sz="2000" b="1" dirty="0" smtClean="0">
                <a:latin typeface="Helvetica"/>
                <a:cs typeface="Helvetica"/>
              </a:rPr>
              <a:t>2.</a:t>
            </a:r>
            <a:r>
              <a:rPr lang="en-US" sz="2000" dirty="0" smtClean="0">
                <a:latin typeface="Helvetica"/>
                <a:cs typeface="Helvetica"/>
              </a:rPr>
              <a:t>	Find cluster centers.</a:t>
            </a:r>
          </a:p>
        </p:txBody>
      </p:sp>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3" name="Rectangle 102"/>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04" name="Rectangle 103"/>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05" name="TextBox 104"/>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06" name="TextBox 105"/>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0217102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5" y="1373445"/>
            <a:ext cx="5978735" cy="4782988"/>
          </a:xfrm>
          <a:prstGeom prst="rect">
            <a:avLst/>
          </a:prstGeom>
        </p:spPr>
      </p:pic>
      <p:sp>
        <p:nvSpPr>
          <p:cNvPr id="46" name="TextBox 45"/>
          <p:cNvSpPr txBox="1"/>
          <p:nvPr/>
        </p:nvSpPr>
        <p:spPr>
          <a:xfrm>
            <a:off x="346676" y="2379584"/>
            <a:ext cx="3477604" cy="2385268"/>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solidFill>
                  <a:schemeClr val="bg1">
                    <a:lumMod val="65000"/>
                  </a:schemeClr>
                </a:solidFill>
                <a:latin typeface="Helvetica"/>
                <a:cs typeface="Helvetica"/>
              </a:rPr>
              <a:t>0.</a:t>
            </a:r>
            <a:r>
              <a:rPr lang="en-US" sz="2000" dirty="0" smtClean="0">
                <a:solidFill>
                  <a:schemeClr val="bg1">
                    <a:lumMod val="65000"/>
                  </a:schemeClr>
                </a:solidFill>
                <a:latin typeface="Helvetica"/>
                <a:cs typeface="Helvetica"/>
              </a:rPr>
              <a:t>	Set K = 2.</a:t>
            </a:r>
          </a:p>
          <a:p>
            <a:r>
              <a:rPr lang="en-US" sz="2000" b="1" dirty="0" smtClean="0">
                <a:solidFill>
                  <a:schemeClr val="bg1">
                    <a:lumMod val="65000"/>
                  </a:schemeClr>
                </a:solidFill>
                <a:latin typeface="Helvetica"/>
                <a:cs typeface="Helvetica"/>
              </a:rPr>
              <a:t>1.</a:t>
            </a:r>
            <a:r>
              <a:rPr lang="en-US" sz="2000" dirty="0" smtClean="0">
                <a:solidFill>
                  <a:schemeClr val="bg1">
                    <a:lumMod val="65000"/>
                  </a:schemeClr>
                </a:solidFill>
                <a:latin typeface="Helvetica"/>
                <a:cs typeface="Helvetica"/>
              </a:rPr>
              <a:t>	Randomly generate 	cluster labels.</a:t>
            </a:r>
          </a:p>
          <a:p>
            <a:r>
              <a:rPr lang="en-US" sz="2000" b="1" dirty="0" smtClean="0">
                <a:solidFill>
                  <a:schemeClr val="bg1">
                    <a:lumMod val="65000"/>
                  </a:schemeClr>
                </a:solidFill>
                <a:latin typeface="Helvetica"/>
                <a:cs typeface="Helvetica"/>
              </a:rPr>
              <a:t>2.</a:t>
            </a:r>
            <a:r>
              <a:rPr lang="en-US" sz="2000" dirty="0" smtClean="0">
                <a:solidFill>
                  <a:schemeClr val="bg1">
                    <a:lumMod val="65000"/>
                  </a:schemeClr>
                </a:solidFill>
                <a:latin typeface="Helvetica"/>
                <a:cs typeface="Helvetica"/>
              </a:rPr>
              <a:t>	Find cluster centers.</a:t>
            </a:r>
          </a:p>
          <a:p>
            <a:pPr marL="457200" indent="-457200">
              <a:buAutoNum type="arabicPeriod" startAt="2"/>
            </a:pPr>
            <a:endParaRPr lang="en-US" sz="2000" dirty="0" smtClean="0">
              <a:latin typeface="Helvetica"/>
              <a:cs typeface="Helvetica"/>
            </a:endParaRPr>
          </a:p>
          <a:p>
            <a:endParaRPr lang="en-US" sz="2000" b="1" dirty="0" smtClean="0">
              <a:solidFill>
                <a:srgbClr val="9BBB59"/>
              </a:solidFill>
              <a:latin typeface="Helvetica"/>
              <a:cs typeface="Helvetica"/>
            </a:endParaRPr>
          </a:p>
        </p:txBody>
      </p:sp>
      <p:sp>
        <p:nvSpPr>
          <p:cNvPr id="45" name="TextBox 44"/>
          <p:cNvSpPr txBox="1"/>
          <p:nvPr/>
        </p:nvSpPr>
        <p:spPr>
          <a:xfrm>
            <a:off x="346676" y="2382834"/>
            <a:ext cx="3477604" cy="2385268"/>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endParaRPr lang="en-US" sz="2000" b="1" dirty="0" smtClean="0">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endParaRPr lang="en-US" sz="2000" b="1" dirty="0" smtClean="0">
              <a:latin typeface="Helvetica"/>
              <a:cs typeface="Helvetica"/>
            </a:endParaRPr>
          </a:p>
          <a:p>
            <a:r>
              <a:rPr lang="en-US" sz="2000" b="1" dirty="0" smtClean="0">
                <a:latin typeface="Helvetica"/>
                <a:cs typeface="Helvetica"/>
              </a:rPr>
              <a:t>3.</a:t>
            </a:r>
            <a:r>
              <a:rPr lang="en-US" sz="2000" dirty="0" smtClean="0">
                <a:latin typeface="Helvetica"/>
                <a:cs typeface="Helvetica"/>
              </a:rPr>
              <a:t>	Assign clusters based on 	distance to centers.</a:t>
            </a:r>
          </a:p>
        </p:txBody>
      </p:sp>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8" name="Rectangle 47"/>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49" name="Rectangle 48"/>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51" name="TextBox 5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52" name="TextBox 5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5085861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65" y="1373445"/>
            <a:ext cx="5978735" cy="4782988"/>
          </a:xfrm>
          <a:prstGeom prst="rect">
            <a:avLst/>
          </a:prstGeom>
        </p:spPr>
      </p:pic>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230900" y="954795"/>
            <a:ext cx="8673179" cy="1015663"/>
          </a:xfrm>
          <a:prstGeom prst="rect">
            <a:avLst/>
          </a:prstGeom>
          <a:noFill/>
        </p:spPr>
        <p:txBody>
          <a:bodyPr wrap="square" rtlCol="0">
            <a:spAutoFit/>
          </a:bodyPr>
          <a:lstStyle/>
          <a:p>
            <a:r>
              <a:rPr lang="en-US" sz="2000" b="1" dirty="0" smtClean="0">
                <a:solidFill>
                  <a:srgbClr val="9BBB59"/>
                </a:solidFill>
                <a:latin typeface="Helvetica"/>
                <a:cs typeface="Helvetica"/>
              </a:rPr>
              <a:t>k-means</a:t>
            </a:r>
            <a:r>
              <a:rPr lang="en-US" sz="2000" dirty="0" smtClean="0">
                <a:latin typeface="Helvetica"/>
                <a:cs typeface="Helvetica"/>
              </a:rPr>
              <a:t> is probably the most well-known clustering method. It is based on distances (usually Euclidean) and finds a user-specified number of clusters by an iterative algorithm.</a:t>
            </a:r>
            <a:endParaRPr lang="en-US" sz="20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Example: k-means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5" name="TextBox 44"/>
          <p:cNvSpPr txBox="1"/>
          <p:nvPr/>
        </p:nvSpPr>
        <p:spPr>
          <a:xfrm>
            <a:off x="346676" y="2382834"/>
            <a:ext cx="3477604" cy="3616374"/>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endParaRPr lang="en-US" sz="2000" b="1" dirty="0" smtClean="0">
              <a:latin typeface="Helvetica"/>
              <a:cs typeface="Helvetica"/>
            </a:endParaRPr>
          </a:p>
          <a:p>
            <a:endParaRPr lang="en-US" sz="2000" b="1" dirty="0">
              <a:latin typeface="Helvetica"/>
              <a:cs typeface="Helvetica"/>
            </a:endParaRPr>
          </a:p>
          <a:p>
            <a:r>
              <a:rPr lang="en-US" sz="2000" b="1" dirty="0" smtClean="0">
                <a:latin typeface="Helvetica"/>
                <a:cs typeface="Helvetica"/>
              </a:rPr>
              <a:t>4.</a:t>
            </a:r>
            <a:r>
              <a:rPr lang="en-US" sz="2000" dirty="0" smtClean="0">
                <a:latin typeface="Helvetica"/>
                <a:cs typeface="Helvetica"/>
              </a:rPr>
              <a:t>	Repeat 2. and 3. until 	stabilized.</a:t>
            </a:r>
            <a:endParaRPr lang="en-US" sz="2000" dirty="0">
              <a:latin typeface="Helvetica"/>
              <a:cs typeface="Helvetica"/>
            </a:endParaRPr>
          </a:p>
          <a:p>
            <a:endParaRPr lang="en-US" sz="2000" dirty="0" smtClean="0">
              <a:latin typeface="Helvetica"/>
              <a:cs typeface="Helvetica"/>
            </a:endParaRPr>
          </a:p>
          <a:p>
            <a:endParaRPr lang="en-US" sz="2000" b="1" dirty="0" smtClean="0">
              <a:solidFill>
                <a:srgbClr val="9BBB59"/>
              </a:solidFill>
              <a:latin typeface="Helvetica"/>
              <a:cs typeface="Helvetica"/>
            </a:endParaRPr>
          </a:p>
        </p:txBody>
      </p:sp>
      <p:sp>
        <p:nvSpPr>
          <p:cNvPr id="46" name="TextBox 45"/>
          <p:cNvSpPr txBox="1"/>
          <p:nvPr/>
        </p:nvSpPr>
        <p:spPr>
          <a:xfrm>
            <a:off x="346676" y="2379584"/>
            <a:ext cx="3477604" cy="2385268"/>
          </a:xfrm>
          <a:prstGeom prst="rect">
            <a:avLst/>
          </a:prstGeom>
          <a:noFill/>
        </p:spPr>
        <p:txBody>
          <a:bodyPr wrap="square" rtlCol="0">
            <a:spAutoFit/>
          </a:bodyPr>
          <a:lstStyle/>
          <a:p>
            <a:r>
              <a:rPr lang="en-US" sz="2400" b="1" dirty="0" smtClean="0">
                <a:solidFill>
                  <a:srgbClr val="9BBB59"/>
                </a:solidFill>
                <a:latin typeface="Helvetica"/>
                <a:cs typeface="Helvetica"/>
              </a:rPr>
              <a:t>Algorithm:</a:t>
            </a:r>
          </a:p>
          <a:p>
            <a:endParaRPr lang="en-US" sz="500" b="1" dirty="0" smtClean="0">
              <a:solidFill>
                <a:schemeClr val="accent1"/>
              </a:solidFill>
              <a:latin typeface="Helvetica"/>
              <a:cs typeface="Helvetica"/>
            </a:endParaRPr>
          </a:p>
          <a:p>
            <a:r>
              <a:rPr lang="en-US" sz="2000" b="1" dirty="0" smtClean="0">
                <a:solidFill>
                  <a:schemeClr val="bg1">
                    <a:lumMod val="65000"/>
                  </a:schemeClr>
                </a:solidFill>
                <a:latin typeface="Helvetica"/>
                <a:cs typeface="Helvetica"/>
              </a:rPr>
              <a:t>0.</a:t>
            </a:r>
            <a:r>
              <a:rPr lang="en-US" sz="2000" dirty="0" smtClean="0">
                <a:solidFill>
                  <a:schemeClr val="bg1">
                    <a:lumMod val="65000"/>
                  </a:schemeClr>
                </a:solidFill>
                <a:latin typeface="Helvetica"/>
                <a:cs typeface="Helvetica"/>
              </a:rPr>
              <a:t>	Set K = 2.</a:t>
            </a:r>
          </a:p>
          <a:p>
            <a:r>
              <a:rPr lang="en-US" sz="2000" b="1" dirty="0" smtClean="0">
                <a:solidFill>
                  <a:schemeClr val="bg1">
                    <a:lumMod val="65000"/>
                  </a:schemeClr>
                </a:solidFill>
                <a:latin typeface="Helvetica"/>
                <a:cs typeface="Helvetica"/>
              </a:rPr>
              <a:t>1.</a:t>
            </a:r>
            <a:r>
              <a:rPr lang="en-US" sz="2000" dirty="0" smtClean="0">
                <a:solidFill>
                  <a:schemeClr val="bg1">
                    <a:lumMod val="65000"/>
                  </a:schemeClr>
                </a:solidFill>
                <a:latin typeface="Helvetica"/>
                <a:cs typeface="Helvetica"/>
              </a:rPr>
              <a:t>	Randomly generate 	cluster labels.</a:t>
            </a:r>
          </a:p>
          <a:p>
            <a:r>
              <a:rPr lang="en-US" sz="2000" b="1" dirty="0" smtClean="0">
                <a:solidFill>
                  <a:schemeClr val="bg1">
                    <a:lumMod val="65000"/>
                  </a:schemeClr>
                </a:solidFill>
                <a:latin typeface="Helvetica"/>
                <a:cs typeface="Helvetica"/>
              </a:rPr>
              <a:t>2.</a:t>
            </a:r>
            <a:r>
              <a:rPr lang="en-US" sz="2000" dirty="0" smtClean="0">
                <a:solidFill>
                  <a:schemeClr val="bg1">
                    <a:lumMod val="65000"/>
                  </a:schemeClr>
                </a:solidFill>
                <a:latin typeface="Helvetica"/>
                <a:cs typeface="Helvetica"/>
              </a:rPr>
              <a:t>	Find cluster centers.</a:t>
            </a:r>
          </a:p>
          <a:p>
            <a:r>
              <a:rPr lang="en-US" sz="2000" b="1" dirty="0" smtClean="0">
                <a:solidFill>
                  <a:schemeClr val="bg1">
                    <a:lumMod val="65000"/>
                  </a:schemeClr>
                </a:solidFill>
                <a:latin typeface="Helvetica"/>
                <a:cs typeface="Helvetica"/>
              </a:rPr>
              <a:t>3.</a:t>
            </a:r>
            <a:r>
              <a:rPr lang="en-US" sz="2000" dirty="0" smtClean="0">
                <a:solidFill>
                  <a:schemeClr val="bg1">
                    <a:lumMod val="65000"/>
                  </a:schemeClr>
                </a:solidFill>
                <a:latin typeface="Helvetica"/>
                <a:cs typeface="Helvetica"/>
              </a:rPr>
              <a:t>	Assign clusters based on 	distance to centers.</a:t>
            </a:r>
          </a:p>
        </p:txBody>
      </p:sp>
      <p:pic>
        <p:nvPicPr>
          <p:cNvPr id="26" name="Picture 25" descr="imag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7365" y="1373445"/>
            <a:ext cx="5978735" cy="4782988"/>
          </a:xfrm>
          <a:prstGeom prst="rect">
            <a:avLst/>
          </a:prstGeom>
        </p:spPr>
      </p:pic>
      <p:pic>
        <p:nvPicPr>
          <p:cNvPr id="27" name="Picture 26" descr="imag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7364" y="1373445"/>
            <a:ext cx="5978735" cy="4782988"/>
          </a:xfrm>
          <a:prstGeom prst="rect">
            <a:avLst/>
          </a:prstGeom>
        </p:spPr>
      </p:pic>
      <p:sp>
        <p:nvSpPr>
          <p:cNvPr id="69" name="Rectangle 68"/>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70" name="Rectangle 69"/>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71" name="TextBox 7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72" name="TextBox 7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021710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490663" y="1243401"/>
            <a:ext cx="8139224" cy="1569660"/>
          </a:xfrm>
          <a:prstGeom prst="rect">
            <a:avLst/>
          </a:prstGeom>
          <a:noFill/>
        </p:spPr>
        <p:txBody>
          <a:bodyPr wrap="square" rtlCol="0">
            <a:spAutoFit/>
          </a:bodyPr>
          <a:lstStyle/>
          <a:p>
            <a:pPr marL="342900" indent="-342900">
              <a:buFont typeface="Arial"/>
              <a:buChar char="•"/>
            </a:pPr>
            <a:r>
              <a:rPr lang="en-US" sz="2400" dirty="0" smtClean="0">
                <a:latin typeface="Helvetica"/>
                <a:cs typeface="Helvetica"/>
              </a:rPr>
              <a:t>This is highly dependent on the choice of K.</a:t>
            </a:r>
            <a:endParaRPr lang="en-US" sz="2400" dirty="0">
              <a:latin typeface="Helvetica"/>
              <a:cs typeface="Helvetica"/>
            </a:endParaRPr>
          </a:p>
          <a:p>
            <a:pPr marL="342900" indent="-342900">
              <a:buFont typeface="Arial"/>
              <a:buChar char="•"/>
            </a:pPr>
            <a:r>
              <a:rPr lang="en-US" sz="2400" dirty="0" smtClean="0">
                <a:latin typeface="Helvetica"/>
                <a:cs typeface="Helvetica"/>
              </a:rPr>
              <a:t>The algorithm always returns *something*.</a:t>
            </a:r>
            <a:endParaRPr lang="en-US" sz="2400" dirty="0">
              <a:latin typeface="Helvetica"/>
              <a:cs typeface="Helvetica"/>
            </a:endParaRPr>
          </a:p>
          <a:p>
            <a:pPr marL="342900" indent="-342900">
              <a:buFont typeface="Arial"/>
              <a:buChar char="•"/>
            </a:pPr>
            <a:r>
              <a:rPr lang="en-US" sz="2400" dirty="0" smtClean="0">
                <a:latin typeface="Helvetica"/>
                <a:cs typeface="Helvetica"/>
              </a:rPr>
              <a:t>Cluster labels that “look good” are not necessarily meaningful.</a:t>
            </a:r>
            <a:endParaRPr lang="en-US" sz="2400" dirty="0" smtClean="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Caveats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pic>
        <p:nvPicPr>
          <p:cNvPr id="3" name="Picture 2" descr="imag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33" y="2178452"/>
            <a:ext cx="5572367" cy="4457894"/>
          </a:xfrm>
          <a:prstGeom prst="rect">
            <a:avLst/>
          </a:prstGeom>
        </p:spPr>
      </p:pic>
      <p:pic>
        <p:nvPicPr>
          <p:cNvPr id="5" name="Picture 4" descr="imag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633" y="2178452"/>
            <a:ext cx="5572367" cy="4457894"/>
          </a:xfrm>
          <a:prstGeom prst="rect">
            <a:avLst/>
          </a:prstGeom>
        </p:spPr>
      </p:pic>
      <p:pic>
        <p:nvPicPr>
          <p:cNvPr id="8" name="Picture 7" descr="imag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1633" y="2178452"/>
            <a:ext cx="5572367" cy="4457894"/>
          </a:xfrm>
          <a:prstGeom prst="rect">
            <a:avLst/>
          </a:prstGeom>
        </p:spPr>
      </p:pic>
      <p:sp>
        <p:nvSpPr>
          <p:cNvPr id="46" name="Rectangle 45"/>
          <p:cNvSpPr/>
          <p:nvPr/>
        </p:nvSpPr>
        <p:spPr>
          <a:xfrm>
            <a:off x="3139571" y="6332355"/>
            <a:ext cx="1428245" cy="539114"/>
          </a:xfrm>
          <a:prstGeom prst="rect">
            <a:avLst/>
          </a:prstGeom>
          <a:solidFill>
            <a:schemeClr val="accent3">
              <a:lumMod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50" name="Rectangle 49"/>
          <p:cNvSpPr/>
          <p:nvPr/>
        </p:nvSpPr>
        <p:spPr>
          <a:xfrm>
            <a:off x="4567817" y="6332355"/>
            <a:ext cx="1428245" cy="53911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51" name="TextBox 5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52" name="TextBox 5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32150398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749375" y="1344410"/>
            <a:ext cx="7636883" cy="3785652"/>
          </a:xfrm>
          <a:prstGeom prst="rect">
            <a:avLst/>
          </a:prstGeom>
          <a:noFill/>
        </p:spPr>
        <p:txBody>
          <a:bodyPr wrap="square" rtlCol="0">
            <a:spAutoFit/>
          </a:bodyPr>
          <a:lstStyle/>
          <a:p>
            <a:r>
              <a:rPr lang="en-US" sz="2000" dirty="0" smtClean="0">
                <a:latin typeface="Helvetica"/>
                <a:cs typeface="Helvetica"/>
              </a:rPr>
              <a:t>Regression, along with most of classical statistics, was designed for cases where </a:t>
            </a:r>
            <a:r>
              <a:rPr lang="en-US" sz="2000" i="1" dirty="0" smtClean="0">
                <a:solidFill>
                  <a:schemeClr val="accent3"/>
                </a:solidFill>
                <a:latin typeface="Times"/>
                <a:cs typeface="Times"/>
              </a:rPr>
              <a:t>n &gt; p</a:t>
            </a:r>
            <a:r>
              <a:rPr lang="en-US" sz="2000" dirty="0" smtClean="0">
                <a:latin typeface="Helvetica"/>
                <a:cs typeface="Helvetica"/>
              </a:rPr>
              <a:t>. A lot of these methods will have identifiability issues or otherwise break when </a:t>
            </a:r>
            <a:r>
              <a:rPr lang="en-US" sz="2000" i="1" dirty="0" smtClean="0">
                <a:solidFill>
                  <a:srgbClr val="9BBB59"/>
                </a:solidFill>
                <a:latin typeface="Times"/>
                <a:cs typeface="Times"/>
              </a:rPr>
              <a:t>p &gt;&gt; n</a:t>
            </a:r>
            <a:r>
              <a:rPr lang="en-US" sz="2000" dirty="0" smtClean="0">
                <a:latin typeface="Helvetica"/>
                <a:cs typeface="Helvetica"/>
              </a:rPr>
              <a:t>.</a:t>
            </a:r>
          </a:p>
          <a:p>
            <a:endParaRPr lang="en-US" sz="2000" dirty="0" smtClean="0">
              <a:latin typeface="Helvetica"/>
              <a:cs typeface="Helvetica"/>
            </a:endParaRPr>
          </a:p>
          <a:p>
            <a:r>
              <a:rPr lang="en-US" sz="2000" dirty="0" smtClean="0">
                <a:latin typeface="Helvetica"/>
                <a:cs typeface="Helvetica"/>
              </a:rPr>
              <a:t>Today’s world produces a </a:t>
            </a:r>
            <a:r>
              <a:rPr lang="en-US" sz="2000" b="1" dirty="0" smtClean="0">
                <a:latin typeface="Helvetica"/>
                <a:cs typeface="Helvetica"/>
              </a:rPr>
              <a:t>ton</a:t>
            </a:r>
            <a:r>
              <a:rPr lang="en-US" sz="2000" dirty="0" smtClean="0">
                <a:latin typeface="Helvetica"/>
                <a:cs typeface="Helvetica"/>
              </a:rPr>
              <a:t> of data. Statisticians need to be able to analyze it without throwing away everything we did before 1995.</a:t>
            </a:r>
          </a:p>
          <a:p>
            <a:endParaRPr lang="en-US" sz="2000" dirty="0" smtClean="0">
              <a:latin typeface="Helvetica"/>
              <a:cs typeface="Helvetica"/>
            </a:endParaRPr>
          </a:p>
          <a:p>
            <a:r>
              <a:rPr lang="en-US" sz="2000" dirty="0" smtClean="0">
                <a:latin typeface="Helvetica"/>
                <a:cs typeface="Helvetica"/>
              </a:rPr>
              <a:t>While high-dimensional data can be very useful, it is difficult for humans to conceptualize a 500-dimensional space. Additionally, most real-world conclusions will be relatively simple compared to the datasets used to obtain them.</a:t>
            </a: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Why?</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10" name="Rectangle 9"/>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1" name="Rectangle 10"/>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2" name="TextBox 11"/>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3" name="TextBox 12"/>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25316496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When?</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8" name="TextBox 7"/>
          <p:cNvSpPr txBox="1"/>
          <p:nvPr/>
        </p:nvSpPr>
        <p:spPr>
          <a:xfrm>
            <a:off x="407120" y="1081661"/>
            <a:ext cx="8091332" cy="830997"/>
          </a:xfrm>
          <a:prstGeom prst="rect">
            <a:avLst/>
          </a:prstGeom>
          <a:noFill/>
        </p:spPr>
        <p:txBody>
          <a:bodyPr wrap="square" rtlCol="0">
            <a:spAutoFit/>
          </a:bodyPr>
          <a:lstStyle/>
          <a:p>
            <a:r>
              <a:rPr lang="en-US" sz="1600" dirty="0" smtClean="0">
                <a:latin typeface="Helvetica"/>
                <a:cs typeface="Helvetica"/>
              </a:rPr>
              <a:t>As with most statistical techniques, dimensionality reduction is not always appropriate. It will come with certain trade-offs and assumptions and it is our job to determine whether or not these are acceptable.</a:t>
            </a:r>
            <a:endParaRPr lang="en-US" sz="1600" dirty="0">
              <a:latin typeface="Helvetica"/>
              <a:cs typeface="Helvetica"/>
            </a:endParaRPr>
          </a:p>
        </p:txBody>
      </p:sp>
      <p:sp>
        <p:nvSpPr>
          <p:cNvPr id="10" name="TextBox 9"/>
          <p:cNvSpPr txBox="1"/>
          <p:nvPr/>
        </p:nvSpPr>
        <p:spPr>
          <a:xfrm>
            <a:off x="1956409" y="2091906"/>
            <a:ext cx="697840" cy="369332"/>
          </a:xfrm>
          <a:prstGeom prst="rect">
            <a:avLst/>
          </a:prstGeom>
          <a:noFill/>
        </p:spPr>
        <p:txBody>
          <a:bodyPr wrap="none" rtlCol="0">
            <a:spAutoFit/>
          </a:bodyPr>
          <a:lstStyle/>
          <a:p>
            <a:r>
              <a:rPr lang="en-US" b="1" dirty="0" smtClean="0">
                <a:solidFill>
                  <a:srgbClr val="9BBB59"/>
                </a:solidFill>
                <a:latin typeface="Helvetica"/>
                <a:cs typeface="Helvetica"/>
              </a:rPr>
              <a:t>Pros</a:t>
            </a:r>
            <a:endParaRPr lang="en-US" b="1" dirty="0">
              <a:solidFill>
                <a:srgbClr val="9BBB59"/>
              </a:solidFill>
              <a:latin typeface="Helvetica"/>
              <a:cs typeface="Helvetica"/>
            </a:endParaRPr>
          </a:p>
        </p:txBody>
      </p:sp>
      <p:sp>
        <p:nvSpPr>
          <p:cNvPr id="11" name="TextBox 10"/>
          <p:cNvSpPr txBox="1"/>
          <p:nvPr/>
        </p:nvSpPr>
        <p:spPr>
          <a:xfrm>
            <a:off x="6230444" y="2096257"/>
            <a:ext cx="761747" cy="369332"/>
          </a:xfrm>
          <a:prstGeom prst="rect">
            <a:avLst/>
          </a:prstGeom>
          <a:noFill/>
        </p:spPr>
        <p:txBody>
          <a:bodyPr wrap="none" rtlCol="0">
            <a:spAutoFit/>
          </a:bodyPr>
          <a:lstStyle/>
          <a:p>
            <a:r>
              <a:rPr lang="en-US" b="1" dirty="0" smtClean="0">
                <a:solidFill>
                  <a:srgbClr val="9BBB59"/>
                </a:solidFill>
                <a:latin typeface="Helvetica"/>
                <a:cs typeface="Helvetica"/>
              </a:rPr>
              <a:t>Cons</a:t>
            </a:r>
            <a:endParaRPr lang="en-US" b="1" dirty="0">
              <a:solidFill>
                <a:srgbClr val="9BBB59"/>
              </a:solidFill>
              <a:latin typeface="Helvetica"/>
              <a:cs typeface="Helvetica"/>
            </a:endParaRPr>
          </a:p>
        </p:txBody>
      </p:sp>
      <p:sp>
        <p:nvSpPr>
          <p:cNvPr id="12" name="TextBox 11"/>
          <p:cNvSpPr txBox="1"/>
          <p:nvPr/>
        </p:nvSpPr>
        <p:spPr>
          <a:xfrm>
            <a:off x="443574" y="2480830"/>
            <a:ext cx="4009743" cy="2462212"/>
          </a:xfrm>
          <a:prstGeom prst="rect">
            <a:avLst/>
          </a:prstGeom>
          <a:noFill/>
        </p:spPr>
        <p:txBody>
          <a:bodyPr wrap="square" rtlCol="0">
            <a:spAutoFit/>
          </a:bodyPr>
          <a:lstStyle/>
          <a:p>
            <a:pPr marL="285750" indent="-285750">
              <a:spcAft>
                <a:spcPts val="600"/>
              </a:spcAft>
              <a:buFont typeface="Arial"/>
              <a:buChar char="•"/>
            </a:pPr>
            <a:r>
              <a:rPr lang="en-US" sz="1600" dirty="0" smtClean="0">
                <a:latin typeface="Helvetica"/>
                <a:cs typeface="Helvetica"/>
              </a:rPr>
              <a:t>Allows us to fit complicated, high-dimensional data into a classical statistics framework</a:t>
            </a:r>
          </a:p>
          <a:p>
            <a:pPr marL="285750" indent="-285750">
              <a:spcAft>
                <a:spcPts val="600"/>
              </a:spcAft>
              <a:buFont typeface="Arial"/>
              <a:buChar char="•"/>
            </a:pPr>
            <a:r>
              <a:rPr lang="en-US" sz="1600" dirty="0" smtClean="0">
                <a:latin typeface="Helvetica"/>
                <a:cs typeface="Helvetica"/>
              </a:rPr>
              <a:t>Provides useful summaries for visualization or quick, “informal inference”</a:t>
            </a:r>
          </a:p>
          <a:p>
            <a:pPr marL="285750" indent="-285750">
              <a:spcAft>
                <a:spcPts val="600"/>
              </a:spcAft>
              <a:buFont typeface="Arial"/>
              <a:buChar char="•"/>
            </a:pPr>
            <a:r>
              <a:rPr lang="en-US" sz="1600" dirty="0" smtClean="0">
                <a:latin typeface="Helvetica"/>
                <a:cs typeface="Helvetica"/>
              </a:rPr>
              <a:t>Can reduce complexity in multiple ways, such as breaking inconvenient covariance structures</a:t>
            </a:r>
            <a:endParaRPr lang="en-US" sz="1600" dirty="0">
              <a:latin typeface="Helvetica"/>
              <a:cs typeface="Helvetica"/>
            </a:endParaRPr>
          </a:p>
        </p:txBody>
      </p:sp>
      <p:sp>
        <p:nvSpPr>
          <p:cNvPr id="13" name="TextBox 12"/>
          <p:cNvSpPr txBox="1"/>
          <p:nvPr/>
        </p:nvSpPr>
        <p:spPr>
          <a:xfrm>
            <a:off x="4716081" y="2497598"/>
            <a:ext cx="4009743" cy="2292935"/>
          </a:xfrm>
          <a:prstGeom prst="rect">
            <a:avLst/>
          </a:prstGeom>
          <a:noFill/>
        </p:spPr>
        <p:txBody>
          <a:bodyPr wrap="square" rtlCol="0">
            <a:spAutoFit/>
          </a:bodyPr>
          <a:lstStyle/>
          <a:p>
            <a:pPr marL="285750" indent="-285750">
              <a:spcAft>
                <a:spcPts val="600"/>
              </a:spcAft>
              <a:buFont typeface="Arial"/>
              <a:buChar char="•"/>
            </a:pPr>
            <a:r>
              <a:rPr lang="en-US" sz="1600" dirty="0" smtClean="0">
                <a:latin typeface="Helvetica"/>
                <a:cs typeface="Helvetica"/>
              </a:rPr>
              <a:t>Simpler is not always better</a:t>
            </a:r>
          </a:p>
          <a:p>
            <a:pPr marL="285750" indent="-285750">
              <a:spcAft>
                <a:spcPts val="600"/>
              </a:spcAft>
              <a:buFont typeface="Arial"/>
              <a:buChar char="•"/>
            </a:pPr>
            <a:r>
              <a:rPr lang="en-US" sz="1600" dirty="0" smtClean="0">
                <a:latin typeface="Helvetica"/>
                <a:cs typeface="Helvetica"/>
              </a:rPr>
              <a:t>Losing data almost always means losing information</a:t>
            </a:r>
          </a:p>
          <a:p>
            <a:pPr marL="285750" indent="-285750">
              <a:spcAft>
                <a:spcPts val="600"/>
              </a:spcAft>
              <a:buFont typeface="Arial"/>
              <a:buChar char="•"/>
            </a:pPr>
            <a:r>
              <a:rPr lang="en-US" sz="1600" dirty="0" smtClean="0">
                <a:latin typeface="Helvetica"/>
                <a:cs typeface="Helvetica"/>
              </a:rPr>
              <a:t>Must be careful not to accidentally assume the conclusion</a:t>
            </a:r>
          </a:p>
          <a:p>
            <a:pPr marL="285750" indent="-285750">
              <a:spcAft>
                <a:spcPts val="600"/>
              </a:spcAft>
              <a:buFont typeface="Arial"/>
              <a:buChar char="•"/>
            </a:pPr>
            <a:r>
              <a:rPr lang="en-US" sz="1600" dirty="0" smtClean="0">
                <a:latin typeface="Helvetica"/>
                <a:cs typeface="Helvetica"/>
              </a:rPr>
              <a:t>It can be easy to over-interpret a low-dimensional representation of your data</a:t>
            </a:r>
            <a:endParaRPr lang="en-US" sz="1600" dirty="0">
              <a:latin typeface="Helvetica"/>
              <a:cs typeface="Helvetica"/>
            </a:endParaRPr>
          </a:p>
        </p:txBody>
      </p:sp>
      <p:sp>
        <p:nvSpPr>
          <p:cNvPr id="14" name="TextBox 13"/>
          <p:cNvSpPr txBox="1"/>
          <p:nvPr/>
        </p:nvSpPr>
        <p:spPr>
          <a:xfrm>
            <a:off x="373855" y="5153827"/>
            <a:ext cx="8091332" cy="584776"/>
          </a:xfrm>
          <a:prstGeom prst="rect">
            <a:avLst/>
          </a:prstGeom>
          <a:noFill/>
        </p:spPr>
        <p:txBody>
          <a:bodyPr wrap="square" rtlCol="0">
            <a:spAutoFit/>
          </a:bodyPr>
          <a:lstStyle/>
          <a:p>
            <a:r>
              <a:rPr lang="en-US" sz="1600" b="1" dirty="0" smtClean="0">
                <a:solidFill>
                  <a:srgbClr val="9BBB59"/>
                </a:solidFill>
                <a:latin typeface="Helvetica"/>
                <a:cs typeface="Helvetica"/>
              </a:rPr>
              <a:t>Bottom line:</a:t>
            </a:r>
            <a:r>
              <a:rPr lang="en-US" sz="1600" dirty="0" smtClean="0">
                <a:latin typeface="Helvetica"/>
                <a:cs typeface="Helvetica"/>
              </a:rPr>
              <a:t> You have to understand the method and the assumptions before drawing conclusions.</a:t>
            </a:r>
            <a:endParaRPr lang="en-US" sz="1600" dirty="0">
              <a:latin typeface="Helvetica"/>
              <a:cs typeface="Helvetica"/>
            </a:endParaRPr>
          </a:p>
        </p:txBody>
      </p:sp>
      <p:sp>
        <p:nvSpPr>
          <p:cNvPr id="15" name="Rectangle 14"/>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6" name="Rectangle 15"/>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7" name="TextBox 16"/>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8" name="TextBox 17"/>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882038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453017" y="1026910"/>
            <a:ext cx="8229600" cy="1200329"/>
          </a:xfrm>
          <a:prstGeom prst="rect">
            <a:avLst/>
          </a:prstGeom>
          <a:noFill/>
        </p:spPr>
        <p:txBody>
          <a:bodyPr wrap="square" rtlCol="0">
            <a:spAutoFit/>
          </a:bodyPr>
          <a:lstStyle/>
          <a:p>
            <a:r>
              <a:rPr lang="en-US" dirty="0" smtClean="0">
                <a:latin typeface="Helvetica"/>
                <a:cs typeface="Helvetica"/>
              </a:rPr>
              <a:t>Consider a setting with many potential covariates (e.g. genes).</a:t>
            </a:r>
          </a:p>
          <a:p>
            <a:endParaRPr lang="en-US" dirty="0">
              <a:latin typeface="Helvetica"/>
              <a:cs typeface="Helvetica"/>
            </a:endParaRPr>
          </a:p>
          <a:p>
            <a:r>
              <a:rPr lang="en-US" dirty="0" smtClean="0">
                <a:latin typeface="Helvetica"/>
                <a:cs typeface="Helvetica"/>
              </a:rPr>
              <a:t>How can we summarize the data in a smaller number of dimensions, while losing as little information as possible?</a:t>
            </a:r>
            <a:endParaRPr lang="en-US" dirty="0">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Dimensionality Reduction</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8" name="Rectangle 7"/>
          <p:cNvSpPr/>
          <p:nvPr/>
        </p:nvSpPr>
        <p:spPr>
          <a:xfrm>
            <a:off x="2641024" y="2848855"/>
            <a:ext cx="1538741" cy="24021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Times"/>
                <a:cs typeface="Times"/>
              </a:rPr>
              <a:t>X</a:t>
            </a:r>
            <a:endParaRPr lang="en-US" sz="1400" dirty="0">
              <a:solidFill>
                <a:schemeClr val="tx1"/>
              </a:solidFill>
              <a:latin typeface="Helvetica"/>
              <a:cs typeface="Helvetica"/>
            </a:endParaRPr>
          </a:p>
        </p:txBody>
      </p:sp>
      <p:sp>
        <p:nvSpPr>
          <p:cNvPr id="10" name="Rectangle 9"/>
          <p:cNvSpPr/>
          <p:nvPr/>
        </p:nvSpPr>
        <p:spPr>
          <a:xfrm>
            <a:off x="5638800" y="2848855"/>
            <a:ext cx="762000" cy="240219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latin typeface="Times"/>
                <a:cs typeface="Times"/>
              </a:rPr>
              <a:t>X’</a:t>
            </a:r>
            <a:endParaRPr lang="en-US" b="1" dirty="0">
              <a:solidFill>
                <a:schemeClr val="bg1"/>
              </a:solidFill>
              <a:latin typeface="Times"/>
              <a:cs typeface="Times"/>
            </a:endParaRPr>
          </a:p>
        </p:txBody>
      </p:sp>
      <p:sp>
        <p:nvSpPr>
          <p:cNvPr id="11" name="TextBox 10"/>
          <p:cNvSpPr txBox="1"/>
          <p:nvPr/>
        </p:nvSpPr>
        <p:spPr>
          <a:xfrm>
            <a:off x="2335081" y="3860550"/>
            <a:ext cx="305943" cy="369332"/>
          </a:xfrm>
          <a:prstGeom prst="rect">
            <a:avLst/>
          </a:prstGeom>
          <a:noFill/>
        </p:spPr>
        <p:txBody>
          <a:bodyPr wrap="none" rtlCol="0">
            <a:spAutoFit/>
          </a:bodyPr>
          <a:lstStyle/>
          <a:p>
            <a:pPr algn="ctr"/>
            <a:r>
              <a:rPr lang="en-US" dirty="0" smtClean="0">
                <a:latin typeface="Times"/>
                <a:cs typeface="Times"/>
              </a:rPr>
              <a:t>n</a:t>
            </a:r>
            <a:endParaRPr lang="en-US" dirty="0">
              <a:latin typeface="Times"/>
              <a:cs typeface="Times"/>
            </a:endParaRPr>
          </a:p>
        </p:txBody>
      </p:sp>
      <p:sp>
        <p:nvSpPr>
          <p:cNvPr id="13" name="TextBox 12"/>
          <p:cNvSpPr txBox="1"/>
          <p:nvPr/>
        </p:nvSpPr>
        <p:spPr>
          <a:xfrm>
            <a:off x="3272727" y="5251054"/>
            <a:ext cx="305943" cy="369332"/>
          </a:xfrm>
          <a:prstGeom prst="rect">
            <a:avLst/>
          </a:prstGeom>
          <a:noFill/>
        </p:spPr>
        <p:txBody>
          <a:bodyPr wrap="none" rtlCol="0">
            <a:spAutoFit/>
          </a:bodyPr>
          <a:lstStyle/>
          <a:p>
            <a:pPr algn="ctr"/>
            <a:r>
              <a:rPr lang="en-US" dirty="0" smtClean="0">
                <a:latin typeface="Times"/>
                <a:cs typeface="Times"/>
              </a:rPr>
              <a:t>p</a:t>
            </a:r>
            <a:endParaRPr lang="en-US" dirty="0">
              <a:latin typeface="Times"/>
              <a:cs typeface="Times"/>
            </a:endParaRPr>
          </a:p>
        </p:txBody>
      </p:sp>
      <p:sp>
        <p:nvSpPr>
          <p:cNvPr id="14" name="TextBox 13"/>
          <p:cNvSpPr txBox="1"/>
          <p:nvPr/>
        </p:nvSpPr>
        <p:spPr>
          <a:xfrm>
            <a:off x="5332857" y="3860550"/>
            <a:ext cx="305943" cy="369332"/>
          </a:xfrm>
          <a:prstGeom prst="rect">
            <a:avLst/>
          </a:prstGeom>
          <a:noFill/>
        </p:spPr>
        <p:txBody>
          <a:bodyPr wrap="none" rtlCol="0">
            <a:spAutoFit/>
          </a:bodyPr>
          <a:lstStyle/>
          <a:p>
            <a:pPr algn="ctr"/>
            <a:r>
              <a:rPr lang="en-US" dirty="0" smtClean="0">
                <a:latin typeface="Times"/>
                <a:cs typeface="Times"/>
              </a:rPr>
              <a:t>n</a:t>
            </a:r>
            <a:endParaRPr lang="en-US" dirty="0">
              <a:latin typeface="Times"/>
              <a:cs typeface="Times"/>
            </a:endParaRPr>
          </a:p>
        </p:txBody>
      </p:sp>
      <p:sp>
        <p:nvSpPr>
          <p:cNvPr id="15" name="TextBox 14"/>
          <p:cNvSpPr txBox="1"/>
          <p:nvPr/>
        </p:nvSpPr>
        <p:spPr>
          <a:xfrm>
            <a:off x="5667600" y="5251054"/>
            <a:ext cx="723200" cy="369332"/>
          </a:xfrm>
          <a:prstGeom prst="rect">
            <a:avLst/>
          </a:prstGeom>
          <a:noFill/>
        </p:spPr>
        <p:txBody>
          <a:bodyPr wrap="none" rtlCol="0">
            <a:spAutoFit/>
          </a:bodyPr>
          <a:lstStyle/>
          <a:p>
            <a:pPr algn="ctr"/>
            <a:r>
              <a:rPr lang="en-US" dirty="0" smtClean="0">
                <a:latin typeface="Times"/>
                <a:cs typeface="Times"/>
              </a:rPr>
              <a:t>2 or 3</a:t>
            </a:r>
            <a:endParaRPr lang="en-US" dirty="0">
              <a:latin typeface="Times"/>
              <a:cs typeface="Times"/>
            </a:endParaRPr>
          </a:p>
        </p:txBody>
      </p:sp>
      <p:cxnSp>
        <p:nvCxnSpPr>
          <p:cNvPr id="3" name="Straight Arrow Connector 2"/>
          <p:cNvCxnSpPr/>
          <p:nvPr/>
        </p:nvCxnSpPr>
        <p:spPr>
          <a:xfrm>
            <a:off x="4364617" y="4102100"/>
            <a:ext cx="863600" cy="0"/>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7" name="Rectangle 16"/>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8" name="TextBox 17"/>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9" name="TextBox 18"/>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27276071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9" name="TextBox 8"/>
          <p:cNvSpPr txBox="1"/>
          <p:nvPr/>
        </p:nvSpPr>
        <p:spPr>
          <a:xfrm>
            <a:off x="825499" y="1204710"/>
            <a:ext cx="7467601" cy="4585871"/>
          </a:xfrm>
          <a:prstGeom prst="rect">
            <a:avLst/>
          </a:prstGeom>
          <a:noFill/>
        </p:spPr>
        <p:txBody>
          <a:bodyPr wrap="square" rtlCol="0">
            <a:spAutoFit/>
          </a:bodyPr>
          <a:lstStyle/>
          <a:p>
            <a:r>
              <a:rPr lang="en-US" dirty="0" smtClean="0">
                <a:latin typeface="Helvetica"/>
                <a:cs typeface="Helvetica"/>
              </a:rPr>
              <a:t>Principal Component Analysis (PCA) is probably the most common method for dimensionality reduction, but it is not always well defined or well understood.</a:t>
            </a:r>
          </a:p>
          <a:p>
            <a:endParaRPr lang="en-US" sz="2000" dirty="0" smtClean="0">
              <a:latin typeface="Helvetica"/>
              <a:cs typeface="Helvetica"/>
            </a:endParaRPr>
          </a:p>
          <a:p>
            <a:r>
              <a:rPr lang="en-US" dirty="0" smtClean="0">
                <a:latin typeface="Helvetica"/>
                <a:cs typeface="Helvetica"/>
              </a:rPr>
              <a:t>PCA creates a new set of variables called </a:t>
            </a:r>
            <a:r>
              <a:rPr lang="en-US" b="1" dirty="0" smtClean="0">
                <a:solidFill>
                  <a:srgbClr val="9BBB59"/>
                </a:solidFill>
                <a:latin typeface="Helvetica"/>
                <a:cs typeface="Helvetica"/>
              </a:rPr>
              <a:t>principal components</a:t>
            </a:r>
            <a:r>
              <a:rPr lang="en-US" dirty="0" smtClean="0">
                <a:solidFill>
                  <a:srgbClr val="4F81BD"/>
                </a:solidFill>
                <a:latin typeface="Helvetica"/>
                <a:cs typeface="Helvetica"/>
              </a:rPr>
              <a:t> </a:t>
            </a:r>
            <a:r>
              <a:rPr lang="en-US" dirty="0" smtClean="0">
                <a:latin typeface="Helvetica"/>
                <a:cs typeface="Helvetica"/>
              </a:rPr>
              <a:t>that are linear combinations of the variables in the original data set. The principal components are orthogonal and have successively maximal variance.</a:t>
            </a:r>
          </a:p>
          <a:p>
            <a:endParaRPr lang="en-US" sz="2000" b="1" dirty="0" smtClean="0">
              <a:latin typeface="Helvetica"/>
              <a:cs typeface="Helvetica"/>
            </a:endParaRPr>
          </a:p>
          <a:p>
            <a:r>
              <a:rPr lang="en-US" dirty="0" smtClean="0">
                <a:latin typeface="Helvetica"/>
                <a:cs typeface="Helvetica"/>
              </a:rPr>
              <a:t>This approach links the ideas of </a:t>
            </a:r>
            <a:r>
              <a:rPr lang="en-US" b="1" dirty="0" smtClean="0">
                <a:solidFill>
                  <a:srgbClr val="9BBB59"/>
                </a:solidFill>
                <a:latin typeface="Helvetica"/>
                <a:cs typeface="Helvetica"/>
              </a:rPr>
              <a:t>variance</a:t>
            </a:r>
            <a:r>
              <a:rPr lang="en-US" dirty="0" smtClean="0">
                <a:solidFill>
                  <a:srgbClr val="9BBB59"/>
                </a:solidFill>
                <a:latin typeface="Helvetica"/>
                <a:cs typeface="Helvetica"/>
              </a:rPr>
              <a:t> </a:t>
            </a:r>
            <a:r>
              <a:rPr lang="en-US" dirty="0" smtClean="0">
                <a:latin typeface="Helvetica"/>
                <a:cs typeface="Helvetica"/>
              </a:rPr>
              <a:t>and </a:t>
            </a:r>
            <a:r>
              <a:rPr lang="en-US" b="1" dirty="0" smtClean="0">
                <a:solidFill>
                  <a:srgbClr val="9BBB59"/>
                </a:solidFill>
                <a:latin typeface="Helvetica"/>
                <a:cs typeface="Helvetica"/>
              </a:rPr>
              <a:t>information</a:t>
            </a:r>
            <a:r>
              <a:rPr lang="en-US" dirty="0" smtClean="0">
                <a:latin typeface="Helvetica"/>
                <a:cs typeface="Helvetica"/>
              </a:rPr>
              <a:t>. PCA attempts to preserve as much structure in the data as possible by spreading it out as much as possible.</a:t>
            </a:r>
          </a:p>
          <a:p>
            <a:endParaRPr lang="en-US" b="1" dirty="0" smtClean="0">
              <a:latin typeface="Helvetica"/>
              <a:cs typeface="Helvetica"/>
            </a:endParaRPr>
          </a:p>
          <a:p>
            <a:r>
              <a:rPr lang="en-US" dirty="0" smtClean="0">
                <a:latin typeface="Helvetica"/>
                <a:cs typeface="Helvetica"/>
              </a:rPr>
              <a:t>PCA, like correlation, is deterministic but can be motivated from a modeling standpoint. It will always return something, you have to decide whether or not it is useful.</a:t>
            </a: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Principal Components Analysis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8" name="Rectangle 7"/>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0" name="Rectangle 9"/>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1" name="TextBox 1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2" name="TextBox 1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19348916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Principal Components Analysis</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pic>
        <p:nvPicPr>
          <p:cNvPr id="8" name="Picture 7" descr="surfboar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623" y="1482125"/>
            <a:ext cx="3790264" cy="4680977"/>
          </a:xfrm>
          <a:prstGeom prst="rect">
            <a:avLst/>
          </a:prstGeom>
        </p:spPr>
      </p:pic>
      <p:sp>
        <p:nvSpPr>
          <p:cNvPr id="10" name="TextBox 9"/>
          <p:cNvSpPr txBox="1"/>
          <p:nvPr/>
        </p:nvSpPr>
        <p:spPr>
          <a:xfrm>
            <a:off x="307491" y="1447712"/>
            <a:ext cx="4016914" cy="1723549"/>
          </a:xfrm>
          <a:prstGeom prst="rect">
            <a:avLst/>
          </a:prstGeom>
          <a:noFill/>
        </p:spPr>
        <p:txBody>
          <a:bodyPr wrap="square" rtlCol="0">
            <a:spAutoFit/>
          </a:bodyPr>
          <a:lstStyle/>
          <a:p>
            <a:pPr marL="285750" indent="-285750">
              <a:spcAft>
                <a:spcPts val="600"/>
              </a:spcAft>
              <a:buFont typeface="Arial"/>
              <a:buChar char="•"/>
            </a:pPr>
            <a:r>
              <a:rPr lang="en-US" sz="2400" dirty="0" smtClean="0">
                <a:latin typeface="Helvetica"/>
                <a:cs typeface="Helvetica"/>
              </a:rPr>
              <a:t>Find direction of maximal variance</a:t>
            </a:r>
          </a:p>
          <a:p>
            <a:pPr marL="285750" indent="-285750">
              <a:spcAft>
                <a:spcPts val="600"/>
              </a:spcAft>
              <a:buFont typeface="Arial"/>
              <a:buChar char="•"/>
            </a:pPr>
            <a:r>
              <a:rPr lang="en-US" sz="2400" dirty="0" smtClean="0">
                <a:latin typeface="Helvetica"/>
                <a:cs typeface="Helvetica"/>
              </a:rPr>
              <a:t>Collapse that dimension</a:t>
            </a:r>
          </a:p>
          <a:p>
            <a:pPr marL="285750" indent="-285750">
              <a:spcAft>
                <a:spcPts val="600"/>
              </a:spcAft>
              <a:buFont typeface="Arial"/>
              <a:buChar char="•"/>
            </a:pPr>
            <a:r>
              <a:rPr lang="en-US" sz="2400" dirty="0" smtClean="0">
                <a:latin typeface="Helvetica"/>
                <a:cs typeface="Helvetica"/>
              </a:rPr>
              <a:t>Repeat</a:t>
            </a:r>
            <a:endParaRPr lang="en-US" sz="2400" dirty="0">
              <a:latin typeface="Helvetica"/>
              <a:cs typeface="Helvetica"/>
            </a:endParaRPr>
          </a:p>
        </p:txBody>
      </p:sp>
      <p:sp>
        <p:nvSpPr>
          <p:cNvPr id="11" name="TextBox 10"/>
          <p:cNvSpPr txBox="1"/>
          <p:nvPr/>
        </p:nvSpPr>
        <p:spPr>
          <a:xfrm>
            <a:off x="307491" y="4153139"/>
            <a:ext cx="4016914" cy="1200328"/>
          </a:xfrm>
          <a:prstGeom prst="rect">
            <a:avLst/>
          </a:prstGeom>
          <a:noFill/>
        </p:spPr>
        <p:txBody>
          <a:bodyPr wrap="square" rtlCol="0">
            <a:spAutoFit/>
          </a:bodyPr>
          <a:lstStyle/>
          <a:p>
            <a:pPr>
              <a:spcAft>
                <a:spcPts val="600"/>
              </a:spcAft>
            </a:pPr>
            <a:r>
              <a:rPr lang="en-US" sz="2400" b="1" dirty="0" smtClean="0">
                <a:latin typeface="Helvetica"/>
                <a:cs typeface="Helvetica"/>
              </a:rPr>
              <a:t>What are the principal components of a surfboard?</a:t>
            </a:r>
            <a:endParaRPr lang="en-US" sz="2400" b="1" dirty="0">
              <a:latin typeface="Helvetica"/>
              <a:cs typeface="Helvetica"/>
            </a:endParaRPr>
          </a:p>
        </p:txBody>
      </p:sp>
      <p:cxnSp>
        <p:nvCxnSpPr>
          <p:cNvPr id="12" name="Straight Arrow Connector 11"/>
          <p:cNvCxnSpPr/>
          <p:nvPr/>
        </p:nvCxnSpPr>
        <p:spPr>
          <a:xfrm>
            <a:off x="5654992" y="1706558"/>
            <a:ext cx="15121" cy="4354045"/>
          </a:xfrm>
          <a:prstGeom prst="straightConnector1">
            <a:avLst/>
          </a:prstGeom>
          <a:ln w="76200">
            <a:solidFill>
              <a:srgbClr val="0000FF"/>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968947" y="6057276"/>
            <a:ext cx="3677686" cy="261610"/>
          </a:xfrm>
          <a:prstGeom prst="rect">
            <a:avLst/>
          </a:prstGeom>
          <a:noFill/>
        </p:spPr>
        <p:txBody>
          <a:bodyPr wrap="square" rtlCol="0">
            <a:spAutoFit/>
          </a:bodyPr>
          <a:lstStyle/>
          <a:p>
            <a:r>
              <a:rPr lang="en-US" sz="1100" dirty="0" smtClean="0"/>
              <a:t>Source: Global Surf Industries, </a:t>
            </a:r>
            <a:r>
              <a:rPr lang="en-US" sz="1100" dirty="0" err="1" smtClean="0"/>
              <a:t>www.surfindustries.com</a:t>
            </a:r>
            <a:r>
              <a:rPr lang="en-US" sz="1100" dirty="0" smtClean="0"/>
              <a:t>/</a:t>
            </a:r>
            <a:endParaRPr lang="en-US" sz="1100" dirty="0"/>
          </a:p>
        </p:txBody>
      </p:sp>
      <p:sp>
        <p:nvSpPr>
          <p:cNvPr id="14" name="TextBox 13"/>
          <p:cNvSpPr txBox="1"/>
          <p:nvPr/>
        </p:nvSpPr>
        <p:spPr>
          <a:xfrm>
            <a:off x="5263298" y="1139067"/>
            <a:ext cx="783388" cy="461665"/>
          </a:xfrm>
          <a:prstGeom prst="rect">
            <a:avLst/>
          </a:prstGeom>
          <a:noFill/>
        </p:spPr>
        <p:txBody>
          <a:bodyPr wrap="none" rtlCol="0">
            <a:spAutoFit/>
          </a:bodyPr>
          <a:lstStyle/>
          <a:p>
            <a:r>
              <a:rPr lang="en-US" sz="2400" b="1" dirty="0" smtClean="0">
                <a:solidFill>
                  <a:srgbClr val="0000FF"/>
                </a:solidFill>
                <a:latin typeface="Helvetica"/>
                <a:cs typeface="Helvetica"/>
              </a:rPr>
              <a:t>PC1</a:t>
            </a:r>
            <a:endParaRPr lang="en-US" b="1" dirty="0">
              <a:solidFill>
                <a:srgbClr val="0000FF"/>
              </a:solidFill>
              <a:latin typeface="Helvetica"/>
              <a:cs typeface="Helvetica"/>
            </a:endParaRPr>
          </a:p>
        </p:txBody>
      </p:sp>
      <p:cxnSp>
        <p:nvCxnSpPr>
          <p:cNvPr id="15" name="Straight Arrow Connector 14"/>
          <p:cNvCxnSpPr/>
          <p:nvPr/>
        </p:nvCxnSpPr>
        <p:spPr>
          <a:xfrm flipH="1">
            <a:off x="6320285" y="3596341"/>
            <a:ext cx="1254984" cy="0"/>
          </a:xfrm>
          <a:prstGeom prst="straightConnector1">
            <a:avLst/>
          </a:prstGeom>
          <a:ln w="76200">
            <a:solidFill>
              <a:srgbClr val="FF0000"/>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552735" y="1139067"/>
            <a:ext cx="783388" cy="461665"/>
          </a:xfrm>
          <a:prstGeom prst="rect">
            <a:avLst/>
          </a:prstGeom>
          <a:noFill/>
        </p:spPr>
        <p:txBody>
          <a:bodyPr wrap="none" rtlCol="0">
            <a:spAutoFit/>
          </a:bodyPr>
          <a:lstStyle/>
          <a:p>
            <a:r>
              <a:rPr lang="en-US" sz="2400" b="1" dirty="0" smtClean="0">
                <a:solidFill>
                  <a:srgbClr val="FF0000"/>
                </a:solidFill>
                <a:latin typeface="Helvetica"/>
                <a:cs typeface="Helvetica"/>
              </a:rPr>
              <a:t>PC2</a:t>
            </a:r>
            <a:endParaRPr lang="en-US" b="1" dirty="0">
              <a:solidFill>
                <a:srgbClr val="FF0000"/>
              </a:solidFill>
              <a:latin typeface="Helvetica"/>
              <a:cs typeface="Helvetica"/>
            </a:endParaRPr>
          </a:p>
        </p:txBody>
      </p:sp>
      <p:cxnSp>
        <p:nvCxnSpPr>
          <p:cNvPr id="17" name="Straight Arrow Connector 16"/>
          <p:cNvCxnSpPr/>
          <p:nvPr/>
        </p:nvCxnSpPr>
        <p:spPr>
          <a:xfrm flipH="1">
            <a:off x="7575269" y="3596341"/>
            <a:ext cx="627492" cy="0"/>
          </a:xfrm>
          <a:prstGeom prst="straightConnector1">
            <a:avLst/>
          </a:prstGeom>
          <a:ln w="76200">
            <a:solidFill>
              <a:srgbClr val="660066"/>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436809" y="1139067"/>
            <a:ext cx="783388" cy="461665"/>
          </a:xfrm>
          <a:prstGeom prst="rect">
            <a:avLst/>
          </a:prstGeom>
          <a:noFill/>
        </p:spPr>
        <p:txBody>
          <a:bodyPr wrap="none" rtlCol="0">
            <a:spAutoFit/>
          </a:bodyPr>
          <a:lstStyle/>
          <a:p>
            <a:r>
              <a:rPr lang="en-US" sz="2400" b="1" dirty="0" smtClean="0">
                <a:solidFill>
                  <a:srgbClr val="660066"/>
                </a:solidFill>
                <a:latin typeface="Helvetica"/>
                <a:cs typeface="Helvetica"/>
              </a:rPr>
              <a:t>PC3</a:t>
            </a:r>
            <a:endParaRPr lang="en-US" b="1" dirty="0">
              <a:solidFill>
                <a:srgbClr val="660066"/>
              </a:solidFill>
              <a:latin typeface="Helvetica"/>
              <a:cs typeface="Helvetica"/>
            </a:endParaRPr>
          </a:p>
        </p:txBody>
      </p:sp>
      <p:sp>
        <p:nvSpPr>
          <p:cNvPr id="19" name="Rectangle 18"/>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20" name="Rectangle 19"/>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21" name="TextBox 20"/>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22" name="TextBox 21"/>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1485890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4" name="Title 1"/>
          <p:cNvSpPr>
            <a:spLocks noGrp="1"/>
          </p:cNvSpPr>
          <p:nvPr>
            <p:ph type="title"/>
          </p:nvPr>
        </p:nvSpPr>
        <p:spPr>
          <a:xfrm>
            <a:off x="92596" y="1"/>
            <a:ext cx="8955499" cy="767328"/>
          </a:xfrm>
        </p:spPr>
        <p:txBody>
          <a:bodyPr>
            <a:normAutofit/>
          </a:bodyPr>
          <a:lstStyle/>
          <a:p>
            <a:pPr algn="l"/>
            <a:r>
              <a:rPr lang="en-US" sz="3600" dirty="0" smtClean="0">
                <a:solidFill>
                  <a:schemeClr val="tx1">
                    <a:lumMod val="65000"/>
                    <a:lumOff val="35000"/>
                  </a:schemeClr>
                </a:solidFill>
                <a:latin typeface="Rockwell"/>
                <a:cs typeface="Rockwell"/>
              </a:rPr>
              <a:t>PCA as a Least Squares Estimator</a:t>
            </a:r>
            <a:endParaRPr lang="en-US" sz="3600" dirty="0">
              <a:solidFill>
                <a:schemeClr val="tx1">
                  <a:lumMod val="65000"/>
                  <a:lumOff val="35000"/>
                </a:schemeClr>
              </a:solidFill>
              <a:latin typeface="Rockwell"/>
              <a:cs typeface="Rockwell"/>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pic>
        <p:nvPicPr>
          <p:cNvPr id="19" name="Picture 18" descr="scatter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1050925"/>
            <a:ext cx="5175250" cy="5175250"/>
          </a:xfrm>
          <a:prstGeom prst="rect">
            <a:avLst/>
          </a:prstGeom>
        </p:spPr>
      </p:pic>
      <p:pic>
        <p:nvPicPr>
          <p:cNvPr id="20" name="Picture 19" descr="scatter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1050925"/>
            <a:ext cx="5175250" cy="5175250"/>
          </a:xfrm>
          <a:prstGeom prst="rect">
            <a:avLst/>
          </a:prstGeom>
        </p:spPr>
      </p:pic>
      <p:pic>
        <p:nvPicPr>
          <p:cNvPr id="21" name="Picture 20" descr="scatter_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1" y="1050925"/>
            <a:ext cx="5173978" cy="5173978"/>
          </a:xfrm>
          <a:prstGeom prst="rect">
            <a:avLst/>
          </a:prstGeom>
        </p:spPr>
      </p:pic>
      <p:pic>
        <p:nvPicPr>
          <p:cNvPr id="22" name="Picture 21" descr="scatter_6.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1" y="1050925"/>
            <a:ext cx="5173978" cy="5173978"/>
          </a:xfrm>
          <a:prstGeom prst="rect">
            <a:avLst/>
          </a:prstGeom>
        </p:spPr>
      </p:pic>
      <p:pic>
        <p:nvPicPr>
          <p:cNvPr id="23" name="Picture 22" descr="scatter_4.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2329" y="1049653"/>
            <a:ext cx="5175250" cy="5175250"/>
          </a:xfrm>
          <a:prstGeom prst="rect">
            <a:avLst/>
          </a:prstGeom>
        </p:spPr>
      </p:pic>
      <p:pic>
        <p:nvPicPr>
          <p:cNvPr id="24" name="Picture 23" descr="scatter_5.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2329" y="1049653"/>
            <a:ext cx="5173978" cy="5173978"/>
          </a:xfrm>
          <a:prstGeom prst="rect">
            <a:avLst/>
          </a:prstGeom>
        </p:spPr>
      </p:pic>
      <p:sp>
        <p:nvSpPr>
          <p:cNvPr id="11" name="Rectangle 10"/>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12" name="Rectangle 11"/>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13" name="TextBox 12"/>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14" name="TextBox 13"/>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2360135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318886"/>
            <a:ext cx="9143998" cy="539114"/>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sp>
        <p:nvSpPr>
          <p:cNvPr id="6" name="Rectangle 5"/>
          <p:cNvSpPr/>
          <p:nvPr/>
        </p:nvSpPr>
        <p:spPr>
          <a:xfrm>
            <a:off x="0" y="723606"/>
            <a:ext cx="4567817" cy="9078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accent3">
                  <a:lumMod val="50000"/>
                </a:schemeClr>
              </a:solidFill>
              <a:latin typeface="Helvetica"/>
              <a:cs typeface="Helvetica"/>
            </a:endParaRPr>
          </a:p>
        </p:txBody>
      </p:sp>
      <p:cxnSp>
        <p:nvCxnSpPr>
          <p:cNvPr id="11" name="Straight Connector 10"/>
          <p:cNvCxnSpPr>
            <a:endCxn id="34" idx="4"/>
          </p:cNvCxnSpPr>
          <p:nvPr/>
        </p:nvCxnSpPr>
        <p:spPr>
          <a:xfrm flipH="1">
            <a:off x="3168950" y="4649832"/>
            <a:ext cx="146986" cy="1225298"/>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2683930" y="3732760"/>
            <a:ext cx="3493735" cy="2142370"/>
            <a:chOff x="2683930" y="4177260"/>
            <a:chExt cx="3493735" cy="2142370"/>
          </a:xfrm>
        </p:grpSpPr>
        <p:sp>
          <p:nvSpPr>
            <p:cNvPr id="14" name="Oval 13"/>
            <p:cNvSpPr/>
            <p:nvPr/>
          </p:nvSpPr>
          <p:spPr>
            <a:xfrm>
              <a:off x="5994785" y="4483155"/>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5" name="Oval 14"/>
            <p:cNvSpPr/>
            <p:nvPr/>
          </p:nvSpPr>
          <p:spPr>
            <a:xfrm>
              <a:off x="3774825" y="5364253"/>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6" name="Oval 15"/>
            <p:cNvSpPr/>
            <p:nvPr/>
          </p:nvSpPr>
          <p:spPr>
            <a:xfrm>
              <a:off x="3405853" y="5892002"/>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7" name="Oval 16"/>
            <p:cNvSpPr/>
            <p:nvPr/>
          </p:nvSpPr>
          <p:spPr>
            <a:xfrm>
              <a:off x="4855721" y="5675599"/>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8" name="Oval 17"/>
            <p:cNvSpPr/>
            <p:nvPr/>
          </p:nvSpPr>
          <p:spPr>
            <a:xfrm>
              <a:off x="5155283" y="5364253"/>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5" name="Oval 24"/>
            <p:cNvSpPr/>
            <p:nvPr/>
          </p:nvSpPr>
          <p:spPr>
            <a:xfrm>
              <a:off x="3987445" y="6076465"/>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6" name="Oval 25"/>
            <p:cNvSpPr/>
            <p:nvPr/>
          </p:nvSpPr>
          <p:spPr>
            <a:xfrm>
              <a:off x="4708226" y="5333773"/>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7" name="Oval 26"/>
            <p:cNvSpPr/>
            <p:nvPr/>
          </p:nvSpPr>
          <p:spPr>
            <a:xfrm>
              <a:off x="4891106" y="4541630"/>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8" name="Oval 27"/>
            <p:cNvSpPr/>
            <p:nvPr/>
          </p:nvSpPr>
          <p:spPr>
            <a:xfrm>
              <a:off x="5246723" y="4757475"/>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9" name="Oval 28"/>
            <p:cNvSpPr/>
            <p:nvPr/>
          </p:nvSpPr>
          <p:spPr>
            <a:xfrm>
              <a:off x="5413694" y="4177260"/>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0" name="Oval 29"/>
            <p:cNvSpPr/>
            <p:nvPr/>
          </p:nvSpPr>
          <p:spPr>
            <a:xfrm>
              <a:off x="4373459" y="5703484"/>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1" name="Oval 30"/>
            <p:cNvSpPr/>
            <p:nvPr/>
          </p:nvSpPr>
          <p:spPr>
            <a:xfrm>
              <a:off x="4458756" y="4650473"/>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2" name="Oval 31"/>
            <p:cNvSpPr/>
            <p:nvPr/>
          </p:nvSpPr>
          <p:spPr>
            <a:xfrm>
              <a:off x="2683930" y="5896407"/>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3" name="Oval 32"/>
            <p:cNvSpPr/>
            <p:nvPr/>
          </p:nvSpPr>
          <p:spPr>
            <a:xfrm>
              <a:off x="4007646" y="4790096"/>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4" name="Oval 33"/>
            <p:cNvSpPr/>
            <p:nvPr/>
          </p:nvSpPr>
          <p:spPr>
            <a:xfrm>
              <a:off x="3077510" y="6136750"/>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5" name="Oval 34"/>
            <p:cNvSpPr/>
            <p:nvPr/>
          </p:nvSpPr>
          <p:spPr>
            <a:xfrm>
              <a:off x="2992844" y="5520150"/>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6" name="Oval 35"/>
            <p:cNvSpPr/>
            <p:nvPr/>
          </p:nvSpPr>
          <p:spPr>
            <a:xfrm>
              <a:off x="3497293" y="5077288"/>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37" name="Oval 36"/>
            <p:cNvSpPr/>
            <p:nvPr/>
          </p:nvSpPr>
          <p:spPr>
            <a:xfrm>
              <a:off x="5599571" y="5094332"/>
              <a:ext cx="182880" cy="182880"/>
            </a:xfrm>
            <a:prstGeom prst="ellipse">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pSp>
      <p:cxnSp>
        <p:nvCxnSpPr>
          <p:cNvPr id="38" name="Straight Connector 37"/>
          <p:cNvCxnSpPr/>
          <p:nvPr/>
        </p:nvCxnSpPr>
        <p:spPr>
          <a:xfrm>
            <a:off x="2338462" y="4553300"/>
            <a:ext cx="4295770" cy="460002"/>
          </a:xfrm>
          <a:prstGeom prst="line">
            <a:avLst/>
          </a:prstGeom>
          <a:ln w="508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4415792" y="4693631"/>
            <a:ext cx="182880" cy="18288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aphicFrame>
        <p:nvGraphicFramePr>
          <p:cNvPr id="40" name="Object 39"/>
          <p:cNvGraphicFramePr>
            <a:graphicFrameLocks noChangeAspect="1"/>
          </p:cNvGraphicFramePr>
          <p:nvPr>
            <p:extLst>
              <p:ext uri="{D42A27DB-BD31-4B8C-83A1-F6EECF244321}">
                <p14:modId xmlns:p14="http://schemas.microsoft.com/office/powerpoint/2010/main" val="1531668451"/>
              </p:ext>
            </p:extLst>
          </p:nvPr>
        </p:nvGraphicFramePr>
        <p:xfrm>
          <a:off x="4598672" y="4403333"/>
          <a:ext cx="298521" cy="351746"/>
        </p:xfrm>
        <a:graphic>
          <a:graphicData uri="http://schemas.openxmlformats.org/presentationml/2006/ole">
            <mc:AlternateContent xmlns:mc="http://schemas.openxmlformats.org/markup-compatibility/2006">
              <mc:Choice xmlns:v="urn:schemas-microsoft-com:vml" Requires="v">
                <p:oleObj spid="_x0000_s113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598672" y="4403333"/>
                        <a:ext cx="298521" cy="351746"/>
                      </a:xfrm>
                      <a:prstGeom prst="rect">
                        <a:avLst/>
                      </a:prstGeom>
                    </p:spPr>
                  </p:pic>
                </p:oleObj>
              </mc:Fallback>
            </mc:AlternateContent>
          </a:graphicData>
        </a:graphic>
      </p:graphicFrame>
      <p:cxnSp>
        <p:nvCxnSpPr>
          <p:cNvPr id="41" name="Straight Connector 40"/>
          <p:cNvCxnSpPr>
            <a:stCxn id="34" idx="7"/>
          </p:cNvCxnSpPr>
          <p:nvPr/>
        </p:nvCxnSpPr>
        <p:spPr>
          <a:xfrm flipV="1">
            <a:off x="3233608" y="4774089"/>
            <a:ext cx="1264372" cy="944943"/>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3077510" y="5693366"/>
            <a:ext cx="182880" cy="182880"/>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aphicFrame>
        <p:nvGraphicFramePr>
          <p:cNvPr id="43" name="Object 42"/>
          <p:cNvGraphicFramePr>
            <a:graphicFrameLocks noChangeAspect="1"/>
          </p:cNvGraphicFramePr>
          <p:nvPr>
            <p:extLst>
              <p:ext uri="{D42A27DB-BD31-4B8C-83A1-F6EECF244321}">
                <p14:modId xmlns:p14="http://schemas.microsoft.com/office/powerpoint/2010/main" val="571648604"/>
              </p:ext>
            </p:extLst>
          </p:nvPr>
        </p:nvGraphicFramePr>
        <p:xfrm>
          <a:off x="2726263" y="5588000"/>
          <a:ext cx="325437" cy="460375"/>
        </p:xfrm>
        <a:graphic>
          <a:graphicData uri="http://schemas.openxmlformats.org/presentationml/2006/ole">
            <mc:AlternateContent xmlns:mc="http://schemas.openxmlformats.org/markup-compatibility/2006">
              <mc:Choice xmlns:v="urn:schemas-microsoft-com:vml" Requires="v">
                <p:oleObj spid="_x0000_s1136" name="Equation" r:id="rId5" imgW="152400" imgH="215900" progId="Equation.3">
                  <p:embed/>
                </p:oleObj>
              </mc:Choice>
              <mc:Fallback>
                <p:oleObj name="Equation" r:id="rId5" imgW="152400" imgH="215900" progId="Equation.3">
                  <p:embed/>
                  <p:pic>
                    <p:nvPicPr>
                      <p:cNvPr id="0" name=""/>
                      <p:cNvPicPr/>
                      <p:nvPr/>
                    </p:nvPicPr>
                    <p:blipFill>
                      <a:blip r:embed="rId6"/>
                      <a:stretch>
                        <a:fillRect/>
                      </a:stretch>
                    </p:blipFill>
                    <p:spPr>
                      <a:xfrm>
                        <a:off x="2726263" y="5588000"/>
                        <a:ext cx="325437" cy="460375"/>
                      </a:xfrm>
                      <a:prstGeom prst="rect">
                        <a:avLst/>
                      </a:prstGeom>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288692109"/>
              </p:ext>
            </p:extLst>
          </p:nvPr>
        </p:nvGraphicFramePr>
        <p:xfrm>
          <a:off x="1955508" y="4312975"/>
          <a:ext cx="226363" cy="329844"/>
        </p:xfrm>
        <a:graphic>
          <a:graphicData uri="http://schemas.openxmlformats.org/presentationml/2006/ole">
            <mc:AlternateContent xmlns:mc="http://schemas.openxmlformats.org/markup-compatibility/2006">
              <mc:Choice xmlns:v="urn:schemas-microsoft-com:vml" Requires="v">
                <p:oleObj spid="_x0000_s1137" name="Equation" r:id="rId7" imgW="114300" imgH="165100" progId="Equation.3">
                  <p:embed/>
                </p:oleObj>
              </mc:Choice>
              <mc:Fallback>
                <p:oleObj name="Equation" r:id="rId7" imgW="114300" imgH="165100" progId="Equation.3">
                  <p:embed/>
                  <p:pic>
                    <p:nvPicPr>
                      <p:cNvPr id="0" name=""/>
                      <p:cNvPicPr/>
                      <p:nvPr/>
                    </p:nvPicPr>
                    <p:blipFill>
                      <a:blip r:embed="rId8"/>
                      <a:stretch>
                        <a:fillRect/>
                      </a:stretch>
                    </p:blipFill>
                    <p:spPr>
                      <a:xfrm>
                        <a:off x="1955508" y="4312975"/>
                        <a:ext cx="226363" cy="329844"/>
                      </a:xfrm>
                      <a:prstGeom prst="rect">
                        <a:avLst/>
                      </a:prstGeom>
                    </p:spPr>
                  </p:pic>
                </p:oleObj>
              </mc:Fallback>
            </mc:AlternateContent>
          </a:graphicData>
        </a:graphic>
      </p:graphicFrame>
      <p:sp>
        <p:nvSpPr>
          <p:cNvPr id="53" name="Oval 52"/>
          <p:cNvSpPr/>
          <p:nvPr/>
        </p:nvSpPr>
        <p:spPr>
          <a:xfrm>
            <a:off x="3247719" y="4586310"/>
            <a:ext cx="137160" cy="13716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graphicFrame>
        <p:nvGraphicFramePr>
          <p:cNvPr id="54" name="Object 53"/>
          <p:cNvGraphicFramePr>
            <a:graphicFrameLocks noChangeAspect="1"/>
          </p:cNvGraphicFramePr>
          <p:nvPr>
            <p:extLst>
              <p:ext uri="{D42A27DB-BD31-4B8C-83A1-F6EECF244321}">
                <p14:modId xmlns:p14="http://schemas.microsoft.com/office/powerpoint/2010/main" val="2235081348"/>
              </p:ext>
            </p:extLst>
          </p:nvPr>
        </p:nvGraphicFramePr>
        <p:xfrm>
          <a:off x="3194932" y="4191000"/>
          <a:ext cx="271462" cy="379413"/>
        </p:xfrm>
        <a:graphic>
          <a:graphicData uri="http://schemas.openxmlformats.org/presentationml/2006/ole">
            <mc:AlternateContent xmlns:mc="http://schemas.openxmlformats.org/markup-compatibility/2006">
              <mc:Choice xmlns:v="urn:schemas-microsoft-com:vml" Requires="v">
                <p:oleObj spid="_x0000_s1138" name="Equation" r:id="rId9" imgW="127000" imgH="177800" progId="Equation.3">
                  <p:embed/>
                </p:oleObj>
              </mc:Choice>
              <mc:Fallback>
                <p:oleObj name="Equation" r:id="rId9" imgW="127000" imgH="177800" progId="Equation.3">
                  <p:embed/>
                  <p:pic>
                    <p:nvPicPr>
                      <p:cNvPr id="0" name=""/>
                      <p:cNvPicPr/>
                      <p:nvPr/>
                    </p:nvPicPr>
                    <p:blipFill>
                      <a:blip r:embed="rId10"/>
                      <a:stretch>
                        <a:fillRect/>
                      </a:stretch>
                    </p:blipFill>
                    <p:spPr>
                      <a:xfrm>
                        <a:off x="3194932" y="4191000"/>
                        <a:ext cx="271462" cy="379413"/>
                      </a:xfrm>
                      <a:prstGeom prst="rect">
                        <a:avLst/>
                      </a:prstGeom>
                    </p:spPr>
                  </p:pic>
                </p:oleObj>
              </mc:Fallback>
            </mc:AlternateContent>
          </a:graphicData>
        </a:graphic>
      </p:graphicFrame>
      <p:cxnSp>
        <p:nvCxnSpPr>
          <p:cNvPr id="55" name="Straight Connector 54"/>
          <p:cNvCxnSpPr>
            <a:stCxn id="53" idx="2"/>
            <a:endCxn id="39" idx="6"/>
          </p:cNvCxnSpPr>
          <p:nvPr/>
        </p:nvCxnSpPr>
        <p:spPr>
          <a:xfrm>
            <a:off x="3247719" y="4654890"/>
            <a:ext cx="1350953" cy="130181"/>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347336" y="2213373"/>
            <a:ext cx="8401553" cy="923330"/>
          </a:xfrm>
          <a:prstGeom prst="rect">
            <a:avLst/>
          </a:prstGeom>
          <a:noFill/>
        </p:spPr>
        <p:txBody>
          <a:bodyPr wrap="square" rtlCol="0">
            <a:spAutoFit/>
          </a:bodyPr>
          <a:lstStyle/>
          <a:p>
            <a:r>
              <a:rPr lang="en-US" dirty="0" smtClean="0">
                <a:latin typeface="Helvetica"/>
                <a:cs typeface="Helvetica"/>
              </a:rPr>
              <a:t>Therefore, given a dataset                     with center (mean)    , for any line through the center,   , and orthogonal projections onto that line,                     , we have:</a:t>
            </a:r>
            <a:endParaRPr lang="en-US" b="1" dirty="0">
              <a:latin typeface="Helvetica"/>
              <a:cs typeface="Helvetica"/>
            </a:endParaRPr>
          </a:p>
        </p:txBody>
      </p:sp>
      <p:graphicFrame>
        <p:nvGraphicFramePr>
          <p:cNvPr id="57" name="Object 56"/>
          <p:cNvGraphicFramePr>
            <a:graphicFrameLocks noChangeAspect="1"/>
          </p:cNvGraphicFramePr>
          <p:nvPr>
            <p:extLst>
              <p:ext uri="{D42A27DB-BD31-4B8C-83A1-F6EECF244321}">
                <p14:modId xmlns:p14="http://schemas.microsoft.com/office/powerpoint/2010/main" val="1002307467"/>
              </p:ext>
            </p:extLst>
          </p:nvPr>
        </p:nvGraphicFramePr>
        <p:xfrm>
          <a:off x="3141014" y="2241595"/>
          <a:ext cx="1263776" cy="353114"/>
        </p:xfrm>
        <a:graphic>
          <a:graphicData uri="http://schemas.openxmlformats.org/presentationml/2006/ole">
            <mc:AlternateContent xmlns:mc="http://schemas.openxmlformats.org/markup-compatibility/2006">
              <mc:Choice xmlns:v="urn:schemas-microsoft-com:vml" Requires="v">
                <p:oleObj spid="_x0000_s1139" name="Equation" r:id="rId11" imgW="863600" imgH="241300" progId="Equation.3">
                  <p:embed/>
                </p:oleObj>
              </mc:Choice>
              <mc:Fallback>
                <p:oleObj name="Equation" r:id="rId11" imgW="863600" imgH="241300" progId="Equation.3">
                  <p:embed/>
                  <p:pic>
                    <p:nvPicPr>
                      <p:cNvPr id="0" name=""/>
                      <p:cNvPicPr/>
                      <p:nvPr/>
                    </p:nvPicPr>
                    <p:blipFill>
                      <a:blip r:embed="rId12"/>
                      <a:stretch>
                        <a:fillRect/>
                      </a:stretch>
                    </p:blipFill>
                    <p:spPr>
                      <a:xfrm>
                        <a:off x="3141014" y="2241595"/>
                        <a:ext cx="1263776" cy="353114"/>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2974159339"/>
              </p:ext>
            </p:extLst>
          </p:nvPr>
        </p:nvGraphicFramePr>
        <p:xfrm>
          <a:off x="6428339" y="2292852"/>
          <a:ext cx="204787" cy="241300"/>
        </p:xfrm>
        <a:graphic>
          <a:graphicData uri="http://schemas.openxmlformats.org/presentationml/2006/ole">
            <mc:AlternateContent xmlns:mc="http://schemas.openxmlformats.org/markup-compatibility/2006">
              <mc:Choice xmlns:v="urn:schemas-microsoft-com:vml" Requires="v">
                <p:oleObj spid="_x0000_s1140" name="Equation" r:id="rId13" imgW="139700" imgH="165100" progId="Equation.3">
                  <p:embed/>
                </p:oleObj>
              </mc:Choice>
              <mc:Fallback>
                <p:oleObj name="Equation" r:id="rId13" imgW="139700" imgH="165100" progId="Equation.3">
                  <p:embed/>
                  <p:pic>
                    <p:nvPicPr>
                      <p:cNvPr id="0" name=""/>
                      <p:cNvPicPr/>
                      <p:nvPr/>
                    </p:nvPicPr>
                    <p:blipFill>
                      <a:blip r:embed="rId14"/>
                      <a:stretch>
                        <a:fillRect/>
                      </a:stretch>
                    </p:blipFill>
                    <p:spPr>
                      <a:xfrm>
                        <a:off x="6428339" y="2292852"/>
                        <a:ext cx="204787" cy="241300"/>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2232847909"/>
              </p:ext>
            </p:extLst>
          </p:nvPr>
        </p:nvGraphicFramePr>
        <p:xfrm>
          <a:off x="2376852" y="2508240"/>
          <a:ext cx="192781" cy="280910"/>
        </p:xfrm>
        <a:graphic>
          <a:graphicData uri="http://schemas.openxmlformats.org/presentationml/2006/ole">
            <mc:AlternateContent xmlns:mc="http://schemas.openxmlformats.org/markup-compatibility/2006">
              <mc:Choice xmlns:v="urn:schemas-microsoft-com:vml" Requires="v">
                <p:oleObj spid="_x0000_s1141" name="Equation" r:id="rId15" imgW="114300" imgH="165100" progId="Equation.3">
                  <p:embed/>
                </p:oleObj>
              </mc:Choice>
              <mc:Fallback>
                <p:oleObj name="Equation" r:id="rId15" imgW="114300" imgH="165100" progId="Equation.3">
                  <p:embed/>
                  <p:pic>
                    <p:nvPicPr>
                      <p:cNvPr id="0" name=""/>
                      <p:cNvPicPr/>
                      <p:nvPr/>
                    </p:nvPicPr>
                    <p:blipFill>
                      <a:blip r:embed="rId8"/>
                      <a:stretch>
                        <a:fillRect/>
                      </a:stretch>
                    </p:blipFill>
                    <p:spPr>
                      <a:xfrm>
                        <a:off x="2376852" y="2508240"/>
                        <a:ext cx="192781" cy="28091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302959623"/>
              </p:ext>
            </p:extLst>
          </p:nvPr>
        </p:nvGraphicFramePr>
        <p:xfrm>
          <a:off x="6880650" y="2499536"/>
          <a:ext cx="1263776" cy="353114"/>
        </p:xfrm>
        <a:graphic>
          <a:graphicData uri="http://schemas.openxmlformats.org/presentationml/2006/ole">
            <mc:AlternateContent xmlns:mc="http://schemas.openxmlformats.org/markup-compatibility/2006">
              <mc:Choice xmlns:v="urn:schemas-microsoft-com:vml" Requires="v">
                <p:oleObj spid="_x0000_s1142" name="Equation" r:id="rId16" imgW="863600" imgH="241300" progId="Equation.3">
                  <p:embed/>
                </p:oleObj>
              </mc:Choice>
              <mc:Fallback>
                <p:oleObj name="Equation" r:id="rId16" imgW="863600" imgH="241300" progId="Equation.3">
                  <p:embed/>
                  <p:pic>
                    <p:nvPicPr>
                      <p:cNvPr id="0" name=""/>
                      <p:cNvPicPr/>
                      <p:nvPr/>
                    </p:nvPicPr>
                    <p:blipFill>
                      <a:blip r:embed="rId17"/>
                      <a:stretch>
                        <a:fillRect/>
                      </a:stretch>
                    </p:blipFill>
                    <p:spPr>
                      <a:xfrm>
                        <a:off x="6880650" y="2499536"/>
                        <a:ext cx="1263776" cy="353114"/>
                      </a:xfrm>
                      <a:prstGeom prst="rect">
                        <a:avLst/>
                      </a:prstGeom>
                    </p:spPr>
                  </p:pic>
                </p:oleObj>
              </mc:Fallback>
            </mc:AlternateContent>
          </a:graphicData>
        </a:graphic>
      </p:graphicFrame>
      <p:sp>
        <p:nvSpPr>
          <p:cNvPr id="61" name="TextBox 60"/>
          <p:cNvSpPr txBox="1"/>
          <p:nvPr/>
        </p:nvSpPr>
        <p:spPr>
          <a:xfrm>
            <a:off x="347336" y="1305799"/>
            <a:ext cx="7393827" cy="646331"/>
          </a:xfrm>
          <a:prstGeom prst="rect">
            <a:avLst/>
          </a:prstGeom>
          <a:noFill/>
        </p:spPr>
        <p:txBody>
          <a:bodyPr wrap="square" rtlCol="0">
            <a:spAutoFit/>
          </a:bodyPr>
          <a:lstStyle/>
          <a:p>
            <a:r>
              <a:rPr lang="en-US" dirty="0" smtClean="0">
                <a:latin typeface="Helvetica"/>
                <a:cs typeface="Helvetica"/>
              </a:rPr>
              <a:t>Recall that if </a:t>
            </a:r>
            <a:r>
              <a:rPr lang="en-US" i="1" dirty="0" smtClean="0">
                <a:latin typeface="Times"/>
                <a:cs typeface="Times"/>
              </a:rPr>
              <a:t>a</a:t>
            </a:r>
            <a:r>
              <a:rPr lang="en-US" dirty="0" smtClean="0">
                <a:latin typeface="Helvetica"/>
                <a:cs typeface="Helvetica"/>
              </a:rPr>
              <a:t> and </a:t>
            </a:r>
            <a:r>
              <a:rPr lang="en-US" i="1" dirty="0" smtClean="0">
                <a:latin typeface="Times"/>
                <a:cs typeface="Times"/>
              </a:rPr>
              <a:t>b</a:t>
            </a:r>
            <a:r>
              <a:rPr lang="en-US" dirty="0" smtClean="0">
                <a:latin typeface="Helvetica"/>
                <a:cs typeface="Helvetica"/>
              </a:rPr>
              <a:t> are the legs of a right triangle with hypotenuse </a:t>
            </a:r>
            <a:r>
              <a:rPr lang="en-US" i="1" dirty="0" smtClean="0">
                <a:latin typeface="Times"/>
                <a:cs typeface="Times"/>
              </a:rPr>
              <a:t>c</a:t>
            </a:r>
            <a:r>
              <a:rPr lang="en-US" dirty="0" smtClean="0">
                <a:latin typeface="Helvetica"/>
                <a:cs typeface="Helvetica"/>
              </a:rPr>
              <a:t>, then</a:t>
            </a:r>
            <a:endParaRPr lang="en-US" b="1" dirty="0">
              <a:latin typeface="Helvetica"/>
              <a:cs typeface="Helvetica"/>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2972309305"/>
              </p:ext>
            </p:extLst>
          </p:nvPr>
        </p:nvGraphicFramePr>
        <p:xfrm>
          <a:off x="4070703" y="1760201"/>
          <a:ext cx="1124160" cy="314697"/>
        </p:xfrm>
        <a:graphic>
          <a:graphicData uri="http://schemas.openxmlformats.org/presentationml/2006/ole">
            <mc:AlternateContent xmlns:mc="http://schemas.openxmlformats.org/markup-compatibility/2006">
              <mc:Choice xmlns:v="urn:schemas-microsoft-com:vml" Requires="v">
                <p:oleObj spid="_x0000_s1143" name="Equation" r:id="rId18" imgW="723900" imgH="203200" progId="Equation.3">
                  <p:embed/>
                </p:oleObj>
              </mc:Choice>
              <mc:Fallback>
                <p:oleObj name="Equation" r:id="rId18" imgW="723900" imgH="203200" progId="Equation.3">
                  <p:embed/>
                  <p:pic>
                    <p:nvPicPr>
                      <p:cNvPr id="0" name=""/>
                      <p:cNvPicPr/>
                      <p:nvPr/>
                    </p:nvPicPr>
                    <p:blipFill>
                      <a:blip r:embed="rId19"/>
                      <a:stretch>
                        <a:fillRect/>
                      </a:stretch>
                    </p:blipFill>
                    <p:spPr>
                      <a:xfrm>
                        <a:off x="4070703" y="1760201"/>
                        <a:ext cx="1124160" cy="314697"/>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3945090141"/>
              </p:ext>
            </p:extLst>
          </p:nvPr>
        </p:nvGraphicFramePr>
        <p:xfrm>
          <a:off x="3315936" y="2974590"/>
          <a:ext cx="2655887" cy="407987"/>
        </p:xfrm>
        <a:graphic>
          <a:graphicData uri="http://schemas.openxmlformats.org/presentationml/2006/ole">
            <mc:AlternateContent xmlns:mc="http://schemas.openxmlformats.org/markup-compatibility/2006">
              <mc:Choice xmlns:v="urn:schemas-microsoft-com:vml" Requires="v">
                <p:oleObj spid="_x0000_s1144" name="Equation" r:id="rId20" imgW="1803400" imgH="279400" progId="Equation.3">
                  <p:embed/>
                </p:oleObj>
              </mc:Choice>
              <mc:Fallback>
                <p:oleObj name="Equation" r:id="rId20" imgW="1803400" imgH="279400" progId="Equation.3">
                  <p:embed/>
                  <p:pic>
                    <p:nvPicPr>
                      <p:cNvPr id="0" name=""/>
                      <p:cNvPicPr/>
                      <p:nvPr/>
                    </p:nvPicPr>
                    <p:blipFill>
                      <a:blip r:embed="rId21"/>
                      <a:stretch>
                        <a:fillRect/>
                      </a:stretch>
                    </p:blipFill>
                    <p:spPr>
                      <a:xfrm>
                        <a:off x="3315936" y="2974590"/>
                        <a:ext cx="2655887" cy="407987"/>
                      </a:xfrm>
                      <a:prstGeom prst="rect">
                        <a:avLst/>
                      </a:prstGeom>
                    </p:spPr>
                  </p:pic>
                </p:oleObj>
              </mc:Fallback>
            </mc:AlternateContent>
          </a:graphicData>
        </a:graphic>
      </p:graphicFrame>
      <p:sp>
        <p:nvSpPr>
          <p:cNvPr id="64" name="TextBox 63"/>
          <p:cNvSpPr txBox="1"/>
          <p:nvPr/>
        </p:nvSpPr>
        <p:spPr>
          <a:xfrm>
            <a:off x="347336" y="3490146"/>
            <a:ext cx="8401553" cy="369332"/>
          </a:xfrm>
          <a:prstGeom prst="rect">
            <a:avLst/>
          </a:prstGeom>
          <a:noFill/>
        </p:spPr>
        <p:txBody>
          <a:bodyPr wrap="square" rtlCol="0">
            <a:spAutoFit/>
          </a:bodyPr>
          <a:lstStyle/>
          <a:p>
            <a:r>
              <a:rPr lang="en-US" dirty="0" smtClean="0">
                <a:latin typeface="Helvetica"/>
                <a:cs typeface="Helvetica"/>
              </a:rPr>
              <a:t>for all </a:t>
            </a:r>
            <a:r>
              <a:rPr lang="en-US" i="1" dirty="0" err="1" smtClean="0">
                <a:latin typeface="Times"/>
                <a:cs typeface="Times"/>
              </a:rPr>
              <a:t>i</a:t>
            </a:r>
            <a:r>
              <a:rPr lang="en-US" i="1" dirty="0" smtClean="0">
                <a:latin typeface="Times"/>
                <a:cs typeface="Times"/>
              </a:rPr>
              <a:t> = 1, …, n</a:t>
            </a:r>
            <a:r>
              <a:rPr lang="en-US" dirty="0" smtClean="0">
                <a:latin typeface="Helvetica"/>
                <a:cs typeface="Helvetica"/>
              </a:rPr>
              <a:t>.</a:t>
            </a:r>
          </a:p>
        </p:txBody>
      </p:sp>
      <p:sp>
        <p:nvSpPr>
          <p:cNvPr id="65" name="Title 1"/>
          <p:cNvSpPr txBox="1">
            <a:spLocks/>
          </p:cNvSpPr>
          <p:nvPr/>
        </p:nvSpPr>
        <p:spPr>
          <a:xfrm>
            <a:off x="92596" y="1"/>
            <a:ext cx="8955499" cy="76732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smtClean="0">
                <a:solidFill>
                  <a:schemeClr val="tx1">
                    <a:lumMod val="65000"/>
                    <a:lumOff val="35000"/>
                  </a:schemeClr>
                </a:solidFill>
                <a:latin typeface="Rockwell"/>
                <a:cs typeface="Rockwell"/>
              </a:rPr>
              <a:t>PCA-thagorean Theorem</a:t>
            </a:r>
            <a:endParaRPr lang="en-US" sz="3600" dirty="0">
              <a:solidFill>
                <a:schemeClr val="tx1">
                  <a:lumMod val="65000"/>
                  <a:lumOff val="35000"/>
                </a:schemeClr>
              </a:solidFill>
              <a:latin typeface="Rockwell"/>
              <a:cs typeface="Rockwell"/>
            </a:endParaRPr>
          </a:p>
        </p:txBody>
      </p:sp>
      <p:sp>
        <p:nvSpPr>
          <p:cNvPr id="44" name="Rectangle 43"/>
          <p:cNvSpPr/>
          <p:nvPr/>
        </p:nvSpPr>
        <p:spPr>
          <a:xfrm>
            <a:off x="3139571" y="6332355"/>
            <a:ext cx="1428245" cy="539114"/>
          </a:xfrm>
          <a:prstGeom prst="rect">
            <a:avLst/>
          </a:prstGeom>
          <a:solidFill>
            <a:schemeClr val="accent3">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PCA</a:t>
            </a:r>
            <a:endParaRPr lang="en-US" sz="1400" dirty="0">
              <a:solidFill>
                <a:srgbClr val="FFFFFF"/>
              </a:solidFill>
              <a:latin typeface="Rockwell"/>
              <a:cs typeface="Rockwell"/>
            </a:endParaRPr>
          </a:p>
        </p:txBody>
      </p:sp>
      <p:sp>
        <p:nvSpPr>
          <p:cNvPr id="45" name="Rectangle 44"/>
          <p:cNvSpPr/>
          <p:nvPr/>
        </p:nvSpPr>
        <p:spPr>
          <a:xfrm>
            <a:off x="4567817" y="6332355"/>
            <a:ext cx="1428245" cy="539114"/>
          </a:xfrm>
          <a:prstGeom prst="rect">
            <a:avLst/>
          </a:prstGeom>
          <a:solidFill>
            <a:schemeClr val="accent3">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latin typeface="Rockwell"/>
                <a:cs typeface="Rockwell"/>
              </a:rPr>
              <a:t>Clustering</a:t>
            </a:r>
            <a:endParaRPr lang="en-US" sz="1400" dirty="0">
              <a:solidFill>
                <a:srgbClr val="FFFFFF"/>
              </a:solidFill>
              <a:latin typeface="Rockwell"/>
              <a:cs typeface="Rockwell"/>
            </a:endParaRPr>
          </a:p>
        </p:txBody>
      </p:sp>
      <p:sp>
        <p:nvSpPr>
          <p:cNvPr id="46" name="TextBox 45"/>
          <p:cNvSpPr txBox="1"/>
          <p:nvPr/>
        </p:nvSpPr>
        <p:spPr>
          <a:xfrm>
            <a:off x="1" y="6435277"/>
            <a:ext cx="1014934" cy="307777"/>
          </a:xfrm>
          <a:prstGeom prst="rect">
            <a:avLst/>
          </a:prstGeom>
          <a:noFill/>
        </p:spPr>
        <p:txBody>
          <a:bodyPr wrap="none" rtlCol="0" anchor="ctr">
            <a:spAutoFit/>
          </a:bodyPr>
          <a:lstStyle/>
          <a:p>
            <a:r>
              <a:rPr lang="en-US" sz="1400" dirty="0" smtClean="0">
                <a:solidFill>
                  <a:schemeClr val="bg1">
                    <a:lumMod val="85000"/>
                  </a:schemeClr>
                </a:solidFill>
                <a:latin typeface="Rockwell"/>
                <a:cs typeface="Rockwell"/>
              </a:rPr>
              <a:t>MCB 293S</a:t>
            </a:r>
          </a:p>
        </p:txBody>
      </p:sp>
      <p:sp>
        <p:nvSpPr>
          <p:cNvPr id="47" name="TextBox 46"/>
          <p:cNvSpPr txBox="1"/>
          <p:nvPr/>
        </p:nvSpPr>
        <p:spPr>
          <a:xfrm>
            <a:off x="8344983" y="6435277"/>
            <a:ext cx="799017" cy="307777"/>
          </a:xfrm>
          <a:prstGeom prst="rect">
            <a:avLst/>
          </a:prstGeom>
          <a:noFill/>
        </p:spPr>
        <p:txBody>
          <a:bodyPr wrap="none" rtlCol="0" anchor="ctr">
            <a:spAutoFit/>
          </a:bodyPr>
          <a:lstStyle/>
          <a:p>
            <a:pPr algn="r"/>
            <a:r>
              <a:rPr lang="en-US" sz="1400" dirty="0" smtClean="0">
                <a:solidFill>
                  <a:schemeClr val="bg1">
                    <a:lumMod val="85000"/>
                  </a:schemeClr>
                </a:solidFill>
                <a:latin typeface="Rockwell"/>
                <a:cs typeface="Rockwell"/>
              </a:rPr>
              <a:t>Week </a:t>
            </a:r>
            <a:r>
              <a:rPr lang="en-US" sz="1400" dirty="0" smtClean="0">
                <a:solidFill>
                  <a:schemeClr val="bg1">
                    <a:lumMod val="85000"/>
                  </a:schemeClr>
                </a:solidFill>
                <a:latin typeface="Rockwell"/>
                <a:cs typeface="Rockwell"/>
              </a:rPr>
              <a:t>5</a:t>
            </a:r>
            <a:endParaRPr lang="en-US" sz="1400" dirty="0" smtClean="0">
              <a:solidFill>
                <a:schemeClr val="bg1">
                  <a:lumMod val="85000"/>
                </a:schemeClr>
              </a:solidFill>
              <a:latin typeface="Rockwell"/>
              <a:cs typeface="Rockwell"/>
            </a:endParaRPr>
          </a:p>
        </p:txBody>
      </p:sp>
    </p:spTree>
    <p:extLst>
      <p:ext uri="{BB962C8B-B14F-4D97-AF65-F5344CB8AC3E}">
        <p14:creationId xmlns:p14="http://schemas.microsoft.com/office/powerpoint/2010/main" val="4120120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53" grpId="0" animBg="1"/>
      <p:bldP spid="56" grpId="0"/>
      <p:bldP spid="6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5500</TotalTime>
  <Words>1800</Words>
  <Application>Microsoft Macintosh PowerPoint</Application>
  <PresentationFormat>On-screen Show (4:3)</PresentationFormat>
  <Paragraphs>289</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Office Theme</vt:lpstr>
      <vt:lpstr>Equation</vt:lpstr>
      <vt:lpstr>Microsoft Equation</vt:lpstr>
      <vt:lpstr>PCA and Clustering</vt:lpstr>
      <vt:lpstr>Principal components analysis (PCA)</vt:lpstr>
      <vt:lpstr>Why?</vt:lpstr>
      <vt:lpstr>When?</vt:lpstr>
      <vt:lpstr>Dimensionality Reduction</vt:lpstr>
      <vt:lpstr>Principal Components Analysis</vt:lpstr>
      <vt:lpstr>Principal Components Analysis</vt:lpstr>
      <vt:lpstr>PCA as a Least Squares Estimator</vt:lpstr>
      <vt:lpstr>PowerPoint Presentation</vt:lpstr>
      <vt:lpstr>PCA-thagorean Theorem</vt:lpstr>
      <vt:lpstr>Terminology</vt:lpstr>
      <vt:lpstr>Variances (Eigen Values)</vt:lpstr>
      <vt:lpstr>Rotated Data (Low-dimensional)</vt:lpstr>
      <vt:lpstr>Principal Components (Eigen Vectors)</vt:lpstr>
      <vt:lpstr>Clustering</vt:lpstr>
      <vt:lpstr>Setup</vt:lpstr>
      <vt:lpstr>Setup</vt:lpstr>
      <vt:lpstr>Example: k-means</vt:lpstr>
      <vt:lpstr>Example: k-means</vt:lpstr>
      <vt:lpstr>Example: k-means</vt:lpstr>
      <vt:lpstr>Example: k-means</vt:lpstr>
      <vt:lpstr>Example: k-means</vt:lpstr>
      <vt:lpstr>Caveats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dc:title>
  <dc:creator>Kelly Street</dc:creator>
  <cp:lastModifiedBy>Kelly Street</cp:lastModifiedBy>
  <cp:revision>23</cp:revision>
  <dcterms:created xsi:type="dcterms:W3CDTF">2018-02-17T00:40:41Z</dcterms:created>
  <dcterms:modified xsi:type="dcterms:W3CDTF">2018-02-20T20:20:46Z</dcterms:modified>
</cp:coreProperties>
</file>