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98E66-5C56-42A0-A151-59745608A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3C99B3-7098-4670-99A8-3B7161A0D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DF5541-BA6F-4673-A7FB-774C1BED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241A-EED9-4392-8207-8E646365A617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7F001A-6B7A-4C9B-9BB4-985380B6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E628AD-CF93-448E-8510-C9357E8F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4C25-68B0-4B4F-9A7D-22338ADAE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3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D2DC-61BC-495F-8B38-F272347E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4EEE91-EAB8-4E53-84AF-94712D8B1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2AF6F1-E486-4CEF-AB02-7FE256CF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241A-EED9-4392-8207-8E646365A617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2F1F2C-75EC-4EDB-8BA1-27E7DBB5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087C1-8393-499F-BE64-052EF90C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4C25-68B0-4B4F-9A7D-22338ADAE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11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B4D41A-41E4-4560-AAE6-9E9454611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383E28-D8F5-4FC8-A7D6-42F879D12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47FF9-CF20-4D74-AA26-239BC0F7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241A-EED9-4392-8207-8E646365A617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28BF65-FCD6-4B58-B9E7-6C7502A5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09C034-46A1-49C9-A122-AF48B018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4C25-68B0-4B4F-9A7D-22338ADAE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7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72DBA-B37E-40C5-BCAC-7CF12898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FBFB6-5D4D-4E61-B9E0-FABCAF0B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B7DBF6-0011-4F96-BB15-A75A519A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241A-EED9-4392-8207-8E646365A617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50C64D-6761-4387-9F94-8A55A555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12282F-E663-487A-9D85-5DFA5FDE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4C25-68B0-4B4F-9A7D-22338ADAE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49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94510-D397-4A79-A91C-0D7B67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524E24-4BE5-4245-A57B-A1757753A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3D324F-9419-4DDE-A6D5-CEC0250C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241A-EED9-4392-8207-8E646365A617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59F9E2-3529-41F5-8DCD-DC705FC4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53FCFF-CD5A-4CF2-AED2-28AA56E7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4C25-68B0-4B4F-9A7D-22338ADAE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9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43965-260B-450B-8390-ECF7B46C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FCF2C2-F07D-4EC2-954A-D60FB5D5C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C39317-5491-423E-B59B-5B76DE918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BA4A65-880A-4144-9F58-CF31F986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241A-EED9-4392-8207-8E646365A617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DDB327-2848-40CB-A12D-52EBAFEE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DE02B9-F83E-4129-9420-EF6F123D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4C25-68B0-4B4F-9A7D-22338ADAE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05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0CC30D-DA8C-4EA5-ABCD-4A165397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4B20FD-1A21-4AE2-9847-F1529C23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1957F7-9253-48F7-81E8-699ABCC74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3F97C5-0C71-4995-83A7-3C0DEFB3A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DE2A89-E969-4CA7-A849-8C7C211D1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3F8FF0-3BFD-46F4-B2B5-BE9AC672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241A-EED9-4392-8207-8E646365A617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8920BDD-4028-4E81-8468-68BB4D6C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1E948E-71DB-4C1B-81AE-C5562A78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4C25-68B0-4B4F-9A7D-22338ADAE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7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55769-4198-487C-931E-289058E4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6F19490-6834-43DC-B451-EA27348C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241A-EED9-4392-8207-8E646365A617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822EFC-08CB-4901-9307-0EB1A173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030C3F-5DD6-4633-BA80-56B2041A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4C25-68B0-4B4F-9A7D-22338ADAE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22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7A1034-6EC4-4AF3-AA7B-5744CB68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241A-EED9-4392-8207-8E646365A617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74D00F-807C-46C2-B7DA-24188026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26F8FF-3FA5-4958-A03D-E470B1EA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4C25-68B0-4B4F-9A7D-22338ADAE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9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3A234-BED5-408D-88DC-3ABB4812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11BC91-03B0-4CE0-B9D7-8C019D63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597CB1-561E-44DC-BE89-80F22E38B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8940C8-75A6-456A-A63C-2B87E3DF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241A-EED9-4392-8207-8E646365A617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8F475C-FC8C-4331-9C3C-A84D4442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AF7688-CD5E-4451-9FAD-92E4334F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4C25-68B0-4B4F-9A7D-22338ADAE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51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84833-0263-4012-B8EA-A13EABB3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438CA3-3CAC-4694-BE1B-E10845B53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7DE992-1BD9-472A-ACD3-0AACFDC16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48F4F2-B9ED-4791-A5D5-BEBC956F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241A-EED9-4392-8207-8E646365A617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8D47AF-DC9C-442F-A5AC-B3977521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95E52B-2031-4A0E-8843-39134BAA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14C25-68B0-4B4F-9A7D-22338ADAE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13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A04B8E-6D3E-4142-B007-0649AD5A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8C46A4-2826-499C-BBBD-47FBBF68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FDEBB5-BB26-41C8-B42B-8F169EE4F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241A-EED9-4392-8207-8E646365A617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C8178-4BB3-4009-BCBF-91D01758E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DD5786-BAC1-4ADE-8D37-EAF144CDB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4C25-68B0-4B4F-9A7D-22338ADAE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15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6B1E5-7DC2-4F27-8D53-77E72E357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Numerical Optimization</a:t>
            </a:r>
            <a:br>
              <a:rPr lang="en-US" altLang="zh-TW" dirty="0"/>
            </a:br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ECAC36-F509-47FB-BF30-40D0C0C1E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983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DFE9C-04CD-45FA-9DC9-84E72C8E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Information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D526F0-A289-4E6B-A7F0-1A7C1253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Teacher: </a:t>
            </a:r>
            <a:r>
              <a:rPr lang="zh-TW" altLang="en-US" dirty="0"/>
              <a:t>李哲榮 </a:t>
            </a:r>
            <a:r>
              <a:rPr lang="en-US" altLang="zh-TW" dirty="0"/>
              <a:t>(cherung@cs.nthu.edu.tw) </a:t>
            </a:r>
          </a:p>
          <a:p>
            <a:r>
              <a:rPr lang="en-US" altLang="zh-TW" dirty="0"/>
              <a:t>Textbooks: </a:t>
            </a:r>
          </a:p>
          <a:p>
            <a:pPr lvl="1"/>
            <a:r>
              <a:rPr lang="en-US" altLang="zh-TW" dirty="0"/>
              <a:t>Numerical Optimization, Jorge </a:t>
            </a:r>
            <a:r>
              <a:rPr lang="en-US" altLang="zh-TW" dirty="0" err="1"/>
              <a:t>Nocedal</a:t>
            </a:r>
            <a:r>
              <a:rPr lang="en-US" altLang="zh-TW" dirty="0"/>
              <a:t> Stephen J. Wright, 2nd edition </a:t>
            </a:r>
          </a:p>
          <a:p>
            <a:pPr lvl="1"/>
            <a:r>
              <a:rPr lang="en-US" altLang="zh-TW" dirty="0"/>
              <a:t>Deep Learning, Ian Goodfellow and </a:t>
            </a:r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r>
              <a:rPr lang="en-US" altLang="zh-TW" dirty="0"/>
              <a:t> and Aaron Courville (</a:t>
            </a:r>
            <a:r>
              <a:rPr lang="en-US" altLang="zh-TW" u="sng" dirty="0">
                <a:hlinkClick r:id="rId2"/>
              </a:rPr>
              <a:t>https://www.deeplearningbook.org/</a:t>
            </a:r>
            <a:r>
              <a:rPr lang="en-US" altLang="zh-TW" dirty="0"/>
              <a:t> )</a:t>
            </a:r>
          </a:p>
          <a:p>
            <a:r>
              <a:rPr lang="en-US" altLang="zh-TW" dirty="0"/>
              <a:t>TA: TBA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Office hours: Friday 9-10</a:t>
            </a:r>
          </a:p>
          <a:p>
            <a:r>
              <a:rPr lang="en-US" altLang="zh-TW" dirty="0"/>
              <a:t>Website: eeclass.nthu.edu.tw </a:t>
            </a:r>
          </a:p>
        </p:txBody>
      </p:sp>
      <p:pic>
        <p:nvPicPr>
          <p:cNvPr id="1026" name="Picture 2" descr="Deep Learning">
            <a:extLst>
              <a:ext uri="{FF2B5EF4-FFF2-40B4-BE49-F238E27FC236}">
                <a16:creationId xmlns:a16="http://schemas.microsoft.com/office/drawing/2014/main" id="{BCB25987-8009-4E7D-A259-06801B09D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997" y="3693352"/>
            <a:ext cx="2127637" cy="27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erical Optimization">
            <a:extLst>
              <a:ext uri="{FF2B5EF4-FFF2-40B4-BE49-F238E27FC236}">
                <a16:creationId xmlns:a16="http://schemas.microsoft.com/office/drawing/2014/main" id="{FF578B19-C7A3-40DE-BB72-49211110C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7" r="13519"/>
          <a:stretch/>
        </p:blipFill>
        <p:spPr bwMode="auto">
          <a:xfrm>
            <a:off x="7007866" y="3693351"/>
            <a:ext cx="2056621" cy="27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84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F42CD-B0CF-49A5-B4A7-6536D91F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AB9E4-AC6B-401E-BA09-A1FD31A9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Participation 10%, </a:t>
            </a:r>
          </a:p>
          <a:p>
            <a:pPr lvl="1"/>
            <a:r>
              <a:rPr lang="en-US" altLang="zh-TW" dirty="0"/>
              <a:t>For class participation, everyone needs to ask/answer at least three times in different classes</a:t>
            </a:r>
          </a:p>
          <a:p>
            <a:r>
              <a:rPr lang="en-US" altLang="zh-TW" dirty="0"/>
              <a:t>Assignments 60%,</a:t>
            </a:r>
          </a:p>
          <a:p>
            <a:pPr lvl="1"/>
            <a:r>
              <a:rPr lang="en-US" altLang="zh-TW" dirty="0"/>
              <a:t>Assignments will include written part and programming part. </a:t>
            </a:r>
          </a:p>
          <a:p>
            <a:pPr lvl="1"/>
            <a:r>
              <a:rPr lang="en-US" altLang="zh-TW" dirty="0"/>
              <a:t>Written assignments are required to type in Latex.  </a:t>
            </a:r>
          </a:p>
          <a:p>
            <a:pPr lvl="1"/>
            <a:r>
              <a:rPr lang="en-US" altLang="zh-TW" dirty="0"/>
              <a:t>Programming assignments will use Python Optimization (</a:t>
            </a:r>
            <a:r>
              <a:rPr lang="en-US" altLang="zh-TW" dirty="0" err="1"/>
              <a:t>scipy.optimize</a:t>
            </a:r>
            <a:r>
              <a:rPr lang="en-US" altLang="zh-TW" dirty="0"/>
              <a:t>) or </a:t>
            </a:r>
            <a:r>
              <a:rPr lang="en-US" altLang="zh-TW" dirty="0" err="1"/>
              <a:t>PyTorch</a:t>
            </a:r>
            <a:r>
              <a:rPr lang="en-US" altLang="zh-TW" dirty="0"/>
              <a:t> Optimizer (</a:t>
            </a:r>
            <a:r>
              <a:rPr lang="en-US" altLang="zh-TW" dirty="0" err="1"/>
              <a:t>pytorch</a:t>
            </a:r>
            <a:r>
              <a:rPr lang="en-US" altLang="zh-TW" dirty="0"/>
              <a:t>-optimizer)</a:t>
            </a:r>
          </a:p>
          <a:p>
            <a:r>
              <a:rPr lang="en-US" altLang="zh-TW" dirty="0"/>
              <a:t>Presentation 30%.</a:t>
            </a:r>
          </a:p>
          <a:p>
            <a:pPr lvl="1"/>
            <a:r>
              <a:rPr lang="en-US" altLang="zh-TW" dirty="0"/>
              <a:t>For presentation, everyone needs to </a:t>
            </a:r>
            <a:r>
              <a:rPr lang="en-US" altLang="zh-TW" dirty="0">
                <a:solidFill>
                  <a:srgbClr val="FF0000"/>
                </a:solidFill>
              </a:rPr>
              <a:t>read</a:t>
            </a:r>
            <a:r>
              <a:rPr lang="en-US" altLang="zh-TW" dirty="0"/>
              <a:t> at least one research paper related to this class, </a:t>
            </a:r>
            <a:r>
              <a:rPr lang="en-US" altLang="zh-TW" dirty="0">
                <a:solidFill>
                  <a:srgbClr val="FF0000"/>
                </a:solidFill>
              </a:rPr>
              <a:t>present</a:t>
            </a:r>
            <a:r>
              <a:rPr lang="en-US" altLang="zh-TW" dirty="0"/>
              <a:t> it in class.  Presentation should be in Latex.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351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54706-7F93-4917-9D07-1E691E09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Tentative Schedule</a:t>
            </a:r>
            <a:endParaRPr lang="zh-TW" altLang="en-US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E522574A-7803-4518-B27F-24E5D572A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387693"/>
              </p:ext>
            </p:extLst>
          </p:nvPr>
        </p:nvGraphicFramePr>
        <p:xfrm>
          <a:off x="838200" y="1584363"/>
          <a:ext cx="10515600" cy="51206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73845">
                  <a:extLst>
                    <a:ext uri="{9D8B030D-6E8A-4147-A177-3AD203B41FA5}">
                      <a16:colId xmlns:a16="http://schemas.microsoft.com/office/drawing/2014/main" val="2066602008"/>
                    </a:ext>
                  </a:extLst>
                </a:gridCol>
                <a:gridCol w="8241755">
                  <a:extLst>
                    <a:ext uri="{9D8B030D-6E8A-4147-A177-3AD203B41FA5}">
                      <a16:colId xmlns:a16="http://schemas.microsoft.com/office/drawing/2014/main" val="3217710602"/>
                    </a:ext>
                  </a:extLst>
                </a:gridCol>
              </a:tblGrid>
              <a:tr h="1457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Date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Topics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extLst>
                  <a:ext uri="{0D108BD9-81ED-4DB2-BD59-A6C34878D82A}">
                    <a16:rowId xmlns:a16="http://schemas.microsoft.com/office/drawing/2014/main" val="3276733500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9/14, 9/16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Optimization for One Variable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extLst>
                  <a:ext uri="{0D108BD9-81ED-4DB2-BD59-A6C34878D82A}">
                    <a16:rowId xmlns:a16="http://schemas.microsoft.com/office/drawing/2014/main" val="1726215770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9/21. 9/23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Optimization for Multi-Variables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extLst>
                  <a:ext uri="{0D108BD9-81ED-4DB2-BD59-A6C34878D82A}">
                    <a16:rowId xmlns:a16="http://schemas.microsoft.com/office/drawing/2014/main" val="301444551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9/29</a:t>
                      </a:r>
                      <a:r>
                        <a:rPr lang="en-US" sz="1800" kern="100" dirty="0">
                          <a:effectLst/>
                        </a:rPr>
                        <a:t>, 9/30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Modified Newton Methods              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extLst>
                  <a:ext uri="{0D108BD9-81ED-4DB2-BD59-A6C34878D82A}">
                    <a16:rowId xmlns:a16="http://schemas.microsoft.com/office/drawing/2014/main" val="133220355"/>
                  </a:ext>
                </a:extLst>
              </a:tr>
              <a:tr h="291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10/5, 10/7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Line Search and Trust Region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extLst>
                  <a:ext uri="{0D108BD9-81ED-4DB2-BD59-A6C34878D82A}">
                    <a16:rowId xmlns:a16="http://schemas.microsoft.com/office/drawing/2014/main" val="3931582295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10/12, 10/14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Quasi-Newton Methods and CG             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extLst>
                  <a:ext uri="{0D108BD9-81ED-4DB2-BD59-A6C34878D82A}">
                    <a16:rowId xmlns:a16="http://schemas.microsoft.com/office/drawing/2014/main" val="3813405744"/>
                  </a:ext>
                </a:extLst>
              </a:tr>
              <a:tr h="291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10/19, 10/21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Methods for Large Scale Training &amp; DL Training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extLst>
                  <a:ext uri="{0D108BD9-81ED-4DB2-BD59-A6C34878D82A}">
                    <a16:rowId xmlns:a16="http://schemas.microsoft.com/office/drawing/2014/main" val="2794879265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10/26, 10/28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Least-Squares Problems              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extLst>
                  <a:ext uri="{0D108BD9-81ED-4DB2-BD59-A6C34878D82A}">
                    <a16:rowId xmlns:a16="http://schemas.microsoft.com/office/drawing/2014/main" val="3116582377"/>
                  </a:ext>
                </a:extLst>
              </a:tr>
              <a:tr h="291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11/2, 11/4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Linear Programming: The Simplex Method            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extLst>
                  <a:ext uri="{0D108BD9-81ED-4DB2-BD59-A6C34878D82A}">
                    <a16:rowId xmlns:a16="http://schemas.microsoft.com/office/drawing/2014/main" val="1707390358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11/9, 11/11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Constrained Optimization Problems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extLst>
                  <a:ext uri="{0D108BD9-81ED-4DB2-BD59-A6C34878D82A}">
                    <a16:rowId xmlns:a16="http://schemas.microsoft.com/office/drawing/2014/main" val="388206011"/>
                  </a:ext>
                </a:extLst>
              </a:tr>
              <a:tr h="291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11/16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, 11/18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Quadratic Programming &amp; Active Set Method  &amp; SQP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extLst>
                  <a:ext uri="{0D108BD9-81ED-4DB2-BD59-A6C34878D82A}">
                    <a16:rowId xmlns:a16="http://schemas.microsoft.com/office/drawing/2014/main" val="1324820603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11/23, 11/25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>
                          <a:effectLst/>
                        </a:rPr>
                        <a:t>Penalty &amp; Augmented </a:t>
                      </a:r>
                      <a:r>
                        <a:rPr lang="en-US" altLang="zh-TW" sz="2400" kern="100" dirty="0" err="1">
                          <a:effectLst/>
                        </a:rPr>
                        <a:t>Lagrangian</a:t>
                      </a:r>
                      <a:r>
                        <a:rPr lang="en-US" altLang="zh-TW" sz="2400" kern="100" dirty="0">
                          <a:effectLst/>
                        </a:rPr>
                        <a:t> Methods</a:t>
                      </a:r>
                      <a:endParaRPr lang="zh-TW" altLang="zh-TW" sz="18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extLst>
                  <a:ext uri="{0D108BD9-81ED-4DB2-BD59-A6C34878D82A}">
                    <a16:rowId xmlns:a16="http://schemas.microsoft.com/office/drawing/2014/main" val="2772085645"/>
                  </a:ext>
                </a:extLst>
              </a:tr>
              <a:tr h="291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11/30, 12/2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</a:rPr>
                        <a:t>Interior Point Method</a:t>
                      </a:r>
                      <a:endParaRPr lang="zh-TW" altLang="zh-TW" sz="24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extLst>
                  <a:ext uri="{0D108BD9-81ED-4DB2-BD59-A6C34878D82A}">
                    <a16:rowId xmlns:a16="http://schemas.microsoft.com/office/drawing/2014/main" val="2694504628"/>
                  </a:ext>
                </a:extLst>
              </a:tr>
              <a:tr h="291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12/7-12/30</a:t>
                      </a:r>
                      <a:endParaRPr lang="zh-TW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Presentations</a:t>
                      </a:r>
                      <a:endParaRPr lang="zh-TW" altLang="zh-TW" sz="14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845" marR="46845" marT="0" marB="0"/>
                </a:tc>
                <a:extLst>
                  <a:ext uri="{0D108BD9-81ED-4DB2-BD59-A6C34878D82A}">
                    <a16:rowId xmlns:a16="http://schemas.microsoft.com/office/drawing/2014/main" val="3430852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03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258</Words>
  <Application>Microsoft Office PowerPoint</Application>
  <PresentationFormat>寬螢幕</PresentationFormat>
  <Paragraphs>47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Numerical Optimization Introduction</vt:lpstr>
      <vt:lpstr>Class Information</vt:lpstr>
      <vt:lpstr>Grading</vt:lpstr>
      <vt:lpstr>Tentative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Optimization Introduction</dc:title>
  <dc:creator>cherung</dc:creator>
  <cp:lastModifiedBy>Cherung Lee</cp:lastModifiedBy>
  <cp:revision>24</cp:revision>
  <dcterms:created xsi:type="dcterms:W3CDTF">2021-09-14T23:03:12Z</dcterms:created>
  <dcterms:modified xsi:type="dcterms:W3CDTF">2022-09-13T08:54:13Z</dcterms:modified>
</cp:coreProperties>
</file>