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 id="261" r:id="rId7"/>
    <p:sldId id="263" r:id="rId8"/>
    <p:sldId id="264" r:id="rId9"/>
    <p:sldId id="267" r:id="rId10"/>
    <p:sldId id="265" r:id="rId11"/>
    <p:sldId id="266"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58446-5F97-4D0C-8477-1A4684F60D60}" v="14" dt="2024-07-17T13:45:19.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5CF73-A7BE-4C00-985C-CBE2910FDDB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5770C967-B1D5-4280-BFA6-44A44782F184}" type="slidenum">
              <a:rPr lang="en-IN" smtClean="0"/>
              <a:t>‹#›</a:t>
            </a:fld>
            <a:endParaRPr lang="en-IN"/>
          </a:p>
        </p:txBody>
      </p:sp>
    </p:spTree>
    <p:extLst>
      <p:ext uri="{BB962C8B-B14F-4D97-AF65-F5344CB8AC3E}">
        <p14:creationId xmlns:p14="http://schemas.microsoft.com/office/powerpoint/2010/main" val="134688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CF73-A7BE-4C00-985C-CBE2910FDDB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40441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CF73-A7BE-4C00-985C-CBE2910FDDB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9879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CF73-A7BE-4C00-985C-CBE2910FDDB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199581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015CF73-A7BE-4C00-985C-CBE2910FDDBE}" type="datetimeFigureOut">
              <a:rPr lang="en-IN" smtClean="0"/>
              <a:t>16-07-2024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770C967-B1D5-4280-BFA6-44A44782F184}" type="slidenum">
              <a:rPr lang="en-IN" smtClean="0"/>
              <a:t>‹#›</a:t>
            </a:fld>
            <a:endParaRPr lang="en-IN"/>
          </a:p>
        </p:txBody>
      </p:sp>
    </p:spTree>
    <p:extLst>
      <p:ext uri="{BB962C8B-B14F-4D97-AF65-F5344CB8AC3E}">
        <p14:creationId xmlns:p14="http://schemas.microsoft.com/office/powerpoint/2010/main" val="133311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CF73-A7BE-4C00-985C-CBE2910FDDB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84380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5CF73-A7BE-4C00-985C-CBE2910FDDBE}"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226006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5CF73-A7BE-4C00-985C-CBE2910FDDBE}"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82308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5CF73-A7BE-4C00-985C-CBE2910FDDBE}"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382832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5CF73-A7BE-4C00-985C-CBE2910FDDB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263211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5CF73-A7BE-4C00-985C-CBE2910FDDBE}" type="datetimeFigureOut">
              <a:rPr lang="en-IN" smtClean="0"/>
              <a:t>16-07-2024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770C967-B1D5-4280-BFA6-44A44782F184}" type="slidenum">
              <a:rPr lang="en-IN" smtClean="0"/>
              <a:t>‹#›</a:t>
            </a:fld>
            <a:endParaRPr lang="en-IN"/>
          </a:p>
        </p:txBody>
      </p:sp>
    </p:spTree>
    <p:extLst>
      <p:ext uri="{BB962C8B-B14F-4D97-AF65-F5344CB8AC3E}">
        <p14:creationId xmlns:p14="http://schemas.microsoft.com/office/powerpoint/2010/main" val="71354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015CF73-A7BE-4C00-985C-CBE2910FDDBE}" type="datetimeFigureOut">
              <a:rPr lang="en-IN" smtClean="0"/>
              <a:t>16-07-2024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5770C967-B1D5-4280-BFA6-44A44782F184}" type="slidenum">
              <a:rPr lang="en-IN" smtClean="0"/>
              <a:t>‹#›</a:t>
            </a:fld>
            <a:endParaRPr lang="en-IN"/>
          </a:p>
        </p:txBody>
      </p:sp>
    </p:spTree>
    <p:extLst>
      <p:ext uri="{BB962C8B-B14F-4D97-AF65-F5344CB8AC3E}">
        <p14:creationId xmlns:p14="http://schemas.microsoft.com/office/powerpoint/2010/main" val="69180303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E27C-F0F2-60C5-4C81-9247E22E055E}"/>
              </a:ext>
            </a:extLst>
          </p:cNvPr>
          <p:cNvSpPr>
            <a:spLocks noGrp="1"/>
          </p:cNvSpPr>
          <p:nvPr>
            <p:ph type="ctrTitle"/>
          </p:nvPr>
        </p:nvSpPr>
        <p:spPr/>
        <p:txBody>
          <a:bodyPr>
            <a:normAutofit/>
          </a:bodyPr>
          <a:lstStyle/>
          <a:p>
            <a:pPr algn="ctr"/>
            <a:r>
              <a:rPr lang="en-US" dirty="0">
                <a:solidFill>
                  <a:schemeClr val="bg2">
                    <a:lumMod val="50000"/>
                  </a:schemeClr>
                </a:solidFill>
              </a:rPr>
              <a:t>DATA ANALYSIS ON DIWALI SALES USING PYTHON</a:t>
            </a:r>
            <a:endParaRPr lang="en-IN" dirty="0">
              <a:solidFill>
                <a:schemeClr val="bg2">
                  <a:lumMod val="50000"/>
                </a:schemeClr>
              </a:solidFill>
            </a:endParaRPr>
          </a:p>
        </p:txBody>
      </p:sp>
    </p:spTree>
    <p:extLst>
      <p:ext uri="{BB962C8B-B14F-4D97-AF65-F5344CB8AC3E}">
        <p14:creationId xmlns:p14="http://schemas.microsoft.com/office/powerpoint/2010/main" val="83063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9E15E6-ACF1-3817-C384-E2C9229F39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37" t="21782" r="11665" b="19457"/>
          <a:stretch/>
        </p:blipFill>
        <p:spPr>
          <a:xfrm>
            <a:off x="1913187" y="2443655"/>
            <a:ext cx="9031028" cy="3846786"/>
          </a:xfrm>
        </p:spPr>
      </p:pic>
      <p:sp>
        <p:nvSpPr>
          <p:cNvPr id="6" name="TextBox 5">
            <a:extLst>
              <a:ext uri="{FF2B5EF4-FFF2-40B4-BE49-F238E27FC236}">
                <a16:creationId xmlns:a16="http://schemas.microsoft.com/office/drawing/2014/main" id="{EC0574C3-81A9-0A9D-8ABB-0B40A16376DF}"/>
              </a:ext>
            </a:extLst>
          </p:cNvPr>
          <p:cNvSpPr txBox="1"/>
          <p:nvPr/>
        </p:nvSpPr>
        <p:spPr>
          <a:xfrm>
            <a:off x="1913187" y="1548383"/>
            <a:ext cx="8120108" cy="369332"/>
          </a:xfrm>
          <a:prstGeom prst="rect">
            <a:avLst/>
          </a:prstGeom>
          <a:noFill/>
        </p:spPr>
        <p:txBody>
          <a:bodyPr wrap="none" rtlCol="0">
            <a:spAutoFit/>
          </a:bodyPr>
          <a:lstStyle/>
          <a:p>
            <a:r>
              <a:rPr lang="en-US" b="0" i="0" dirty="0">
                <a:solidFill>
                  <a:srgbClr val="FFFFFF"/>
                </a:solidFill>
                <a:effectLst/>
                <a:highlight>
                  <a:srgbClr val="111111"/>
                </a:highlight>
                <a:latin typeface="system-ui"/>
              </a:rPr>
              <a:t>Purchasers highly are from </a:t>
            </a:r>
            <a:r>
              <a:rPr lang="en-US" b="1" i="0" dirty="0">
                <a:solidFill>
                  <a:srgbClr val="FFFFFF"/>
                </a:solidFill>
                <a:effectLst/>
                <a:highlight>
                  <a:srgbClr val="111111"/>
                </a:highlight>
                <a:latin typeface="system-ui"/>
              </a:rPr>
              <a:t>IT SECTOR</a:t>
            </a:r>
            <a:r>
              <a:rPr lang="en-US" b="0" i="0" dirty="0">
                <a:solidFill>
                  <a:srgbClr val="FFFFFF"/>
                </a:solidFill>
                <a:effectLst/>
                <a:highlight>
                  <a:srgbClr val="111111"/>
                </a:highlight>
                <a:latin typeface="system-ui"/>
              </a:rPr>
              <a:t>, followed by </a:t>
            </a:r>
            <a:r>
              <a:rPr lang="en-US" b="1" i="0" dirty="0">
                <a:solidFill>
                  <a:srgbClr val="FFFFFF"/>
                </a:solidFill>
                <a:effectLst/>
                <a:highlight>
                  <a:srgbClr val="111111"/>
                </a:highlight>
                <a:latin typeface="system-ui"/>
              </a:rPr>
              <a:t>HEALTH CARE</a:t>
            </a:r>
            <a:r>
              <a:rPr lang="en-US" b="0" i="0" dirty="0">
                <a:solidFill>
                  <a:srgbClr val="FFFFFF"/>
                </a:solidFill>
                <a:effectLst/>
                <a:highlight>
                  <a:srgbClr val="111111"/>
                </a:highlight>
                <a:latin typeface="system-ui"/>
              </a:rPr>
              <a:t> and then </a:t>
            </a:r>
            <a:r>
              <a:rPr lang="en-US" b="1" i="0" dirty="0">
                <a:solidFill>
                  <a:srgbClr val="FFFFFF"/>
                </a:solidFill>
                <a:effectLst/>
                <a:highlight>
                  <a:srgbClr val="111111"/>
                </a:highlight>
                <a:latin typeface="system-ui"/>
              </a:rPr>
              <a:t>AVIATION</a:t>
            </a:r>
            <a:endParaRPr lang="en-IN" dirty="0"/>
          </a:p>
        </p:txBody>
      </p:sp>
      <p:sp>
        <p:nvSpPr>
          <p:cNvPr id="7" name="TextBox 6">
            <a:extLst>
              <a:ext uri="{FF2B5EF4-FFF2-40B4-BE49-F238E27FC236}">
                <a16:creationId xmlns:a16="http://schemas.microsoft.com/office/drawing/2014/main" id="{EFBE64FB-76B2-9E0D-56B5-038EE0254DC1}"/>
              </a:ext>
            </a:extLst>
          </p:cNvPr>
          <p:cNvSpPr txBox="1"/>
          <p:nvPr/>
        </p:nvSpPr>
        <p:spPr>
          <a:xfrm>
            <a:off x="1913187" y="990912"/>
            <a:ext cx="4754569" cy="369332"/>
          </a:xfrm>
          <a:prstGeom prst="rect">
            <a:avLst/>
          </a:prstGeom>
          <a:noFill/>
        </p:spPr>
        <p:txBody>
          <a:bodyPr wrap="square" rtlCol="0">
            <a:spAutoFit/>
          </a:bodyPr>
          <a:lstStyle/>
          <a:p>
            <a:r>
              <a:rPr lang="en-US" dirty="0"/>
              <a:t>Here is the graph of top 5 occupations </a:t>
            </a:r>
            <a:endParaRPr lang="en-IN" dirty="0"/>
          </a:p>
        </p:txBody>
      </p:sp>
    </p:spTree>
    <p:extLst>
      <p:ext uri="{BB962C8B-B14F-4D97-AF65-F5344CB8AC3E}">
        <p14:creationId xmlns:p14="http://schemas.microsoft.com/office/powerpoint/2010/main" val="187274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57C812-9179-3A5D-21DF-F44EAA44EB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56" t="26257" r="11336" b="25295"/>
          <a:stretch/>
        </p:blipFill>
        <p:spPr>
          <a:xfrm>
            <a:off x="2073165" y="2577662"/>
            <a:ext cx="7756023" cy="3882569"/>
          </a:xfrm>
        </p:spPr>
      </p:pic>
      <p:sp>
        <p:nvSpPr>
          <p:cNvPr id="6" name="TextBox 5">
            <a:extLst>
              <a:ext uri="{FF2B5EF4-FFF2-40B4-BE49-F238E27FC236}">
                <a16:creationId xmlns:a16="http://schemas.microsoft.com/office/drawing/2014/main" id="{33AEC2EB-385E-177C-C0FC-9E13D59C0DD3}"/>
              </a:ext>
            </a:extLst>
          </p:cNvPr>
          <p:cNvSpPr txBox="1"/>
          <p:nvPr/>
        </p:nvSpPr>
        <p:spPr>
          <a:xfrm>
            <a:off x="2073165" y="1773621"/>
            <a:ext cx="7105600" cy="369332"/>
          </a:xfrm>
          <a:prstGeom prst="rect">
            <a:avLst/>
          </a:prstGeom>
          <a:noFill/>
        </p:spPr>
        <p:txBody>
          <a:bodyPr wrap="none" rtlCol="0">
            <a:spAutoFit/>
          </a:bodyPr>
          <a:lstStyle/>
          <a:p>
            <a:r>
              <a:rPr lang="en-US" b="1" i="0" dirty="0">
                <a:solidFill>
                  <a:srgbClr val="FFFFFF"/>
                </a:solidFill>
                <a:effectLst/>
                <a:highlight>
                  <a:srgbClr val="111111"/>
                </a:highlight>
                <a:latin typeface="system-ui"/>
              </a:rPr>
              <a:t>FOOD</a:t>
            </a:r>
            <a:r>
              <a:rPr lang="en-US" b="0" i="0" dirty="0">
                <a:solidFill>
                  <a:srgbClr val="FFFFFF"/>
                </a:solidFill>
                <a:effectLst/>
                <a:highlight>
                  <a:srgbClr val="111111"/>
                </a:highlight>
                <a:latin typeface="system-ui"/>
              </a:rPr>
              <a:t> is the highly purchased product, followed by </a:t>
            </a:r>
            <a:r>
              <a:rPr lang="en-US" b="1" i="0" dirty="0">
                <a:solidFill>
                  <a:srgbClr val="FFFFFF"/>
                </a:solidFill>
                <a:effectLst/>
                <a:highlight>
                  <a:srgbClr val="111111"/>
                </a:highlight>
                <a:latin typeface="system-ui"/>
              </a:rPr>
              <a:t>CLOTHING &amp; APPAREL</a:t>
            </a:r>
            <a:endParaRPr lang="en-IN" dirty="0"/>
          </a:p>
        </p:txBody>
      </p:sp>
      <p:sp>
        <p:nvSpPr>
          <p:cNvPr id="7" name="TextBox 6">
            <a:extLst>
              <a:ext uri="{FF2B5EF4-FFF2-40B4-BE49-F238E27FC236}">
                <a16:creationId xmlns:a16="http://schemas.microsoft.com/office/drawing/2014/main" id="{2816C665-F6F7-735A-8B09-456341F31644}"/>
              </a:ext>
            </a:extLst>
          </p:cNvPr>
          <p:cNvSpPr txBox="1"/>
          <p:nvPr/>
        </p:nvSpPr>
        <p:spPr>
          <a:xfrm>
            <a:off x="2073165" y="1271909"/>
            <a:ext cx="6248570" cy="369332"/>
          </a:xfrm>
          <a:prstGeom prst="rect">
            <a:avLst/>
          </a:prstGeom>
          <a:noFill/>
        </p:spPr>
        <p:txBody>
          <a:bodyPr wrap="none" rtlCol="0">
            <a:spAutoFit/>
          </a:bodyPr>
          <a:lstStyle/>
          <a:p>
            <a:r>
              <a:rPr lang="en-US" dirty="0"/>
              <a:t>Here is the graph of TOP 5 products which were purchased</a:t>
            </a:r>
          </a:p>
        </p:txBody>
      </p:sp>
    </p:spTree>
    <p:extLst>
      <p:ext uri="{BB962C8B-B14F-4D97-AF65-F5344CB8AC3E}">
        <p14:creationId xmlns:p14="http://schemas.microsoft.com/office/powerpoint/2010/main" val="25481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87F4-51C9-365F-9A5F-CB90E67A9683}"/>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4001F052-2E0A-8AF2-726A-013B43B9F467}"/>
              </a:ext>
            </a:extLst>
          </p:cNvPr>
          <p:cNvSpPr>
            <a:spLocks noGrp="1"/>
          </p:cNvSpPr>
          <p:nvPr>
            <p:ph idx="1"/>
          </p:nvPr>
        </p:nvSpPr>
        <p:spPr/>
        <p:txBody>
          <a:bodyPr/>
          <a:lstStyle/>
          <a:p>
            <a:pPr algn="l"/>
            <a:r>
              <a:rPr lang="en-US" b="1" i="0" dirty="0">
                <a:solidFill>
                  <a:schemeClr val="bg2">
                    <a:lumMod val="25000"/>
                  </a:schemeClr>
                </a:solidFill>
                <a:effectLst/>
                <a:latin typeface="var(--jp-content-font-family)"/>
              </a:rPr>
              <a:t>Females</a:t>
            </a:r>
            <a:r>
              <a:rPr lang="en-US" b="0" i="0" dirty="0">
                <a:solidFill>
                  <a:schemeClr val="bg2">
                    <a:lumMod val="25000"/>
                  </a:schemeClr>
                </a:solidFill>
                <a:effectLst/>
                <a:latin typeface="var(--jp-content-font-family)"/>
              </a:rPr>
              <a:t> generally places more order and their purchase power is also higher</a:t>
            </a:r>
          </a:p>
          <a:p>
            <a:pPr algn="l"/>
            <a:r>
              <a:rPr lang="en-US" b="0" i="0" dirty="0">
                <a:solidFill>
                  <a:schemeClr val="bg2">
                    <a:lumMod val="25000"/>
                  </a:schemeClr>
                </a:solidFill>
                <a:effectLst/>
                <a:latin typeface="var(--jp-content-font-family)"/>
              </a:rPr>
              <a:t>Females and males of age group of </a:t>
            </a:r>
            <a:r>
              <a:rPr lang="en-US" b="1" i="0" dirty="0">
                <a:solidFill>
                  <a:schemeClr val="bg2">
                    <a:lumMod val="25000"/>
                  </a:schemeClr>
                </a:solidFill>
                <a:effectLst/>
                <a:latin typeface="var(--jp-content-font-family)"/>
              </a:rPr>
              <a:t>26-35</a:t>
            </a:r>
            <a:r>
              <a:rPr lang="en-US" b="0" i="0" dirty="0">
                <a:solidFill>
                  <a:schemeClr val="bg2">
                    <a:lumMod val="25000"/>
                  </a:schemeClr>
                </a:solidFill>
                <a:effectLst/>
                <a:latin typeface="var(--jp-content-font-family)"/>
              </a:rPr>
              <a:t> purchase more</a:t>
            </a:r>
          </a:p>
          <a:p>
            <a:pPr algn="l"/>
            <a:r>
              <a:rPr lang="en-US" b="0" i="0" dirty="0">
                <a:solidFill>
                  <a:schemeClr val="bg2">
                    <a:lumMod val="25000"/>
                  </a:schemeClr>
                </a:solidFill>
                <a:effectLst/>
                <a:latin typeface="var(--jp-content-font-family)"/>
              </a:rPr>
              <a:t>Married females purchased more than unmarried , whereas unmarried females are high in  number</a:t>
            </a:r>
          </a:p>
          <a:p>
            <a:pPr algn="l"/>
            <a:r>
              <a:rPr lang="en-US" b="0" i="1" dirty="0">
                <a:solidFill>
                  <a:schemeClr val="bg2">
                    <a:lumMod val="25000"/>
                  </a:schemeClr>
                </a:solidFill>
                <a:effectLst/>
                <a:latin typeface="var(--jp-content-font-family)"/>
              </a:rPr>
              <a:t>Top 1</a:t>
            </a:r>
            <a:r>
              <a:rPr lang="en-US" b="0" i="0" dirty="0">
                <a:solidFill>
                  <a:schemeClr val="bg2">
                    <a:lumMod val="25000"/>
                  </a:schemeClr>
                </a:solidFill>
                <a:effectLst/>
                <a:latin typeface="var(--jp-content-font-family)"/>
              </a:rPr>
              <a:t> state of purchasing products is </a:t>
            </a:r>
            <a:r>
              <a:rPr lang="en-US" b="1" i="0" dirty="0">
                <a:solidFill>
                  <a:schemeClr val="bg2">
                    <a:lumMod val="25000"/>
                  </a:schemeClr>
                </a:solidFill>
                <a:effectLst/>
                <a:latin typeface="var(--jp-content-font-family)"/>
              </a:rPr>
              <a:t>UTTAR PRADESH</a:t>
            </a:r>
            <a:endParaRPr lang="en-US" dirty="0">
              <a:solidFill>
                <a:schemeClr val="bg2">
                  <a:lumMod val="25000"/>
                </a:schemeClr>
              </a:solidFill>
              <a:latin typeface="var(--jp-content-font-family)"/>
            </a:endParaRPr>
          </a:p>
          <a:p>
            <a:pPr algn="l"/>
            <a:r>
              <a:rPr lang="en-US" b="0" i="0" dirty="0">
                <a:solidFill>
                  <a:schemeClr val="bg2">
                    <a:lumMod val="25000"/>
                  </a:schemeClr>
                </a:solidFill>
                <a:effectLst/>
                <a:latin typeface="var(--jp-content-font-family)"/>
              </a:rPr>
              <a:t>Purchasers highly are from </a:t>
            </a:r>
            <a:r>
              <a:rPr lang="en-US" b="1" i="0" dirty="0">
                <a:solidFill>
                  <a:schemeClr val="bg2">
                    <a:lumMod val="25000"/>
                  </a:schemeClr>
                </a:solidFill>
                <a:effectLst/>
                <a:latin typeface="var(--jp-content-font-family)"/>
              </a:rPr>
              <a:t>IT SECTOR</a:t>
            </a:r>
            <a:r>
              <a:rPr lang="en-US" b="0" i="0" dirty="0">
                <a:solidFill>
                  <a:schemeClr val="bg2">
                    <a:lumMod val="25000"/>
                  </a:schemeClr>
                </a:solidFill>
                <a:effectLst/>
                <a:latin typeface="var(--jp-content-font-family)"/>
              </a:rPr>
              <a:t>, followed by </a:t>
            </a:r>
            <a:r>
              <a:rPr lang="en-US" b="1" i="0" dirty="0">
                <a:solidFill>
                  <a:schemeClr val="bg2">
                    <a:lumMod val="25000"/>
                  </a:schemeClr>
                </a:solidFill>
                <a:effectLst/>
                <a:latin typeface="var(--jp-content-font-family)"/>
              </a:rPr>
              <a:t>HEALTH CARE</a:t>
            </a:r>
            <a:r>
              <a:rPr lang="en-US" b="0" i="0" dirty="0">
                <a:solidFill>
                  <a:schemeClr val="bg2">
                    <a:lumMod val="25000"/>
                  </a:schemeClr>
                </a:solidFill>
                <a:effectLst/>
                <a:latin typeface="var(--jp-content-font-family)"/>
              </a:rPr>
              <a:t> and then </a:t>
            </a:r>
            <a:r>
              <a:rPr lang="en-US" b="1" i="0" dirty="0">
                <a:solidFill>
                  <a:schemeClr val="bg2">
                    <a:lumMod val="25000"/>
                  </a:schemeClr>
                </a:solidFill>
                <a:effectLst/>
                <a:latin typeface="var(--jp-content-font-family)"/>
              </a:rPr>
              <a:t>AVIATION</a:t>
            </a:r>
            <a:endParaRPr lang="en-US" b="0" i="0" dirty="0">
              <a:solidFill>
                <a:schemeClr val="bg2">
                  <a:lumMod val="25000"/>
                </a:schemeClr>
              </a:solidFill>
              <a:effectLst/>
              <a:latin typeface="var(--jp-content-font-family)"/>
            </a:endParaRPr>
          </a:p>
          <a:p>
            <a:pPr algn="l"/>
            <a:r>
              <a:rPr lang="en-US" b="1" i="0" dirty="0">
                <a:solidFill>
                  <a:schemeClr val="bg2">
                    <a:lumMod val="25000"/>
                  </a:schemeClr>
                </a:solidFill>
                <a:effectLst/>
                <a:latin typeface="var(--jp-content-font-family)"/>
              </a:rPr>
              <a:t>FOOD</a:t>
            </a:r>
            <a:r>
              <a:rPr lang="en-US" b="0" i="0" dirty="0">
                <a:solidFill>
                  <a:schemeClr val="bg2">
                    <a:lumMod val="25000"/>
                  </a:schemeClr>
                </a:solidFill>
                <a:effectLst/>
                <a:latin typeface="var(--jp-content-font-family)"/>
              </a:rPr>
              <a:t> is the highly purchased product, followed by </a:t>
            </a:r>
            <a:r>
              <a:rPr lang="en-US" b="1" i="0" dirty="0">
                <a:solidFill>
                  <a:schemeClr val="bg2">
                    <a:lumMod val="25000"/>
                  </a:schemeClr>
                </a:solidFill>
                <a:effectLst/>
                <a:latin typeface="var(--jp-content-font-family)"/>
              </a:rPr>
              <a:t>CLOTHING &amp; APPAREL</a:t>
            </a:r>
            <a:endParaRPr lang="en-US" b="0" i="0" dirty="0">
              <a:solidFill>
                <a:schemeClr val="bg2">
                  <a:lumMod val="25000"/>
                </a:schemeClr>
              </a:solidFill>
              <a:effectLst/>
              <a:latin typeface="var(--jp-content-font-family)"/>
            </a:endParaRPr>
          </a:p>
          <a:p>
            <a:endParaRPr lang="en-IN" dirty="0">
              <a:solidFill>
                <a:schemeClr val="bg2">
                  <a:lumMod val="25000"/>
                </a:schemeClr>
              </a:solidFill>
            </a:endParaRPr>
          </a:p>
        </p:txBody>
      </p:sp>
    </p:spTree>
    <p:extLst>
      <p:ext uri="{BB962C8B-B14F-4D97-AF65-F5344CB8AC3E}">
        <p14:creationId xmlns:p14="http://schemas.microsoft.com/office/powerpoint/2010/main" val="411458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33DB-215A-D4E4-AC94-2B3CD0091FB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91C7206-6395-3D23-B039-0972F73E2B83}"/>
              </a:ext>
            </a:extLst>
          </p:cNvPr>
          <p:cNvSpPr>
            <a:spLocks noGrp="1"/>
          </p:cNvSpPr>
          <p:nvPr>
            <p:ph idx="1"/>
          </p:nvPr>
        </p:nvSpPr>
        <p:spPr/>
        <p:txBody>
          <a:bodyPr/>
          <a:lstStyle/>
          <a:p>
            <a:r>
              <a:rPr lang="en-US" dirty="0"/>
              <a:t>Diwali Sales Analysis project aims to improve customer experience and sales strategies by analyzing sales data during the festival. By performing data cleaning, exploratory data analysis, and visualization, we can gain insights into potential customers across different demographics and identify the most selling product categories and products. These insights will help optimize marketing strategies, plan inventory, and meet customer demands, leading to improved sales and customer satisfaction during the Diwali festival.</a:t>
            </a:r>
            <a:endParaRPr lang="en-IN" dirty="0"/>
          </a:p>
        </p:txBody>
      </p:sp>
    </p:spTree>
    <p:extLst>
      <p:ext uri="{BB962C8B-B14F-4D97-AF65-F5344CB8AC3E}">
        <p14:creationId xmlns:p14="http://schemas.microsoft.com/office/powerpoint/2010/main" val="176094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0089-6107-95D9-E84A-CF205EA5715C}"/>
              </a:ext>
            </a:extLst>
          </p:cNvPr>
          <p:cNvSpPr>
            <a:spLocks noGrp="1"/>
          </p:cNvSpPr>
          <p:nvPr>
            <p:ph type="title"/>
          </p:nvPr>
        </p:nvSpPr>
        <p:spPr>
          <a:xfrm>
            <a:off x="1069848" y="492515"/>
            <a:ext cx="10058400" cy="1609344"/>
          </a:xfrm>
        </p:spPr>
        <p:txBody>
          <a:bodyPr/>
          <a:lstStyle/>
          <a:p>
            <a:r>
              <a:rPr lang="en-US" dirty="0">
                <a:solidFill>
                  <a:schemeClr val="accent6">
                    <a:lumMod val="75000"/>
                  </a:schemeClr>
                </a:solidFill>
              </a:rPr>
              <a:t>INTRODUCTION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C8AFCFE3-A963-6D72-B24F-227C1457B408}"/>
              </a:ext>
            </a:extLst>
          </p:cNvPr>
          <p:cNvSpPr>
            <a:spLocks noGrp="1"/>
          </p:cNvSpPr>
          <p:nvPr>
            <p:ph idx="1"/>
          </p:nvPr>
        </p:nvSpPr>
        <p:spPr>
          <a:xfrm>
            <a:off x="838200" y="2226540"/>
            <a:ext cx="10515600" cy="3452957"/>
          </a:xfrm>
        </p:spPr>
        <p:txBody>
          <a:bodyPr/>
          <a:lstStyle/>
          <a:p>
            <a:r>
              <a:rPr lang="en-US" dirty="0">
                <a:solidFill>
                  <a:schemeClr val="bg2">
                    <a:lumMod val="10000"/>
                  </a:schemeClr>
                </a:solidFill>
              </a:rPr>
              <a:t>The Diwali Sales Analysis project focuses on analyzing the sales during the Diwali festival to gain insights into customer </a:t>
            </a:r>
            <a:r>
              <a:rPr lang="en-US" dirty="0" err="1">
                <a:solidFill>
                  <a:schemeClr val="bg2">
                    <a:lumMod val="10000"/>
                  </a:schemeClr>
                </a:solidFill>
              </a:rPr>
              <a:t>behaviour</a:t>
            </a:r>
            <a:r>
              <a:rPr lang="en-US" dirty="0">
                <a:solidFill>
                  <a:schemeClr val="bg2">
                    <a:lumMod val="10000"/>
                  </a:schemeClr>
                </a:solidFill>
              </a:rPr>
              <a:t>, improve customer experience , and optimize sales strategies.</a:t>
            </a:r>
          </a:p>
          <a:p>
            <a:r>
              <a:rPr lang="en-US" dirty="0">
                <a:solidFill>
                  <a:schemeClr val="bg2">
                    <a:lumMod val="10000"/>
                  </a:schemeClr>
                </a:solidFill>
              </a:rPr>
              <a:t>By performing data cleaning, exploratory data analysis (EDA) ,and visualization techniques , we aim to identify patterns and trends in the data to make informed decisions.</a:t>
            </a:r>
            <a:endParaRPr lang="en-IN" dirty="0">
              <a:solidFill>
                <a:schemeClr val="bg2">
                  <a:lumMod val="10000"/>
                </a:schemeClr>
              </a:solidFill>
            </a:endParaRPr>
          </a:p>
        </p:txBody>
      </p:sp>
    </p:spTree>
    <p:extLst>
      <p:ext uri="{BB962C8B-B14F-4D97-AF65-F5344CB8AC3E}">
        <p14:creationId xmlns:p14="http://schemas.microsoft.com/office/powerpoint/2010/main" val="116976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B97B-33A2-0981-A144-84A90587782C}"/>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1EB86E5A-8F35-ABC6-3437-6A8D19A3B6F4}"/>
              </a:ext>
            </a:extLst>
          </p:cNvPr>
          <p:cNvSpPr>
            <a:spLocks noGrp="1"/>
          </p:cNvSpPr>
          <p:nvPr>
            <p:ph idx="1"/>
          </p:nvPr>
        </p:nvSpPr>
        <p:spPr/>
        <p:txBody>
          <a:bodyPr/>
          <a:lstStyle/>
          <a:p>
            <a:r>
              <a:rPr lang="en-US" dirty="0"/>
              <a:t>The data set used for this analysis contains sales data during the Diwali festival, including details such as customer demographics , product categories , and sales quantities. It provides a comprehensive view of customer preferences and sales performance.</a:t>
            </a:r>
            <a:endParaRPr lang="en-IN" dirty="0"/>
          </a:p>
        </p:txBody>
      </p:sp>
    </p:spTree>
    <p:extLst>
      <p:ext uri="{BB962C8B-B14F-4D97-AF65-F5344CB8AC3E}">
        <p14:creationId xmlns:p14="http://schemas.microsoft.com/office/powerpoint/2010/main" val="143747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CD82-6570-0870-311B-8544BD4A6D06}"/>
              </a:ext>
            </a:extLst>
          </p:cNvPr>
          <p:cNvSpPr>
            <a:spLocks noGrp="1"/>
          </p:cNvSpPr>
          <p:nvPr>
            <p:ph type="title"/>
          </p:nvPr>
        </p:nvSpPr>
        <p:spPr/>
        <p:txBody>
          <a:bodyPr/>
          <a:lstStyle/>
          <a:p>
            <a:r>
              <a:rPr lang="en-US" dirty="0"/>
              <a:t>PROJECT GOALS</a:t>
            </a:r>
            <a:endParaRPr lang="en-IN" dirty="0"/>
          </a:p>
        </p:txBody>
      </p:sp>
      <p:sp>
        <p:nvSpPr>
          <p:cNvPr id="3" name="Content Placeholder 2">
            <a:extLst>
              <a:ext uri="{FF2B5EF4-FFF2-40B4-BE49-F238E27FC236}">
                <a16:creationId xmlns:a16="http://schemas.microsoft.com/office/drawing/2014/main" id="{59BE9AC1-892A-54A0-24E2-FFA9FDE19202}"/>
              </a:ext>
            </a:extLst>
          </p:cNvPr>
          <p:cNvSpPr>
            <a:spLocks noGrp="1"/>
          </p:cNvSpPr>
          <p:nvPr>
            <p:ph idx="1"/>
          </p:nvPr>
        </p:nvSpPr>
        <p:spPr/>
        <p:txBody>
          <a:bodyPr>
            <a:normAutofit/>
          </a:bodyPr>
          <a:lstStyle/>
          <a:p>
            <a:pPr marL="0" indent="0">
              <a:buNone/>
            </a:pPr>
            <a:r>
              <a:rPr lang="en-US" dirty="0"/>
              <a:t>The main objectives of this analysis are as follows:</a:t>
            </a:r>
          </a:p>
          <a:p>
            <a:r>
              <a:rPr lang="en-IN" b="1" dirty="0"/>
              <a:t>IDENTIFY POTENTIAL CUSTOMERS</a:t>
            </a:r>
            <a:r>
              <a:rPr lang="en-IN" i="1" dirty="0"/>
              <a:t>: </a:t>
            </a:r>
            <a:br>
              <a:rPr lang="en-IN" dirty="0"/>
            </a:br>
            <a:r>
              <a:rPr lang="en-IN" dirty="0"/>
              <a:t>Analyse customer demographics , including states, occupations, gender, and age groups , to identify potential customers. This information will help in targeting specific customer segments and tailoring marketing strategies to improve customer experience.</a:t>
            </a:r>
          </a:p>
          <a:p>
            <a:r>
              <a:rPr lang="en-IN" b="1" dirty="0"/>
              <a:t>IDENTIFY MOST SELLING PRODUCT </a:t>
            </a:r>
            <a:r>
              <a:rPr lang="en-US" b="1" dirty="0"/>
              <a:t>CATEGORIES AND PRODUCTS</a:t>
            </a:r>
            <a:r>
              <a:rPr lang="en-US" i="1" dirty="0"/>
              <a:t>:</a:t>
            </a:r>
            <a:br>
              <a:rPr lang="en-US" dirty="0"/>
            </a:br>
            <a:r>
              <a:rPr lang="en-US" dirty="0"/>
              <a:t>Determine the product categories and specific products that have the highest sales during the Diwali festival. This insight will assist in planning inventory, ensuring product availability, and meeting customer demands.</a:t>
            </a:r>
            <a:endParaRPr lang="en-IN" dirty="0"/>
          </a:p>
          <a:p>
            <a:pPr marL="0" indent="0">
              <a:buNone/>
            </a:pPr>
            <a:endParaRPr lang="en-IN" dirty="0"/>
          </a:p>
        </p:txBody>
      </p:sp>
    </p:spTree>
    <p:extLst>
      <p:ext uri="{BB962C8B-B14F-4D97-AF65-F5344CB8AC3E}">
        <p14:creationId xmlns:p14="http://schemas.microsoft.com/office/powerpoint/2010/main" val="363506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0B85-5DCA-C5EA-BA25-24B216AD52B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D8D7836-2B7B-2CEF-65B4-CEE397305B0D}"/>
              </a:ext>
            </a:extLst>
          </p:cNvPr>
          <p:cNvSpPr>
            <a:spLocks noGrp="1"/>
          </p:cNvSpPr>
          <p:nvPr>
            <p:ph idx="1"/>
          </p:nvPr>
        </p:nvSpPr>
        <p:spPr/>
        <p:txBody>
          <a:bodyPr>
            <a:normAutofit/>
          </a:bodyPr>
          <a:lstStyle/>
          <a:p>
            <a:pPr>
              <a:buFont typeface="Wingdings" panose="05000000000000000000" pitchFamily="2" charset="2"/>
              <a:buChar char="Ø"/>
            </a:pPr>
            <a:r>
              <a:rPr lang="en-US" b="1" dirty="0"/>
              <a:t>Data Loading: </a:t>
            </a:r>
            <a:r>
              <a:rPr lang="en-US" dirty="0"/>
              <a:t>Load the Diwali sales dataset into the code using pandas library. Perform initial data exploration to understand the structure and content of the dataset.</a:t>
            </a:r>
          </a:p>
          <a:p>
            <a:pPr>
              <a:buFont typeface="Wingdings" panose="05000000000000000000" pitchFamily="2" charset="2"/>
              <a:buChar char="Ø"/>
            </a:pPr>
            <a:r>
              <a:rPr lang="en-US" b="1" dirty="0"/>
              <a:t>Data Cleaning and Manipulation: </a:t>
            </a:r>
            <a:r>
              <a:rPr lang="en-US" dirty="0"/>
              <a:t>Handle missing values, remove duplicates if any, and perform necessary data transformations. This step ensures the data is in a suitable format for analysis.</a:t>
            </a:r>
          </a:p>
          <a:p>
            <a:pPr>
              <a:buFont typeface="Wingdings" panose="05000000000000000000" pitchFamily="2" charset="2"/>
              <a:buChar char="Ø"/>
            </a:pPr>
            <a:r>
              <a:rPr lang="en-US" b="1" dirty="0"/>
              <a:t>Exploratory Data Analysis (EDA): </a:t>
            </a:r>
            <a:r>
              <a:rPr lang="en-US" dirty="0"/>
              <a:t>Use pandas, numpy, matplotlib, and seaborn libraries to explore the dataset. Analyze different variables, their distributions, and relationships. Generate various visualizations such as bar plots, pie charts, and scatter plots to uncover patterns and trends.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0863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57100-62AF-094A-AE7F-B3F06C144D09}"/>
              </a:ext>
            </a:extLst>
          </p:cNvPr>
          <p:cNvSpPr>
            <a:spLocks noGrp="1"/>
          </p:cNvSpPr>
          <p:nvPr>
            <p:ph idx="1"/>
          </p:nvPr>
        </p:nvSpPr>
        <p:spPr>
          <a:xfrm>
            <a:off x="838200" y="556953"/>
            <a:ext cx="10515600" cy="5620010"/>
          </a:xfrm>
        </p:spPr>
        <p:txBody>
          <a:bodyPr/>
          <a:lstStyle/>
          <a:p>
            <a:pPr>
              <a:buFont typeface="Wingdings" panose="05000000000000000000" pitchFamily="2" charset="2"/>
              <a:buChar char="Ø"/>
            </a:pPr>
            <a:r>
              <a:rPr lang="en-US" b="1" dirty="0"/>
              <a:t>Customer Analysis:</a:t>
            </a:r>
            <a:r>
              <a:rPr lang="en-US" dirty="0"/>
              <a:t> Analyze customer demographics such as states, occupations, gender, and age groups to identify potential customers. Use bar plots or pie charts to visualize the distribution of customers across different categories.</a:t>
            </a:r>
          </a:p>
          <a:p>
            <a:pPr>
              <a:buFont typeface="Wingdings" panose="05000000000000000000" pitchFamily="2" charset="2"/>
              <a:buChar char="Ø"/>
            </a:pPr>
            <a:r>
              <a:rPr lang="en-US" b="1" dirty="0"/>
              <a:t>Product Sales Analysis: </a:t>
            </a:r>
            <a:r>
              <a:rPr lang="en-US" dirty="0"/>
              <a:t>Determine the most selling product categories and specific products during the Diwali festival. Utilize bar plots or pie charts to visualize the sales quantities and identify the top-selling items.</a:t>
            </a:r>
            <a:endParaRPr lang="en-IN" dirty="0"/>
          </a:p>
        </p:txBody>
      </p:sp>
    </p:spTree>
    <p:extLst>
      <p:ext uri="{BB962C8B-B14F-4D97-AF65-F5344CB8AC3E}">
        <p14:creationId xmlns:p14="http://schemas.microsoft.com/office/powerpoint/2010/main" val="35045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2E58-0691-0B6B-B663-D4E0A91A622B}"/>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A491F12D-C33B-7B2D-CEB0-45CF5C11A4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46" t="23922" r="11117" b="12258"/>
          <a:stretch/>
        </p:blipFill>
        <p:spPr>
          <a:xfrm>
            <a:off x="1828800" y="2688022"/>
            <a:ext cx="7788165" cy="3867392"/>
          </a:xfrm>
        </p:spPr>
      </p:pic>
      <p:sp>
        <p:nvSpPr>
          <p:cNvPr id="6" name="TextBox 5">
            <a:extLst>
              <a:ext uri="{FF2B5EF4-FFF2-40B4-BE49-F238E27FC236}">
                <a16:creationId xmlns:a16="http://schemas.microsoft.com/office/drawing/2014/main" id="{79E30383-DCE8-7D59-7017-4A14C5FA2629}"/>
              </a:ext>
            </a:extLst>
          </p:cNvPr>
          <p:cNvSpPr txBox="1"/>
          <p:nvPr/>
        </p:nvSpPr>
        <p:spPr>
          <a:xfrm>
            <a:off x="1716018" y="1979308"/>
            <a:ext cx="4379982" cy="369332"/>
          </a:xfrm>
          <a:prstGeom prst="rect">
            <a:avLst/>
          </a:prstGeom>
          <a:noFill/>
        </p:spPr>
        <p:txBody>
          <a:bodyPr wrap="none" rtlCol="0">
            <a:spAutoFit/>
          </a:bodyPr>
          <a:lstStyle/>
          <a:p>
            <a:pPr algn="ctr"/>
            <a:r>
              <a:rPr lang="en-US" dirty="0">
                <a:solidFill>
                  <a:srgbClr val="FFFFFF"/>
                </a:solidFill>
                <a:highlight>
                  <a:srgbClr val="111111"/>
                </a:highlight>
                <a:latin typeface="system-ui"/>
              </a:rPr>
              <a:t>A</a:t>
            </a:r>
            <a:r>
              <a:rPr lang="en-US" b="0" i="0" dirty="0">
                <a:solidFill>
                  <a:srgbClr val="FFFFFF"/>
                </a:solidFill>
                <a:effectLst/>
                <a:highlight>
                  <a:srgbClr val="111111"/>
                </a:highlight>
                <a:latin typeface="system-ui"/>
              </a:rPr>
              <a:t>ge group of </a:t>
            </a:r>
            <a:r>
              <a:rPr lang="en-US" b="1" i="0" dirty="0">
                <a:solidFill>
                  <a:srgbClr val="FFFFFF"/>
                </a:solidFill>
                <a:effectLst/>
                <a:highlight>
                  <a:srgbClr val="111111"/>
                </a:highlight>
                <a:latin typeface="system-ui"/>
              </a:rPr>
              <a:t>26-35</a:t>
            </a:r>
            <a:r>
              <a:rPr lang="en-US" b="0" i="0" dirty="0">
                <a:solidFill>
                  <a:srgbClr val="FFFFFF"/>
                </a:solidFill>
                <a:effectLst/>
                <a:highlight>
                  <a:srgbClr val="111111"/>
                </a:highlight>
                <a:latin typeface="system-ui"/>
              </a:rPr>
              <a:t> purchase more products.</a:t>
            </a:r>
            <a:endParaRPr lang="en-IN" dirty="0"/>
          </a:p>
        </p:txBody>
      </p:sp>
    </p:spTree>
    <p:extLst>
      <p:ext uri="{BB962C8B-B14F-4D97-AF65-F5344CB8AC3E}">
        <p14:creationId xmlns:p14="http://schemas.microsoft.com/office/powerpoint/2010/main" val="55829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6BE642-0114-AFF8-20E9-31CF2ACB39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90" t="21150" r="11402" b="8501"/>
          <a:stretch/>
        </p:blipFill>
        <p:spPr>
          <a:xfrm>
            <a:off x="2103382" y="2112579"/>
            <a:ext cx="8246680" cy="4398579"/>
          </a:xfrm>
        </p:spPr>
      </p:pic>
      <p:sp>
        <p:nvSpPr>
          <p:cNvPr id="6" name="TextBox 5">
            <a:extLst>
              <a:ext uri="{FF2B5EF4-FFF2-40B4-BE49-F238E27FC236}">
                <a16:creationId xmlns:a16="http://schemas.microsoft.com/office/drawing/2014/main" id="{9D8B47BB-86BB-61B4-7845-9C7923688E52}"/>
              </a:ext>
            </a:extLst>
          </p:cNvPr>
          <p:cNvSpPr txBox="1"/>
          <p:nvPr/>
        </p:nvSpPr>
        <p:spPr>
          <a:xfrm>
            <a:off x="1937844" y="1135117"/>
            <a:ext cx="7385227" cy="369332"/>
          </a:xfrm>
          <a:prstGeom prst="rect">
            <a:avLst/>
          </a:prstGeom>
          <a:noFill/>
        </p:spPr>
        <p:txBody>
          <a:bodyPr wrap="none" rtlCol="0">
            <a:spAutoFit/>
          </a:bodyPr>
          <a:lstStyle/>
          <a:p>
            <a:r>
              <a:rPr lang="en-US" b="1" i="0" dirty="0">
                <a:solidFill>
                  <a:srgbClr val="FFFFFF"/>
                </a:solidFill>
                <a:effectLst/>
                <a:highlight>
                  <a:srgbClr val="111111"/>
                </a:highlight>
                <a:latin typeface="system-ui"/>
              </a:rPr>
              <a:t>Females</a:t>
            </a:r>
            <a:r>
              <a:rPr lang="en-US" b="0" i="0" dirty="0">
                <a:solidFill>
                  <a:srgbClr val="FFFFFF"/>
                </a:solidFill>
                <a:effectLst/>
                <a:highlight>
                  <a:srgbClr val="111111"/>
                </a:highlight>
                <a:latin typeface="system-ui"/>
              </a:rPr>
              <a:t> generally places more order and their purchase power is also higher</a:t>
            </a:r>
            <a:endParaRPr lang="en-IN" dirty="0"/>
          </a:p>
        </p:txBody>
      </p:sp>
    </p:spTree>
    <p:extLst>
      <p:ext uri="{BB962C8B-B14F-4D97-AF65-F5344CB8AC3E}">
        <p14:creationId xmlns:p14="http://schemas.microsoft.com/office/powerpoint/2010/main" val="39153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528B2EB-76FE-667B-5B47-4039EB75E7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56" t="26646" r="11336" b="14398"/>
          <a:stretch/>
        </p:blipFill>
        <p:spPr>
          <a:xfrm>
            <a:off x="2096812" y="2772109"/>
            <a:ext cx="7732987" cy="3825759"/>
          </a:xfrm>
        </p:spPr>
      </p:pic>
      <p:sp>
        <p:nvSpPr>
          <p:cNvPr id="10" name="TextBox 9">
            <a:extLst>
              <a:ext uri="{FF2B5EF4-FFF2-40B4-BE49-F238E27FC236}">
                <a16:creationId xmlns:a16="http://schemas.microsoft.com/office/drawing/2014/main" id="{8C4751F3-318A-E41C-0E9C-FB98BD989FF9}"/>
              </a:ext>
            </a:extLst>
          </p:cNvPr>
          <p:cNvSpPr txBox="1"/>
          <p:nvPr/>
        </p:nvSpPr>
        <p:spPr>
          <a:xfrm>
            <a:off x="1994338" y="1308538"/>
            <a:ext cx="7633565" cy="369332"/>
          </a:xfrm>
          <a:prstGeom prst="rect">
            <a:avLst/>
          </a:prstGeom>
          <a:noFill/>
        </p:spPr>
        <p:txBody>
          <a:bodyPr wrap="none" rtlCol="0">
            <a:spAutoFit/>
          </a:bodyPr>
          <a:lstStyle/>
          <a:p>
            <a:r>
              <a:rPr lang="en-US" dirty="0"/>
              <a:t>Here is the graph of TOP 5 States from where products were purchased.</a:t>
            </a:r>
            <a:endParaRPr lang="en-IN" dirty="0"/>
          </a:p>
        </p:txBody>
      </p:sp>
      <p:sp>
        <p:nvSpPr>
          <p:cNvPr id="11" name="TextBox 10">
            <a:extLst>
              <a:ext uri="{FF2B5EF4-FFF2-40B4-BE49-F238E27FC236}">
                <a16:creationId xmlns:a16="http://schemas.microsoft.com/office/drawing/2014/main" id="{F72DF774-B18D-CEE2-659D-AF6D0FD09434}"/>
              </a:ext>
            </a:extLst>
          </p:cNvPr>
          <p:cNvSpPr txBox="1"/>
          <p:nvPr/>
        </p:nvSpPr>
        <p:spPr>
          <a:xfrm>
            <a:off x="1994338" y="2040324"/>
            <a:ext cx="5237652" cy="369332"/>
          </a:xfrm>
          <a:prstGeom prst="rect">
            <a:avLst/>
          </a:prstGeom>
          <a:noFill/>
        </p:spPr>
        <p:txBody>
          <a:bodyPr wrap="none" rtlCol="0">
            <a:spAutoFit/>
          </a:bodyPr>
          <a:lstStyle/>
          <a:p>
            <a:r>
              <a:rPr lang="en-US" b="0" i="1" dirty="0">
                <a:solidFill>
                  <a:srgbClr val="FFFFFF"/>
                </a:solidFill>
                <a:effectLst/>
                <a:highlight>
                  <a:srgbClr val="111111"/>
                </a:highlight>
                <a:latin typeface="system-ui"/>
              </a:rPr>
              <a:t>Top 1</a:t>
            </a:r>
            <a:r>
              <a:rPr lang="en-US" b="0" i="0" dirty="0">
                <a:solidFill>
                  <a:srgbClr val="FFFFFF"/>
                </a:solidFill>
                <a:effectLst/>
                <a:highlight>
                  <a:srgbClr val="111111"/>
                </a:highlight>
                <a:latin typeface="system-ui"/>
              </a:rPr>
              <a:t> state of purchasing products is </a:t>
            </a:r>
            <a:r>
              <a:rPr lang="en-US" b="1" i="0" dirty="0">
                <a:solidFill>
                  <a:srgbClr val="FFFFFF"/>
                </a:solidFill>
                <a:effectLst/>
                <a:highlight>
                  <a:srgbClr val="111111"/>
                </a:highlight>
                <a:latin typeface="system-ui"/>
              </a:rPr>
              <a:t>UTTAR PRADESH</a:t>
            </a:r>
            <a:endParaRPr lang="en-IN" dirty="0"/>
          </a:p>
        </p:txBody>
      </p:sp>
    </p:spTree>
    <p:extLst>
      <p:ext uri="{BB962C8B-B14F-4D97-AF65-F5344CB8AC3E}">
        <p14:creationId xmlns:p14="http://schemas.microsoft.com/office/powerpoint/2010/main" val="1934796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1400</TotalTime>
  <Words>640</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Georgia</vt:lpstr>
      <vt:lpstr>system-ui</vt:lpstr>
      <vt:lpstr>Trebuchet MS</vt:lpstr>
      <vt:lpstr>var(--jp-content-font-family)</vt:lpstr>
      <vt:lpstr>Wingdings</vt:lpstr>
      <vt:lpstr>Wood Type</vt:lpstr>
      <vt:lpstr>DATA ANALYSIS ON DIWALI SALES USING PYTHON</vt:lpstr>
      <vt:lpstr>INTRODUCTION</vt:lpstr>
      <vt:lpstr>DATA SET</vt:lpstr>
      <vt:lpstr>PROJECT GOALS</vt:lpstr>
      <vt:lpstr>METHODOLOGY</vt:lpstr>
      <vt:lpstr>PowerPoint Presentation</vt:lpstr>
      <vt:lpstr>RESULTS:</vt:lpstr>
      <vt:lpstr>PowerPoint Presentation</vt:lpstr>
      <vt:lpstr>PowerPoint Presentation</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sathwika k</dc:creator>
  <cp:lastModifiedBy>sathwika k</cp:lastModifiedBy>
  <cp:revision>2</cp:revision>
  <dcterms:created xsi:type="dcterms:W3CDTF">2024-07-16T14:39:10Z</dcterms:created>
  <dcterms:modified xsi:type="dcterms:W3CDTF">2024-07-17T13:59:32Z</dcterms:modified>
</cp:coreProperties>
</file>