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2" r:id="rId4"/>
    <p:sldId id="258" r:id="rId5"/>
    <p:sldId id="259" r:id="rId6"/>
    <p:sldId id="273" r:id="rId7"/>
    <p:sldId id="260" r:id="rId8"/>
    <p:sldId id="261" r:id="rId9"/>
    <p:sldId id="263" r:id="rId10"/>
    <p:sldId id="264" r:id="rId11"/>
    <p:sldId id="265" r:id="rId12"/>
    <p:sldId id="266" r:id="rId13"/>
    <p:sldId id="267" r:id="rId14"/>
    <p:sldId id="268" r:id="rId15"/>
    <p:sldId id="271"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B7F60-03FE-4D65-851F-5D5797D9F8EC}" v="25" dt="2024-07-26T13:55:00.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28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ka k" userId="b71c33a7248c4421" providerId="LiveId" clId="{521B7F60-03FE-4D65-851F-5D5797D9F8EC}"/>
    <pc:docChg chg="undo custSel addSld delSld modSld">
      <pc:chgData name="sathwika k" userId="b71c33a7248c4421" providerId="LiveId" clId="{521B7F60-03FE-4D65-851F-5D5797D9F8EC}" dt="2024-07-26T13:57:09.949" v="639" actId="20577"/>
      <pc:docMkLst>
        <pc:docMk/>
      </pc:docMkLst>
      <pc:sldChg chg="modSp mod">
        <pc:chgData name="sathwika k" userId="b71c33a7248c4421" providerId="LiveId" clId="{521B7F60-03FE-4D65-851F-5D5797D9F8EC}" dt="2024-07-26T12:46:58.469" v="97" actId="20577"/>
        <pc:sldMkLst>
          <pc:docMk/>
          <pc:sldMk cId="3455542715" sldId="257"/>
        </pc:sldMkLst>
        <pc:spChg chg="mod">
          <ac:chgData name="sathwika k" userId="b71c33a7248c4421" providerId="LiveId" clId="{521B7F60-03FE-4D65-851F-5D5797D9F8EC}" dt="2024-07-26T12:46:58.469" v="97" actId="20577"/>
          <ac:spMkLst>
            <pc:docMk/>
            <pc:sldMk cId="3455542715" sldId="257"/>
            <ac:spMk id="4" creationId="{59B7B0F8-0376-B4A9-AD60-30A89FEE9EC7}"/>
          </ac:spMkLst>
        </pc:spChg>
      </pc:sldChg>
      <pc:sldChg chg="modSp mod">
        <pc:chgData name="sathwika k" userId="b71c33a7248c4421" providerId="LiveId" clId="{521B7F60-03FE-4D65-851F-5D5797D9F8EC}" dt="2024-07-26T12:47:28.885" v="115" actId="20577"/>
        <pc:sldMkLst>
          <pc:docMk/>
          <pc:sldMk cId="4202424836" sldId="258"/>
        </pc:sldMkLst>
        <pc:spChg chg="mod">
          <ac:chgData name="sathwika k" userId="b71c33a7248c4421" providerId="LiveId" clId="{521B7F60-03FE-4D65-851F-5D5797D9F8EC}" dt="2024-07-26T12:47:28.885" v="115" actId="20577"/>
          <ac:spMkLst>
            <pc:docMk/>
            <pc:sldMk cId="4202424836" sldId="258"/>
            <ac:spMk id="3" creationId="{B825AFED-EE77-6B2F-82A9-A8D55E0F504E}"/>
          </ac:spMkLst>
        </pc:spChg>
      </pc:sldChg>
      <pc:sldChg chg="modSp mod">
        <pc:chgData name="sathwika k" userId="b71c33a7248c4421" providerId="LiveId" clId="{521B7F60-03FE-4D65-851F-5D5797D9F8EC}" dt="2024-07-26T13:00:14.969" v="118" actId="5793"/>
        <pc:sldMkLst>
          <pc:docMk/>
          <pc:sldMk cId="3275762748" sldId="261"/>
        </pc:sldMkLst>
        <pc:spChg chg="mod">
          <ac:chgData name="sathwika k" userId="b71c33a7248c4421" providerId="LiveId" clId="{521B7F60-03FE-4D65-851F-5D5797D9F8EC}" dt="2024-07-26T13:00:14.969" v="118" actId="5793"/>
          <ac:spMkLst>
            <pc:docMk/>
            <pc:sldMk cId="3275762748" sldId="261"/>
            <ac:spMk id="3" creationId="{07463ABC-F26F-BA3C-96C7-57C89180CE6B}"/>
          </ac:spMkLst>
        </pc:spChg>
      </pc:sldChg>
      <pc:sldChg chg="addSp delSp modSp mod">
        <pc:chgData name="sathwika k" userId="b71c33a7248c4421" providerId="LiveId" clId="{521B7F60-03FE-4D65-851F-5D5797D9F8EC}" dt="2024-07-26T13:47:08.460" v="160" actId="20577"/>
        <pc:sldMkLst>
          <pc:docMk/>
          <pc:sldMk cId="3422586043" sldId="263"/>
        </pc:sldMkLst>
        <pc:spChg chg="add del mod">
          <ac:chgData name="sathwika k" userId="b71c33a7248c4421" providerId="LiveId" clId="{521B7F60-03FE-4D65-851F-5D5797D9F8EC}" dt="2024-07-26T13:46:18.882" v="130"/>
          <ac:spMkLst>
            <pc:docMk/>
            <pc:sldMk cId="3422586043" sldId="263"/>
            <ac:spMk id="4" creationId="{71CD5D93-1175-AA93-52A5-476F4C069CF1}"/>
          </ac:spMkLst>
        </pc:spChg>
        <pc:spChg chg="mod">
          <ac:chgData name="sathwika k" userId="b71c33a7248c4421" providerId="LiveId" clId="{521B7F60-03FE-4D65-851F-5D5797D9F8EC}" dt="2024-07-26T13:47:08.460" v="160" actId="20577"/>
          <ac:spMkLst>
            <pc:docMk/>
            <pc:sldMk cId="3422586043" sldId="263"/>
            <ac:spMk id="6" creationId="{EE657198-9EE8-8740-60DE-F819E9DD78B4}"/>
          </ac:spMkLst>
        </pc:spChg>
        <pc:picChg chg="del">
          <ac:chgData name="sathwika k" userId="b71c33a7248c4421" providerId="LiveId" clId="{521B7F60-03FE-4D65-851F-5D5797D9F8EC}" dt="2024-07-26T13:46:11.317" v="129" actId="478"/>
          <ac:picMkLst>
            <pc:docMk/>
            <pc:sldMk cId="3422586043" sldId="263"/>
            <ac:picMk id="5" creationId="{030D645B-A898-14F2-1690-20FA1A8DFA8C}"/>
          </ac:picMkLst>
        </pc:picChg>
        <pc:picChg chg="add mod modCrop">
          <ac:chgData name="sathwika k" userId="b71c33a7248c4421" providerId="LiveId" clId="{521B7F60-03FE-4D65-851F-5D5797D9F8EC}" dt="2024-07-26T13:46:44.184" v="137" actId="1076"/>
          <ac:picMkLst>
            <pc:docMk/>
            <pc:sldMk cId="3422586043" sldId="263"/>
            <ac:picMk id="8" creationId="{3E90FF1C-4928-CAA2-F809-EA0908D8B344}"/>
          </ac:picMkLst>
        </pc:picChg>
      </pc:sldChg>
      <pc:sldChg chg="addSp delSp modSp mod">
        <pc:chgData name="sathwika k" userId="b71c33a7248c4421" providerId="LiveId" clId="{521B7F60-03FE-4D65-851F-5D5797D9F8EC}" dt="2024-07-26T13:45:18.961" v="128" actId="14100"/>
        <pc:sldMkLst>
          <pc:docMk/>
          <pc:sldMk cId="3454903246" sldId="264"/>
        </pc:sldMkLst>
        <pc:spChg chg="add del mod">
          <ac:chgData name="sathwika k" userId="b71c33a7248c4421" providerId="LiveId" clId="{521B7F60-03FE-4D65-851F-5D5797D9F8EC}" dt="2024-07-26T13:44:49.843" v="121"/>
          <ac:spMkLst>
            <pc:docMk/>
            <pc:sldMk cId="3454903246" sldId="264"/>
            <ac:spMk id="3" creationId="{A0271829-5F1F-689B-D24A-9DAEB98D135E}"/>
          </ac:spMkLst>
        </pc:spChg>
        <pc:picChg chg="del">
          <ac:chgData name="sathwika k" userId="b71c33a7248c4421" providerId="LiveId" clId="{521B7F60-03FE-4D65-851F-5D5797D9F8EC}" dt="2024-07-26T13:44:33.054" v="120" actId="478"/>
          <ac:picMkLst>
            <pc:docMk/>
            <pc:sldMk cId="3454903246" sldId="264"/>
            <ac:picMk id="5" creationId="{83D82A76-3807-9A1D-C406-1408FCF2E426}"/>
          </ac:picMkLst>
        </pc:picChg>
        <pc:picChg chg="add mod modCrop">
          <ac:chgData name="sathwika k" userId="b71c33a7248c4421" providerId="LiveId" clId="{521B7F60-03FE-4D65-851F-5D5797D9F8EC}" dt="2024-07-26T13:45:18.961" v="128" actId="14100"/>
          <ac:picMkLst>
            <pc:docMk/>
            <pc:sldMk cId="3454903246" sldId="264"/>
            <ac:picMk id="7" creationId="{D76C73A4-BE94-B90D-0281-C2BEB9FBF841}"/>
          </ac:picMkLst>
        </pc:picChg>
      </pc:sldChg>
      <pc:sldChg chg="addSp delSp modSp mod">
        <pc:chgData name="sathwika k" userId="b71c33a7248c4421" providerId="LiveId" clId="{521B7F60-03FE-4D65-851F-5D5797D9F8EC}" dt="2024-07-26T13:49:09.636" v="223" actId="20577"/>
        <pc:sldMkLst>
          <pc:docMk/>
          <pc:sldMk cId="507239281" sldId="265"/>
        </pc:sldMkLst>
        <pc:spChg chg="add del mod">
          <ac:chgData name="sathwika k" userId="b71c33a7248c4421" providerId="LiveId" clId="{521B7F60-03FE-4D65-851F-5D5797D9F8EC}" dt="2024-07-26T13:48:29.300" v="191"/>
          <ac:spMkLst>
            <pc:docMk/>
            <pc:sldMk cId="507239281" sldId="265"/>
            <ac:spMk id="3" creationId="{77BF4D02-50D7-C341-BC64-DB7F6C58472E}"/>
          </ac:spMkLst>
        </pc:spChg>
        <pc:spChg chg="mod">
          <ac:chgData name="sathwika k" userId="b71c33a7248c4421" providerId="LiveId" clId="{521B7F60-03FE-4D65-851F-5D5797D9F8EC}" dt="2024-07-26T13:49:09.636" v="223" actId="20577"/>
          <ac:spMkLst>
            <pc:docMk/>
            <pc:sldMk cId="507239281" sldId="265"/>
            <ac:spMk id="6" creationId="{0F77748F-E4D5-8CD5-3CFA-24DEE2C3DC1E}"/>
          </ac:spMkLst>
        </pc:spChg>
        <pc:picChg chg="del">
          <ac:chgData name="sathwika k" userId="b71c33a7248c4421" providerId="LiveId" clId="{521B7F60-03FE-4D65-851F-5D5797D9F8EC}" dt="2024-07-26T13:48:24.971" v="190" actId="478"/>
          <ac:picMkLst>
            <pc:docMk/>
            <pc:sldMk cId="507239281" sldId="265"/>
            <ac:picMk id="5" creationId="{52B13ECA-5867-734D-E909-8FA4FE3CC47E}"/>
          </ac:picMkLst>
        </pc:picChg>
        <pc:picChg chg="add mod modCrop">
          <ac:chgData name="sathwika k" userId="b71c33a7248c4421" providerId="LiveId" clId="{521B7F60-03FE-4D65-851F-5D5797D9F8EC}" dt="2024-07-26T13:48:49.593" v="195" actId="14100"/>
          <ac:picMkLst>
            <pc:docMk/>
            <pc:sldMk cId="507239281" sldId="265"/>
            <ac:picMk id="7" creationId="{47A11A81-EADB-F3E3-7408-29A644B6933D}"/>
          </ac:picMkLst>
        </pc:picChg>
      </pc:sldChg>
      <pc:sldChg chg="addSp delSp modSp mod">
        <pc:chgData name="sathwika k" userId="b71c33a7248c4421" providerId="LiveId" clId="{521B7F60-03FE-4D65-851F-5D5797D9F8EC}" dt="2024-07-26T13:52:59.282" v="448" actId="20577"/>
        <pc:sldMkLst>
          <pc:docMk/>
          <pc:sldMk cId="2378235009" sldId="266"/>
        </pc:sldMkLst>
        <pc:spChg chg="add del mod">
          <ac:chgData name="sathwika k" userId="b71c33a7248c4421" providerId="LiveId" clId="{521B7F60-03FE-4D65-851F-5D5797D9F8EC}" dt="2024-07-26T13:51:48.975" v="337"/>
          <ac:spMkLst>
            <pc:docMk/>
            <pc:sldMk cId="2378235009" sldId="266"/>
            <ac:spMk id="3" creationId="{48052222-CBE3-4100-ED91-1C3BA9BE370A}"/>
          </ac:spMkLst>
        </pc:spChg>
        <pc:spChg chg="mod">
          <ac:chgData name="sathwika k" userId="b71c33a7248c4421" providerId="LiveId" clId="{521B7F60-03FE-4D65-851F-5D5797D9F8EC}" dt="2024-07-26T13:52:59.282" v="448" actId="20577"/>
          <ac:spMkLst>
            <pc:docMk/>
            <pc:sldMk cId="2378235009" sldId="266"/>
            <ac:spMk id="6" creationId="{64AA32B5-A19E-A4CE-9B6F-6C1321F886CE}"/>
          </ac:spMkLst>
        </pc:spChg>
        <pc:picChg chg="del">
          <ac:chgData name="sathwika k" userId="b71c33a7248c4421" providerId="LiveId" clId="{521B7F60-03FE-4D65-851F-5D5797D9F8EC}" dt="2024-07-26T13:51:42.600" v="336" actId="478"/>
          <ac:picMkLst>
            <pc:docMk/>
            <pc:sldMk cId="2378235009" sldId="266"/>
            <ac:picMk id="5" creationId="{00766D13-D1FA-3517-B68C-8E0591773426}"/>
          </ac:picMkLst>
        </pc:picChg>
        <pc:picChg chg="add mod modCrop">
          <ac:chgData name="sathwika k" userId="b71c33a7248c4421" providerId="LiveId" clId="{521B7F60-03FE-4D65-851F-5D5797D9F8EC}" dt="2024-07-26T13:52:10.349" v="342" actId="14100"/>
          <ac:picMkLst>
            <pc:docMk/>
            <pc:sldMk cId="2378235009" sldId="266"/>
            <ac:picMk id="7" creationId="{C1FE434A-87AD-EFE4-F046-48A4C7545733}"/>
          </ac:picMkLst>
        </pc:picChg>
      </pc:sldChg>
      <pc:sldChg chg="addSp delSp modSp mod">
        <pc:chgData name="sathwika k" userId="b71c33a7248c4421" providerId="LiveId" clId="{521B7F60-03FE-4D65-851F-5D5797D9F8EC}" dt="2024-07-26T13:51:08.325" v="335" actId="207"/>
        <pc:sldMkLst>
          <pc:docMk/>
          <pc:sldMk cId="3576758170" sldId="267"/>
        </pc:sldMkLst>
        <pc:spChg chg="add del mod">
          <ac:chgData name="sathwika k" userId="b71c33a7248c4421" providerId="LiveId" clId="{521B7F60-03FE-4D65-851F-5D5797D9F8EC}" dt="2024-07-26T13:49:47.946" v="225"/>
          <ac:spMkLst>
            <pc:docMk/>
            <pc:sldMk cId="3576758170" sldId="267"/>
            <ac:spMk id="3" creationId="{4056B844-14F8-E274-B779-EADC868CABF8}"/>
          </ac:spMkLst>
        </pc:spChg>
        <pc:spChg chg="mod">
          <ac:chgData name="sathwika k" userId="b71c33a7248c4421" providerId="LiveId" clId="{521B7F60-03FE-4D65-851F-5D5797D9F8EC}" dt="2024-07-26T13:51:08.325" v="335" actId="207"/>
          <ac:spMkLst>
            <pc:docMk/>
            <pc:sldMk cId="3576758170" sldId="267"/>
            <ac:spMk id="7" creationId="{3332563C-C7CF-C499-2A5A-72876C021C9F}"/>
          </ac:spMkLst>
        </pc:spChg>
        <pc:picChg chg="del">
          <ac:chgData name="sathwika k" userId="b71c33a7248c4421" providerId="LiveId" clId="{521B7F60-03FE-4D65-851F-5D5797D9F8EC}" dt="2024-07-26T13:49:39.921" v="224" actId="478"/>
          <ac:picMkLst>
            <pc:docMk/>
            <pc:sldMk cId="3576758170" sldId="267"/>
            <ac:picMk id="5" creationId="{3C5E7EAF-AFD5-0C5D-5797-9675F4C85DF1}"/>
          </ac:picMkLst>
        </pc:picChg>
        <pc:picChg chg="add mod modCrop">
          <ac:chgData name="sathwika k" userId="b71c33a7248c4421" providerId="LiveId" clId="{521B7F60-03FE-4D65-851F-5D5797D9F8EC}" dt="2024-07-26T13:50:11.345" v="229" actId="14100"/>
          <ac:picMkLst>
            <pc:docMk/>
            <pc:sldMk cId="3576758170" sldId="267"/>
            <ac:picMk id="6" creationId="{517FC4BD-2A91-C028-ADD8-92F0CF8ED519}"/>
          </ac:picMkLst>
        </pc:picChg>
      </pc:sldChg>
      <pc:sldChg chg="addSp delSp modSp mod">
        <pc:chgData name="sathwika k" userId="b71c33a7248c4421" providerId="LiveId" clId="{521B7F60-03FE-4D65-851F-5D5797D9F8EC}" dt="2024-07-26T13:55:55.538" v="539" actId="20577"/>
        <pc:sldMkLst>
          <pc:docMk/>
          <pc:sldMk cId="1274890810" sldId="268"/>
        </pc:sldMkLst>
        <pc:spChg chg="add del mod">
          <ac:chgData name="sathwika k" userId="b71c33a7248c4421" providerId="LiveId" clId="{521B7F60-03FE-4D65-851F-5D5797D9F8EC}" dt="2024-07-26T13:55:00.204" v="452"/>
          <ac:spMkLst>
            <pc:docMk/>
            <pc:sldMk cId="1274890810" sldId="268"/>
            <ac:spMk id="3" creationId="{24BF9774-9537-DEF9-2D20-D20C8265697E}"/>
          </ac:spMkLst>
        </pc:spChg>
        <pc:spChg chg="mod">
          <ac:chgData name="sathwika k" userId="b71c33a7248c4421" providerId="LiveId" clId="{521B7F60-03FE-4D65-851F-5D5797D9F8EC}" dt="2024-07-26T13:55:55.538" v="539" actId="20577"/>
          <ac:spMkLst>
            <pc:docMk/>
            <pc:sldMk cId="1274890810" sldId="268"/>
            <ac:spMk id="6" creationId="{78986C58-0963-A71A-4DA1-F1379EC6F484}"/>
          </ac:spMkLst>
        </pc:spChg>
        <pc:picChg chg="del">
          <ac:chgData name="sathwika k" userId="b71c33a7248c4421" providerId="LiveId" clId="{521B7F60-03FE-4D65-851F-5D5797D9F8EC}" dt="2024-07-26T13:54:47.743" v="450" actId="478"/>
          <ac:picMkLst>
            <pc:docMk/>
            <pc:sldMk cId="1274890810" sldId="268"/>
            <ac:picMk id="5" creationId="{3AA3FE11-75E3-E0AA-DEA9-9592634225AC}"/>
          </ac:picMkLst>
        </pc:picChg>
        <pc:picChg chg="add mod modCrop">
          <ac:chgData name="sathwika k" userId="b71c33a7248c4421" providerId="LiveId" clId="{521B7F60-03FE-4D65-851F-5D5797D9F8EC}" dt="2024-07-26T13:55:17.360" v="456" actId="14100"/>
          <ac:picMkLst>
            <pc:docMk/>
            <pc:sldMk cId="1274890810" sldId="268"/>
            <ac:picMk id="7" creationId="{824EB485-377F-C6BC-F25B-3A2DDB299F7C}"/>
          </ac:picMkLst>
        </pc:picChg>
        <pc:picChg chg="del">
          <ac:chgData name="sathwika k" userId="b71c33a7248c4421" providerId="LiveId" clId="{521B7F60-03FE-4D65-851F-5D5797D9F8EC}" dt="2024-07-26T13:54:53.897" v="451" actId="478"/>
          <ac:picMkLst>
            <pc:docMk/>
            <pc:sldMk cId="1274890810" sldId="268"/>
            <ac:picMk id="10" creationId="{3949C1DF-4A71-12DF-52F2-1CEB5EC2690D}"/>
          </ac:picMkLst>
        </pc:picChg>
      </pc:sldChg>
      <pc:sldChg chg="del">
        <pc:chgData name="sathwika k" userId="b71c33a7248c4421" providerId="LiveId" clId="{521B7F60-03FE-4D65-851F-5D5797D9F8EC}" dt="2024-07-26T13:54:43.042" v="449" actId="47"/>
        <pc:sldMkLst>
          <pc:docMk/>
          <pc:sldMk cId="4252899806" sldId="269"/>
        </pc:sldMkLst>
      </pc:sldChg>
      <pc:sldChg chg="addSp delSp modSp mod">
        <pc:chgData name="sathwika k" userId="b71c33a7248c4421" providerId="LiveId" clId="{521B7F60-03FE-4D65-851F-5D5797D9F8EC}" dt="2024-07-26T13:57:09.949" v="639" actId="20577"/>
        <pc:sldMkLst>
          <pc:docMk/>
          <pc:sldMk cId="4015884512" sldId="271"/>
        </pc:sldMkLst>
        <pc:spChg chg="mod">
          <ac:chgData name="sathwika k" userId="b71c33a7248c4421" providerId="LiveId" clId="{521B7F60-03FE-4D65-851F-5D5797D9F8EC}" dt="2024-07-21T13:40:52.176" v="96" actId="1076"/>
          <ac:spMkLst>
            <pc:docMk/>
            <pc:sldMk cId="4015884512" sldId="271"/>
            <ac:spMk id="2" creationId="{F173A6B4-8AB3-14A7-AED0-A0F93C44DF9D}"/>
          </ac:spMkLst>
        </pc:spChg>
        <pc:spChg chg="del mod">
          <ac:chgData name="sathwika k" userId="b71c33a7248c4421" providerId="LiveId" clId="{521B7F60-03FE-4D65-851F-5D5797D9F8EC}" dt="2024-07-21T13:39:44.295" v="73"/>
          <ac:spMkLst>
            <pc:docMk/>
            <pc:sldMk cId="4015884512" sldId="271"/>
            <ac:spMk id="3" creationId="{594B6A3C-F9F6-31E4-A7CE-C4A139FB4296}"/>
          </ac:spMkLst>
        </pc:spChg>
        <pc:spChg chg="add">
          <ac:chgData name="sathwika k" userId="b71c33a7248c4421" providerId="LiveId" clId="{521B7F60-03FE-4D65-851F-5D5797D9F8EC}" dt="2024-07-21T13:39:38.608" v="71"/>
          <ac:spMkLst>
            <pc:docMk/>
            <pc:sldMk cId="4015884512" sldId="271"/>
            <ac:spMk id="4" creationId="{0BE80F97-FE1B-6C56-829E-8366AB648865}"/>
          </ac:spMkLst>
        </pc:spChg>
        <pc:spChg chg="add mod">
          <ac:chgData name="sathwika k" userId="b71c33a7248c4421" providerId="LiveId" clId="{521B7F60-03FE-4D65-851F-5D5797D9F8EC}" dt="2024-07-26T13:57:09.949" v="639" actId="20577"/>
          <ac:spMkLst>
            <pc:docMk/>
            <pc:sldMk cId="4015884512" sldId="271"/>
            <ac:spMk id="5" creationId="{5985A3E6-653D-85A2-6D5C-9856FB7DEEE0}"/>
          </ac:spMkLst>
        </pc:spChg>
      </pc:sldChg>
      <pc:sldChg chg="addSp delSp modSp new mod">
        <pc:chgData name="sathwika k" userId="b71c33a7248c4421" providerId="LiveId" clId="{521B7F60-03FE-4D65-851F-5D5797D9F8EC}" dt="2024-07-21T13:39:12.662" v="70" actId="1076"/>
        <pc:sldMkLst>
          <pc:docMk/>
          <pc:sldMk cId="1348054014" sldId="273"/>
        </pc:sldMkLst>
        <pc:spChg chg="mod">
          <ac:chgData name="sathwika k" userId="b71c33a7248c4421" providerId="LiveId" clId="{521B7F60-03FE-4D65-851F-5D5797D9F8EC}" dt="2024-07-21T13:37:51.073" v="13" actId="20577"/>
          <ac:spMkLst>
            <pc:docMk/>
            <pc:sldMk cId="1348054014" sldId="273"/>
            <ac:spMk id="2" creationId="{AB0C254C-095D-E685-A712-CA51F32FB4AC}"/>
          </ac:spMkLst>
        </pc:spChg>
        <pc:spChg chg="add del mod">
          <ac:chgData name="sathwika k" userId="b71c33a7248c4421" providerId="LiveId" clId="{521B7F60-03FE-4D65-851F-5D5797D9F8EC}" dt="2024-07-21T13:38:07.255" v="19"/>
          <ac:spMkLst>
            <pc:docMk/>
            <pc:sldMk cId="1348054014" sldId="273"/>
            <ac:spMk id="3" creationId="{228F69F4-90EA-471E-9118-D42FE0D8D9A9}"/>
          </ac:spMkLst>
        </pc:spChg>
        <pc:spChg chg="add mod">
          <ac:chgData name="sathwika k" userId="b71c33a7248c4421" providerId="LiveId" clId="{521B7F60-03FE-4D65-851F-5D5797D9F8EC}" dt="2024-07-21T13:38:01.591" v="17"/>
          <ac:spMkLst>
            <pc:docMk/>
            <pc:sldMk cId="1348054014" sldId="273"/>
            <ac:spMk id="4" creationId="{31A99A3C-C301-E931-FCE8-0642748D92C3}"/>
          </ac:spMkLst>
        </pc:spChg>
        <pc:spChg chg="add mod">
          <ac:chgData name="sathwika k" userId="b71c33a7248c4421" providerId="LiveId" clId="{521B7F60-03FE-4D65-851F-5D5797D9F8EC}" dt="2024-07-21T13:39:12.662" v="70" actId="1076"/>
          <ac:spMkLst>
            <pc:docMk/>
            <pc:sldMk cId="1348054014" sldId="273"/>
            <ac:spMk id="5" creationId="{9F93A665-1153-9969-B300-6A8948028A9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523F0-AAC3-BB36-B876-59BCFEE15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8EA3CE-E987-1BFD-A112-7BD48E32B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5F4D2D-BFE9-03A2-D44A-EECEFFB60360}"/>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24E0EFA2-0BFA-607E-6137-746C78BDF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2E60D6-8724-DF2B-0D73-F6D262C3C387}"/>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712468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B7079-974D-EB11-8580-B15A4D6DBA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B4B8FD-0406-0D33-4817-D3E346936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D70FB8-5D8C-5442-FA65-FCA9AA81556E}"/>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0830C10A-9D5A-10B6-3A0B-F84403ED7A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CEAC05-34D3-A107-9F46-CD7CDEF814E4}"/>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719178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ED841-2D7C-C8C4-7ECB-99C9B07B8D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D4CBD-900A-F685-F4AE-C8D72619A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7CFA9-5558-0193-2E2D-87057450EDAB}"/>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1CA651D7-6644-FFDA-D480-75D9CC3B7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15063-8CA7-3890-97B7-26B465FFDE56}"/>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933272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D9A8B-8F9D-A518-061B-4A5D4B3E3E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373F20-578C-C7C8-5A27-604387757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7A4BF-8410-32AA-E0B0-B544973DB166}"/>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51FB50AC-0A2B-F59C-3FE3-30DE67BEE9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224B7-E27A-EABE-6478-1E1CDC801A59}"/>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304125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7EEF-63BE-D8BB-8B1E-B281C88F3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E41CDA-2F94-CEA2-1D84-12A4729344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F4698-832F-4A52-4ABA-8B71D49E8F6A}"/>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1BBF0B60-3D56-21FD-EBCD-B9039EF929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C16E3-C806-7737-D111-E9C48C842F98}"/>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415286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23F5-5EB7-A3E8-56CE-DF539C5475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4BE1C-2097-F0D6-A6B9-27248DC32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CD1126-D722-1966-DD30-CFD130127B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924E17-CE16-3F43-DEF0-1FB56E5FFBB8}"/>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6" name="Footer Placeholder 5">
            <a:extLst>
              <a:ext uri="{FF2B5EF4-FFF2-40B4-BE49-F238E27FC236}">
                <a16:creationId xmlns:a16="http://schemas.microsoft.com/office/drawing/2014/main" id="{0B1DFCBF-47A6-A854-0295-DDB7CE0A8D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D6B586-64E4-C352-B7A7-7E384799D7A6}"/>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36175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11A8-4A33-716E-6E5A-3635EC94A0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F216AE-4B39-E29C-4EC3-DC5F28EA3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141A67-7B97-E15C-05D9-50BF8EBC75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BF24CA-B210-892A-FC0A-99194A412F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7BDA29-B4D0-6B23-B9CC-1CAAC4730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58F6ED-E57B-36C8-CC6C-A3FA37AD640B}"/>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8" name="Footer Placeholder 7">
            <a:extLst>
              <a:ext uri="{FF2B5EF4-FFF2-40B4-BE49-F238E27FC236}">
                <a16:creationId xmlns:a16="http://schemas.microsoft.com/office/drawing/2014/main" id="{983C37D2-D422-1E03-A7D9-CBEE1FF940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E8D781-1E0B-AC7F-6D03-27E729280E89}"/>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1277656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7EA2C-32AE-2C7E-3FF0-FC9841DF4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D3B37C-BED2-B90B-D290-F03EF7ED1FE0}"/>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4" name="Footer Placeholder 3">
            <a:extLst>
              <a:ext uri="{FF2B5EF4-FFF2-40B4-BE49-F238E27FC236}">
                <a16:creationId xmlns:a16="http://schemas.microsoft.com/office/drawing/2014/main" id="{C65E5D41-8F86-7E2F-CBEA-F7E4BF2C392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BD4EB-8D19-5259-A176-E7DF09C44CE5}"/>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21592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B44CF2-C57A-EA1C-4848-45BB633BAC1A}"/>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3" name="Footer Placeholder 2">
            <a:extLst>
              <a:ext uri="{FF2B5EF4-FFF2-40B4-BE49-F238E27FC236}">
                <a16:creationId xmlns:a16="http://schemas.microsoft.com/office/drawing/2014/main" id="{84ABD9E4-F590-1CA5-A1B6-E5B2753486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F9BD17-1F8E-BD55-3AEE-BB12A6272744}"/>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55477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5D83E-8532-0DEB-F651-DC5700C25B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79BAAC-F918-0FB8-A20C-6F5A3CB0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777E10-C54E-2449-2CC7-17F6A07A3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8D1319-E2CD-AC64-9F64-1D49665FBA45}"/>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6" name="Footer Placeholder 5">
            <a:extLst>
              <a:ext uri="{FF2B5EF4-FFF2-40B4-BE49-F238E27FC236}">
                <a16:creationId xmlns:a16="http://schemas.microsoft.com/office/drawing/2014/main" id="{707E3C98-3C1C-AB7C-EE0B-AA76C4E830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24973-81EF-17D5-073A-DC1603F832B2}"/>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2144108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2C3CD-E641-9DA4-B3D3-DE89E631BC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B06AA2-B6FF-6FEB-817A-5F8D4420F9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6808F8-4658-0105-C9A1-6AFFB86F9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9E13D-C8D6-CF90-5FCD-5081B4307722}"/>
              </a:ext>
            </a:extLst>
          </p:cNvPr>
          <p:cNvSpPr>
            <a:spLocks noGrp="1"/>
          </p:cNvSpPr>
          <p:nvPr>
            <p:ph type="dt" sz="half" idx="10"/>
          </p:nvPr>
        </p:nvSpPr>
        <p:spPr/>
        <p:txBody>
          <a:bodyPr/>
          <a:lstStyle/>
          <a:p>
            <a:fld id="{BA867535-821E-4DC0-BC55-F5F8140E7A8A}" type="datetimeFigureOut">
              <a:rPr lang="en-IN" smtClean="0"/>
              <a:t>26-07-2024</a:t>
            </a:fld>
            <a:endParaRPr lang="en-IN"/>
          </a:p>
        </p:txBody>
      </p:sp>
      <p:sp>
        <p:nvSpPr>
          <p:cNvPr id="6" name="Footer Placeholder 5">
            <a:extLst>
              <a:ext uri="{FF2B5EF4-FFF2-40B4-BE49-F238E27FC236}">
                <a16:creationId xmlns:a16="http://schemas.microsoft.com/office/drawing/2014/main" id="{B2251FEF-343A-3DF2-9575-76EEC8EA31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35C15D-9DCB-6C2E-ABA2-303CC438F058}"/>
              </a:ext>
            </a:extLst>
          </p:cNvPr>
          <p:cNvSpPr>
            <a:spLocks noGrp="1"/>
          </p:cNvSpPr>
          <p:nvPr>
            <p:ph type="sldNum" sz="quarter" idx="12"/>
          </p:nvPr>
        </p:nvSpPr>
        <p:spPr/>
        <p:txBody>
          <a:bodyPr/>
          <a:lstStyle/>
          <a:p>
            <a:fld id="{A24BECB8-B220-464D-B8A5-1A3012CE2357}" type="slidenum">
              <a:rPr lang="en-IN" smtClean="0"/>
              <a:t>‹#›</a:t>
            </a:fld>
            <a:endParaRPr lang="en-IN"/>
          </a:p>
        </p:txBody>
      </p:sp>
    </p:spTree>
    <p:extLst>
      <p:ext uri="{BB962C8B-B14F-4D97-AF65-F5344CB8AC3E}">
        <p14:creationId xmlns:p14="http://schemas.microsoft.com/office/powerpoint/2010/main" val="1912653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8E7BAA-367B-F562-DF79-54716B90A8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9275AA-2FDF-D872-91F5-B6A421443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5DCCD-FE2F-5730-F37E-3386EF028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67535-821E-4DC0-BC55-F5F8140E7A8A}" type="datetimeFigureOut">
              <a:rPr lang="en-IN" smtClean="0"/>
              <a:t>26-07-2024</a:t>
            </a:fld>
            <a:endParaRPr lang="en-IN"/>
          </a:p>
        </p:txBody>
      </p:sp>
      <p:sp>
        <p:nvSpPr>
          <p:cNvPr id="5" name="Footer Placeholder 4">
            <a:extLst>
              <a:ext uri="{FF2B5EF4-FFF2-40B4-BE49-F238E27FC236}">
                <a16:creationId xmlns:a16="http://schemas.microsoft.com/office/drawing/2014/main" id="{7484E7D9-CE60-912B-DAE0-6ADEB1EF0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52F2D18-5936-1BFD-76C1-6C9964BD7C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BECB8-B220-464D-B8A5-1A3012CE2357}" type="slidenum">
              <a:rPr lang="en-IN" smtClean="0"/>
              <a:t>‹#›</a:t>
            </a:fld>
            <a:endParaRPr lang="en-IN"/>
          </a:p>
        </p:txBody>
      </p:sp>
    </p:spTree>
    <p:extLst>
      <p:ext uri="{BB962C8B-B14F-4D97-AF65-F5344CB8AC3E}">
        <p14:creationId xmlns:p14="http://schemas.microsoft.com/office/powerpoint/2010/main" val="10346821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21932-80F0-43C2-D39A-A97A399FDB5B}"/>
              </a:ext>
            </a:extLst>
          </p:cNvPr>
          <p:cNvSpPr>
            <a:spLocks noGrp="1"/>
          </p:cNvSpPr>
          <p:nvPr>
            <p:ph type="ctrTitle"/>
          </p:nvPr>
        </p:nvSpPr>
        <p:spPr/>
        <p:txBody>
          <a:bodyPr>
            <a:normAutofit/>
          </a:bodyPr>
          <a:lstStyle/>
          <a:p>
            <a:r>
              <a:rPr lang="en-US" dirty="0"/>
              <a:t>FLIGHTS DATA ANALYSIS USING PYTHON</a:t>
            </a:r>
            <a:endParaRPr lang="en-IN" dirty="0"/>
          </a:p>
        </p:txBody>
      </p:sp>
      <p:sp>
        <p:nvSpPr>
          <p:cNvPr id="3" name="Subtitle 2">
            <a:extLst>
              <a:ext uri="{FF2B5EF4-FFF2-40B4-BE49-F238E27FC236}">
                <a16:creationId xmlns:a16="http://schemas.microsoft.com/office/drawing/2014/main" id="{2B99B1E5-72D7-766C-3895-4DE233451A09}"/>
              </a:ext>
            </a:extLst>
          </p:cNvPr>
          <p:cNvSpPr>
            <a:spLocks noGrp="1"/>
          </p:cNvSpPr>
          <p:nvPr>
            <p:ph type="subTitle" idx="1"/>
          </p:nvPr>
        </p:nvSpPr>
        <p:spPr/>
        <p:txBody>
          <a:bodyPr>
            <a:normAutofit/>
          </a:bodyPr>
          <a:lstStyle/>
          <a:p>
            <a:r>
              <a:rPr lang="en-US" dirty="0"/>
              <a:t>(Pandas, NumPy, Matplotlib, Seaborn)</a:t>
            </a:r>
          </a:p>
          <a:p>
            <a:endParaRPr lang="en-US" dirty="0"/>
          </a:p>
          <a:p>
            <a:r>
              <a:rPr lang="en-US" dirty="0"/>
              <a:t>~Sathwika kurma</a:t>
            </a:r>
            <a:endParaRPr lang="en-IN" dirty="0"/>
          </a:p>
        </p:txBody>
      </p:sp>
    </p:spTree>
    <p:extLst>
      <p:ext uri="{BB962C8B-B14F-4D97-AF65-F5344CB8AC3E}">
        <p14:creationId xmlns:p14="http://schemas.microsoft.com/office/powerpoint/2010/main" val="376134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DAC962-86CE-B369-958C-B932F2AF1D41}"/>
              </a:ext>
            </a:extLst>
          </p:cNvPr>
          <p:cNvSpPr txBox="1"/>
          <p:nvPr/>
        </p:nvSpPr>
        <p:spPr>
          <a:xfrm>
            <a:off x="1986742" y="972589"/>
            <a:ext cx="6648487" cy="923330"/>
          </a:xfrm>
          <a:prstGeom prst="rect">
            <a:avLst/>
          </a:prstGeom>
          <a:noFill/>
        </p:spPr>
        <p:txBody>
          <a:bodyPr wrap="none" rtlCol="0">
            <a:spAutoFit/>
          </a:bodyPr>
          <a:lstStyle/>
          <a:p>
            <a:r>
              <a:rPr lang="en-US" dirty="0"/>
              <a:t>Here the image shows  the TOP airlines with the number of flights</a:t>
            </a:r>
            <a:r>
              <a:rPr lang="en-IN" dirty="0"/>
              <a:t>.</a:t>
            </a:r>
          </a:p>
          <a:p>
            <a:r>
              <a:rPr lang="en-IN" dirty="0"/>
              <a:t>Top 1 is </a:t>
            </a:r>
            <a:r>
              <a:rPr lang="en-IN" dirty="0">
                <a:solidFill>
                  <a:schemeClr val="tx2">
                    <a:lumMod val="50000"/>
                    <a:lumOff val="50000"/>
                  </a:schemeClr>
                </a:solidFill>
              </a:rPr>
              <a:t>VISTARA</a:t>
            </a:r>
            <a:r>
              <a:rPr lang="en-IN" dirty="0"/>
              <a:t> airline</a:t>
            </a:r>
          </a:p>
          <a:p>
            <a:r>
              <a:rPr lang="en-IN" dirty="0"/>
              <a:t>Top 2 is </a:t>
            </a:r>
            <a:r>
              <a:rPr lang="en-IN" dirty="0">
                <a:solidFill>
                  <a:schemeClr val="tx2">
                    <a:lumMod val="50000"/>
                    <a:lumOff val="50000"/>
                  </a:schemeClr>
                </a:solidFill>
              </a:rPr>
              <a:t>AIR INDIA </a:t>
            </a:r>
            <a:r>
              <a:rPr lang="en-IN" dirty="0"/>
              <a:t>airline</a:t>
            </a:r>
            <a:endParaRPr lang="en-US" dirty="0"/>
          </a:p>
        </p:txBody>
      </p:sp>
      <p:pic>
        <p:nvPicPr>
          <p:cNvPr id="7" name="Content Placeholder 6">
            <a:extLst>
              <a:ext uri="{FF2B5EF4-FFF2-40B4-BE49-F238E27FC236}">
                <a16:creationId xmlns:a16="http://schemas.microsoft.com/office/drawing/2014/main" id="{D76C73A4-BE94-B90D-0281-C2BEB9FBF84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362" t="20705" r="16079" b="5363"/>
          <a:stretch/>
        </p:blipFill>
        <p:spPr>
          <a:xfrm>
            <a:off x="2126363" y="1985076"/>
            <a:ext cx="7616153" cy="4619828"/>
          </a:xfrm>
        </p:spPr>
      </p:pic>
    </p:spTree>
    <p:extLst>
      <p:ext uri="{BB962C8B-B14F-4D97-AF65-F5344CB8AC3E}">
        <p14:creationId xmlns:p14="http://schemas.microsoft.com/office/powerpoint/2010/main" val="345490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F77748F-E4D5-8CD5-3CFA-24DEE2C3DC1E}"/>
              </a:ext>
            </a:extLst>
          </p:cNvPr>
          <p:cNvSpPr txBox="1"/>
          <p:nvPr/>
        </p:nvSpPr>
        <p:spPr>
          <a:xfrm>
            <a:off x="1712421" y="872837"/>
            <a:ext cx="9006889" cy="646331"/>
          </a:xfrm>
          <a:prstGeom prst="rect">
            <a:avLst/>
          </a:prstGeom>
          <a:noFill/>
        </p:spPr>
        <p:txBody>
          <a:bodyPr wrap="none" rtlCol="0">
            <a:spAutoFit/>
          </a:bodyPr>
          <a:lstStyle/>
          <a:p>
            <a:r>
              <a:rPr lang="en-US" dirty="0"/>
              <a:t>Here is the </a:t>
            </a:r>
            <a:r>
              <a:rPr lang="en-US" dirty="0">
                <a:solidFill>
                  <a:schemeClr val="tx2">
                    <a:lumMod val="50000"/>
                    <a:lumOff val="50000"/>
                  </a:schemeClr>
                </a:solidFill>
              </a:rPr>
              <a:t>Time Series analysis</a:t>
            </a:r>
            <a:r>
              <a:rPr lang="en-US" dirty="0"/>
              <a:t> of ticket price with respect to the month of time.</a:t>
            </a:r>
          </a:p>
          <a:p>
            <a:r>
              <a:rPr lang="en-US" dirty="0"/>
              <a:t>We can say that the price of the tickets was high at the months of Feb and March of 2018.</a:t>
            </a:r>
            <a:endParaRPr lang="en-IN" dirty="0"/>
          </a:p>
        </p:txBody>
      </p:sp>
      <p:pic>
        <p:nvPicPr>
          <p:cNvPr id="7" name="Content Placeholder 6">
            <a:extLst>
              <a:ext uri="{FF2B5EF4-FFF2-40B4-BE49-F238E27FC236}">
                <a16:creationId xmlns:a16="http://schemas.microsoft.com/office/drawing/2014/main" id="{47A11A81-EADB-F3E3-7408-29A644B6933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553" t="20896" r="15434" b="4408"/>
          <a:stretch/>
        </p:blipFill>
        <p:spPr>
          <a:xfrm>
            <a:off x="1895302" y="1542225"/>
            <a:ext cx="7489767" cy="4840492"/>
          </a:xfrm>
        </p:spPr>
      </p:pic>
    </p:spTree>
    <p:extLst>
      <p:ext uri="{BB962C8B-B14F-4D97-AF65-F5344CB8AC3E}">
        <p14:creationId xmlns:p14="http://schemas.microsoft.com/office/powerpoint/2010/main" val="50723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4AA32B5-A19E-A4CE-9B6F-6C1321F886CE}"/>
              </a:ext>
            </a:extLst>
          </p:cNvPr>
          <p:cNvSpPr txBox="1"/>
          <p:nvPr/>
        </p:nvSpPr>
        <p:spPr>
          <a:xfrm>
            <a:off x="2227811" y="922712"/>
            <a:ext cx="4780989" cy="646331"/>
          </a:xfrm>
          <a:prstGeom prst="rect">
            <a:avLst/>
          </a:prstGeom>
          <a:noFill/>
        </p:spPr>
        <p:txBody>
          <a:bodyPr wrap="none" rtlCol="0">
            <a:spAutoFit/>
          </a:bodyPr>
          <a:lstStyle/>
          <a:p>
            <a:r>
              <a:rPr lang="en-US" dirty="0"/>
              <a:t>This is the </a:t>
            </a:r>
            <a:r>
              <a:rPr lang="en-US" dirty="0">
                <a:solidFill>
                  <a:schemeClr val="tx2">
                    <a:lumMod val="50000"/>
                    <a:lumOff val="50000"/>
                  </a:schemeClr>
                </a:solidFill>
              </a:rPr>
              <a:t>count plot </a:t>
            </a:r>
            <a:r>
              <a:rPr lang="en-US" dirty="0"/>
              <a:t>of stops distribution.</a:t>
            </a:r>
          </a:p>
          <a:p>
            <a:r>
              <a:rPr lang="en-US" dirty="0"/>
              <a:t>The highest number of flights were of one stop.</a:t>
            </a:r>
          </a:p>
        </p:txBody>
      </p:sp>
      <p:pic>
        <p:nvPicPr>
          <p:cNvPr id="7" name="Content Placeholder 6">
            <a:extLst>
              <a:ext uri="{FF2B5EF4-FFF2-40B4-BE49-F238E27FC236}">
                <a16:creationId xmlns:a16="http://schemas.microsoft.com/office/drawing/2014/main" id="{C1FE434A-87AD-EFE4-F046-48A4C75457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124" t="20705" r="25643" b="8037"/>
          <a:stretch/>
        </p:blipFill>
        <p:spPr>
          <a:xfrm>
            <a:off x="2360814" y="1756978"/>
            <a:ext cx="6866313" cy="4982751"/>
          </a:xfrm>
        </p:spPr>
      </p:pic>
    </p:spTree>
    <p:extLst>
      <p:ext uri="{BB962C8B-B14F-4D97-AF65-F5344CB8AC3E}">
        <p14:creationId xmlns:p14="http://schemas.microsoft.com/office/powerpoint/2010/main" val="237823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332563C-C7CF-C499-2A5A-72876C021C9F}"/>
              </a:ext>
            </a:extLst>
          </p:cNvPr>
          <p:cNvSpPr txBox="1"/>
          <p:nvPr/>
        </p:nvSpPr>
        <p:spPr>
          <a:xfrm>
            <a:off x="2234045" y="955654"/>
            <a:ext cx="7558347" cy="646331"/>
          </a:xfrm>
          <a:prstGeom prst="rect">
            <a:avLst/>
          </a:prstGeom>
          <a:noFill/>
        </p:spPr>
        <p:txBody>
          <a:bodyPr wrap="square">
            <a:spAutoFit/>
          </a:bodyPr>
          <a:lstStyle/>
          <a:p>
            <a:r>
              <a:rPr lang="en-US" dirty="0"/>
              <a:t>This is the pie chart of class distribution.</a:t>
            </a:r>
          </a:p>
          <a:p>
            <a:r>
              <a:rPr lang="en-US" dirty="0"/>
              <a:t>It shows the </a:t>
            </a:r>
            <a:r>
              <a:rPr lang="en-US" dirty="0">
                <a:solidFill>
                  <a:schemeClr val="tx2">
                    <a:lumMod val="50000"/>
                    <a:lumOff val="50000"/>
                  </a:schemeClr>
                </a:solidFill>
              </a:rPr>
              <a:t>economy</a:t>
            </a:r>
            <a:r>
              <a:rPr lang="en-US" dirty="0"/>
              <a:t> class as the popular among the </a:t>
            </a:r>
            <a:r>
              <a:rPr lang="en-US" dirty="0" err="1"/>
              <a:t>the</a:t>
            </a:r>
            <a:r>
              <a:rPr lang="en-US" dirty="0"/>
              <a:t> rest.</a:t>
            </a:r>
            <a:endParaRPr lang="en-IN" dirty="0"/>
          </a:p>
        </p:txBody>
      </p:sp>
      <p:pic>
        <p:nvPicPr>
          <p:cNvPr id="6" name="Content Placeholder 5">
            <a:extLst>
              <a:ext uri="{FF2B5EF4-FFF2-40B4-BE49-F238E27FC236}">
                <a16:creationId xmlns:a16="http://schemas.microsoft.com/office/drawing/2014/main" id="{517FC4BD-2A91-C028-ADD8-92F0CF8ED51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437" t="20514" r="27469" b="8038"/>
          <a:stretch/>
        </p:blipFill>
        <p:spPr>
          <a:xfrm>
            <a:off x="2369127" y="1908264"/>
            <a:ext cx="6458989" cy="4627705"/>
          </a:xfrm>
        </p:spPr>
      </p:pic>
    </p:spTree>
    <p:extLst>
      <p:ext uri="{BB962C8B-B14F-4D97-AF65-F5344CB8AC3E}">
        <p14:creationId xmlns:p14="http://schemas.microsoft.com/office/powerpoint/2010/main" val="3576758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986C58-0963-A71A-4DA1-F1379EC6F484}"/>
              </a:ext>
            </a:extLst>
          </p:cNvPr>
          <p:cNvSpPr txBox="1"/>
          <p:nvPr/>
        </p:nvSpPr>
        <p:spPr>
          <a:xfrm>
            <a:off x="2119745" y="931025"/>
            <a:ext cx="4573881" cy="646331"/>
          </a:xfrm>
          <a:prstGeom prst="rect">
            <a:avLst/>
          </a:prstGeom>
          <a:noFill/>
        </p:spPr>
        <p:txBody>
          <a:bodyPr wrap="none" rtlCol="0">
            <a:spAutoFit/>
          </a:bodyPr>
          <a:lstStyle/>
          <a:p>
            <a:r>
              <a:rPr lang="en-US" dirty="0"/>
              <a:t>This shows about the </a:t>
            </a:r>
            <a:r>
              <a:rPr lang="en-US" dirty="0">
                <a:solidFill>
                  <a:schemeClr val="tx2">
                    <a:lumMod val="50000"/>
                    <a:lumOff val="50000"/>
                  </a:schemeClr>
                </a:solidFill>
              </a:rPr>
              <a:t>TOP 5 frequent flights</a:t>
            </a:r>
            <a:r>
              <a:rPr lang="en-US" dirty="0"/>
              <a:t>.</a:t>
            </a:r>
          </a:p>
          <a:p>
            <a:r>
              <a:rPr lang="en-US" dirty="0"/>
              <a:t>UK-706 is noted as highest with 3235 flights. </a:t>
            </a:r>
            <a:endParaRPr lang="en-IN" dirty="0"/>
          </a:p>
        </p:txBody>
      </p:sp>
      <p:pic>
        <p:nvPicPr>
          <p:cNvPr id="7" name="Content Placeholder 6">
            <a:extLst>
              <a:ext uri="{FF2B5EF4-FFF2-40B4-BE49-F238E27FC236}">
                <a16:creationId xmlns:a16="http://schemas.microsoft.com/office/drawing/2014/main" id="{824EB485-377F-C6BC-F25B-3A2DDB299F7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255" t="19941" r="20699" b="5745"/>
          <a:stretch/>
        </p:blipFill>
        <p:spPr>
          <a:xfrm>
            <a:off x="2211185" y="1912039"/>
            <a:ext cx="7323147" cy="4779706"/>
          </a:xfrm>
        </p:spPr>
      </p:pic>
    </p:spTree>
    <p:extLst>
      <p:ext uri="{BB962C8B-B14F-4D97-AF65-F5344CB8AC3E}">
        <p14:creationId xmlns:p14="http://schemas.microsoft.com/office/powerpoint/2010/main" val="127489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A6B4-8AB3-14A7-AED0-A0F93C44DF9D}"/>
              </a:ext>
            </a:extLst>
          </p:cNvPr>
          <p:cNvSpPr>
            <a:spLocks noGrp="1"/>
          </p:cNvSpPr>
          <p:nvPr>
            <p:ph type="title"/>
          </p:nvPr>
        </p:nvSpPr>
        <p:spPr>
          <a:xfrm>
            <a:off x="838200" y="101684"/>
            <a:ext cx="10515600" cy="1325563"/>
          </a:xfrm>
        </p:spPr>
        <p:txBody>
          <a:bodyPr/>
          <a:lstStyle/>
          <a:p>
            <a:r>
              <a:rPr lang="en-US" dirty="0"/>
              <a:t>DISCUSSION</a:t>
            </a:r>
            <a:endParaRPr lang="en-IN" dirty="0"/>
          </a:p>
        </p:txBody>
      </p:sp>
      <p:sp>
        <p:nvSpPr>
          <p:cNvPr id="5" name="Rectangle 2">
            <a:extLst>
              <a:ext uri="{FF2B5EF4-FFF2-40B4-BE49-F238E27FC236}">
                <a16:creationId xmlns:a16="http://schemas.microsoft.com/office/drawing/2014/main" id="{5985A3E6-653D-85A2-6D5C-9856FB7DEEE0}"/>
              </a:ext>
            </a:extLst>
          </p:cNvPr>
          <p:cNvSpPr>
            <a:spLocks noGrp="1" noChangeArrowheads="1"/>
          </p:cNvSpPr>
          <p:nvPr>
            <p:ph idx="1"/>
          </p:nvPr>
        </p:nvSpPr>
        <p:spPr bwMode="auto">
          <a:xfrm>
            <a:off x="838200" y="1427247"/>
            <a:ext cx="105156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Airlines</a:t>
            </a:r>
            <a:r>
              <a:rPr kumimoji="0" lang="en-US" altLang="en-US" sz="1800" b="0" i="0" u="none" strike="noStrike" cap="none" normalizeH="0" baseline="0" dirty="0">
                <a:ln>
                  <a:noFill/>
                </a:ln>
                <a:solidFill>
                  <a:schemeClr val="tx1"/>
                </a:solidFill>
                <a:effectLst/>
                <a:latin typeface="Arial" panose="020B0604020202020204" pitchFamily="34" charset="0"/>
              </a:rPr>
              <a:t>: Vistara is the top airline with the highest number of flights, followed by Air India.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Price Peaks</a:t>
            </a:r>
            <a:r>
              <a:rPr kumimoji="0" lang="en-US" altLang="en-US" sz="1800" b="0" i="0" u="none" strike="noStrike" cap="none" normalizeH="0" baseline="0" dirty="0">
                <a:ln>
                  <a:noFill/>
                </a:ln>
                <a:solidFill>
                  <a:schemeClr val="tx1"/>
                </a:solidFill>
                <a:effectLst/>
                <a:latin typeface="Arial" panose="020B0604020202020204" pitchFamily="34" charset="0"/>
              </a:rPr>
              <a:t>: The average price of flight tickets was highest between </a:t>
            </a:r>
            <a:r>
              <a:rPr lang="en-US" altLang="en-US" sz="1800" dirty="0" err="1">
                <a:latin typeface="Arial" panose="020B0604020202020204" pitchFamily="34" charset="0"/>
              </a:rPr>
              <a:t>feb</a:t>
            </a:r>
            <a:r>
              <a:rPr lang="en-US" altLang="en-US" sz="1800" dirty="0">
                <a:latin typeface="Arial" panose="020B0604020202020204" pitchFamily="34" charset="0"/>
              </a:rPr>
              <a:t> </a:t>
            </a:r>
            <a:r>
              <a:rPr lang="en-US" altLang="en-US" sz="1800">
                <a:latin typeface="Arial" panose="020B0604020202020204" pitchFamily="34" charset="0"/>
              </a:rPr>
              <a:t>and march of 2018</a:t>
            </a:r>
            <a:r>
              <a:rPr kumimoji="0" lang="en-US" altLang="en-US" sz="1800" b="0" i="0" u="none" strike="noStrike" cap="none" normalizeH="0" baseline="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a:t>
            </a:r>
            <a:r>
              <a:rPr kumimoji="0" lang="en-US" altLang="en-US" sz="1800" b="0" i="0" u="none" strike="noStrike" cap="none" normalizeH="0" baseline="0" dirty="0">
                <a:ln>
                  <a:noFill/>
                </a:ln>
                <a:solidFill>
                  <a:schemeClr val="tx1"/>
                </a:solidFill>
                <a:effectLst/>
                <a:latin typeface="Arial" panose="020B0604020202020204" pitchFamily="34" charset="0"/>
              </a:rPr>
              <a:t>: Economy class is the most popular one.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Stops</a:t>
            </a:r>
            <a:r>
              <a:rPr kumimoji="0" lang="en-US" altLang="en-US" sz="1800" b="0" i="0" u="none" strike="noStrike" cap="none" normalizeH="0" baseline="0" dirty="0">
                <a:ln>
                  <a:noFill/>
                </a:ln>
                <a:solidFill>
                  <a:schemeClr val="tx1"/>
                </a:solidFill>
                <a:effectLst/>
                <a:latin typeface="Arial" panose="020B0604020202020204" pitchFamily="34" charset="0"/>
              </a:rPr>
              <a:t>: Most flights have one stops, but some have zero stop.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Cities</a:t>
            </a:r>
            <a:r>
              <a:rPr kumimoji="0" lang="en-US" altLang="en-US" sz="1800" b="0" i="0" u="none" strike="noStrike" cap="none" normalizeH="0" baseline="0" dirty="0">
                <a:ln>
                  <a:noFill/>
                </a:ln>
                <a:solidFill>
                  <a:schemeClr val="tx1"/>
                </a:solidFill>
                <a:effectLst/>
                <a:latin typeface="Arial" panose="020B0604020202020204" pitchFamily="34" charset="0"/>
              </a:rPr>
              <a:t>: The source city for all flights is Delhi, and the destination city is Mumbai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Days Left</a:t>
            </a:r>
            <a:r>
              <a:rPr kumimoji="0" lang="en-US" altLang="en-US" sz="1800" b="0" i="0" u="none" strike="noStrike" cap="none" normalizeH="0" baseline="0" dirty="0">
                <a:ln>
                  <a:noFill/>
                </a:ln>
                <a:solidFill>
                  <a:schemeClr val="tx1"/>
                </a:solidFill>
                <a:effectLst/>
                <a:latin typeface="Arial" panose="020B0604020202020204" pitchFamily="34" charset="0"/>
              </a:rPr>
              <a:t>: The highest number of flights are scheduled with 3 day left until departure.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Flight Duration</a:t>
            </a:r>
            <a:r>
              <a:rPr kumimoji="0" lang="en-US" altLang="en-US" sz="1800" b="0" i="0" u="none" strike="noStrike" cap="none" normalizeH="0" baseline="0" dirty="0">
                <a:ln>
                  <a:noFill/>
                </a:ln>
                <a:solidFill>
                  <a:schemeClr val="tx1"/>
                </a:solidFill>
                <a:effectLst/>
                <a:latin typeface="Arial" panose="020B0604020202020204" pitchFamily="34" charset="0"/>
              </a:rPr>
              <a:t>: Flight UK-706 is noted as having the highest duration among all flights.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Arrival Times</a:t>
            </a:r>
            <a:r>
              <a:rPr kumimoji="0" lang="en-US" altLang="en-US" sz="1800" b="0" i="0" u="none" strike="noStrike" cap="none" normalizeH="0" baseline="0" dirty="0">
                <a:ln>
                  <a:noFill/>
                </a:ln>
                <a:solidFill>
                  <a:schemeClr val="tx1"/>
                </a:solidFill>
                <a:effectLst/>
                <a:latin typeface="Arial" panose="020B0604020202020204" pitchFamily="34" charset="0"/>
              </a:rPr>
              <a:t>: Most flights arrived at night, followed by morning, afternoon, and evening.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Departure Times</a:t>
            </a:r>
            <a:r>
              <a:rPr kumimoji="0" lang="en-US" altLang="en-US" sz="1800" b="0" i="0" u="none" strike="noStrike" cap="none" normalizeH="0" baseline="0" dirty="0">
                <a:ln>
                  <a:noFill/>
                </a:ln>
                <a:solidFill>
                  <a:schemeClr val="tx1"/>
                </a:solidFill>
                <a:effectLst/>
                <a:latin typeface="Arial" panose="020B0604020202020204" pitchFamily="34" charset="0"/>
              </a:rPr>
              <a:t>: Most flights departed in the morning, followed by evening, afternoon, and night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Ticket Prices</a:t>
            </a:r>
            <a:r>
              <a:rPr kumimoji="0" lang="en-US" altLang="en-US" sz="1800" b="0" i="0" u="none" strike="noStrike" cap="none" normalizeH="0" baseline="0" dirty="0">
                <a:ln>
                  <a:noFill/>
                </a:ln>
                <a:solidFill>
                  <a:schemeClr val="tx1"/>
                </a:solidFill>
                <a:effectLst/>
                <a:latin typeface="Arial" panose="020B0604020202020204" pitchFamily="34" charset="0"/>
              </a:rPr>
              <a:t>: The maximum ticket price was 2,512,780, and the minimum ticket price was 5,949. </a:t>
            </a:r>
          </a:p>
        </p:txBody>
      </p:sp>
    </p:spTree>
    <p:extLst>
      <p:ext uri="{BB962C8B-B14F-4D97-AF65-F5344CB8AC3E}">
        <p14:creationId xmlns:p14="http://schemas.microsoft.com/office/powerpoint/2010/main" val="4015884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5FFC-68E2-C17E-0AFF-69A5D8ABF336}"/>
              </a:ext>
            </a:extLst>
          </p:cNvPr>
          <p:cNvSpPr>
            <a:spLocks noGrp="1"/>
          </p:cNvSpPr>
          <p:nvPr>
            <p:ph type="title"/>
          </p:nvPr>
        </p:nvSpPr>
        <p:spPr>
          <a:xfrm>
            <a:off x="838200" y="681009"/>
            <a:ext cx="10515600" cy="1325563"/>
          </a:xfrm>
        </p:spPr>
        <p:txBody>
          <a:bodyPr/>
          <a:lstStyle/>
          <a:p>
            <a:r>
              <a:rPr lang="en-US" dirty="0"/>
              <a:t>CONCLUSION</a:t>
            </a:r>
            <a:endParaRPr lang="en-IN" dirty="0"/>
          </a:p>
        </p:txBody>
      </p:sp>
      <p:sp>
        <p:nvSpPr>
          <p:cNvPr id="17" name="Rectangle 2">
            <a:extLst>
              <a:ext uri="{FF2B5EF4-FFF2-40B4-BE49-F238E27FC236}">
                <a16:creationId xmlns:a16="http://schemas.microsoft.com/office/drawing/2014/main" id="{339A8350-BE0B-1EB9-523B-15FF9E66622E}"/>
              </a:ext>
            </a:extLst>
          </p:cNvPr>
          <p:cNvSpPr>
            <a:spLocks noChangeArrowheads="1"/>
          </p:cNvSpPr>
          <p:nvPr/>
        </p:nvSpPr>
        <p:spPr bwMode="auto">
          <a:xfrm>
            <a:off x="935260" y="2339580"/>
            <a:ext cx="101206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9090B"/>
                </a:solidFill>
                <a:effectLst/>
                <a:latin typeface="__Inter_aaf875"/>
              </a:rPr>
              <a:t>By applying data analysis techniques to this comprehensive dataset, this study aims to provide a deeper understanding of the complex dynamics driving the aviation industry, ultimately informing data-driven decisions that can improve customer satisfaction, increase revenue, and enhance operational efficiency.</a:t>
            </a:r>
          </a:p>
        </p:txBody>
      </p:sp>
    </p:spTree>
    <p:extLst>
      <p:ext uri="{BB962C8B-B14F-4D97-AF65-F5344CB8AC3E}">
        <p14:creationId xmlns:p14="http://schemas.microsoft.com/office/powerpoint/2010/main" val="236976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D6A67-323C-CE3E-5977-27F5EB4978EE}"/>
              </a:ext>
            </a:extLst>
          </p:cNvPr>
          <p:cNvSpPr txBox="1"/>
          <p:nvPr/>
        </p:nvSpPr>
        <p:spPr>
          <a:xfrm>
            <a:off x="3341715" y="2385753"/>
            <a:ext cx="6799812" cy="1200329"/>
          </a:xfrm>
          <a:prstGeom prst="rect">
            <a:avLst/>
          </a:prstGeom>
          <a:noFill/>
        </p:spPr>
        <p:txBody>
          <a:bodyPr wrap="square" rtlCol="0">
            <a:spAutoFit/>
          </a:bodyPr>
          <a:lstStyle/>
          <a:p>
            <a:pPr algn="just"/>
            <a:r>
              <a:rPr lang="en-US" sz="7200" dirty="0">
                <a:latin typeface="Baguet Script" panose="00000500000000000000" pitchFamily="2" charset="0"/>
              </a:rPr>
              <a:t>THANK YOU</a:t>
            </a:r>
            <a:endParaRPr lang="en-IN" sz="7200" dirty="0">
              <a:latin typeface="Baguet Script" panose="00000500000000000000" pitchFamily="2" charset="0"/>
            </a:endParaRPr>
          </a:p>
        </p:txBody>
      </p:sp>
    </p:spTree>
    <p:extLst>
      <p:ext uri="{BB962C8B-B14F-4D97-AF65-F5344CB8AC3E}">
        <p14:creationId xmlns:p14="http://schemas.microsoft.com/office/powerpoint/2010/main" val="384217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C0B7-D1CD-7E92-3450-12D4298A3D5B}"/>
              </a:ext>
            </a:extLst>
          </p:cNvPr>
          <p:cNvSpPr>
            <a:spLocks noGrp="1"/>
          </p:cNvSpPr>
          <p:nvPr>
            <p:ph type="title"/>
          </p:nvPr>
        </p:nvSpPr>
        <p:spPr/>
        <p:txBody>
          <a:bodyPr/>
          <a:lstStyle/>
          <a:p>
            <a:r>
              <a:rPr lang="en-US"/>
              <a:t>INTRODUCTION </a:t>
            </a:r>
            <a:endParaRPr lang="en-IN" dirty="0"/>
          </a:p>
        </p:txBody>
      </p:sp>
      <p:sp>
        <p:nvSpPr>
          <p:cNvPr id="4" name="Rectangle 1">
            <a:extLst>
              <a:ext uri="{FF2B5EF4-FFF2-40B4-BE49-F238E27FC236}">
                <a16:creationId xmlns:a16="http://schemas.microsoft.com/office/drawing/2014/main" id="{59B7B0F8-0376-B4A9-AD60-30A89FEE9EC7}"/>
              </a:ext>
            </a:extLst>
          </p:cNvPr>
          <p:cNvSpPr>
            <a:spLocks noGrp="1" noChangeArrowheads="1"/>
          </p:cNvSpPr>
          <p:nvPr>
            <p:ph idx="1"/>
          </p:nvPr>
        </p:nvSpPr>
        <p:spPr bwMode="auto">
          <a:xfrm>
            <a:off x="955964" y="2017398"/>
            <a:ext cx="10515601" cy="2555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b="0" i="0" dirty="0">
                <a:solidFill>
                  <a:srgbClr val="374151"/>
                </a:solidFill>
                <a:effectLst/>
                <a:latin typeface="__Inter_aaf875"/>
              </a:rPr>
              <a:t>The dataset of 301,206 flight bookings presents a fascinating opportunity to delve into the intricacies of the aviation industry. This data analysis aims to uncover hidden patterns, trends, and correlations within the data, providing actionable insights that can inform business decisions and enhance operational efficiency.</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54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441BC-F715-D7F9-53E9-647FDA964E55}"/>
              </a:ext>
            </a:extLst>
          </p:cNvPr>
          <p:cNvSpPr>
            <a:spLocks noGrp="1"/>
          </p:cNvSpPr>
          <p:nvPr>
            <p:ph type="title"/>
          </p:nvPr>
        </p:nvSpPr>
        <p:spPr/>
        <p:txBody>
          <a:bodyPr/>
          <a:lstStyle/>
          <a:p>
            <a:r>
              <a:rPr lang="en-US"/>
              <a:t>ABSTRACT</a:t>
            </a:r>
            <a:endParaRPr lang="en-IN" dirty="0"/>
          </a:p>
        </p:txBody>
      </p:sp>
      <p:sp>
        <p:nvSpPr>
          <p:cNvPr id="3" name="Content Placeholder 2">
            <a:extLst>
              <a:ext uri="{FF2B5EF4-FFF2-40B4-BE49-F238E27FC236}">
                <a16:creationId xmlns:a16="http://schemas.microsoft.com/office/drawing/2014/main" id="{7B7FB6A4-1BE3-89BE-B1E1-BE952A8AB352}"/>
              </a:ext>
            </a:extLst>
          </p:cNvPr>
          <p:cNvSpPr>
            <a:spLocks noGrp="1"/>
          </p:cNvSpPr>
          <p:nvPr>
            <p:ph idx="1"/>
          </p:nvPr>
        </p:nvSpPr>
        <p:spPr/>
        <p:txBody>
          <a:bodyPr/>
          <a:lstStyle/>
          <a:p>
            <a:r>
              <a:rPr lang="en-US" b="0" i="0">
                <a:solidFill>
                  <a:srgbClr val="374151"/>
                </a:solidFill>
                <a:effectLst/>
                <a:latin typeface="__Inter_aaf875"/>
              </a:rPr>
              <a:t>In this report, we will present our findings and insights from the EDA, including visualizations and statistical summaries of the data. We will explore the distribution of ticket prices, analyze the impact of various factors such as departure time, airline, and class of travel on prices, and identify trends and patterns in passenger behavior. Our goal is to provide actionable insights that can help stakeholders in the aviation industry make informed decisions and improve their business outcomes.</a:t>
            </a:r>
            <a:endParaRPr lang="en-IN" dirty="0"/>
          </a:p>
        </p:txBody>
      </p:sp>
    </p:spTree>
    <p:extLst>
      <p:ext uri="{BB962C8B-B14F-4D97-AF65-F5344CB8AC3E}">
        <p14:creationId xmlns:p14="http://schemas.microsoft.com/office/powerpoint/2010/main" val="2278270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0FAC-DC4C-4EFC-DF77-67DAF666F4D3}"/>
              </a:ext>
            </a:extLst>
          </p:cNvPr>
          <p:cNvSpPr>
            <a:spLocks noGrp="1"/>
          </p:cNvSpPr>
          <p:nvPr>
            <p:ph type="title"/>
          </p:nvPr>
        </p:nvSpPr>
        <p:spPr/>
        <p:txBody>
          <a:bodyPr/>
          <a:lstStyle/>
          <a:p>
            <a:r>
              <a:rPr lang="en-US"/>
              <a:t>DATA SET</a:t>
            </a:r>
            <a:endParaRPr lang="en-IN" dirty="0"/>
          </a:p>
        </p:txBody>
      </p:sp>
      <p:sp>
        <p:nvSpPr>
          <p:cNvPr id="3" name="Content Placeholder 2">
            <a:extLst>
              <a:ext uri="{FF2B5EF4-FFF2-40B4-BE49-F238E27FC236}">
                <a16:creationId xmlns:a16="http://schemas.microsoft.com/office/drawing/2014/main" id="{B825AFED-EE77-6B2F-82A9-A8D55E0F504E}"/>
              </a:ext>
            </a:extLst>
          </p:cNvPr>
          <p:cNvSpPr>
            <a:spLocks noGrp="1"/>
          </p:cNvSpPr>
          <p:nvPr>
            <p:ph idx="1"/>
          </p:nvPr>
        </p:nvSpPr>
        <p:spPr/>
        <p:txBody>
          <a:bodyPr>
            <a:normAutofit/>
          </a:bodyPr>
          <a:lstStyle/>
          <a:p>
            <a:pPr algn="l"/>
            <a:r>
              <a:rPr lang="en-US" sz="2400" b="1" i="0" dirty="0">
                <a:solidFill>
                  <a:srgbClr val="374151"/>
                </a:solidFill>
                <a:effectLst/>
                <a:latin typeface="__Inter_aaf875"/>
              </a:rPr>
              <a:t>The dataset is related to </a:t>
            </a:r>
            <a:r>
              <a:rPr lang="en-US" sz="2400" b="0" i="0" u="none" strike="noStrike" dirty="0">
                <a:solidFill>
                  <a:srgbClr val="3286FF"/>
                </a:solidFill>
                <a:effectLst/>
                <a:latin typeface="__Inter_aaf875"/>
              </a:rPr>
              <a:t>flight bookings</a:t>
            </a:r>
            <a:r>
              <a:rPr lang="en-US" sz="2400" b="1" i="0" dirty="0">
                <a:solidFill>
                  <a:srgbClr val="374151"/>
                </a:solidFill>
                <a:effectLst/>
                <a:latin typeface="__Inter_aaf875"/>
              </a:rPr>
              <a:t>, with 301206 rows and 13 columns.</a:t>
            </a:r>
            <a:endParaRPr lang="en-US" sz="2400" b="0" i="0" dirty="0">
              <a:solidFill>
                <a:srgbClr val="374151"/>
              </a:solidFill>
              <a:effectLst/>
              <a:latin typeface="__Inter_aaf875"/>
            </a:endParaRPr>
          </a:p>
          <a:p>
            <a:pPr algn="l"/>
            <a:r>
              <a:rPr lang="en-US" sz="2400" b="1" i="0" dirty="0">
                <a:solidFill>
                  <a:srgbClr val="374151"/>
                </a:solidFill>
                <a:effectLst/>
                <a:latin typeface="__Inter_aaf875"/>
              </a:rPr>
              <a:t>Key insights:</a:t>
            </a:r>
            <a:endParaRPr lang="en-US" sz="2400" b="0" i="0" dirty="0">
              <a:solidFill>
                <a:srgbClr val="374151"/>
              </a:solidFill>
              <a:effectLst/>
              <a:latin typeface="__Inter_aaf875"/>
            </a:endParaRPr>
          </a:p>
          <a:p>
            <a:pPr algn="l">
              <a:buFont typeface="Arial" panose="020B0604020202020204" pitchFamily="34" charset="0"/>
              <a:buChar char="•"/>
            </a:pPr>
            <a:r>
              <a:rPr lang="en-US" sz="2400" b="0" i="0" dirty="0">
                <a:solidFill>
                  <a:srgbClr val="374151"/>
                </a:solidFill>
                <a:effectLst/>
                <a:latin typeface="__Inter_aaf875"/>
              </a:rPr>
              <a:t>The dataset contains information about flights, including </a:t>
            </a:r>
            <a:r>
              <a:rPr lang="en-US" sz="2400" b="0" i="0" u="none" strike="noStrike" dirty="0">
                <a:solidFill>
                  <a:srgbClr val="3286FF"/>
                </a:solidFill>
                <a:effectLst/>
                <a:latin typeface="__Inter_aaf875"/>
              </a:rPr>
              <a:t>airline</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flight number</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source city</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departure time</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stops</a:t>
            </a:r>
            <a:r>
              <a:rPr lang="en-US" sz="2400" b="0" i="0" dirty="0">
                <a:solidFill>
                  <a:srgbClr val="374151"/>
                </a:solidFill>
                <a:effectLst/>
                <a:latin typeface="__Inter_aaf875"/>
              </a:rPr>
              <a:t>, and more.</a:t>
            </a:r>
          </a:p>
          <a:p>
            <a:pPr algn="l">
              <a:buFont typeface="Arial" panose="020B0604020202020204" pitchFamily="34" charset="0"/>
              <a:buChar char="•"/>
            </a:pPr>
            <a:r>
              <a:rPr lang="en-US" sz="2400" b="0" i="0" dirty="0">
                <a:solidFill>
                  <a:srgbClr val="374151"/>
                </a:solidFill>
                <a:effectLst/>
                <a:latin typeface="__Inter_aaf875"/>
              </a:rPr>
              <a:t>There are multiple airlines, with varying numbers of flights.</a:t>
            </a:r>
          </a:p>
          <a:p>
            <a:pPr algn="l">
              <a:buFont typeface="Arial" panose="020B0604020202020204" pitchFamily="34" charset="0"/>
              <a:buChar char="•"/>
            </a:pPr>
            <a:r>
              <a:rPr lang="en-US" sz="2400" b="0" i="0" dirty="0">
                <a:solidFill>
                  <a:srgbClr val="374151"/>
                </a:solidFill>
                <a:effectLst/>
                <a:latin typeface="__Inter_aaf875"/>
              </a:rPr>
              <a:t>Departure times are spread across different times of the day.</a:t>
            </a:r>
          </a:p>
          <a:p>
            <a:pPr algn="l">
              <a:buFont typeface="Arial" panose="020B0604020202020204" pitchFamily="34" charset="0"/>
              <a:buChar char="•"/>
            </a:pPr>
            <a:r>
              <a:rPr lang="en-US" sz="2400" b="0" i="0" dirty="0">
                <a:solidFill>
                  <a:srgbClr val="374151"/>
                </a:solidFill>
                <a:effectLst/>
                <a:latin typeface="__Inter_aaf875"/>
              </a:rPr>
              <a:t>Most flights have zero stops, but some have one stop and </a:t>
            </a:r>
            <a:r>
              <a:rPr lang="en-US" sz="2400" b="0" i="0" dirty="0" err="1">
                <a:solidFill>
                  <a:srgbClr val="374151"/>
                </a:solidFill>
                <a:effectLst/>
                <a:latin typeface="__Inter_aaf875"/>
              </a:rPr>
              <a:t>two_or</a:t>
            </a:r>
            <a:r>
              <a:rPr lang="en-US" sz="2400" dirty="0" err="1">
                <a:solidFill>
                  <a:srgbClr val="374151"/>
                </a:solidFill>
                <a:latin typeface="__Inter_aaf875"/>
              </a:rPr>
              <a:t>_more</a:t>
            </a:r>
            <a:r>
              <a:rPr lang="en-US" sz="2400" b="0" i="0" dirty="0">
                <a:solidFill>
                  <a:srgbClr val="374151"/>
                </a:solidFill>
                <a:effectLst/>
                <a:latin typeface="__Inter_aaf875"/>
              </a:rPr>
              <a:t>.</a:t>
            </a:r>
          </a:p>
          <a:p>
            <a:pPr algn="l">
              <a:buFont typeface="Arial" panose="020B0604020202020204" pitchFamily="34" charset="0"/>
              <a:buChar char="•"/>
            </a:pPr>
            <a:r>
              <a:rPr lang="en-US" sz="2400" b="0" i="0" dirty="0">
                <a:solidFill>
                  <a:srgbClr val="374151"/>
                </a:solidFill>
                <a:effectLst/>
                <a:latin typeface="__Inter_aaf875"/>
              </a:rPr>
              <a:t>The dataset also includes information about </a:t>
            </a:r>
            <a:r>
              <a:rPr lang="en-US" sz="2400" b="0" i="0" u="none" strike="noStrike" dirty="0">
                <a:solidFill>
                  <a:srgbClr val="3286FF"/>
                </a:solidFill>
                <a:effectLst/>
                <a:latin typeface="__Inter_aaf875"/>
              </a:rPr>
              <a:t>arrival times</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destination cities</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classes</a:t>
            </a:r>
            <a:r>
              <a:rPr lang="en-US" sz="2400" b="0" i="0" dirty="0">
                <a:solidFill>
                  <a:srgbClr val="374151"/>
                </a:solidFill>
                <a:effectLst/>
                <a:latin typeface="__Inter_aaf875"/>
              </a:rPr>
              <a:t>, </a:t>
            </a:r>
            <a:r>
              <a:rPr lang="en-US" sz="2400" b="0" i="0" u="none" strike="noStrike" dirty="0">
                <a:solidFill>
                  <a:srgbClr val="3286FF"/>
                </a:solidFill>
                <a:effectLst/>
                <a:latin typeface="__Inter_aaf875"/>
              </a:rPr>
              <a:t>durations</a:t>
            </a:r>
            <a:r>
              <a:rPr lang="en-US" sz="2400" b="0" i="0" dirty="0">
                <a:solidFill>
                  <a:srgbClr val="374151"/>
                </a:solidFill>
                <a:effectLst/>
                <a:latin typeface="__Inter_aaf875"/>
              </a:rPr>
              <a:t>, and </a:t>
            </a:r>
            <a:r>
              <a:rPr lang="en-US" sz="2400" b="0" i="0" u="none" strike="noStrike" dirty="0">
                <a:solidFill>
                  <a:srgbClr val="3286FF"/>
                </a:solidFill>
                <a:effectLst/>
                <a:latin typeface="__Inter_aaf875"/>
              </a:rPr>
              <a:t>prices</a:t>
            </a:r>
            <a:r>
              <a:rPr lang="en-US" sz="2400" b="0" i="0" dirty="0">
                <a:solidFill>
                  <a:srgbClr val="374151"/>
                </a:solidFill>
                <a:effectLst/>
                <a:latin typeface="__Inter_aaf875"/>
              </a:rPr>
              <a:t>.</a:t>
            </a:r>
          </a:p>
        </p:txBody>
      </p:sp>
    </p:spTree>
    <p:extLst>
      <p:ext uri="{BB962C8B-B14F-4D97-AF65-F5344CB8AC3E}">
        <p14:creationId xmlns:p14="http://schemas.microsoft.com/office/powerpoint/2010/main" val="4202424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2A2-B69C-F546-9363-506C0DCECA92}"/>
              </a:ext>
            </a:extLst>
          </p:cNvPr>
          <p:cNvSpPr>
            <a:spLocks noGrp="1"/>
          </p:cNvSpPr>
          <p:nvPr>
            <p:ph type="title"/>
          </p:nvPr>
        </p:nvSpPr>
        <p:spPr/>
        <p:txBody>
          <a:bodyPr/>
          <a:lstStyle/>
          <a:p>
            <a:r>
              <a:rPr lang="en-US"/>
              <a:t>OBJECTIVES</a:t>
            </a:r>
            <a:endParaRPr lang="en-IN" dirty="0"/>
          </a:p>
        </p:txBody>
      </p:sp>
      <p:sp>
        <p:nvSpPr>
          <p:cNvPr id="3" name="Content Placeholder 2">
            <a:extLst>
              <a:ext uri="{FF2B5EF4-FFF2-40B4-BE49-F238E27FC236}">
                <a16:creationId xmlns:a16="http://schemas.microsoft.com/office/drawing/2014/main" id="{00C3434D-08AB-5D1F-DEB4-7DCF2B0663F9}"/>
              </a:ext>
            </a:extLst>
          </p:cNvPr>
          <p:cNvSpPr>
            <a:spLocks noGrp="1"/>
          </p:cNvSpPr>
          <p:nvPr>
            <p:ph idx="1"/>
          </p:nvPr>
        </p:nvSpPr>
        <p:spPr/>
        <p:txBody>
          <a:bodyPr>
            <a:normAutofit/>
          </a:bodyPr>
          <a:lstStyle/>
          <a:p>
            <a:r>
              <a:rPr lang="en-US" b="0" i="0">
                <a:solidFill>
                  <a:srgbClr val="374151"/>
                </a:solidFill>
                <a:effectLst/>
                <a:latin typeface="__Inter_aaf875"/>
              </a:rPr>
              <a:t>The objective of this project is to perform exploratory data analysis (EDA) on this dataset to uncover patterns, trends, and insights that can inform business decisions in the </a:t>
            </a:r>
            <a:r>
              <a:rPr lang="en-US" b="0" i="0" u="none" strike="noStrike">
                <a:solidFill>
                  <a:srgbClr val="3286FF"/>
                </a:solidFill>
                <a:effectLst/>
                <a:latin typeface="__Inter_aaf875"/>
              </a:rPr>
              <a:t>aviation industry</a:t>
            </a:r>
            <a:r>
              <a:rPr lang="en-US" b="0" i="0">
                <a:solidFill>
                  <a:srgbClr val="374151"/>
                </a:solidFill>
                <a:effectLst/>
                <a:latin typeface="__Inter_aaf875"/>
              </a:rPr>
              <a:t>. Through this analysis, we aim to identify key factors that influence ticket prices, understand passenger behavior, and provide recommendations to airlines and travel agencies to optimize their operations and improve customer satisfaction.</a:t>
            </a:r>
            <a:endParaRPr lang="en-IN" dirty="0"/>
          </a:p>
        </p:txBody>
      </p:sp>
    </p:spTree>
    <p:extLst>
      <p:ext uri="{BB962C8B-B14F-4D97-AF65-F5344CB8AC3E}">
        <p14:creationId xmlns:p14="http://schemas.microsoft.com/office/powerpoint/2010/main" val="146274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254C-095D-E685-A712-CA51F32FB4AC}"/>
              </a:ext>
            </a:extLst>
          </p:cNvPr>
          <p:cNvSpPr>
            <a:spLocks noGrp="1"/>
          </p:cNvSpPr>
          <p:nvPr>
            <p:ph type="title"/>
          </p:nvPr>
        </p:nvSpPr>
        <p:spPr/>
        <p:txBody>
          <a:bodyPr/>
          <a:lstStyle/>
          <a:p>
            <a:r>
              <a:rPr lang="en-US" dirty="0"/>
              <a:t>Methodology</a:t>
            </a:r>
            <a:endParaRPr lang="en-IN" dirty="0"/>
          </a:p>
        </p:txBody>
      </p:sp>
      <p:sp>
        <p:nvSpPr>
          <p:cNvPr id="5" name="Rectangle 2">
            <a:extLst>
              <a:ext uri="{FF2B5EF4-FFF2-40B4-BE49-F238E27FC236}">
                <a16:creationId xmlns:a16="http://schemas.microsoft.com/office/drawing/2014/main" id="{9F93A665-1153-9969-B300-6A8948028A98}"/>
              </a:ext>
            </a:extLst>
          </p:cNvPr>
          <p:cNvSpPr>
            <a:spLocks noGrp="1" noChangeArrowheads="1"/>
          </p:cNvSpPr>
          <p:nvPr>
            <p:ph idx="1"/>
          </p:nvPr>
        </p:nvSpPr>
        <p:spPr bwMode="auto">
          <a:xfrm>
            <a:off x="838200" y="1984046"/>
            <a:ext cx="90871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Loading the data</a:t>
            </a:r>
            <a:r>
              <a:rPr kumimoji="0" lang="en-US" altLang="en-US" sz="1800" b="0" i="0" u="none" strike="noStrike" cap="none" normalizeH="0" baseline="0" dirty="0">
                <a:ln>
                  <a:noFill/>
                </a:ln>
                <a:solidFill>
                  <a:schemeClr val="tx1"/>
                </a:solidFill>
                <a:effectLst/>
                <a:latin typeface="Arial" panose="020B0604020202020204" pitchFamily="34" charset="0"/>
              </a:rPr>
              <a:t>: Reading the data from a CSV file into a pandas DataFrame.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r>
              <a:rPr kumimoji="0" lang="en-US" altLang="en-US" sz="1800" b="0" i="0" u="none" strike="noStrike" cap="none" normalizeH="0" baseline="0" dirty="0">
                <a:ln>
                  <a:noFill/>
                </a:ln>
                <a:solidFill>
                  <a:schemeClr val="tx1"/>
                </a:solidFill>
                <a:effectLst/>
                <a:latin typeface="Arial" panose="020B0604020202020204" pitchFamily="34" charset="0"/>
              </a:rPr>
              <a:t>: Handling missing values, correcting data types, and removing any unnecessary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Using libraries like matplotlib and seaborn to create visualizations that help understand the distributions and relationships within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Summary Statistics</a:t>
            </a:r>
            <a:r>
              <a:rPr kumimoji="0" lang="en-US" altLang="en-US" sz="1800" b="0" i="0" u="none" strike="noStrike" cap="none" normalizeH="0" baseline="0" dirty="0">
                <a:ln>
                  <a:noFill/>
                </a:ln>
                <a:solidFill>
                  <a:schemeClr val="tx1"/>
                </a:solidFill>
                <a:effectLst/>
                <a:latin typeface="Arial" panose="020B0604020202020204" pitchFamily="34" charset="0"/>
              </a:rPr>
              <a:t>: Generating descriptive statistics for numerical and categorical columns. </a:t>
            </a:r>
          </a:p>
        </p:txBody>
      </p:sp>
    </p:spTree>
    <p:extLst>
      <p:ext uri="{BB962C8B-B14F-4D97-AF65-F5344CB8AC3E}">
        <p14:creationId xmlns:p14="http://schemas.microsoft.com/office/powerpoint/2010/main" val="1348054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89863-5DA1-92F6-3E9C-2CA2445D7BA7}"/>
              </a:ext>
            </a:extLst>
          </p:cNvPr>
          <p:cNvSpPr>
            <a:spLocks noGrp="1"/>
          </p:cNvSpPr>
          <p:nvPr>
            <p:ph type="title"/>
          </p:nvPr>
        </p:nvSpPr>
        <p:spPr/>
        <p:txBody>
          <a:bodyPr/>
          <a:lstStyle/>
          <a:p>
            <a:r>
              <a:rPr lang="en-US" b="1" i="0">
                <a:solidFill>
                  <a:srgbClr val="374151"/>
                </a:solidFill>
                <a:effectLst/>
                <a:latin typeface="__Inter_aaf875"/>
              </a:rPr>
              <a:t>Potential Analysis Directions</a:t>
            </a:r>
            <a:endParaRPr lang="en-IN" dirty="0"/>
          </a:p>
        </p:txBody>
      </p:sp>
      <p:sp>
        <p:nvSpPr>
          <p:cNvPr id="3" name="Content Placeholder 2">
            <a:extLst>
              <a:ext uri="{FF2B5EF4-FFF2-40B4-BE49-F238E27FC236}">
                <a16:creationId xmlns:a16="http://schemas.microsoft.com/office/drawing/2014/main" id="{8FD91221-BE76-6FFD-2F77-811EB974FEC5}"/>
              </a:ext>
            </a:extLst>
          </p:cNvPr>
          <p:cNvSpPr>
            <a:spLocks noGrp="1"/>
          </p:cNvSpPr>
          <p:nvPr>
            <p:ph idx="1"/>
          </p:nvPr>
        </p:nvSpPr>
        <p:spPr/>
        <p:txBody>
          <a:bodyPr/>
          <a:lstStyle/>
          <a:p>
            <a:pPr algn="l">
              <a:buFont typeface="Arial" panose="020B0604020202020204" pitchFamily="34" charset="0"/>
              <a:buChar char="•"/>
            </a:pPr>
            <a:r>
              <a:rPr lang="en-US" b="0" i="0">
                <a:solidFill>
                  <a:schemeClr val="tx2">
                    <a:lumMod val="50000"/>
                    <a:lumOff val="50000"/>
                  </a:schemeClr>
                </a:solidFill>
                <a:effectLst/>
                <a:latin typeface="__Inter_aaf875"/>
              </a:rPr>
              <a:t>Analyze</a:t>
            </a:r>
            <a:r>
              <a:rPr lang="en-US" b="0" i="0">
                <a:solidFill>
                  <a:srgbClr val="374151"/>
                </a:solidFill>
                <a:effectLst/>
                <a:latin typeface="__Inter_aaf875"/>
              </a:rPr>
              <a:t> the distribution of flights by airline, departure time, and destination.</a:t>
            </a:r>
          </a:p>
          <a:p>
            <a:pPr algn="l">
              <a:buFont typeface="Arial" panose="020B0604020202020204" pitchFamily="34" charset="0"/>
              <a:buChar char="•"/>
            </a:pPr>
            <a:r>
              <a:rPr lang="en-US" b="0" i="0">
                <a:solidFill>
                  <a:schemeClr val="tx2">
                    <a:lumMod val="50000"/>
                    <a:lumOff val="50000"/>
                  </a:schemeClr>
                </a:solidFill>
                <a:effectLst/>
                <a:latin typeface="__Inter_aaf875"/>
              </a:rPr>
              <a:t>Investigate</a:t>
            </a:r>
            <a:r>
              <a:rPr lang="en-US" b="0" i="0">
                <a:solidFill>
                  <a:srgbClr val="374151"/>
                </a:solidFill>
                <a:effectLst/>
                <a:latin typeface="__Inter_aaf875"/>
              </a:rPr>
              <a:t> the relationship between flight duration, price, and class.</a:t>
            </a:r>
          </a:p>
          <a:p>
            <a:pPr algn="l">
              <a:buFont typeface="Arial" panose="020B0604020202020204" pitchFamily="34" charset="0"/>
              <a:buChar char="•"/>
            </a:pPr>
            <a:r>
              <a:rPr lang="en-US" b="0" i="0">
                <a:solidFill>
                  <a:schemeClr val="tx2">
                    <a:lumMod val="50000"/>
                    <a:lumOff val="50000"/>
                  </a:schemeClr>
                </a:solidFill>
                <a:effectLst/>
                <a:latin typeface="__Inter_aaf875"/>
              </a:rPr>
              <a:t>Examine</a:t>
            </a:r>
            <a:r>
              <a:rPr lang="en-US" b="0" i="0">
                <a:solidFill>
                  <a:srgbClr val="374151"/>
                </a:solidFill>
                <a:effectLst/>
                <a:latin typeface="__Inter_aaf875"/>
              </a:rPr>
              <a:t> the trend of bookings over time, including peak booking periods and days of the week.</a:t>
            </a:r>
          </a:p>
          <a:p>
            <a:pPr algn="l">
              <a:buFont typeface="Arial" panose="020B0604020202020204" pitchFamily="34" charset="0"/>
              <a:buChar char="•"/>
            </a:pPr>
            <a:r>
              <a:rPr lang="en-US" b="0" i="0">
                <a:solidFill>
                  <a:schemeClr val="tx2">
                    <a:lumMod val="50000"/>
                    <a:lumOff val="50000"/>
                  </a:schemeClr>
                </a:solidFill>
                <a:effectLst/>
                <a:latin typeface="__Inter_aaf875"/>
              </a:rPr>
              <a:t>Identify</a:t>
            </a:r>
            <a:r>
              <a:rPr lang="en-US" b="0" i="0">
                <a:solidFill>
                  <a:srgbClr val="374151"/>
                </a:solidFill>
                <a:effectLst/>
                <a:latin typeface="__Inter_aaf875"/>
              </a:rPr>
              <a:t> the most popular routes and airlines, and analyze their pricing strategies.</a:t>
            </a:r>
          </a:p>
          <a:p>
            <a:pPr algn="l">
              <a:buFont typeface="Arial" panose="020B0604020202020204" pitchFamily="34" charset="0"/>
              <a:buChar char="•"/>
            </a:pPr>
            <a:r>
              <a:rPr lang="en-US" b="0" i="0">
                <a:solidFill>
                  <a:schemeClr val="tx2">
                    <a:lumMod val="50000"/>
                    <a:lumOff val="50000"/>
                  </a:schemeClr>
                </a:solidFill>
                <a:effectLst/>
                <a:latin typeface="__Inter_aaf875"/>
              </a:rPr>
              <a:t>Explore</a:t>
            </a:r>
            <a:r>
              <a:rPr lang="en-US" b="0" i="0">
                <a:solidFill>
                  <a:srgbClr val="374151"/>
                </a:solidFill>
                <a:effectLst/>
                <a:latin typeface="__Inter_aaf875"/>
              </a:rPr>
              <a:t> the impact of stops on flight duration and price.</a:t>
            </a:r>
          </a:p>
          <a:p>
            <a:endParaRPr lang="en-IN" dirty="0"/>
          </a:p>
        </p:txBody>
      </p:sp>
    </p:spTree>
    <p:extLst>
      <p:ext uri="{BB962C8B-B14F-4D97-AF65-F5344CB8AC3E}">
        <p14:creationId xmlns:p14="http://schemas.microsoft.com/office/powerpoint/2010/main" val="21292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2F47-D864-70E2-B8F0-37B515F4D059}"/>
              </a:ext>
            </a:extLst>
          </p:cNvPr>
          <p:cNvSpPr>
            <a:spLocks noGrp="1"/>
          </p:cNvSpPr>
          <p:nvPr>
            <p:ph type="title"/>
          </p:nvPr>
        </p:nvSpPr>
        <p:spPr/>
        <p:txBody>
          <a:bodyPr/>
          <a:lstStyle/>
          <a:p>
            <a:r>
              <a:rPr lang="en-IN" b="1" i="0">
                <a:effectLst/>
                <a:latin typeface="__Inter_aaf875"/>
              </a:rPr>
              <a:t>Limitations</a:t>
            </a:r>
            <a:endParaRPr lang="en-IN" dirty="0"/>
          </a:p>
        </p:txBody>
      </p:sp>
      <p:sp>
        <p:nvSpPr>
          <p:cNvPr id="3" name="Content Placeholder 2">
            <a:extLst>
              <a:ext uri="{FF2B5EF4-FFF2-40B4-BE49-F238E27FC236}">
                <a16:creationId xmlns:a16="http://schemas.microsoft.com/office/drawing/2014/main" id="{07463ABC-F26F-BA3C-96C7-57C89180CE6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__Inter_aaf875"/>
              </a:rPr>
              <a:t>The dataset does not include information about </a:t>
            </a:r>
            <a:r>
              <a:rPr lang="en-US" b="0" i="0" dirty="0">
                <a:solidFill>
                  <a:schemeClr val="tx2">
                    <a:lumMod val="50000"/>
                    <a:lumOff val="50000"/>
                  </a:schemeClr>
                </a:solidFill>
                <a:effectLst/>
                <a:latin typeface="__Inter_aaf875"/>
              </a:rPr>
              <a:t>passenger demographics</a:t>
            </a:r>
            <a:r>
              <a:rPr lang="en-US" b="0" i="0" dirty="0">
                <a:solidFill>
                  <a:srgbClr val="374151"/>
                </a:solidFill>
                <a:effectLst/>
                <a:latin typeface="__Inter_aaf875"/>
              </a:rPr>
              <a:t>, which could be useful for targeted marketing and revenue management.</a:t>
            </a:r>
          </a:p>
          <a:p>
            <a:pPr algn="l">
              <a:buFont typeface="Arial" panose="020B0604020202020204" pitchFamily="34" charset="0"/>
              <a:buChar char="•"/>
            </a:pPr>
            <a:r>
              <a:rPr lang="en-US" b="0" i="0" dirty="0">
                <a:solidFill>
                  <a:srgbClr val="374151"/>
                </a:solidFill>
                <a:effectLst/>
                <a:latin typeface="__Inter_aaf875"/>
              </a:rPr>
              <a:t>The dataset only covers a limited time period, which may not capture seasonal or annual trends in flight bookings.</a:t>
            </a:r>
          </a:p>
          <a:p>
            <a:pPr marL="0" indent="0">
              <a:buNone/>
            </a:pPr>
            <a:endParaRPr lang="en-IN" dirty="0"/>
          </a:p>
        </p:txBody>
      </p:sp>
    </p:spTree>
    <p:extLst>
      <p:ext uri="{BB962C8B-B14F-4D97-AF65-F5344CB8AC3E}">
        <p14:creationId xmlns:p14="http://schemas.microsoft.com/office/powerpoint/2010/main" val="3275762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80F8-BA4E-2D0E-8886-EE4A05BF64B4}"/>
              </a:ext>
            </a:extLst>
          </p:cNvPr>
          <p:cNvSpPr>
            <a:spLocks noGrp="1"/>
          </p:cNvSpPr>
          <p:nvPr>
            <p:ph type="title"/>
          </p:nvPr>
        </p:nvSpPr>
        <p:spPr/>
        <p:txBody>
          <a:bodyPr/>
          <a:lstStyle/>
          <a:p>
            <a:r>
              <a:rPr lang="en-US"/>
              <a:t>Results</a:t>
            </a:r>
            <a:endParaRPr lang="en-IN" dirty="0"/>
          </a:p>
        </p:txBody>
      </p:sp>
      <p:sp>
        <p:nvSpPr>
          <p:cNvPr id="6" name="TextBox 5">
            <a:extLst>
              <a:ext uri="{FF2B5EF4-FFF2-40B4-BE49-F238E27FC236}">
                <a16:creationId xmlns:a16="http://schemas.microsoft.com/office/drawing/2014/main" id="{EE657198-9EE8-8740-60DE-F819E9DD78B4}"/>
              </a:ext>
            </a:extLst>
          </p:cNvPr>
          <p:cNvSpPr txBox="1"/>
          <p:nvPr/>
        </p:nvSpPr>
        <p:spPr>
          <a:xfrm>
            <a:off x="1695796" y="1690688"/>
            <a:ext cx="7485126" cy="646331"/>
          </a:xfrm>
          <a:prstGeom prst="rect">
            <a:avLst/>
          </a:prstGeom>
          <a:noFill/>
        </p:spPr>
        <p:txBody>
          <a:bodyPr wrap="none" rtlCol="0">
            <a:spAutoFit/>
          </a:bodyPr>
          <a:lstStyle/>
          <a:p>
            <a:r>
              <a:rPr lang="en-US" dirty="0"/>
              <a:t>This image shows about the average prices of flight tickets by airlines.</a:t>
            </a:r>
          </a:p>
          <a:p>
            <a:r>
              <a:rPr lang="en-US" dirty="0"/>
              <a:t>And noticed that </a:t>
            </a:r>
            <a:r>
              <a:rPr lang="en-US" dirty="0">
                <a:solidFill>
                  <a:schemeClr val="tx2">
                    <a:lumMod val="50000"/>
                    <a:lumOff val="50000"/>
                  </a:schemeClr>
                </a:solidFill>
              </a:rPr>
              <a:t>Unknown</a:t>
            </a:r>
            <a:r>
              <a:rPr lang="en-US" dirty="0"/>
              <a:t> and </a:t>
            </a:r>
            <a:r>
              <a:rPr lang="en-US" dirty="0" err="1">
                <a:solidFill>
                  <a:schemeClr val="tx2">
                    <a:lumMod val="50000"/>
                    <a:lumOff val="50000"/>
                  </a:schemeClr>
                </a:solidFill>
              </a:rPr>
              <a:t>Vistara</a:t>
            </a:r>
            <a:r>
              <a:rPr lang="en-US" dirty="0" err="1"/>
              <a:t>have</a:t>
            </a:r>
            <a:r>
              <a:rPr lang="en-US" dirty="0"/>
              <a:t> topmost average ticket prices.</a:t>
            </a:r>
            <a:endParaRPr lang="en-IN" dirty="0"/>
          </a:p>
        </p:txBody>
      </p:sp>
      <p:pic>
        <p:nvPicPr>
          <p:cNvPr id="8" name="Content Placeholder 7">
            <a:extLst>
              <a:ext uri="{FF2B5EF4-FFF2-40B4-BE49-F238E27FC236}">
                <a16:creationId xmlns:a16="http://schemas.microsoft.com/office/drawing/2014/main" id="{3E90FF1C-4928-CAA2-F809-EA0908D8B34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040" t="24717" r="34239" b="7464"/>
          <a:stretch/>
        </p:blipFill>
        <p:spPr>
          <a:xfrm>
            <a:off x="1848034" y="2366766"/>
            <a:ext cx="7365076" cy="4308432"/>
          </a:xfrm>
        </p:spPr>
      </p:pic>
    </p:spTree>
    <p:extLst>
      <p:ext uri="{BB962C8B-B14F-4D97-AF65-F5344CB8AC3E}">
        <p14:creationId xmlns:p14="http://schemas.microsoft.com/office/powerpoint/2010/main" val="3422586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151</TotalTime>
  <Words>875</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__Inter_aaf875</vt:lpstr>
      <vt:lpstr>Aptos</vt:lpstr>
      <vt:lpstr>Aptos Display</vt:lpstr>
      <vt:lpstr>Arial</vt:lpstr>
      <vt:lpstr>Baguet Script</vt:lpstr>
      <vt:lpstr>Office Theme</vt:lpstr>
      <vt:lpstr>FLIGHTS DATA ANALYSIS USING PYTHON</vt:lpstr>
      <vt:lpstr>INTRODUCTION </vt:lpstr>
      <vt:lpstr>ABSTRACT</vt:lpstr>
      <vt:lpstr>DATA SET</vt:lpstr>
      <vt:lpstr>OBJECTIVES</vt:lpstr>
      <vt:lpstr>Methodology</vt:lpstr>
      <vt:lpstr>Potential Analysis Directions</vt:lpstr>
      <vt:lpstr>Limitations</vt:lpstr>
      <vt:lpstr>Results</vt:lpstr>
      <vt:lpstr>PowerPoint Presentation</vt:lpstr>
      <vt:lpstr>PowerPoint Presentation</vt:lpstr>
      <vt:lpstr>PowerPoint Presentation</vt:lpstr>
      <vt:lpstr>PowerPoint Presentation</vt:lpstr>
      <vt:lpstr>PowerPoint Presentation</vt:lpstr>
      <vt:lpstr>DISCUSSION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sathwika k</dc:creator>
  <cp:lastModifiedBy>sathwika k</cp:lastModifiedBy>
  <cp:revision>2</cp:revision>
  <dcterms:created xsi:type="dcterms:W3CDTF">2024-07-20T13:04:19Z</dcterms:created>
  <dcterms:modified xsi:type="dcterms:W3CDTF">2024-07-26T13:57:10Z</dcterms:modified>
</cp:coreProperties>
</file>