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79" r:id="rId8"/>
    <p:sldId id="280" r:id="rId9"/>
    <p:sldId id="286" r:id="rId10"/>
    <p:sldId id="282" r:id="rId11"/>
    <p:sldId id="287" r:id="rId12"/>
    <p:sldId id="288" r:id="rId13"/>
    <p:sldId id="281" r:id="rId14"/>
    <p:sldId id="283" r:id="rId15"/>
    <p:sldId id="284" r:id="rId16"/>
    <p:sldId id="285" r:id="rId17"/>
    <p:sldId id="275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6DC55-CAB4-205F-0BFB-724AA292E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E7E530-CBE7-B6F9-FEA5-C792127A5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0C218-3774-EAF5-2DFA-73659751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5DA8-8D87-48F0-BBE6-625DE0BC3AEA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286BF-0E12-B1F3-089F-E0B86FAB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A16EC-F5B6-31E2-7BC1-BE3239FF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C69A-6437-4A16-9602-B3CFF46E4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6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58CEF-6A1E-FFC6-5163-C87CF82D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5DF996-C702-57F1-B043-144D375CF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001D1-0E64-795A-75B9-43BFC683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5DA8-8D87-48F0-BBE6-625DE0BC3AEA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9EE23-9200-F47C-1FA1-4BDD3659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AE922-9CDD-8BA4-7263-79C8AD8C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C69A-6437-4A16-9602-B3CFF46E4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11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9E967E-DE75-B7AD-7D35-1B3571B9C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E2C274-6B01-5400-5D84-3BFB4E17E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7307E-1E35-8220-1F6B-BAD4C69D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5DA8-8D87-48F0-BBE6-625DE0BC3AEA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D2696-95A9-C696-C560-97E027FD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F96E6-BC2E-AA82-9854-5D07E377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C69A-6437-4A16-9602-B3CFF46E4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21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8C62A-DCB6-CEBB-4098-57E512EF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477EC-56BE-DDAF-AEE2-47E92429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BEAED-7F2E-9314-7B51-FAF0E4E3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5DA8-8D87-48F0-BBE6-625DE0BC3AEA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57A96-1A0E-E3FA-96E8-334277EE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E8D05-B81A-6C77-BEC6-FE8E310A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C69A-6437-4A16-9602-B3CFF46E4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60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56DF9-6C70-789A-088A-2975B3B6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2A73B6-A94A-62C9-5B71-07F9A3528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8CC1F-0E31-BA45-AD46-EADDCCDF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5DA8-8D87-48F0-BBE6-625DE0BC3AEA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E0DC9-90A8-48D6-C278-51B36602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EF347-88EB-34F7-A39F-89C892F4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C69A-6437-4A16-9602-B3CFF46E4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2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06486-90B8-18D7-6680-EDBE4BA9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C4538-ED27-4716-0D20-68C2D8582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B81DA9-C312-5A87-AAAC-54CC90000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C515C-708C-847B-4AE5-12537344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5DA8-8D87-48F0-BBE6-625DE0BC3AEA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37B0A-EEB9-4132-0942-DA88A95A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CF8A8-7B0F-4D89-2FF1-64AC7BC7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C69A-6437-4A16-9602-B3CFF46E4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9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EDBC3-E85F-ABD0-20F4-0EA91EEB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4A9AC-80A3-D897-1288-75310FBF2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A082CF-CE75-0C99-F661-61E778750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98B5FC-8193-5BE5-0E99-5E36E11CF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2D2E09-24F1-D2FF-ED8D-71D607EA1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60212C-D04F-26ED-D775-D6F6DA21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5DA8-8D87-48F0-BBE6-625DE0BC3AEA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2DE99A-E5B8-9B51-D5DB-375A9B76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4FF837-21B5-DF02-E2D4-FA742886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C69A-6437-4A16-9602-B3CFF46E4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3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D95CF-AFFC-5956-652E-BCF76C7E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E3935E-DCFC-7E9D-1594-CC525B90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5DA8-8D87-48F0-BBE6-625DE0BC3AEA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5A0AF3-9F5C-AB6E-6697-6C444AAF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C960CA-456A-673E-DAFF-91E51393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C69A-6437-4A16-9602-B3CFF46E4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46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AF5E52-6860-7328-AA9B-FEDD0117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5DA8-8D87-48F0-BBE6-625DE0BC3AEA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0CE173-768F-6D7A-83E9-3EED19ED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14C9B8-84A7-A571-8E81-17B9CB68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C69A-6437-4A16-9602-B3CFF46E4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81EEE-D93E-FD01-2481-DDB7F5CF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563AB-6659-A932-D528-AC34AA2A6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5B326B-C585-C921-BDA6-BAABB4FDC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E8EEB3-0101-E488-B0E3-FF5FE781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5DA8-8D87-48F0-BBE6-625DE0BC3AEA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ED078C-3046-BDAD-FDB3-7966F93A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D26502-88BE-379E-8EE8-E9C8E051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C69A-6437-4A16-9602-B3CFF46E4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62A10-85D0-30F2-FD82-3738722A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718086-D231-1B75-3FD5-F493F0B25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D7E900-AFA4-6052-E30F-042C576E0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6E793-69C1-3B0D-E900-A398DAC1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5DA8-8D87-48F0-BBE6-625DE0BC3AEA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32D846-9C61-25DF-CD79-0A0B13B1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F2BAEF-BA73-984A-73B4-1A44BBC8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C69A-6437-4A16-9602-B3CFF46E4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7F0DAB-3F34-1F24-9FAA-334E5F04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8B4F3-E6F9-642B-220E-7E98736F9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41BC9-8C95-7D77-6587-67A52305E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25DA8-8D87-48F0-BBE6-625DE0BC3AEA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7DD2F-C57F-5385-7E4F-2F63B4BC4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2D63A-E6E5-4A87-4377-85B83514B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DC69A-6437-4A16-9602-B3CFF46E4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2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FDA42F-9AAE-E4E8-0E05-18C709554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5" y="279400"/>
            <a:ext cx="12111829" cy="2929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D0EC6E-4BB1-6BED-A6C1-96831ED25711}"/>
              </a:ext>
            </a:extLst>
          </p:cNvPr>
          <p:cNvSpPr txBox="1"/>
          <p:nvPr/>
        </p:nvSpPr>
        <p:spPr>
          <a:xfrm>
            <a:off x="3124200" y="4273728"/>
            <a:ext cx="7552266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2060"/>
                </a:solidFill>
              </a:rPr>
              <a:t>부제 </a:t>
            </a:r>
            <a:r>
              <a:rPr lang="en-US" altLang="ko-KR" sz="2000" b="1" dirty="0">
                <a:solidFill>
                  <a:srgbClr val="002060"/>
                </a:solidFill>
              </a:rPr>
              <a:t>: </a:t>
            </a:r>
            <a:r>
              <a:rPr lang="ko-KR" altLang="en-US" sz="2000" b="1" dirty="0">
                <a:solidFill>
                  <a:srgbClr val="002060"/>
                </a:solidFill>
              </a:rPr>
              <a:t>이론을 능가하는 직관</a:t>
            </a:r>
            <a:r>
              <a:rPr lang="en-US" altLang="ko-KR" sz="2000" b="1" dirty="0">
                <a:solidFill>
                  <a:srgbClr val="002060"/>
                </a:solidFill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</a:rPr>
              <a:t>그리고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        </a:t>
            </a:r>
            <a:r>
              <a:rPr lang="ko-KR" altLang="en-US" sz="2000" b="1" dirty="0">
                <a:solidFill>
                  <a:srgbClr val="002060"/>
                </a:solidFill>
              </a:rPr>
              <a:t>직관을 넘어서지 못한 </a:t>
            </a:r>
            <a:r>
              <a:rPr lang="en-US" altLang="ko-KR" sz="2000" b="1" dirty="0">
                <a:solidFill>
                  <a:srgbClr val="002060"/>
                </a:solidFill>
              </a:rPr>
              <a:t>Feature Engineering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4F27FD-3334-CE21-E0B4-888053E0478E}"/>
              </a:ext>
            </a:extLst>
          </p:cNvPr>
          <p:cNvSpPr txBox="1"/>
          <p:nvPr/>
        </p:nvSpPr>
        <p:spPr>
          <a:xfrm>
            <a:off x="6155266" y="5850467"/>
            <a:ext cx="574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발표자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현대제뉴인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제도개선팀 김종배 책임매니저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       (kstyle0710_H)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3F5A3-938B-5EBF-28BA-4E7EB50FB321}"/>
              </a:ext>
            </a:extLst>
          </p:cNvPr>
          <p:cNvSpPr txBox="1"/>
          <p:nvPr/>
        </p:nvSpPr>
        <p:spPr>
          <a:xfrm>
            <a:off x="533400" y="3510465"/>
            <a:ext cx="6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Data Challenge 2</a:t>
            </a:r>
            <a:r>
              <a:rPr lang="ko-KR" altLang="en-US" sz="2400" b="1" dirty="0"/>
              <a:t>차 평가 발표자료</a:t>
            </a:r>
          </a:p>
        </p:txBody>
      </p:sp>
    </p:spTree>
    <p:extLst>
      <p:ext uri="{BB962C8B-B14F-4D97-AF65-F5344CB8AC3E}">
        <p14:creationId xmlns:p14="http://schemas.microsoft.com/office/powerpoint/2010/main" val="81261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BF5EAB-27C6-051C-9A43-4BA964D2E21E}"/>
              </a:ext>
            </a:extLst>
          </p:cNvPr>
          <p:cNvSpPr/>
          <p:nvPr/>
        </p:nvSpPr>
        <p:spPr>
          <a:xfrm>
            <a:off x="0" y="0"/>
            <a:ext cx="1947333" cy="68580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A60EF-4718-7E67-B767-9C6332C269BB}"/>
              </a:ext>
            </a:extLst>
          </p:cNvPr>
          <p:cNvSpPr/>
          <p:nvPr/>
        </p:nvSpPr>
        <p:spPr>
          <a:xfrm>
            <a:off x="110067" y="46143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Params </a:t>
            </a:r>
            <a:r>
              <a:rPr lang="ko-KR" altLang="en-US" dirty="0"/>
              <a:t>세팅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1CB40F-F2C5-0AA8-A162-AD1E899EEA93}"/>
              </a:ext>
            </a:extLst>
          </p:cNvPr>
          <p:cNvSpPr/>
          <p:nvPr/>
        </p:nvSpPr>
        <p:spPr>
          <a:xfrm>
            <a:off x="110067" y="1387830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A0F6F5-5C1F-4FD8-7644-7515F136BB3A}"/>
              </a:ext>
            </a:extLst>
          </p:cNvPr>
          <p:cNvSpPr/>
          <p:nvPr/>
        </p:nvSpPr>
        <p:spPr>
          <a:xfrm>
            <a:off x="110067" y="3220157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31B015-733F-E264-FCFD-AA17DDCAB58B}"/>
              </a:ext>
            </a:extLst>
          </p:cNvPr>
          <p:cNvSpPr/>
          <p:nvPr/>
        </p:nvSpPr>
        <p:spPr>
          <a:xfrm>
            <a:off x="110067" y="2334685"/>
            <a:ext cx="1659466" cy="6011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 Transform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0279E-DE54-D743-982D-155CA22263E9}"/>
              </a:ext>
            </a:extLst>
          </p:cNvPr>
          <p:cNvSpPr/>
          <p:nvPr/>
        </p:nvSpPr>
        <p:spPr>
          <a:xfrm>
            <a:off x="110067" y="4167012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다중공선성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2F61B2-CC40-9C3A-DC60-DD737A5A7758}"/>
              </a:ext>
            </a:extLst>
          </p:cNvPr>
          <p:cNvSpPr/>
          <p:nvPr/>
        </p:nvSpPr>
        <p:spPr>
          <a:xfrm>
            <a:off x="110067" y="509340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상관관계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079B4A-2E60-7F93-C39A-0A285DCD0A18}"/>
              </a:ext>
            </a:extLst>
          </p:cNvPr>
          <p:cNvSpPr/>
          <p:nvPr/>
        </p:nvSpPr>
        <p:spPr>
          <a:xfrm>
            <a:off x="110067" y="6019801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Onehot</a:t>
            </a:r>
            <a:endParaRPr lang="en-US" altLang="ko-KR" dirty="0"/>
          </a:p>
          <a:p>
            <a:pPr algn="ctr"/>
            <a:r>
              <a:rPr lang="en-US" altLang="ko-KR" dirty="0"/>
              <a:t>Encoding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CEF02D-3ADB-70AF-B51A-1D222B6E3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265" y="1365255"/>
            <a:ext cx="8920969" cy="4782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AB6F2E-A30C-2413-F09F-D2AE202794D2}"/>
              </a:ext>
            </a:extLst>
          </p:cNvPr>
          <p:cNvSpPr txBox="1"/>
          <p:nvPr/>
        </p:nvSpPr>
        <p:spPr>
          <a:xfrm>
            <a:off x="2599265" y="413478"/>
            <a:ext cx="908473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Skewness(</a:t>
            </a:r>
            <a:r>
              <a:rPr lang="ko-KR" altLang="en-US" sz="1400" dirty="0" err="1"/>
              <a:t>왜도</a:t>
            </a:r>
            <a:r>
              <a:rPr lang="en-US" altLang="ko-KR" sz="1400" dirty="0"/>
              <a:t>)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시각화 해보니</a:t>
            </a:r>
            <a:r>
              <a:rPr lang="en-US" altLang="ko-KR" sz="1400" dirty="0"/>
              <a:t>, </a:t>
            </a:r>
            <a:r>
              <a:rPr lang="ko-KR" altLang="en-US" sz="1400" dirty="0"/>
              <a:t>다수 칼럼이 정규분포가 아니라</a:t>
            </a:r>
            <a:r>
              <a:rPr lang="en-US" altLang="ko-KR" sz="1400" dirty="0"/>
              <a:t>, </a:t>
            </a:r>
            <a:r>
              <a:rPr lang="ko-KR" altLang="en-US" sz="1400" dirty="0"/>
              <a:t>한쪽으로 치우친 분포를 보이고 있음 확인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(</a:t>
            </a:r>
            <a:r>
              <a:rPr lang="ko-KR" altLang="en-US" sz="1400" dirty="0"/>
              <a:t>이런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양 끝단 꼬리부분의 데이터 값이 죽는 문제 발생  </a:t>
            </a:r>
            <a:r>
              <a:rPr lang="en-US" altLang="ko-KR" sz="1400" dirty="0"/>
              <a:t>– </a:t>
            </a:r>
            <a:r>
              <a:rPr lang="ko-KR" altLang="en-US" sz="1400" dirty="0"/>
              <a:t>로그 트랜스폼으로 정규분포 변형 시도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018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BF5EAB-27C6-051C-9A43-4BA964D2E21E}"/>
              </a:ext>
            </a:extLst>
          </p:cNvPr>
          <p:cNvSpPr/>
          <p:nvPr/>
        </p:nvSpPr>
        <p:spPr>
          <a:xfrm>
            <a:off x="0" y="0"/>
            <a:ext cx="1947333" cy="68580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A60EF-4718-7E67-B767-9C6332C269BB}"/>
              </a:ext>
            </a:extLst>
          </p:cNvPr>
          <p:cNvSpPr/>
          <p:nvPr/>
        </p:nvSpPr>
        <p:spPr>
          <a:xfrm>
            <a:off x="110067" y="46143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Params </a:t>
            </a:r>
            <a:r>
              <a:rPr lang="ko-KR" altLang="en-US" dirty="0"/>
              <a:t>세팅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1CB40F-F2C5-0AA8-A162-AD1E899EEA93}"/>
              </a:ext>
            </a:extLst>
          </p:cNvPr>
          <p:cNvSpPr/>
          <p:nvPr/>
        </p:nvSpPr>
        <p:spPr>
          <a:xfrm>
            <a:off x="110067" y="1387830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A0F6F5-5C1F-4FD8-7644-7515F136BB3A}"/>
              </a:ext>
            </a:extLst>
          </p:cNvPr>
          <p:cNvSpPr/>
          <p:nvPr/>
        </p:nvSpPr>
        <p:spPr>
          <a:xfrm>
            <a:off x="110067" y="3240617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31B015-733F-E264-FCFD-AA17DDCAB58B}"/>
              </a:ext>
            </a:extLst>
          </p:cNvPr>
          <p:cNvSpPr/>
          <p:nvPr/>
        </p:nvSpPr>
        <p:spPr>
          <a:xfrm>
            <a:off x="110067" y="2314223"/>
            <a:ext cx="1659466" cy="6011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 Transform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0279E-DE54-D743-982D-155CA22263E9}"/>
              </a:ext>
            </a:extLst>
          </p:cNvPr>
          <p:cNvSpPr/>
          <p:nvPr/>
        </p:nvSpPr>
        <p:spPr>
          <a:xfrm>
            <a:off x="110067" y="4167012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다중공선성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2F61B2-CC40-9C3A-DC60-DD737A5A7758}"/>
              </a:ext>
            </a:extLst>
          </p:cNvPr>
          <p:cNvSpPr/>
          <p:nvPr/>
        </p:nvSpPr>
        <p:spPr>
          <a:xfrm>
            <a:off x="110067" y="509340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상관관계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079B4A-2E60-7F93-C39A-0A285DCD0A18}"/>
              </a:ext>
            </a:extLst>
          </p:cNvPr>
          <p:cNvSpPr/>
          <p:nvPr/>
        </p:nvSpPr>
        <p:spPr>
          <a:xfrm>
            <a:off x="110067" y="6019801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Onehot</a:t>
            </a:r>
            <a:endParaRPr lang="en-US" altLang="ko-KR" dirty="0"/>
          </a:p>
          <a:p>
            <a:pPr algn="ctr"/>
            <a:r>
              <a:rPr lang="en-US" altLang="ko-KR" dirty="0"/>
              <a:t>Encoding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27D99B-2F09-EDD0-1486-CBC45ADA5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88" y="1203161"/>
            <a:ext cx="7502933" cy="52771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3E6844-139E-8CB5-523E-6E2C3159C467}"/>
              </a:ext>
            </a:extLst>
          </p:cNvPr>
          <p:cNvSpPr txBox="1"/>
          <p:nvPr/>
        </p:nvSpPr>
        <p:spPr>
          <a:xfrm>
            <a:off x="2743200" y="608114"/>
            <a:ext cx="9101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참고</a:t>
            </a:r>
            <a:r>
              <a:rPr lang="en-US" altLang="ko-KR" sz="1400" dirty="0"/>
              <a:t>] </a:t>
            </a:r>
            <a:r>
              <a:rPr lang="ko-KR" altLang="en-US" sz="1400" dirty="0" err="1"/>
              <a:t>박스플롯으로</a:t>
            </a:r>
            <a:r>
              <a:rPr lang="ko-KR" altLang="en-US" sz="1400" dirty="0"/>
              <a:t> 봐도</a:t>
            </a:r>
            <a:r>
              <a:rPr lang="en-US" altLang="ko-KR" sz="1400" dirty="0"/>
              <a:t>, </a:t>
            </a:r>
            <a:r>
              <a:rPr lang="ko-KR" altLang="en-US" sz="1400" dirty="0"/>
              <a:t>다수 칼럼의 데이터가 한쪽으로 극단적으로 </a:t>
            </a:r>
            <a:r>
              <a:rPr lang="ko-KR" altLang="en-US" sz="1400" dirty="0" err="1"/>
              <a:t>몰려있음</a:t>
            </a:r>
            <a:r>
              <a:rPr lang="ko-KR" altLang="en-US" sz="1400" dirty="0"/>
              <a:t> 확인</a:t>
            </a:r>
          </a:p>
        </p:txBody>
      </p:sp>
    </p:spTree>
    <p:extLst>
      <p:ext uri="{BB962C8B-B14F-4D97-AF65-F5344CB8AC3E}">
        <p14:creationId xmlns:p14="http://schemas.microsoft.com/office/powerpoint/2010/main" val="406357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BF5EAB-27C6-051C-9A43-4BA964D2E21E}"/>
              </a:ext>
            </a:extLst>
          </p:cNvPr>
          <p:cNvSpPr/>
          <p:nvPr/>
        </p:nvSpPr>
        <p:spPr>
          <a:xfrm>
            <a:off x="0" y="0"/>
            <a:ext cx="1947333" cy="68580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A60EF-4718-7E67-B767-9C6332C269BB}"/>
              </a:ext>
            </a:extLst>
          </p:cNvPr>
          <p:cNvSpPr/>
          <p:nvPr/>
        </p:nvSpPr>
        <p:spPr>
          <a:xfrm>
            <a:off x="110067" y="46143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Params </a:t>
            </a:r>
            <a:r>
              <a:rPr lang="ko-KR" altLang="en-US" dirty="0"/>
              <a:t>세팅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1CB40F-F2C5-0AA8-A162-AD1E899EEA93}"/>
              </a:ext>
            </a:extLst>
          </p:cNvPr>
          <p:cNvSpPr/>
          <p:nvPr/>
        </p:nvSpPr>
        <p:spPr>
          <a:xfrm>
            <a:off x="110067" y="1387830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A0F6F5-5C1F-4FD8-7644-7515F136BB3A}"/>
              </a:ext>
            </a:extLst>
          </p:cNvPr>
          <p:cNvSpPr/>
          <p:nvPr/>
        </p:nvSpPr>
        <p:spPr>
          <a:xfrm>
            <a:off x="110067" y="3262402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31B015-733F-E264-FCFD-AA17DDCAB58B}"/>
              </a:ext>
            </a:extLst>
          </p:cNvPr>
          <p:cNvSpPr/>
          <p:nvPr/>
        </p:nvSpPr>
        <p:spPr>
          <a:xfrm>
            <a:off x="110067" y="2358321"/>
            <a:ext cx="1659466" cy="6011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 Transform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0279E-DE54-D743-982D-155CA22263E9}"/>
              </a:ext>
            </a:extLst>
          </p:cNvPr>
          <p:cNvSpPr/>
          <p:nvPr/>
        </p:nvSpPr>
        <p:spPr>
          <a:xfrm>
            <a:off x="110067" y="4167012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다중공선성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2F61B2-CC40-9C3A-DC60-DD737A5A7758}"/>
              </a:ext>
            </a:extLst>
          </p:cNvPr>
          <p:cNvSpPr/>
          <p:nvPr/>
        </p:nvSpPr>
        <p:spPr>
          <a:xfrm>
            <a:off x="110067" y="509340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상관관계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079B4A-2E60-7F93-C39A-0A285DCD0A18}"/>
              </a:ext>
            </a:extLst>
          </p:cNvPr>
          <p:cNvSpPr/>
          <p:nvPr/>
        </p:nvSpPr>
        <p:spPr>
          <a:xfrm>
            <a:off x="110067" y="6019801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Onehot</a:t>
            </a:r>
            <a:endParaRPr lang="en-US" altLang="ko-KR" dirty="0"/>
          </a:p>
          <a:p>
            <a:pPr algn="ctr"/>
            <a:r>
              <a:rPr lang="en-US" altLang="ko-KR" dirty="0"/>
              <a:t>Encoding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1AE057-3D33-2193-6261-A495B5FF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866" y="237064"/>
            <a:ext cx="5875616" cy="39299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FD4C611-78A5-1CA7-D923-2E64D3E39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600" y="4355725"/>
            <a:ext cx="4426163" cy="22652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B1C817F-B02A-E1E7-2555-19CD70A135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290"/>
          <a:stretch/>
        </p:blipFill>
        <p:spPr>
          <a:xfrm>
            <a:off x="2319866" y="4355725"/>
            <a:ext cx="4554668" cy="22652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EB79CF-6FD1-BB0C-2509-69ED2D2AE2DB}"/>
              </a:ext>
            </a:extLst>
          </p:cNvPr>
          <p:cNvSpPr txBox="1"/>
          <p:nvPr/>
        </p:nvSpPr>
        <p:spPr>
          <a:xfrm>
            <a:off x="8568015" y="1225111"/>
            <a:ext cx="2988733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err="1"/>
              <a:t>왜도가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Skew_cut</a:t>
            </a:r>
            <a:r>
              <a:rPr lang="en-US" altLang="ko-KR" sz="1400" dirty="0"/>
              <a:t> 0</a:t>
            </a:r>
            <a:r>
              <a:rPr lang="ko-KR" altLang="en-US" sz="1400" dirty="0"/>
              <a:t>값을 초과하는 칼럼을 로그 트랜스폼 실시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dirty="0" err="1"/>
              <a:t>로그트랜스폼을</a:t>
            </a:r>
            <a:r>
              <a:rPr lang="ko-KR" altLang="en-US" sz="1400" dirty="0"/>
              <a:t> 복수로 실시하면서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dirty="0" err="1"/>
              <a:t>왜도</a:t>
            </a:r>
            <a:r>
              <a:rPr lang="ko-KR" altLang="en-US" sz="1400" dirty="0"/>
              <a:t> 개선 정도 검토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(</a:t>
            </a:r>
            <a:r>
              <a:rPr lang="ko-KR" altLang="en-US" sz="1400" dirty="0"/>
              <a:t>극단적 편향 분포를 정규분포화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1B9CD32-C356-527E-0D24-200908B17366}"/>
              </a:ext>
            </a:extLst>
          </p:cNvPr>
          <p:cNvSpPr/>
          <p:nvPr/>
        </p:nvSpPr>
        <p:spPr>
          <a:xfrm>
            <a:off x="7014234" y="5093406"/>
            <a:ext cx="338666" cy="926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A1E7CB-56DF-2DB1-C427-E541C3EBBB18}"/>
              </a:ext>
            </a:extLst>
          </p:cNvPr>
          <p:cNvSpPr/>
          <p:nvPr/>
        </p:nvSpPr>
        <p:spPr>
          <a:xfrm>
            <a:off x="2142066" y="4247445"/>
            <a:ext cx="1024467" cy="44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067B93-9A4E-7087-1972-824DFF74B4FB}"/>
              </a:ext>
            </a:extLst>
          </p:cNvPr>
          <p:cNvSpPr/>
          <p:nvPr/>
        </p:nvSpPr>
        <p:spPr>
          <a:xfrm>
            <a:off x="7247067" y="4247445"/>
            <a:ext cx="1024467" cy="44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After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45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BF5EAB-27C6-051C-9A43-4BA964D2E21E}"/>
              </a:ext>
            </a:extLst>
          </p:cNvPr>
          <p:cNvSpPr/>
          <p:nvPr/>
        </p:nvSpPr>
        <p:spPr>
          <a:xfrm>
            <a:off x="0" y="0"/>
            <a:ext cx="1947333" cy="68580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A60EF-4718-7E67-B767-9C6332C269BB}"/>
              </a:ext>
            </a:extLst>
          </p:cNvPr>
          <p:cNvSpPr/>
          <p:nvPr/>
        </p:nvSpPr>
        <p:spPr>
          <a:xfrm>
            <a:off x="110067" y="46143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Params </a:t>
            </a:r>
            <a:r>
              <a:rPr lang="ko-KR" altLang="en-US" dirty="0"/>
              <a:t>세팅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1CB40F-F2C5-0AA8-A162-AD1E899EEA93}"/>
              </a:ext>
            </a:extLst>
          </p:cNvPr>
          <p:cNvSpPr/>
          <p:nvPr/>
        </p:nvSpPr>
        <p:spPr>
          <a:xfrm>
            <a:off x="110067" y="1387830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A0F6F5-5C1F-4FD8-7644-7515F136BB3A}"/>
              </a:ext>
            </a:extLst>
          </p:cNvPr>
          <p:cNvSpPr/>
          <p:nvPr/>
        </p:nvSpPr>
        <p:spPr>
          <a:xfrm>
            <a:off x="110067" y="3232078"/>
            <a:ext cx="1659466" cy="6011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31B015-733F-E264-FCFD-AA17DDCAB58B}"/>
              </a:ext>
            </a:extLst>
          </p:cNvPr>
          <p:cNvSpPr/>
          <p:nvPr/>
        </p:nvSpPr>
        <p:spPr>
          <a:xfrm>
            <a:off x="110067" y="2333199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 Transform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0279E-DE54-D743-982D-155CA22263E9}"/>
              </a:ext>
            </a:extLst>
          </p:cNvPr>
          <p:cNvSpPr/>
          <p:nvPr/>
        </p:nvSpPr>
        <p:spPr>
          <a:xfrm>
            <a:off x="110067" y="4167012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다중공선성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2F61B2-CC40-9C3A-DC60-DD737A5A7758}"/>
              </a:ext>
            </a:extLst>
          </p:cNvPr>
          <p:cNvSpPr/>
          <p:nvPr/>
        </p:nvSpPr>
        <p:spPr>
          <a:xfrm>
            <a:off x="110067" y="509340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상관관계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079B4A-2E60-7F93-C39A-0A285DCD0A18}"/>
              </a:ext>
            </a:extLst>
          </p:cNvPr>
          <p:cNvSpPr/>
          <p:nvPr/>
        </p:nvSpPr>
        <p:spPr>
          <a:xfrm>
            <a:off x="110067" y="6019801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Onehot</a:t>
            </a:r>
            <a:endParaRPr lang="en-US" altLang="ko-KR" dirty="0"/>
          </a:p>
          <a:p>
            <a:pPr algn="ctr"/>
            <a:r>
              <a:rPr lang="en-US" altLang="ko-KR" dirty="0"/>
              <a:t>Encoding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E330E1-2FB9-2A1B-DA9D-F68C761DB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692" y="1218775"/>
            <a:ext cx="6615208" cy="46658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9861B4-CDE2-1CAA-D347-13992C186093}"/>
              </a:ext>
            </a:extLst>
          </p:cNvPr>
          <p:cNvSpPr txBox="1"/>
          <p:nvPr/>
        </p:nvSpPr>
        <p:spPr>
          <a:xfrm>
            <a:off x="2346758" y="307547"/>
            <a:ext cx="5569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수치형 데이터 </a:t>
            </a:r>
            <a:r>
              <a:rPr lang="en-US" altLang="ko-KR" sz="1400" b="1" dirty="0"/>
              <a:t>Scaling : </a:t>
            </a:r>
            <a:r>
              <a:rPr lang="ko-KR" altLang="en-US" sz="1400" b="1" dirty="0"/>
              <a:t>수치형 값의 범위를 동일하게 맞춰주기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901028-7545-8611-917F-2EEC709A81AE}"/>
              </a:ext>
            </a:extLst>
          </p:cNvPr>
          <p:cNvSpPr txBox="1"/>
          <p:nvPr/>
        </p:nvSpPr>
        <p:spPr>
          <a:xfrm>
            <a:off x="2786279" y="754793"/>
            <a:ext cx="733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- </a:t>
            </a:r>
            <a:r>
              <a:rPr lang="en-US" altLang="ko-KR" sz="1400" b="1" dirty="0" err="1"/>
              <a:t>StandardScaler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MinMaxScaler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RobustScaler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적용하면서 최적 </a:t>
            </a:r>
            <a:r>
              <a:rPr lang="ko-KR" altLang="en-US" sz="1400" b="1" dirty="0" err="1"/>
              <a:t>스케일러</a:t>
            </a:r>
            <a:r>
              <a:rPr lang="ko-KR" altLang="en-US" sz="1400" b="1" dirty="0"/>
              <a:t> 실험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684C6-B016-D038-4A00-A021FAFDE28D}"/>
              </a:ext>
            </a:extLst>
          </p:cNvPr>
          <p:cNvSpPr txBox="1"/>
          <p:nvPr/>
        </p:nvSpPr>
        <p:spPr>
          <a:xfrm>
            <a:off x="2786279" y="6103207"/>
            <a:ext cx="809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Scaling </a:t>
            </a:r>
            <a:r>
              <a:rPr lang="ko-KR" altLang="en-US" sz="1400" dirty="0"/>
              <a:t>전 이상치 제거도 검토했으나</a:t>
            </a:r>
            <a:r>
              <a:rPr lang="en-US" altLang="ko-KR" sz="1400" dirty="0"/>
              <a:t>, </a:t>
            </a:r>
            <a:r>
              <a:rPr lang="ko-KR" altLang="en-US" sz="1400" dirty="0"/>
              <a:t>이상치 </a:t>
            </a:r>
            <a:r>
              <a:rPr lang="ko-KR" altLang="en-US" sz="1400" dirty="0" err="1"/>
              <a:t>제거시</a:t>
            </a:r>
            <a:r>
              <a:rPr lang="ko-KR" altLang="en-US" sz="1400" dirty="0"/>
              <a:t> 예측도 개선 효과가 없어서 </a:t>
            </a:r>
            <a:r>
              <a:rPr lang="ko-KR" altLang="en-US" sz="1400" dirty="0" err="1"/>
              <a:t>미채택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552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BF5EAB-27C6-051C-9A43-4BA964D2E21E}"/>
              </a:ext>
            </a:extLst>
          </p:cNvPr>
          <p:cNvSpPr/>
          <p:nvPr/>
        </p:nvSpPr>
        <p:spPr>
          <a:xfrm>
            <a:off x="0" y="0"/>
            <a:ext cx="1947333" cy="68580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A60EF-4718-7E67-B767-9C6332C269BB}"/>
              </a:ext>
            </a:extLst>
          </p:cNvPr>
          <p:cNvSpPr/>
          <p:nvPr/>
        </p:nvSpPr>
        <p:spPr>
          <a:xfrm>
            <a:off x="110067" y="46143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Params </a:t>
            </a:r>
            <a:r>
              <a:rPr lang="ko-KR" altLang="en-US" dirty="0"/>
              <a:t>세팅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1CB40F-F2C5-0AA8-A162-AD1E899EEA93}"/>
              </a:ext>
            </a:extLst>
          </p:cNvPr>
          <p:cNvSpPr/>
          <p:nvPr/>
        </p:nvSpPr>
        <p:spPr>
          <a:xfrm>
            <a:off x="110067" y="1387830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A0F6F5-5C1F-4FD8-7644-7515F136BB3A}"/>
              </a:ext>
            </a:extLst>
          </p:cNvPr>
          <p:cNvSpPr/>
          <p:nvPr/>
        </p:nvSpPr>
        <p:spPr>
          <a:xfrm>
            <a:off x="110067" y="2314224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31B015-733F-E264-FCFD-AA17DDCAB58B}"/>
              </a:ext>
            </a:extLst>
          </p:cNvPr>
          <p:cNvSpPr/>
          <p:nvPr/>
        </p:nvSpPr>
        <p:spPr>
          <a:xfrm>
            <a:off x="110067" y="3240618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 Transform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0279E-DE54-D743-982D-155CA22263E9}"/>
              </a:ext>
            </a:extLst>
          </p:cNvPr>
          <p:cNvSpPr/>
          <p:nvPr/>
        </p:nvSpPr>
        <p:spPr>
          <a:xfrm>
            <a:off x="110067" y="4167012"/>
            <a:ext cx="1659466" cy="6011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다중공선성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2F61B2-CC40-9C3A-DC60-DD737A5A7758}"/>
              </a:ext>
            </a:extLst>
          </p:cNvPr>
          <p:cNvSpPr/>
          <p:nvPr/>
        </p:nvSpPr>
        <p:spPr>
          <a:xfrm>
            <a:off x="110067" y="509340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상관관계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079B4A-2E60-7F93-C39A-0A285DCD0A18}"/>
              </a:ext>
            </a:extLst>
          </p:cNvPr>
          <p:cNvSpPr/>
          <p:nvPr/>
        </p:nvSpPr>
        <p:spPr>
          <a:xfrm>
            <a:off x="110067" y="6019801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Onehot</a:t>
            </a:r>
            <a:endParaRPr lang="en-US" altLang="ko-KR" dirty="0"/>
          </a:p>
          <a:p>
            <a:pPr algn="ctr"/>
            <a:r>
              <a:rPr lang="en-US" altLang="ko-KR" dirty="0"/>
              <a:t>Encoding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8DE716-051B-D5CD-92A6-A32E1C4D5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00" y="1062570"/>
            <a:ext cx="5924014" cy="50854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23D0C0-AD64-BE04-5645-865991630D8E}"/>
              </a:ext>
            </a:extLst>
          </p:cNvPr>
          <p:cNvSpPr txBox="1"/>
          <p:nvPr/>
        </p:nvSpPr>
        <p:spPr>
          <a:xfrm>
            <a:off x="8365067" y="999067"/>
            <a:ext cx="3530600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err="1"/>
              <a:t>독립변수간에</a:t>
            </a:r>
            <a:r>
              <a:rPr lang="ko-KR" altLang="en-US" sz="1400" dirty="0"/>
              <a:t> 높은 상관성이 있으면 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과적합을 초래하여 정확한 분석을 방해할 수 있기 때문에</a:t>
            </a:r>
            <a:r>
              <a:rPr lang="en-US" altLang="ko-KR" sz="1400" dirty="0"/>
              <a:t>, </a:t>
            </a:r>
            <a:r>
              <a:rPr lang="ko-KR" altLang="en-US" sz="1400" b="1" dirty="0"/>
              <a:t>변수간 높은 상관성을 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보일 경우 해당 변수를 제거하는 것이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필요함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13399B-2AEE-F772-5947-366FE3443F34}"/>
              </a:ext>
            </a:extLst>
          </p:cNvPr>
          <p:cNvSpPr txBox="1"/>
          <p:nvPr/>
        </p:nvSpPr>
        <p:spPr>
          <a:xfrm>
            <a:off x="8365067" y="3346190"/>
            <a:ext cx="3640666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err="1"/>
              <a:t>다중공선성을</a:t>
            </a:r>
            <a:r>
              <a:rPr lang="ko-KR" altLang="en-US" sz="1400" dirty="0"/>
              <a:t> 해소하는 방법은 여러가지가 있으나</a:t>
            </a:r>
            <a:r>
              <a:rPr lang="en-US" altLang="ko-KR" sz="1400" dirty="0"/>
              <a:t>, </a:t>
            </a:r>
            <a:r>
              <a:rPr lang="ko-KR" altLang="en-US" sz="1400" dirty="0"/>
              <a:t>여기서는 </a:t>
            </a:r>
            <a:r>
              <a:rPr lang="en-US" altLang="ko-KR" sz="1400" b="1" dirty="0">
                <a:solidFill>
                  <a:srgbClr val="002060"/>
                </a:solidFill>
              </a:rPr>
              <a:t>VIF(</a:t>
            </a:r>
            <a:r>
              <a:rPr lang="ko-KR" altLang="en-US" sz="1400" b="1" dirty="0" err="1">
                <a:solidFill>
                  <a:srgbClr val="002060"/>
                </a:solidFill>
              </a:rPr>
              <a:t>분산팽창지수</a:t>
            </a:r>
            <a:r>
              <a:rPr lang="en-US" altLang="ko-KR" sz="1400" b="1" dirty="0">
                <a:solidFill>
                  <a:srgbClr val="002060"/>
                </a:solidFill>
              </a:rPr>
              <a:t>)</a:t>
            </a:r>
            <a:r>
              <a:rPr lang="ko-KR" altLang="en-US" sz="1400" dirty="0"/>
              <a:t>를 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활용함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F008-FF5A-D06C-78BB-F27CD63A4B98}"/>
              </a:ext>
            </a:extLst>
          </p:cNvPr>
          <p:cNvSpPr txBox="1"/>
          <p:nvPr/>
        </p:nvSpPr>
        <p:spPr>
          <a:xfrm>
            <a:off x="8365067" y="4951191"/>
            <a:ext cx="3369733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/>
              <a:t>본 사안에는 </a:t>
            </a:r>
            <a:r>
              <a:rPr lang="en-US" altLang="ko-KR" sz="1400" b="1" dirty="0"/>
              <a:t>VIF 5~10 </a:t>
            </a:r>
            <a:r>
              <a:rPr lang="ko-KR" altLang="en-US" sz="1400" b="1" dirty="0"/>
              <a:t>초과시 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칼럼을 </a:t>
            </a:r>
            <a:r>
              <a:rPr lang="en-US" altLang="ko-KR" sz="1400" b="1" dirty="0"/>
              <a:t>drop</a:t>
            </a:r>
            <a:r>
              <a:rPr lang="ko-KR" altLang="en-US" sz="1400" b="1" dirty="0"/>
              <a:t>하면서 검토함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0128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BF5EAB-27C6-051C-9A43-4BA964D2E21E}"/>
              </a:ext>
            </a:extLst>
          </p:cNvPr>
          <p:cNvSpPr/>
          <p:nvPr/>
        </p:nvSpPr>
        <p:spPr>
          <a:xfrm>
            <a:off x="0" y="0"/>
            <a:ext cx="1947333" cy="68580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A60EF-4718-7E67-B767-9C6332C269BB}"/>
              </a:ext>
            </a:extLst>
          </p:cNvPr>
          <p:cNvSpPr/>
          <p:nvPr/>
        </p:nvSpPr>
        <p:spPr>
          <a:xfrm>
            <a:off x="110067" y="46143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Params </a:t>
            </a:r>
            <a:r>
              <a:rPr lang="ko-KR" altLang="en-US" dirty="0"/>
              <a:t>세팅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1CB40F-F2C5-0AA8-A162-AD1E899EEA93}"/>
              </a:ext>
            </a:extLst>
          </p:cNvPr>
          <p:cNvSpPr/>
          <p:nvPr/>
        </p:nvSpPr>
        <p:spPr>
          <a:xfrm>
            <a:off x="110067" y="1387830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A0F6F5-5C1F-4FD8-7644-7515F136BB3A}"/>
              </a:ext>
            </a:extLst>
          </p:cNvPr>
          <p:cNvSpPr/>
          <p:nvPr/>
        </p:nvSpPr>
        <p:spPr>
          <a:xfrm>
            <a:off x="110067" y="2314224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31B015-733F-E264-FCFD-AA17DDCAB58B}"/>
              </a:ext>
            </a:extLst>
          </p:cNvPr>
          <p:cNvSpPr/>
          <p:nvPr/>
        </p:nvSpPr>
        <p:spPr>
          <a:xfrm>
            <a:off x="110067" y="3240618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 Transform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0279E-DE54-D743-982D-155CA22263E9}"/>
              </a:ext>
            </a:extLst>
          </p:cNvPr>
          <p:cNvSpPr/>
          <p:nvPr/>
        </p:nvSpPr>
        <p:spPr>
          <a:xfrm>
            <a:off x="110067" y="4167012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다중공선성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2F61B2-CC40-9C3A-DC60-DD737A5A7758}"/>
              </a:ext>
            </a:extLst>
          </p:cNvPr>
          <p:cNvSpPr/>
          <p:nvPr/>
        </p:nvSpPr>
        <p:spPr>
          <a:xfrm>
            <a:off x="110067" y="5093406"/>
            <a:ext cx="1659466" cy="6011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상관관계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079B4A-2E60-7F93-C39A-0A285DCD0A18}"/>
              </a:ext>
            </a:extLst>
          </p:cNvPr>
          <p:cNvSpPr/>
          <p:nvPr/>
        </p:nvSpPr>
        <p:spPr>
          <a:xfrm>
            <a:off x="110067" y="6019801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Onehot</a:t>
            </a:r>
            <a:endParaRPr lang="en-US" altLang="ko-KR" dirty="0"/>
          </a:p>
          <a:p>
            <a:pPr algn="ctr"/>
            <a:r>
              <a:rPr lang="en-US" altLang="ko-KR" dirty="0"/>
              <a:t>Encoding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8F98FD-E479-595C-5F14-E7CBAC753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534" y="341810"/>
            <a:ext cx="5925828" cy="34999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41981F-FDD5-C503-D719-477CE60F5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553" y="2496914"/>
            <a:ext cx="5091885" cy="42002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49FF70-5332-CA48-6A99-32760BD2F358}"/>
              </a:ext>
            </a:extLst>
          </p:cNvPr>
          <p:cNvSpPr txBox="1"/>
          <p:nvPr/>
        </p:nvSpPr>
        <p:spPr>
          <a:xfrm>
            <a:off x="2275534" y="4325364"/>
            <a:ext cx="4349818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끝단에서 상관관계를 다시 확인후</a:t>
            </a:r>
            <a:r>
              <a:rPr lang="en-US" altLang="ko-KR" sz="1400" dirty="0"/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상관도가 일정수준 이하 칼럼은 </a:t>
            </a:r>
            <a:r>
              <a:rPr lang="en-US" altLang="ko-KR" sz="1400" b="1" dirty="0"/>
              <a:t>Drop 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(</a:t>
            </a:r>
            <a:r>
              <a:rPr lang="ko-KR" altLang="en-US" sz="1400" b="1" dirty="0"/>
              <a:t>차원의 저주 고려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EAA368-88B1-9518-5E23-B20C7D1BBFB9}"/>
                  </a:ext>
                </a:extLst>
              </p:cNvPr>
              <p:cNvSpPr txBox="1"/>
              <p:nvPr/>
            </p:nvSpPr>
            <p:spPr>
              <a:xfrm>
                <a:off x="2275534" y="5817650"/>
                <a:ext cx="4349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cutline</a:t>
                </a:r>
                <a:r>
                  <a:rPr lang="ko-KR" altLang="en-US" sz="14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1400" b="1" dirty="0"/>
                  <a:t> 0.005 ~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0.007 </a:t>
                </a:r>
                <a:r>
                  <a:rPr lang="ko-KR" altLang="en-US" sz="1400" b="1" dirty="0"/>
                  <a:t>수준에서 검토함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EAA368-88B1-9518-5E23-B20C7D1BB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534" y="5817650"/>
                <a:ext cx="4349818" cy="307777"/>
              </a:xfrm>
              <a:prstGeom prst="rect">
                <a:avLst/>
              </a:prstGeom>
              <a:blipFill>
                <a:blip r:embed="rId4"/>
                <a:stretch>
                  <a:fillRect l="-420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648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BF5EAB-27C6-051C-9A43-4BA964D2E21E}"/>
              </a:ext>
            </a:extLst>
          </p:cNvPr>
          <p:cNvSpPr/>
          <p:nvPr/>
        </p:nvSpPr>
        <p:spPr>
          <a:xfrm>
            <a:off x="0" y="0"/>
            <a:ext cx="1947333" cy="68580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A60EF-4718-7E67-B767-9C6332C269BB}"/>
              </a:ext>
            </a:extLst>
          </p:cNvPr>
          <p:cNvSpPr/>
          <p:nvPr/>
        </p:nvSpPr>
        <p:spPr>
          <a:xfrm>
            <a:off x="110067" y="46143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Params </a:t>
            </a:r>
            <a:r>
              <a:rPr lang="ko-KR" altLang="en-US" dirty="0"/>
              <a:t>세팅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1CB40F-F2C5-0AA8-A162-AD1E899EEA93}"/>
              </a:ext>
            </a:extLst>
          </p:cNvPr>
          <p:cNvSpPr/>
          <p:nvPr/>
        </p:nvSpPr>
        <p:spPr>
          <a:xfrm>
            <a:off x="110067" y="1387830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A0F6F5-5C1F-4FD8-7644-7515F136BB3A}"/>
              </a:ext>
            </a:extLst>
          </p:cNvPr>
          <p:cNvSpPr/>
          <p:nvPr/>
        </p:nvSpPr>
        <p:spPr>
          <a:xfrm>
            <a:off x="110067" y="2314224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31B015-733F-E264-FCFD-AA17DDCAB58B}"/>
              </a:ext>
            </a:extLst>
          </p:cNvPr>
          <p:cNvSpPr/>
          <p:nvPr/>
        </p:nvSpPr>
        <p:spPr>
          <a:xfrm>
            <a:off x="110067" y="3240618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 Transform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0279E-DE54-D743-982D-155CA22263E9}"/>
              </a:ext>
            </a:extLst>
          </p:cNvPr>
          <p:cNvSpPr/>
          <p:nvPr/>
        </p:nvSpPr>
        <p:spPr>
          <a:xfrm>
            <a:off x="110067" y="4167012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다중공선성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2F61B2-CC40-9C3A-DC60-DD737A5A7758}"/>
              </a:ext>
            </a:extLst>
          </p:cNvPr>
          <p:cNvSpPr/>
          <p:nvPr/>
        </p:nvSpPr>
        <p:spPr>
          <a:xfrm>
            <a:off x="110067" y="509340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상관관계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079B4A-2E60-7F93-C39A-0A285DCD0A18}"/>
              </a:ext>
            </a:extLst>
          </p:cNvPr>
          <p:cNvSpPr/>
          <p:nvPr/>
        </p:nvSpPr>
        <p:spPr>
          <a:xfrm>
            <a:off x="110067" y="6019801"/>
            <a:ext cx="1659466" cy="6011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Onehot</a:t>
            </a:r>
            <a:endParaRPr lang="en-US" altLang="ko-KR" dirty="0"/>
          </a:p>
          <a:p>
            <a:pPr algn="ctr"/>
            <a:r>
              <a:rPr lang="en-US" altLang="ko-KR" dirty="0"/>
              <a:t>Encoding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AFAEA7-5726-19AB-12B1-436962D81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810" y="461436"/>
            <a:ext cx="8597590" cy="14660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C77EE6-104F-D4EC-61A6-051758DA4574}"/>
              </a:ext>
            </a:extLst>
          </p:cNvPr>
          <p:cNvSpPr txBox="1"/>
          <p:nvPr/>
        </p:nvSpPr>
        <p:spPr>
          <a:xfrm>
            <a:off x="2222810" y="5509693"/>
            <a:ext cx="9046323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마지막으로 범주형 데이터를 </a:t>
            </a:r>
            <a:r>
              <a:rPr lang="en-US" altLang="ko-KR" sz="1400" dirty="0" err="1"/>
              <a:t>Onehot</a:t>
            </a:r>
            <a:r>
              <a:rPr lang="en-US" altLang="ko-KR" sz="1400" dirty="0"/>
              <a:t> encoding</a:t>
            </a:r>
            <a:r>
              <a:rPr lang="ko-KR" altLang="en-US" sz="1400" dirty="0"/>
              <a:t>으로 수치형으로 변환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(</a:t>
            </a:r>
            <a:r>
              <a:rPr lang="ko-KR" altLang="en-US" sz="1400" dirty="0" err="1"/>
              <a:t>다중공선성</a:t>
            </a:r>
            <a:r>
              <a:rPr lang="ko-KR" altLang="en-US" sz="1400" dirty="0"/>
              <a:t> 고려</a:t>
            </a:r>
            <a:r>
              <a:rPr lang="en-US" altLang="ko-KR" sz="1400" dirty="0"/>
              <a:t>, </a:t>
            </a:r>
            <a:r>
              <a:rPr lang="ko-KR" altLang="en-US" sz="1400" dirty="0"/>
              <a:t>수치형 </a:t>
            </a:r>
            <a:r>
              <a:rPr lang="ko-KR" altLang="en-US" sz="1400" dirty="0" err="1"/>
              <a:t>칼럼중</a:t>
            </a:r>
            <a:r>
              <a:rPr lang="ko-KR" altLang="en-US" sz="1400" dirty="0"/>
              <a:t> </a:t>
            </a:r>
            <a:r>
              <a:rPr lang="en-US" altLang="ko-KR" sz="1400" dirty="0"/>
              <a:t>first column</a:t>
            </a:r>
            <a:r>
              <a:rPr lang="ko-KR" altLang="en-US" sz="1400" dirty="0"/>
              <a:t>은 </a:t>
            </a:r>
            <a:r>
              <a:rPr lang="en-US" altLang="ko-KR" sz="1400" dirty="0"/>
              <a:t>drop</a:t>
            </a:r>
            <a:r>
              <a:rPr lang="ko-KR" altLang="en-US" sz="1400" dirty="0"/>
              <a:t>함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Train, Val </a:t>
            </a:r>
            <a:r>
              <a:rPr lang="ko-KR" altLang="en-US" sz="1400" dirty="0"/>
              <a:t>데이터셋 분리 </a:t>
            </a:r>
            <a:r>
              <a:rPr lang="en-US" altLang="ko-KR" sz="1400" dirty="0"/>
              <a:t>(stratify=</a:t>
            </a:r>
            <a:r>
              <a:rPr lang="en-US" altLang="ko-KR" sz="1400" dirty="0" err="1"/>
              <a:t>all_y</a:t>
            </a:r>
            <a:r>
              <a:rPr lang="en-US" altLang="ko-KR" sz="1400" dirty="0"/>
              <a:t> </a:t>
            </a:r>
            <a:r>
              <a:rPr lang="ko-KR" altLang="en-US" sz="1400" dirty="0"/>
              <a:t>유지하여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all_y</a:t>
            </a:r>
            <a:r>
              <a:rPr lang="ko-KR" altLang="en-US" sz="1400" dirty="0"/>
              <a:t> 값 분포가 동일한 상태로 데이터셋 분리</a:t>
            </a:r>
            <a:r>
              <a:rPr lang="en-US" altLang="ko-KR" sz="1400" dirty="0"/>
              <a:t>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C4A170F-D4BC-200E-31B6-56A29EFE1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810" y="1988964"/>
            <a:ext cx="6447665" cy="342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2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F19CD-2073-CB08-9CB6-0DF53AA69435}"/>
              </a:ext>
            </a:extLst>
          </p:cNvPr>
          <p:cNvSpPr txBox="1"/>
          <p:nvPr/>
        </p:nvSpPr>
        <p:spPr>
          <a:xfrm>
            <a:off x="491066" y="460054"/>
            <a:ext cx="722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Modeling</a:t>
            </a:r>
            <a:r>
              <a:rPr lang="ko-KR" altLang="en-US" sz="2400" dirty="0"/>
              <a:t> 및 </a:t>
            </a:r>
            <a:r>
              <a:rPr lang="en-US" altLang="ko-KR" sz="2400" dirty="0"/>
              <a:t>Evaluation </a:t>
            </a:r>
            <a:r>
              <a:rPr lang="ko-KR" altLang="en-US" sz="2400" dirty="0"/>
              <a:t>단계에서 고려한 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2CD97-9F4A-CD07-D236-EE9895A366D1}"/>
              </a:ext>
            </a:extLst>
          </p:cNvPr>
          <p:cNvSpPr txBox="1"/>
          <p:nvPr/>
        </p:nvSpPr>
        <p:spPr>
          <a:xfrm>
            <a:off x="1024470" y="2784761"/>
            <a:ext cx="3708401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어떻게 하면 예측도를 높이면서</a:t>
            </a:r>
            <a:r>
              <a:rPr lang="en-US" altLang="ko-KR" dirty="0"/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Overfitting</a:t>
            </a:r>
            <a:r>
              <a:rPr lang="ko-KR" altLang="en-US" dirty="0"/>
              <a:t>을 줄일 것 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FD42B-09CB-7EC3-076C-B136A4F2E0EF}"/>
              </a:ext>
            </a:extLst>
          </p:cNvPr>
          <p:cNvSpPr txBox="1"/>
          <p:nvPr/>
        </p:nvSpPr>
        <p:spPr>
          <a:xfrm>
            <a:off x="5511801" y="4665933"/>
            <a:ext cx="59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/>
              <a:t>모델에서 </a:t>
            </a:r>
            <a:r>
              <a:rPr lang="ko-KR" altLang="en-US" dirty="0" err="1"/>
              <a:t>레이어별</a:t>
            </a:r>
            <a:r>
              <a:rPr lang="ko-KR" altLang="en-US" dirty="0"/>
              <a:t> 노드 </a:t>
            </a:r>
            <a:r>
              <a:rPr lang="en-US" altLang="ko-KR" dirty="0"/>
              <a:t>Dropout </a:t>
            </a:r>
            <a:r>
              <a:rPr lang="ko-KR" altLang="en-US" dirty="0"/>
              <a:t>적용 </a:t>
            </a:r>
            <a:r>
              <a:rPr lang="en-US" altLang="ko-KR" dirty="0"/>
              <a:t>(0.2~0.3)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84935-4A72-7A75-5093-C8BFD2A55303}"/>
              </a:ext>
            </a:extLst>
          </p:cNvPr>
          <p:cNvSpPr txBox="1"/>
          <p:nvPr/>
        </p:nvSpPr>
        <p:spPr>
          <a:xfrm>
            <a:off x="5511802" y="2345267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데이터셋별</a:t>
            </a:r>
            <a:r>
              <a:rPr lang="ko-KR" altLang="en-US" dirty="0"/>
              <a:t> </a:t>
            </a:r>
            <a:r>
              <a:rPr lang="en-US" altLang="ko-KR" dirty="0"/>
              <a:t>Threshold </a:t>
            </a:r>
            <a:r>
              <a:rPr lang="ko-KR" altLang="en-US" dirty="0"/>
              <a:t>차별 적용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8912C8-5A9A-DA30-DC68-3ACD1DA34F00}"/>
              </a:ext>
            </a:extLst>
          </p:cNvPr>
          <p:cNvSpPr txBox="1"/>
          <p:nvPr/>
        </p:nvSpPr>
        <p:spPr>
          <a:xfrm>
            <a:off x="5511802" y="3001982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데이터셋별</a:t>
            </a:r>
            <a:r>
              <a:rPr lang="ko-KR" altLang="en-US" dirty="0"/>
              <a:t> </a:t>
            </a:r>
            <a:r>
              <a:rPr lang="en-US" altLang="ko-KR" dirty="0"/>
              <a:t>Learning Rate </a:t>
            </a:r>
            <a:r>
              <a:rPr lang="ko-KR" altLang="en-US" dirty="0"/>
              <a:t>차별 적용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0CB02-9945-434E-EFDC-A331780011DD}"/>
              </a:ext>
            </a:extLst>
          </p:cNvPr>
          <p:cNvSpPr txBox="1"/>
          <p:nvPr/>
        </p:nvSpPr>
        <p:spPr>
          <a:xfrm>
            <a:off x="5511801" y="3695458"/>
            <a:ext cx="52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Distillation Loss </a:t>
            </a:r>
            <a:r>
              <a:rPr lang="en-US" altLang="ko-KR" dirty="0" err="1"/>
              <a:t>Fucntion</a:t>
            </a:r>
            <a:r>
              <a:rPr lang="ko-KR" altLang="en-US" dirty="0"/>
              <a:t> 적용</a:t>
            </a:r>
            <a:endParaRPr lang="en-US" altLang="ko-KR" dirty="0"/>
          </a:p>
          <a:p>
            <a:r>
              <a:rPr lang="en-US" altLang="ko-KR" dirty="0"/>
              <a:t>   (</a:t>
            </a:r>
            <a:r>
              <a:rPr lang="en-US" altLang="ko-KR" dirty="0" err="1"/>
              <a:t>BCELoss</a:t>
            </a:r>
            <a:r>
              <a:rPr lang="en-US" altLang="ko-KR" dirty="0"/>
              <a:t> or</a:t>
            </a:r>
            <a:r>
              <a:rPr lang="ko-KR" altLang="en-US" dirty="0"/>
              <a:t> </a:t>
            </a:r>
            <a:r>
              <a:rPr lang="en-US" altLang="ko-KR" dirty="0" err="1"/>
              <a:t>KLDivLoss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276C6-AF58-4F26-247E-BBB8E0A0260B}"/>
              </a:ext>
            </a:extLst>
          </p:cNvPr>
          <p:cNvSpPr txBox="1"/>
          <p:nvPr/>
        </p:nvSpPr>
        <p:spPr>
          <a:xfrm>
            <a:off x="1528234" y="1220503"/>
            <a:ext cx="1019386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데이터량이</a:t>
            </a:r>
            <a:r>
              <a:rPr lang="ko-KR" altLang="en-US" sz="1400" dirty="0"/>
              <a:t> 적어서 </a:t>
            </a:r>
            <a:r>
              <a:rPr lang="en-US" altLang="ko-KR" sz="1400" dirty="0" err="1"/>
              <a:t>pytorch</a:t>
            </a:r>
            <a:r>
              <a:rPr lang="ko-KR" altLang="en-US" sz="1400" dirty="0"/>
              <a:t> 같은 딥러닝 모델보다</a:t>
            </a:r>
            <a:r>
              <a:rPr lang="en-US" altLang="ko-KR" sz="1400" dirty="0"/>
              <a:t>, </a:t>
            </a:r>
            <a:r>
              <a:rPr lang="ko-KR" altLang="en-US" sz="1400" dirty="0"/>
              <a:t>일반 </a:t>
            </a:r>
            <a:r>
              <a:rPr lang="ko-KR" altLang="en-US" sz="1400" dirty="0" err="1"/>
              <a:t>머신러인</a:t>
            </a:r>
            <a:r>
              <a:rPr lang="ko-KR" altLang="en-US" sz="1400" dirty="0"/>
              <a:t> 모델이 적합하다는 의견을 보았으나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기본 모델은 베이스라인 코드의 </a:t>
            </a:r>
            <a:r>
              <a:rPr lang="en-US" altLang="ko-KR" sz="1400" dirty="0" err="1"/>
              <a:t>pytorch</a:t>
            </a:r>
            <a:r>
              <a:rPr lang="en-US" altLang="ko-KR" sz="1400" dirty="0"/>
              <a:t> </a:t>
            </a:r>
            <a:r>
              <a:rPr lang="ko-KR" altLang="en-US" sz="1400" dirty="0"/>
              <a:t>모델을 사용함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1DC8F80-1616-07E8-E548-59E1D3D96AA0}"/>
              </a:ext>
            </a:extLst>
          </p:cNvPr>
          <p:cNvSpPr/>
          <p:nvPr/>
        </p:nvSpPr>
        <p:spPr>
          <a:xfrm>
            <a:off x="4834471" y="3001982"/>
            <a:ext cx="389465" cy="912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D3CE2-00CD-1B8D-2EBD-732BB753A2FA}"/>
              </a:ext>
            </a:extLst>
          </p:cNvPr>
          <p:cNvSpPr txBox="1"/>
          <p:nvPr/>
        </p:nvSpPr>
        <p:spPr>
          <a:xfrm>
            <a:off x="1612900" y="5359409"/>
            <a:ext cx="8847666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/>
              <a:t>모델링 이후 단계에서 튜닝을 통해 드라마틱한 예측도 개선은 달성하지 못함</a:t>
            </a:r>
            <a:endParaRPr lang="en-US" altLang="ko-KR" dirty="0"/>
          </a:p>
          <a:p>
            <a:pPr algn="ctr">
              <a:lnSpc>
                <a:spcPct val="200000"/>
              </a:lnSpc>
            </a:pPr>
            <a:r>
              <a:rPr lang="en-US" altLang="ko-KR" dirty="0"/>
              <a:t>(</a:t>
            </a:r>
            <a:r>
              <a:rPr lang="en-US" altLang="ko-KR" dirty="0" err="1"/>
              <a:t>Pytorch</a:t>
            </a:r>
            <a:r>
              <a:rPr lang="ko-KR" altLang="en-US" dirty="0"/>
              <a:t>는 이번 기회에 공부하면서 조금씩 튜닝해본다는 생각으로 접근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DD4E788-88B9-63DD-53BB-4149C796C6F8}"/>
              </a:ext>
            </a:extLst>
          </p:cNvPr>
          <p:cNvCxnSpPr>
            <a:cxnSpLocks/>
          </p:cNvCxnSpPr>
          <p:nvPr/>
        </p:nvCxnSpPr>
        <p:spPr>
          <a:xfrm>
            <a:off x="433493" y="1041400"/>
            <a:ext cx="11385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9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E7C06B-3C9D-BD95-D8BA-28FA04AEC0BE}"/>
              </a:ext>
            </a:extLst>
          </p:cNvPr>
          <p:cNvSpPr txBox="1"/>
          <p:nvPr/>
        </p:nvSpPr>
        <p:spPr>
          <a:xfrm>
            <a:off x="2501900" y="3047143"/>
            <a:ext cx="718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감사합니다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0179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AE67D9-5DB0-67E2-E4DE-6889BB166CA5}"/>
              </a:ext>
            </a:extLst>
          </p:cNvPr>
          <p:cNvSpPr txBox="1"/>
          <p:nvPr/>
        </p:nvSpPr>
        <p:spPr>
          <a:xfrm>
            <a:off x="685800" y="508744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발표할 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08252-57AC-ADBF-76D2-5B8CEC928F70}"/>
              </a:ext>
            </a:extLst>
          </p:cNvPr>
          <p:cNvSpPr txBox="1"/>
          <p:nvPr/>
        </p:nvSpPr>
        <p:spPr>
          <a:xfrm>
            <a:off x="1397001" y="2113101"/>
            <a:ext cx="577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</a:rPr>
              <a:t>1. </a:t>
            </a:r>
            <a:r>
              <a:rPr lang="ko-KR" altLang="en-US" sz="2400" b="1" dirty="0">
                <a:solidFill>
                  <a:srgbClr val="002060"/>
                </a:solidFill>
              </a:rPr>
              <a:t>기본적인 공략 방향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B57C8-4B47-4779-1E75-5AD05F09C1FD}"/>
              </a:ext>
            </a:extLst>
          </p:cNvPr>
          <p:cNvSpPr txBox="1"/>
          <p:nvPr/>
        </p:nvSpPr>
        <p:spPr>
          <a:xfrm>
            <a:off x="3483418" y="3362601"/>
            <a:ext cx="500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</a:rPr>
              <a:t>2. </a:t>
            </a:r>
            <a:r>
              <a:rPr lang="ko-KR" altLang="en-US" sz="2400" b="1" dirty="0">
                <a:solidFill>
                  <a:srgbClr val="002060"/>
                </a:solidFill>
              </a:rPr>
              <a:t>리더보드 스코어 획득 코드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BF8EB-709E-F91C-9C00-CCA6D23AA4B5}"/>
              </a:ext>
            </a:extLst>
          </p:cNvPr>
          <p:cNvSpPr txBox="1"/>
          <p:nvPr/>
        </p:nvSpPr>
        <p:spPr>
          <a:xfrm>
            <a:off x="6832600" y="4809067"/>
            <a:ext cx="4157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</a:rPr>
              <a:t>3. </a:t>
            </a:r>
            <a:r>
              <a:rPr lang="ko-KR" altLang="en-US" sz="2400" b="1" dirty="0">
                <a:solidFill>
                  <a:srgbClr val="002060"/>
                </a:solidFill>
              </a:rPr>
              <a:t>최종 버전 코드 설명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B6482B-6994-59C3-85FF-AF27986B88AC}"/>
              </a:ext>
            </a:extLst>
          </p:cNvPr>
          <p:cNvCxnSpPr/>
          <p:nvPr/>
        </p:nvCxnSpPr>
        <p:spPr>
          <a:xfrm>
            <a:off x="685800" y="1397000"/>
            <a:ext cx="10888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2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EE10F33-9A51-F3F8-939A-EE0C6219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93" y="1187703"/>
            <a:ext cx="5273494" cy="3242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65A777-8E05-CDF7-0F6B-4E843E520590}"/>
              </a:ext>
            </a:extLst>
          </p:cNvPr>
          <p:cNvSpPr txBox="1"/>
          <p:nvPr/>
        </p:nvSpPr>
        <p:spPr>
          <a:xfrm>
            <a:off x="433493" y="440267"/>
            <a:ext cx="580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</a:rPr>
              <a:t>1. </a:t>
            </a:r>
            <a:r>
              <a:rPr lang="ko-KR" altLang="en-US" sz="2400" b="1" dirty="0">
                <a:solidFill>
                  <a:srgbClr val="002060"/>
                </a:solidFill>
              </a:rPr>
              <a:t>기본적인 공략 방향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0B441-0372-8C67-0912-AEB506C60B0A}"/>
              </a:ext>
            </a:extLst>
          </p:cNvPr>
          <p:cNvSpPr txBox="1"/>
          <p:nvPr/>
        </p:nvSpPr>
        <p:spPr>
          <a:xfrm>
            <a:off x="6239933" y="1206155"/>
            <a:ext cx="456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</a:rPr>
              <a:t>Garbage In, Garbage Out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4AF7D-7FE7-1ADB-2C0B-AB61209B02F1}"/>
              </a:ext>
            </a:extLst>
          </p:cNvPr>
          <p:cNvSpPr txBox="1"/>
          <p:nvPr/>
        </p:nvSpPr>
        <p:spPr>
          <a:xfrm>
            <a:off x="6239933" y="1787377"/>
            <a:ext cx="419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쓰레기를 넣으면 쓰레기가 나온다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99D57-CF93-41C2-BFFF-A3EDDF84E328}"/>
              </a:ext>
            </a:extLst>
          </p:cNvPr>
          <p:cNvSpPr txBox="1"/>
          <p:nvPr/>
        </p:nvSpPr>
        <p:spPr>
          <a:xfrm>
            <a:off x="6239933" y="2418998"/>
            <a:ext cx="5884333" cy="167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 명제는 데이터 자체가 쓰레기인 경우 뿐만 아니라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</a:t>
            </a:r>
          </a:p>
          <a:p>
            <a:pPr algn="l">
              <a:lnSpc>
                <a:spcPct val="20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일반 데이터도 특징과 패턴을 잘 추출할 수 있도록</a:t>
            </a:r>
          </a:p>
          <a:p>
            <a:pPr algn="l">
              <a:lnSpc>
                <a:spcPct val="20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﻿﻿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전처리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하지 않고 모델에 투입한 경우에도 적용될 수 있음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C114F-74E9-26B6-51AF-84F42648355F}"/>
              </a:ext>
            </a:extLst>
          </p:cNvPr>
          <p:cNvSpPr txBox="1"/>
          <p:nvPr/>
        </p:nvSpPr>
        <p:spPr>
          <a:xfrm>
            <a:off x="1320801" y="4851982"/>
            <a:ext cx="4572000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EDA &amp; Feature Engineering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6A5BF-B07C-9EF0-2092-C81743FFA414}"/>
              </a:ext>
            </a:extLst>
          </p:cNvPr>
          <p:cNvSpPr txBox="1"/>
          <p:nvPr/>
        </p:nvSpPr>
        <p:spPr>
          <a:xfrm>
            <a:off x="6299200" y="4844097"/>
            <a:ext cx="5181600" cy="4616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Modeling &amp; Hyper Params Tuning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3DFD32-9D7C-7FCA-CBE1-875CB66361D6}"/>
              </a:ext>
            </a:extLst>
          </p:cNvPr>
          <p:cNvSpPr txBox="1"/>
          <p:nvPr/>
        </p:nvSpPr>
        <p:spPr>
          <a:xfrm>
            <a:off x="2226733" y="5816600"/>
            <a:ext cx="802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n-ea"/>
                <a:cs typeface="조선일보명조" panose="02030304000000000000" pitchFamily="18" charset="-127"/>
              </a:rPr>
              <a:t>“</a:t>
            </a:r>
            <a:r>
              <a:rPr lang="ko-KR" altLang="en-US" sz="2400" b="1" dirty="0">
                <a:latin typeface="+mn-ea"/>
                <a:cs typeface="조선일보명조" panose="02030304000000000000" pitchFamily="18" charset="-127"/>
              </a:rPr>
              <a:t>나는 </a:t>
            </a:r>
            <a:r>
              <a:rPr lang="en-US" altLang="ko-KR" sz="2400" b="1" dirty="0">
                <a:latin typeface="+mn-ea"/>
                <a:cs typeface="조선일보명조" panose="02030304000000000000" pitchFamily="18" charset="-127"/>
              </a:rPr>
              <a:t>Feature</a:t>
            </a:r>
            <a:r>
              <a:rPr lang="ko-KR" altLang="en-US" sz="2400" b="1" dirty="0"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+mn-ea"/>
                <a:cs typeface="조선일보명조" panose="02030304000000000000" pitchFamily="18" charset="-127"/>
              </a:rPr>
              <a:t>Engineering</a:t>
            </a:r>
            <a:r>
              <a:rPr lang="ko-KR" altLang="en-US" sz="2400" b="1" dirty="0">
                <a:latin typeface="+mn-ea"/>
                <a:cs typeface="조선일보명조" panose="02030304000000000000" pitchFamily="18" charset="-127"/>
              </a:rPr>
              <a:t>으로 승부를 보겠다</a:t>
            </a:r>
            <a:r>
              <a:rPr lang="en-US" altLang="ko-KR" sz="2400" b="1" dirty="0">
                <a:latin typeface="+mn-ea"/>
                <a:cs typeface="조선일보명조" panose="02030304000000000000" pitchFamily="18" charset="-127"/>
              </a:rPr>
              <a:t>.”</a:t>
            </a:r>
            <a:endParaRPr lang="ko-KR" altLang="en-US" sz="2400" b="1" dirty="0">
              <a:latin typeface="+mn-ea"/>
              <a:cs typeface="조선일보명조" panose="02030304000000000000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FE40ED1-7418-0BF0-7D04-725AA8A17180}"/>
              </a:ext>
            </a:extLst>
          </p:cNvPr>
          <p:cNvCxnSpPr>
            <a:cxnSpLocks/>
          </p:cNvCxnSpPr>
          <p:nvPr/>
        </p:nvCxnSpPr>
        <p:spPr>
          <a:xfrm>
            <a:off x="433493" y="1041400"/>
            <a:ext cx="11385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70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0A7EA-BDE3-FA00-FFF0-0A2D74428541}"/>
              </a:ext>
            </a:extLst>
          </p:cNvPr>
          <p:cNvSpPr txBox="1"/>
          <p:nvPr/>
        </p:nvSpPr>
        <p:spPr>
          <a:xfrm>
            <a:off x="433493" y="379853"/>
            <a:ext cx="614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리더보드 스코어 획득 코드 설명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A4A69-E431-D03C-52BE-4DFCB30441A8}"/>
              </a:ext>
            </a:extLst>
          </p:cNvPr>
          <p:cNvSpPr txBox="1"/>
          <p:nvPr/>
        </p:nvSpPr>
        <p:spPr>
          <a:xfrm>
            <a:off x="2959947" y="1333575"/>
            <a:ext cx="633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왜 항상 초반에 직관으로 대충할 때만 점수가 잘 나올까</a:t>
            </a:r>
            <a:r>
              <a:rPr lang="en-US" altLang="ko-KR" dirty="0"/>
              <a:t>?”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F246E6-BD7E-49BE-64D4-06E6B76F37B4}"/>
              </a:ext>
            </a:extLst>
          </p:cNvPr>
          <p:cNvSpPr/>
          <p:nvPr/>
        </p:nvSpPr>
        <p:spPr>
          <a:xfrm>
            <a:off x="931332" y="2065867"/>
            <a:ext cx="1989667" cy="65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EDA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24A397-128D-6078-0BDC-0498953D0BA4}"/>
              </a:ext>
            </a:extLst>
          </p:cNvPr>
          <p:cNvSpPr/>
          <p:nvPr/>
        </p:nvSpPr>
        <p:spPr>
          <a:xfrm>
            <a:off x="3636433" y="2065867"/>
            <a:ext cx="4597400" cy="65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 Engineering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609F9D-8E15-CF2F-44AB-2AB793FB1B46}"/>
              </a:ext>
            </a:extLst>
          </p:cNvPr>
          <p:cNvSpPr/>
          <p:nvPr/>
        </p:nvSpPr>
        <p:spPr>
          <a:xfrm>
            <a:off x="8949267" y="2065867"/>
            <a:ext cx="1989667" cy="65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Modeling~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A39181-29F8-37C1-4ED9-39A1FFC7D1B6}"/>
              </a:ext>
            </a:extLst>
          </p:cNvPr>
          <p:cNvCxnSpPr/>
          <p:nvPr/>
        </p:nvCxnSpPr>
        <p:spPr>
          <a:xfrm>
            <a:off x="8551333" y="1879600"/>
            <a:ext cx="0" cy="416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CC6385-ED6A-59F4-DE41-D8008E58015C}"/>
              </a:ext>
            </a:extLst>
          </p:cNvPr>
          <p:cNvSpPr txBox="1"/>
          <p:nvPr/>
        </p:nvSpPr>
        <p:spPr>
          <a:xfrm>
            <a:off x="8949267" y="2986669"/>
            <a:ext cx="276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Baseline </a:t>
            </a:r>
            <a:r>
              <a:rPr lang="ko-KR" altLang="en-US" dirty="0"/>
              <a:t>코드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D71CE3-4F5E-0321-0B98-2ADC69C24269}"/>
              </a:ext>
            </a:extLst>
          </p:cNvPr>
          <p:cNvSpPr txBox="1"/>
          <p:nvPr/>
        </p:nvSpPr>
        <p:spPr>
          <a:xfrm>
            <a:off x="9152467" y="3593068"/>
            <a:ext cx="276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Pytorch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5FCF2-4A36-3551-3B7F-C0248D3A5F4C}"/>
              </a:ext>
            </a:extLst>
          </p:cNvPr>
          <p:cNvSpPr txBox="1"/>
          <p:nvPr/>
        </p:nvSpPr>
        <p:spPr>
          <a:xfrm>
            <a:off x="9152467" y="4100604"/>
            <a:ext cx="276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Neural Network Model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A667B1-1CC8-DB52-4E68-5EDD8B0A8352}"/>
              </a:ext>
            </a:extLst>
          </p:cNvPr>
          <p:cNvSpPr txBox="1"/>
          <p:nvPr/>
        </p:nvSpPr>
        <p:spPr>
          <a:xfrm>
            <a:off x="9152466" y="5635071"/>
            <a:ext cx="276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Knowledge Distillation</a:t>
            </a:r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AF51D0-6543-9967-250D-FD92E879DB07}"/>
              </a:ext>
            </a:extLst>
          </p:cNvPr>
          <p:cNvSpPr txBox="1"/>
          <p:nvPr/>
        </p:nvSpPr>
        <p:spPr>
          <a:xfrm>
            <a:off x="9152466" y="5094741"/>
            <a:ext cx="276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Adam </a:t>
            </a:r>
            <a:r>
              <a:rPr lang="en-US" altLang="ko-KR" dirty="0" err="1"/>
              <a:t>Optimazer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5FE038-3D2B-D624-12B7-B347CA0988EB}"/>
              </a:ext>
            </a:extLst>
          </p:cNvPr>
          <p:cNvSpPr txBox="1"/>
          <p:nvPr/>
        </p:nvSpPr>
        <p:spPr>
          <a:xfrm>
            <a:off x="9152466" y="4554411"/>
            <a:ext cx="276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BCELoss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43878F-E64E-EEDE-3417-CFDCE4656E2E}"/>
              </a:ext>
            </a:extLst>
          </p:cNvPr>
          <p:cNvSpPr txBox="1"/>
          <p:nvPr/>
        </p:nvSpPr>
        <p:spPr>
          <a:xfrm>
            <a:off x="3759200" y="2986669"/>
            <a:ext cx="395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중요도 낮은 칼럼 </a:t>
            </a:r>
            <a:r>
              <a:rPr lang="en-US" altLang="ko-KR" dirty="0"/>
              <a:t>Drop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B70BE-2203-8EB0-F0CD-52246CA94D3B}"/>
              </a:ext>
            </a:extLst>
          </p:cNvPr>
          <p:cNvSpPr txBox="1"/>
          <p:nvPr/>
        </p:nvSpPr>
        <p:spPr>
          <a:xfrm>
            <a:off x="3759200" y="4750681"/>
            <a:ext cx="395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컬럼별</a:t>
            </a:r>
            <a:r>
              <a:rPr lang="ko-KR" altLang="en-US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ko-KR" altLang="en-US" dirty="0" err="1"/>
              <a:t>최빈값</a:t>
            </a:r>
            <a:r>
              <a:rPr lang="ko-KR" altLang="en-US" dirty="0"/>
              <a:t> 대체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AF3015-8B85-F3C9-B945-B70BAB6D7D9D}"/>
              </a:ext>
            </a:extLst>
          </p:cNvPr>
          <p:cNvSpPr txBox="1"/>
          <p:nvPr/>
        </p:nvSpPr>
        <p:spPr>
          <a:xfrm>
            <a:off x="3759200" y="5279407"/>
            <a:ext cx="395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수치형 데이터 </a:t>
            </a:r>
            <a:r>
              <a:rPr lang="en-US" altLang="ko-KR" dirty="0"/>
              <a:t>Standard Scaling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D0C885-3372-A5D2-9189-8122458F53E6}"/>
              </a:ext>
            </a:extLst>
          </p:cNvPr>
          <p:cNvSpPr txBox="1"/>
          <p:nvPr/>
        </p:nvSpPr>
        <p:spPr>
          <a:xfrm>
            <a:off x="3759200" y="5808133"/>
            <a:ext cx="395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범주형 데이터 </a:t>
            </a:r>
            <a:r>
              <a:rPr lang="en-US" altLang="ko-KR" dirty="0" err="1"/>
              <a:t>Onehot</a:t>
            </a:r>
            <a:r>
              <a:rPr lang="en-US" altLang="ko-KR" dirty="0"/>
              <a:t> Encoding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130A86-DF52-F42C-CF8F-73C98667FA4A}"/>
              </a:ext>
            </a:extLst>
          </p:cNvPr>
          <p:cNvSpPr txBox="1"/>
          <p:nvPr/>
        </p:nvSpPr>
        <p:spPr>
          <a:xfrm>
            <a:off x="4149516" y="3527505"/>
            <a:ext cx="395392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칼럼별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정상오일 및 이상오일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해당값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평균치가 과소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or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과다한 컬럼 선정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6F6553-051E-FA8D-F204-B388735756A2}"/>
              </a:ext>
            </a:extLst>
          </p:cNvPr>
          <p:cNvCxnSpPr>
            <a:cxnSpLocks/>
          </p:cNvCxnSpPr>
          <p:nvPr/>
        </p:nvCxnSpPr>
        <p:spPr>
          <a:xfrm>
            <a:off x="433493" y="1041400"/>
            <a:ext cx="11385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BD075-3D96-1906-EAC9-9098255FD8B9}"/>
              </a:ext>
            </a:extLst>
          </p:cNvPr>
          <p:cNvSpPr txBox="1"/>
          <p:nvPr/>
        </p:nvSpPr>
        <p:spPr>
          <a:xfrm>
            <a:off x="8233833" y="633400"/>
            <a:ext cx="3018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코드에 대한 세부 설명 생략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2267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B88F39-75D4-5DEE-D5FF-F443CB071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66" y="1317552"/>
            <a:ext cx="10422467" cy="4393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4A2B42-0494-3738-A567-254FA9725FDD}"/>
              </a:ext>
            </a:extLst>
          </p:cNvPr>
          <p:cNvSpPr txBox="1"/>
          <p:nvPr/>
        </p:nvSpPr>
        <p:spPr>
          <a:xfrm>
            <a:off x="884766" y="668867"/>
            <a:ext cx="402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참고</a:t>
            </a:r>
            <a:r>
              <a:rPr lang="en-US" altLang="ko-KR" sz="2000" b="1" dirty="0"/>
              <a:t>] Drop Column Selection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07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55403-9553-6941-1646-6EE971035ADC}"/>
              </a:ext>
            </a:extLst>
          </p:cNvPr>
          <p:cNvSpPr txBox="1"/>
          <p:nvPr/>
        </p:nvSpPr>
        <p:spPr>
          <a:xfrm>
            <a:off x="584201" y="469099"/>
            <a:ext cx="590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최종 버전 코드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4B425-DB3C-E31D-C277-D0BDA617F4F6}"/>
              </a:ext>
            </a:extLst>
          </p:cNvPr>
          <p:cNvSpPr txBox="1"/>
          <p:nvPr/>
        </p:nvSpPr>
        <p:spPr>
          <a:xfrm>
            <a:off x="1837265" y="1920331"/>
            <a:ext cx="87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직관으로 때려 맞춰도 저 정도 나왔으니</a:t>
            </a:r>
            <a:r>
              <a:rPr lang="en-US" altLang="ko-KR" dirty="0"/>
              <a:t>, </a:t>
            </a:r>
            <a:r>
              <a:rPr lang="ko-KR" altLang="en-US" dirty="0"/>
              <a:t>본격적으로 하면 </a:t>
            </a:r>
            <a:r>
              <a:rPr lang="en-US" altLang="ko-KR" dirty="0"/>
              <a:t>1</a:t>
            </a:r>
            <a:r>
              <a:rPr lang="ko-KR" altLang="en-US" dirty="0"/>
              <a:t>등 하겠구나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290A7-21C5-D72E-A34B-48CCED3A0707}"/>
              </a:ext>
            </a:extLst>
          </p:cNvPr>
          <p:cNvSpPr txBox="1"/>
          <p:nvPr/>
        </p:nvSpPr>
        <p:spPr>
          <a:xfrm>
            <a:off x="1837265" y="2971799"/>
            <a:ext cx="87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그러나 이론과 스킬을 가미할수록 박살나는 점수들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F24F7-FC62-1207-6D76-98C946ABC35C}"/>
              </a:ext>
            </a:extLst>
          </p:cNvPr>
          <p:cNvSpPr txBox="1"/>
          <p:nvPr/>
        </p:nvSpPr>
        <p:spPr>
          <a:xfrm>
            <a:off x="1837265" y="4023267"/>
            <a:ext cx="87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이쯤되니</a:t>
            </a:r>
            <a:r>
              <a:rPr lang="en-US" altLang="ko-KR" dirty="0"/>
              <a:t>.. </a:t>
            </a:r>
            <a:r>
              <a:rPr lang="ko-KR" altLang="en-US" dirty="0"/>
              <a:t>출제자를 원망하게 되고</a:t>
            </a:r>
            <a:r>
              <a:rPr lang="en-US" altLang="ko-KR" dirty="0"/>
              <a:t>… (</a:t>
            </a:r>
            <a:r>
              <a:rPr lang="ko-KR" altLang="en-US" dirty="0"/>
              <a:t>데이터 자체가 </a:t>
            </a:r>
            <a:r>
              <a:rPr lang="ko-KR" altLang="en-US" dirty="0" err="1"/>
              <a:t>이상한거</a:t>
            </a:r>
            <a:r>
              <a:rPr lang="ko-KR" altLang="en-US" dirty="0"/>
              <a:t> 아냐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8A397-77BA-B478-B706-DE6BE749A2DF}"/>
              </a:ext>
            </a:extLst>
          </p:cNvPr>
          <p:cNvSpPr txBox="1"/>
          <p:nvPr/>
        </p:nvSpPr>
        <p:spPr>
          <a:xfrm>
            <a:off x="1837265" y="5074735"/>
            <a:ext cx="734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이하에서는 최종 버전 코드에서 시도한 여러 방법들을 설명함 </a:t>
            </a:r>
            <a:r>
              <a:rPr lang="en-US" altLang="ko-KR" dirty="0"/>
              <a:t>(Feature Engineering </a:t>
            </a:r>
            <a:r>
              <a:rPr lang="ko-KR" altLang="en-US" dirty="0"/>
              <a:t>중심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FA7D8E5-BFDC-6108-0372-B316D18880D9}"/>
              </a:ext>
            </a:extLst>
          </p:cNvPr>
          <p:cNvCxnSpPr>
            <a:cxnSpLocks/>
          </p:cNvCxnSpPr>
          <p:nvPr/>
        </p:nvCxnSpPr>
        <p:spPr>
          <a:xfrm>
            <a:off x="501227" y="1236133"/>
            <a:ext cx="11385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5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BF5EAB-27C6-051C-9A43-4BA964D2E21E}"/>
              </a:ext>
            </a:extLst>
          </p:cNvPr>
          <p:cNvSpPr/>
          <p:nvPr/>
        </p:nvSpPr>
        <p:spPr>
          <a:xfrm>
            <a:off x="0" y="0"/>
            <a:ext cx="1947333" cy="68580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A60EF-4718-7E67-B767-9C6332C269BB}"/>
              </a:ext>
            </a:extLst>
          </p:cNvPr>
          <p:cNvSpPr/>
          <p:nvPr/>
        </p:nvSpPr>
        <p:spPr>
          <a:xfrm>
            <a:off x="110067" y="461436"/>
            <a:ext cx="1659466" cy="6011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Params </a:t>
            </a:r>
            <a:r>
              <a:rPr lang="ko-KR" altLang="en-US" dirty="0"/>
              <a:t>세팅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1CB40F-F2C5-0AA8-A162-AD1E899EEA93}"/>
              </a:ext>
            </a:extLst>
          </p:cNvPr>
          <p:cNvSpPr/>
          <p:nvPr/>
        </p:nvSpPr>
        <p:spPr>
          <a:xfrm>
            <a:off x="110067" y="1387830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A0F6F5-5C1F-4FD8-7644-7515F136BB3A}"/>
              </a:ext>
            </a:extLst>
          </p:cNvPr>
          <p:cNvSpPr/>
          <p:nvPr/>
        </p:nvSpPr>
        <p:spPr>
          <a:xfrm>
            <a:off x="110067" y="3234269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31B015-733F-E264-FCFD-AA17DDCAB58B}"/>
              </a:ext>
            </a:extLst>
          </p:cNvPr>
          <p:cNvSpPr/>
          <p:nvPr/>
        </p:nvSpPr>
        <p:spPr>
          <a:xfrm>
            <a:off x="110067" y="2314224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 Transform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0279E-DE54-D743-982D-155CA22263E9}"/>
              </a:ext>
            </a:extLst>
          </p:cNvPr>
          <p:cNvSpPr/>
          <p:nvPr/>
        </p:nvSpPr>
        <p:spPr>
          <a:xfrm>
            <a:off x="110067" y="4167012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다중공선성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2F61B2-CC40-9C3A-DC60-DD737A5A7758}"/>
              </a:ext>
            </a:extLst>
          </p:cNvPr>
          <p:cNvSpPr/>
          <p:nvPr/>
        </p:nvSpPr>
        <p:spPr>
          <a:xfrm>
            <a:off x="110067" y="509340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상관관계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079B4A-2E60-7F93-C39A-0A285DCD0A18}"/>
              </a:ext>
            </a:extLst>
          </p:cNvPr>
          <p:cNvSpPr/>
          <p:nvPr/>
        </p:nvSpPr>
        <p:spPr>
          <a:xfrm>
            <a:off x="110067" y="6019801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Onehot</a:t>
            </a:r>
            <a:endParaRPr lang="en-US" altLang="ko-KR" dirty="0"/>
          </a:p>
          <a:p>
            <a:pPr algn="ctr"/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3F558-7DAF-3F76-4FA6-AAAED377EB34}"/>
              </a:ext>
            </a:extLst>
          </p:cNvPr>
          <p:cNvSpPr txBox="1"/>
          <p:nvPr/>
        </p:nvSpPr>
        <p:spPr>
          <a:xfrm>
            <a:off x="2438393" y="577337"/>
            <a:ext cx="894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</a:t>
            </a:r>
            <a:r>
              <a:rPr lang="en-US" altLang="ko-KR" b="1" dirty="0"/>
              <a:t>Cutline </a:t>
            </a:r>
            <a:r>
              <a:rPr lang="ko-KR" altLang="en-US" b="1" dirty="0"/>
              <a:t>및 </a:t>
            </a:r>
            <a:r>
              <a:rPr lang="en-US" altLang="ko-KR" b="1" dirty="0"/>
              <a:t>Hyper Params </a:t>
            </a:r>
            <a:r>
              <a:rPr lang="ko-KR" altLang="en-US" b="1" dirty="0"/>
              <a:t>변수로 재정리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1E111E-8283-D96C-1727-EA7837967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94" y="1232385"/>
            <a:ext cx="7978815" cy="520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3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BF5EAB-27C6-051C-9A43-4BA964D2E21E}"/>
              </a:ext>
            </a:extLst>
          </p:cNvPr>
          <p:cNvSpPr/>
          <p:nvPr/>
        </p:nvSpPr>
        <p:spPr>
          <a:xfrm>
            <a:off x="0" y="0"/>
            <a:ext cx="1947333" cy="68580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A60EF-4718-7E67-B767-9C6332C269BB}"/>
              </a:ext>
            </a:extLst>
          </p:cNvPr>
          <p:cNvSpPr/>
          <p:nvPr/>
        </p:nvSpPr>
        <p:spPr>
          <a:xfrm>
            <a:off x="110067" y="46143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Params </a:t>
            </a:r>
            <a:r>
              <a:rPr lang="ko-KR" altLang="en-US" dirty="0"/>
              <a:t>세팅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1CB40F-F2C5-0AA8-A162-AD1E899EEA93}"/>
              </a:ext>
            </a:extLst>
          </p:cNvPr>
          <p:cNvSpPr/>
          <p:nvPr/>
        </p:nvSpPr>
        <p:spPr>
          <a:xfrm>
            <a:off x="110067" y="1387830"/>
            <a:ext cx="1659466" cy="6011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0279E-DE54-D743-982D-155CA22263E9}"/>
              </a:ext>
            </a:extLst>
          </p:cNvPr>
          <p:cNvSpPr/>
          <p:nvPr/>
        </p:nvSpPr>
        <p:spPr>
          <a:xfrm>
            <a:off x="110067" y="4167012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다중공선성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2F61B2-CC40-9C3A-DC60-DD737A5A7758}"/>
              </a:ext>
            </a:extLst>
          </p:cNvPr>
          <p:cNvSpPr/>
          <p:nvPr/>
        </p:nvSpPr>
        <p:spPr>
          <a:xfrm>
            <a:off x="110067" y="509340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상관관계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079B4A-2E60-7F93-C39A-0A285DCD0A18}"/>
              </a:ext>
            </a:extLst>
          </p:cNvPr>
          <p:cNvSpPr/>
          <p:nvPr/>
        </p:nvSpPr>
        <p:spPr>
          <a:xfrm>
            <a:off x="110067" y="6019801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Onehot</a:t>
            </a:r>
            <a:endParaRPr lang="en-US" altLang="ko-KR" dirty="0"/>
          </a:p>
          <a:p>
            <a:pPr algn="ctr"/>
            <a:r>
              <a:rPr lang="en-US" altLang="ko-KR" dirty="0"/>
              <a:t>Encoding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569DC9-2F31-D2AA-4335-74B00BB4A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200" y="1001015"/>
            <a:ext cx="3670125" cy="54913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F04CDBC-68D6-4E4F-16EB-051E4A140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524" y="4245919"/>
            <a:ext cx="4886283" cy="10444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977CC04-BB23-2EB1-D7AB-B97B42C03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524" y="1168594"/>
            <a:ext cx="4741703" cy="22912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D6D53A-0B85-9470-91CC-C7474BD1CFAE}"/>
              </a:ext>
            </a:extLst>
          </p:cNvPr>
          <p:cNvSpPr txBox="1"/>
          <p:nvPr/>
        </p:nvSpPr>
        <p:spPr>
          <a:xfrm>
            <a:off x="2190558" y="693238"/>
            <a:ext cx="4886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결측치</a:t>
            </a:r>
            <a:r>
              <a:rPr lang="ko-KR" altLang="en-US" sz="1400" dirty="0"/>
              <a:t> 검토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결측치가</a:t>
            </a:r>
            <a:r>
              <a:rPr lang="ko-KR" altLang="en-US" sz="1400" dirty="0"/>
              <a:t> 많은 컬럼 다수 존재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FEA63-9B79-1106-47B7-91F3D9C6300A}"/>
              </a:ext>
            </a:extLst>
          </p:cNvPr>
          <p:cNvSpPr txBox="1"/>
          <p:nvPr/>
        </p:nvSpPr>
        <p:spPr>
          <a:xfrm>
            <a:off x="8102668" y="519430"/>
            <a:ext cx="3994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Component</a:t>
            </a:r>
            <a:r>
              <a:rPr lang="ko-KR" altLang="en-US" sz="1400" dirty="0"/>
              <a:t> 데이터별로 </a:t>
            </a:r>
            <a:r>
              <a:rPr lang="ko-KR" altLang="en-US" sz="1400" dirty="0" err="1"/>
              <a:t>결측치</a:t>
            </a:r>
            <a:r>
              <a:rPr lang="ko-KR" altLang="en-US" sz="1400" dirty="0"/>
              <a:t> 분포 일치 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ED17C0-117D-77A9-C0A7-9343B878ACA8}"/>
              </a:ext>
            </a:extLst>
          </p:cNvPr>
          <p:cNvSpPr txBox="1"/>
          <p:nvPr/>
        </p:nvSpPr>
        <p:spPr>
          <a:xfrm>
            <a:off x="2293918" y="5623318"/>
            <a:ext cx="5317615" cy="697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[</a:t>
            </a:r>
            <a:r>
              <a:rPr lang="ko-KR" altLang="en-US" sz="1400" b="1" dirty="0"/>
              <a:t>소결론</a:t>
            </a:r>
            <a:r>
              <a:rPr lang="en-US" altLang="ko-KR" sz="1400" b="1" dirty="0"/>
              <a:t>] Component</a:t>
            </a:r>
            <a:r>
              <a:rPr lang="ko-KR" altLang="en-US" sz="1400" b="1" dirty="0"/>
              <a:t>별로 데이터를 나누어 검토한다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(</a:t>
            </a:r>
            <a:r>
              <a:rPr lang="ko-KR" altLang="en-US" sz="1400" b="1" dirty="0" err="1"/>
              <a:t>데이터량이</a:t>
            </a:r>
            <a:r>
              <a:rPr lang="ko-KR" altLang="en-US" sz="1400" b="1" dirty="0"/>
              <a:t> 많지 않은 것을 고려하면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이것이 </a:t>
            </a:r>
            <a:r>
              <a:rPr lang="ko-KR" altLang="en-US" sz="1400" b="1" dirty="0" err="1"/>
              <a:t>패착이었을까</a:t>
            </a:r>
            <a:r>
              <a:rPr lang="en-US" altLang="ko-KR" sz="1400" b="1" dirty="0"/>
              <a:t>?)</a:t>
            </a:r>
            <a:endParaRPr lang="ko-KR" altLang="en-US" sz="1400" b="1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EBD3AE0-32AF-BAB2-933B-3F172552A95F}"/>
              </a:ext>
            </a:extLst>
          </p:cNvPr>
          <p:cNvSpPr/>
          <p:nvPr/>
        </p:nvSpPr>
        <p:spPr>
          <a:xfrm>
            <a:off x="7257293" y="1988963"/>
            <a:ext cx="543080" cy="593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96313C6-A218-C5A5-E38E-F57555791451}"/>
              </a:ext>
            </a:extLst>
          </p:cNvPr>
          <p:cNvSpPr/>
          <p:nvPr/>
        </p:nvSpPr>
        <p:spPr>
          <a:xfrm rot="8945575">
            <a:off x="7331152" y="4170894"/>
            <a:ext cx="543080" cy="593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6ECDB85-B59F-E3F8-D541-6973FA53CC34}"/>
              </a:ext>
            </a:extLst>
          </p:cNvPr>
          <p:cNvSpPr/>
          <p:nvPr/>
        </p:nvSpPr>
        <p:spPr>
          <a:xfrm>
            <a:off x="2097813" y="1062570"/>
            <a:ext cx="401625" cy="3732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1D10B3F-BC29-D7F2-92DB-B6ABEDB1BDEC}"/>
              </a:ext>
            </a:extLst>
          </p:cNvPr>
          <p:cNvSpPr/>
          <p:nvPr/>
        </p:nvSpPr>
        <p:spPr>
          <a:xfrm>
            <a:off x="8027907" y="961175"/>
            <a:ext cx="401625" cy="3732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E0F3951-EA64-1AD0-A7CC-13483DEBE7B7}"/>
              </a:ext>
            </a:extLst>
          </p:cNvPr>
          <p:cNvSpPr/>
          <p:nvPr/>
        </p:nvSpPr>
        <p:spPr>
          <a:xfrm>
            <a:off x="2188176" y="4221561"/>
            <a:ext cx="401625" cy="3732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E4DB78-9DF7-EF1E-0BA8-35EF2D7816CA}"/>
              </a:ext>
            </a:extLst>
          </p:cNvPr>
          <p:cNvSpPr/>
          <p:nvPr/>
        </p:nvSpPr>
        <p:spPr>
          <a:xfrm>
            <a:off x="110067" y="3234269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Scaling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72F8A9-E79C-376E-C775-7AD406A79BCC}"/>
              </a:ext>
            </a:extLst>
          </p:cNvPr>
          <p:cNvSpPr/>
          <p:nvPr/>
        </p:nvSpPr>
        <p:spPr>
          <a:xfrm>
            <a:off x="110067" y="2314224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 Transform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57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BF5EAB-27C6-051C-9A43-4BA964D2E21E}"/>
              </a:ext>
            </a:extLst>
          </p:cNvPr>
          <p:cNvSpPr/>
          <p:nvPr/>
        </p:nvSpPr>
        <p:spPr>
          <a:xfrm>
            <a:off x="0" y="0"/>
            <a:ext cx="1947333" cy="68580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A60EF-4718-7E67-B767-9C6332C269BB}"/>
              </a:ext>
            </a:extLst>
          </p:cNvPr>
          <p:cNvSpPr/>
          <p:nvPr/>
        </p:nvSpPr>
        <p:spPr>
          <a:xfrm>
            <a:off x="110067" y="46143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Params </a:t>
            </a:r>
            <a:r>
              <a:rPr lang="ko-KR" altLang="en-US" dirty="0"/>
              <a:t>세팅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1CB40F-F2C5-0AA8-A162-AD1E899EEA93}"/>
              </a:ext>
            </a:extLst>
          </p:cNvPr>
          <p:cNvSpPr/>
          <p:nvPr/>
        </p:nvSpPr>
        <p:spPr>
          <a:xfrm>
            <a:off x="110067" y="1387830"/>
            <a:ext cx="1659466" cy="6011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0279E-DE54-D743-982D-155CA22263E9}"/>
              </a:ext>
            </a:extLst>
          </p:cNvPr>
          <p:cNvSpPr/>
          <p:nvPr/>
        </p:nvSpPr>
        <p:spPr>
          <a:xfrm>
            <a:off x="110067" y="4167012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다중공선성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2F61B2-CC40-9C3A-DC60-DD737A5A7758}"/>
              </a:ext>
            </a:extLst>
          </p:cNvPr>
          <p:cNvSpPr/>
          <p:nvPr/>
        </p:nvSpPr>
        <p:spPr>
          <a:xfrm>
            <a:off x="110067" y="5093406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상관관계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079B4A-2E60-7F93-C39A-0A285DCD0A18}"/>
              </a:ext>
            </a:extLst>
          </p:cNvPr>
          <p:cNvSpPr/>
          <p:nvPr/>
        </p:nvSpPr>
        <p:spPr>
          <a:xfrm>
            <a:off x="110067" y="6019801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Onehot</a:t>
            </a:r>
            <a:endParaRPr lang="en-US" altLang="ko-KR" dirty="0"/>
          </a:p>
          <a:p>
            <a:pPr algn="ctr"/>
            <a:r>
              <a:rPr lang="en-US" altLang="ko-KR" dirty="0"/>
              <a:t>Encoding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5D04B53-AD60-ABFF-ADE8-64CAE0CF4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73" y="467787"/>
            <a:ext cx="5536742" cy="39272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7AFBD56-FD78-278E-921C-7EAFAC263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08" y="4495800"/>
            <a:ext cx="6245277" cy="204491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0C3232E-A2C1-6403-1EC7-209EF68D1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207" y="251522"/>
            <a:ext cx="3557726" cy="636941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139EDD-2838-B892-40C5-50AD6BD6CF35}"/>
              </a:ext>
            </a:extLst>
          </p:cNvPr>
          <p:cNvSpPr/>
          <p:nvPr/>
        </p:nvSpPr>
        <p:spPr>
          <a:xfrm>
            <a:off x="3489994" y="2369185"/>
            <a:ext cx="4856413" cy="1092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Component </a:t>
            </a:r>
            <a:r>
              <a:rPr lang="ko-KR" altLang="en-US" sz="1400" dirty="0"/>
              <a:t>데이터별로 </a:t>
            </a:r>
            <a:r>
              <a:rPr lang="ko-KR" altLang="en-US" sz="1400" dirty="0" err="1"/>
              <a:t>결측치를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최빈값으로</a:t>
            </a:r>
            <a:r>
              <a:rPr lang="ko-KR" altLang="en-US" sz="1400" dirty="0"/>
              <a:t> 대체하고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최빈값</a:t>
            </a:r>
            <a:r>
              <a:rPr lang="ko-KR" altLang="en-US" sz="1400" dirty="0"/>
              <a:t> 대체가 안되는 칼럼은 연도별 </a:t>
            </a:r>
            <a:r>
              <a:rPr lang="ko-KR" altLang="en-US" sz="1400" dirty="0" err="1"/>
              <a:t>중위값으로</a:t>
            </a:r>
            <a:r>
              <a:rPr lang="ko-KR" altLang="en-US" sz="1400" dirty="0"/>
              <a:t> 대체적용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6D453A-0577-8B0A-74DF-A189346DDC24}"/>
              </a:ext>
            </a:extLst>
          </p:cNvPr>
          <p:cNvSpPr/>
          <p:nvPr/>
        </p:nvSpPr>
        <p:spPr>
          <a:xfrm>
            <a:off x="4151321" y="5750037"/>
            <a:ext cx="4094755" cy="5395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그래도 </a:t>
            </a:r>
            <a:r>
              <a:rPr lang="ko-KR" altLang="en-US" sz="1400" dirty="0" err="1"/>
              <a:t>결측치가</a:t>
            </a:r>
            <a:r>
              <a:rPr lang="ko-KR" altLang="en-US" sz="1400" dirty="0"/>
              <a:t> 있는 칼럼은 </a:t>
            </a:r>
            <a:r>
              <a:rPr lang="en-US" altLang="ko-KR" sz="1400" dirty="0"/>
              <a:t>Drop</a:t>
            </a:r>
            <a:endParaRPr lang="ko-KR" altLang="en-US" sz="14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C1DD06D-0210-3C5B-81F9-47EBD644BAFA}"/>
              </a:ext>
            </a:extLst>
          </p:cNvPr>
          <p:cNvSpPr/>
          <p:nvPr/>
        </p:nvSpPr>
        <p:spPr>
          <a:xfrm>
            <a:off x="2057400" y="388754"/>
            <a:ext cx="401625" cy="3732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2C50CE2-348E-5AD1-5800-8A478C98F455}"/>
              </a:ext>
            </a:extLst>
          </p:cNvPr>
          <p:cNvSpPr/>
          <p:nvPr/>
        </p:nvSpPr>
        <p:spPr>
          <a:xfrm>
            <a:off x="2057399" y="4603612"/>
            <a:ext cx="401625" cy="3732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77B46AA-1055-E64D-8D63-3A2F11B7900F}"/>
              </a:ext>
            </a:extLst>
          </p:cNvPr>
          <p:cNvSpPr/>
          <p:nvPr/>
        </p:nvSpPr>
        <p:spPr>
          <a:xfrm>
            <a:off x="8383507" y="274811"/>
            <a:ext cx="401625" cy="3732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1B5C0D-4365-272E-7206-BA1416C047A0}"/>
              </a:ext>
            </a:extLst>
          </p:cNvPr>
          <p:cNvSpPr/>
          <p:nvPr/>
        </p:nvSpPr>
        <p:spPr>
          <a:xfrm>
            <a:off x="110067" y="3234269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Scaling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A2BD4B-87F2-98B5-C9F9-AA87B6F3E7A4}"/>
              </a:ext>
            </a:extLst>
          </p:cNvPr>
          <p:cNvSpPr/>
          <p:nvPr/>
        </p:nvSpPr>
        <p:spPr>
          <a:xfrm>
            <a:off x="110067" y="2314224"/>
            <a:ext cx="1659466" cy="6011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 Transform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22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748</Words>
  <Application>Microsoft Office PowerPoint</Application>
  <PresentationFormat>와이드스크린</PresentationFormat>
  <Paragraphs>196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Noto Sans KR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Jongbae</dc:creator>
  <cp:lastModifiedBy>Kim Jongbae</cp:lastModifiedBy>
  <cp:revision>28</cp:revision>
  <dcterms:created xsi:type="dcterms:W3CDTF">2022-12-18T00:17:02Z</dcterms:created>
  <dcterms:modified xsi:type="dcterms:W3CDTF">2022-12-26T01:23:40Z</dcterms:modified>
</cp:coreProperties>
</file>