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9" r:id="rId6"/>
    <p:sldId id="26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7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5C9C5B-BBA9-42AB-806E-92FC22E19CBA}"/>
              </a:ext>
            </a:extLst>
          </p:cNvPr>
          <p:cNvSpPr/>
          <p:nvPr userDrawn="1"/>
        </p:nvSpPr>
        <p:spPr>
          <a:xfrm>
            <a:off x="-1" y="0"/>
            <a:ext cx="90374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30CF48-DD5D-4C81-BA7E-470DCBA61E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76500" y="622103"/>
            <a:ext cx="9715500" cy="3720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E08E4E-686B-490D-8EA1-DDC9F1BC7C24}"/>
              </a:ext>
            </a:extLst>
          </p:cNvPr>
          <p:cNvCxnSpPr>
            <a:cxnSpLocks/>
          </p:cNvCxnSpPr>
          <p:nvPr userDrawn="1"/>
        </p:nvCxnSpPr>
        <p:spPr>
          <a:xfrm>
            <a:off x="739466" y="0"/>
            <a:ext cx="0" cy="6187736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C78B2B3F-3573-4632-872A-ADB36AF412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59337" y="5779363"/>
            <a:ext cx="2459114" cy="68543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80000"/>
              </a:lnSpc>
              <a:spcBef>
                <a:spcPts val="0"/>
              </a:spcBef>
              <a:buNone/>
              <a:defRPr sz="1800" spc="1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FF5EE2F-D68A-4C3C-A342-4C0CE6CE2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99663" y="5791178"/>
            <a:ext cx="2459114" cy="6854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DB723-8435-4F35-BF55-AFB7DC8FD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205" y="4965134"/>
            <a:ext cx="4333088" cy="159600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z="5000" spc="100"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6758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ng Contoso to the Competition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95D6E1F-61DD-45C8-BD0F-87774F3858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F1E30-78A1-4D04-868B-2FF65A0C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EE5A-2D26-4A38-BF97-6266BFC4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716CE84D-B2FA-4712-9112-9A6349EE051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08686" y="2921932"/>
            <a:ext cx="4114800" cy="12688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5EB29FAF-F8EE-4156-8E07-E14DFBABA09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08686" y="4327267"/>
            <a:ext cx="4114800" cy="12688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5BC42-EC33-40D4-8189-69F1D23A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86" y="1516597"/>
            <a:ext cx="3980182" cy="126881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2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9C0924B-E154-4A9E-830A-0CED0F96BA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9FC371A-791E-4A18-A05F-62DAAB144F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370EA53-C218-4777-8992-DFE61FD94A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52263598-CA5C-4D32-8005-69A3003C53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4255F76-4757-4D5C-80D7-A3307CEBC1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939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948AE7E-55CC-4F22-9239-099E8E8EF2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91E6446-232F-4870-8335-C708DDB3E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A3A8254-B2DC-4C36-8E81-397E7CB3EC0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048C7215-4A75-4BF9-96EC-BEA9AA1239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C2FA34D0-4280-4201-9E40-5FE0D81D7D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D0D6DFA-0AE8-42A3-ADA8-785B98B99E4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E475D18-842D-4508-9049-99A36DA389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F7A2B249-C1B4-4F5F-9C74-B3763CCFC8D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4240E02-7397-4BFB-923B-4E4A96C7C8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41400094-84D6-4303-BA4B-0E0D1FF018E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F6E8A4-DDDD-49A1-B1C9-3574B58A8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9AB8D6A-C296-4468-9A7D-7F46B3642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7957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D17C8109-2F1A-4248-BE14-FE5D4AE1E35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735C006-B8AC-427F-A337-4F607EB5431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B62C7805-F615-4B77-89DD-63F1F946E78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7B0BABA0-0326-410E-AECF-0D41365DD47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9E4FCBEC-4348-4D10-B139-FD526C86B17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DA4FA8D2-F1E5-4A88-855F-84D521DB704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7E27FFDC-7B67-4C2F-8712-C7961E6E9A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B098AA04-538E-4D0B-BC5E-3C79B451D15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72211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80992CBE-A6F0-4FF1-8F4F-84B050480AD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3614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738B60B3-540F-4900-A4BB-0B521A1F75C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FD7D7797-7938-4D6E-B5A4-21536E2021E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F7B339B7-1A20-4B38-8EAE-3C98E757DA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3D0B1401-F4EC-4750-A2AA-34CD72504AC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25C7DA61-BA93-48EE-BB6E-9E5D96271AC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6B7F232D-8C58-4A29-8A95-52E6B74C053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2334811-4848-4246-ACD8-273541203B2A}"/>
              </a:ext>
            </a:extLst>
          </p:cNvPr>
          <p:cNvCxnSpPr>
            <a:cxnSpLocks/>
          </p:cNvCxnSpPr>
          <p:nvPr userDrawn="1"/>
        </p:nvCxnSpPr>
        <p:spPr>
          <a:xfrm>
            <a:off x="0" y="755452"/>
            <a:ext cx="98093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E76D73-D506-4E6B-A789-AB87E732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418" y="100579"/>
            <a:ext cx="1943381" cy="1268811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0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A3D8856B-7A24-4C55-9910-ED81BFA0A0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3B3118EB-9968-4E6E-B2B6-A76765DCFA4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101509" y="2431279"/>
            <a:ext cx="4288971" cy="30551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ABAA64D-DEC0-453B-A9D7-7183AF0C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74F7F62-A2D6-471E-83D8-44BA2699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88F189-31A8-4BA7-80D9-4A40A4E2B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34820" y="-3976"/>
            <a:ext cx="0" cy="21593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EE86B4-3F11-45CB-96F9-7D1AB761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506" y="1761891"/>
            <a:ext cx="4288971" cy="53286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273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 for Busi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60ED5431-1075-4889-87EB-D79FFE50960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804630"/>
            <a:ext cx="12192000" cy="40622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E7CC669C-5E68-40A8-8F59-E044A32F4B3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999340"/>
            <a:ext cx="5578870" cy="14087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EEC13B-7926-4108-B0C5-F3A2A5AE6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546480-8B8D-4EF8-8C6A-DFFAC27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7896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15B931B-7725-4C86-A82C-07F42F44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6D3891-B2BA-4AE6-AAA7-560547F4B5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9831967-45C9-40AF-A955-56E9578B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167DEC-7546-44F6-AD64-E71C2FF1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61241730-14B7-407E-9517-F4510520D03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1900" y="3282850"/>
            <a:ext cx="5350010" cy="10307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5B60F-1D5E-4B0C-8354-2E7AA187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898" y="2471206"/>
            <a:ext cx="5350010" cy="86739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145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9C6F1ED5-824E-4C14-8D5E-5A0A26C5421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9F762423-7F4E-4A21-8F09-05418F82F9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78765" y="3267882"/>
            <a:ext cx="3193926" cy="2203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AE728-7030-4847-B87B-FDB4B86E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765" y="2371063"/>
            <a:ext cx="3193926" cy="99945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1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5ED5F1-A62B-4555-807E-91FAE1443C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D60F5-07EA-4D8F-AAFA-0F48CB78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D4C42-D293-4981-BA06-A4638BEE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E9D98-F221-47DC-AE55-8165BB7A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4C3D64C-77F6-4601-B573-9A9B6E23BB6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675242" y="2051170"/>
            <a:ext cx="5362575" cy="35321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D17CD-E6D2-4329-B271-1E59AA98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8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Present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CD5AE0D9-6B20-4F29-A35B-2A00C25FF8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82906" y="0"/>
            <a:ext cx="4635426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56C8-D828-4A31-A5B9-CF1AEFA7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0264-B3C3-46A0-80DD-67C59DB2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3C3B-0FFE-494C-B4AC-477B6A9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85A10A-1880-4D4E-A99B-1C19043F2A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0189" y="2396358"/>
            <a:ext cx="3266975" cy="3266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624F1FC7-2617-499A-8CB8-B61FC7D9B7B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9508" y="2756830"/>
            <a:ext cx="4834569" cy="23841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169A36-7DEF-42D4-850F-59A3233F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834" y="0"/>
            <a:ext cx="0" cy="27574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ADB6D5-97B3-42ED-B8C7-5AD951CB8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729133" y="2551471"/>
            <a:ext cx="34628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B7B60A-1B6C-4E40-94D7-AE1BD371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10973" y="4189152"/>
            <a:ext cx="3121302" cy="469478"/>
          </a:xfrm>
          <a:prstGeom prst="rect">
            <a:avLst/>
          </a:prstGeom>
        </p:spPr>
        <p:txBody>
          <a:bodyPr anchor="ctr"/>
          <a:lstStyle>
            <a:lvl1pPr algn="r"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FE3E-14BB-4DC6-A806-1E62C1D2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137" y="1360309"/>
            <a:ext cx="2909309" cy="657882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EFD7EF65-6DE9-4029-B3A0-F08E11BC9E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795752"/>
            <a:ext cx="12192000" cy="40622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123B9F8E-DAD6-45B2-B55B-B070484318C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1075509"/>
            <a:ext cx="5293260" cy="14087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F9177-0C51-4496-B5AE-7ED4F8F3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A035F-C837-4CCA-BB19-CE656F05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2F927-F23D-4ABB-BEC9-11C2CC69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244728-2BE1-4CB4-A19E-903E75BD8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7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109947-4B08-4C56-B65B-A6FDFEF47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51081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87A38D-E82D-42F1-A188-30F49DD5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785" y="0"/>
            <a:ext cx="0" cy="2514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1205ABD4-5AFD-4B99-8836-D12AA42FCC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82510" y="0"/>
            <a:ext cx="7609489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0A53F-EFDF-40A3-B9E3-58EB0D3F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F547C10E-8A59-4B22-ADF0-994850F759D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17111" y="2906895"/>
            <a:ext cx="4606159" cy="22212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9DE00E7-8296-408A-905C-ECBA407C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00B3723-B30F-4BDB-A030-4B06ADE7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FA9AB-9D34-43A5-947E-835D7FE2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840FD269-E069-45DA-B668-BE984BFA32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9DE71-7B7A-4473-ABD8-99575CAF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A1C9B-284B-4C89-8743-52285AC9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1FE06-5B3A-40E2-82AA-E4516ED2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ACE5847-B709-473D-A366-54ADA852FF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05107" y="3055535"/>
            <a:ext cx="7981786" cy="260910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200" i="1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B1850-15F7-414E-B8F6-3A5B3D10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083" y="5448575"/>
            <a:ext cx="4881563" cy="463550"/>
          </a:xfrm>
          <a:prstGeom prst="rect">
            <a:avLst/>
          </a:prstGeom>
        </p:spPr>
        <p:txBody>
          <a:bodyPr/>
          <a:lstStyle>
            <a:lvl1pPr algn="r">
              <a:defRPr lang="en-US" sz="18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6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pothesi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796CDC-3154-4ACA-A920-8CBE431C2A1A}"/>
              </a:ext>
            </a:extLst>
          </p:cNvPr>
          <p:cNvSpPr/>
          <p:nvPr userDrawn="1"/>
        </p:nvSpPr>
        <p:spPr>
          <a:xfrm>
            <a:off x="0" y="0"/>
            <a:ext cx="468761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FA8B4-F9F3-4FF5-B11F-483A1B95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B8F04-28A5-462E-86DE-06C37E40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B2DAE-4645-4AA0-87C9-39874FDB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3BB9146A-68F5-433B-8411-A12C7C8F782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7641" y="1193612"/>
            <a:ext cx="3513083" cy="140050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0974D-DE65-42B3-BEB4-235503245B26}"/>
              </a:ext>
            </a:extLst>
          </p:cNvPr>
          <p:cNvSpPr/>
          <p:nvPr userDrawn="1"/>
        </p:nvSpPr>
        <p:spPr>
          <a:xfrm>
            <a:off x="6360072" y="924801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5BA888A7-F91E-4923-AB10-31BEF8C2FE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747641" y="4120055"/>
            <a:ext cx="3513083" cy="118583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03CCC-79BF-4752-81AA-D68AB023A6B6}"/>
              </a:ext>
            </a:extLst>
          </p:cNvPr>
          <p:cNvSpPr/>
          <p:nvPr userDrawn="1"/>
        </p:nvSpPr>
        <p:spPr>
          <a:xfrm>
            <a:off x="6360072" y="3584028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CBC35A-FE4E-467A-A20D-9063B371C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03095" y="0"/>
            <a:ext cx="0" cy="37047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A4FC0018-1CBF-4BC0-BE79-B983651D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1005213" y="4932422"/>
            <a:ext cx="2635209" cy="523708"/>
          </a:xfrm>
          <a:prstGeom prst="rect">
            <a:avLst/>
          </a:prstGeom>
        </p:spPr>
        <p:txBody>
          <a:bodyPr anchor="ctr"/>
          <a:lstStyle>
            <a:lvl1pPr algn="r"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4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centage of Communication Tools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ACE2-BA16-48C7-A451-845668BC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B479B-4CEB-47DB-903C-2E2D2445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F2130-E7AA-4706-B388-47F7E03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11573-5DB1-44CE-818B-9E5F570408F1}"/>
              </a:ext>
            </a:extLst>
          </p:cNvPr>
          <p:cNvSpPr/>
          <p:nvPr userDrawn="1"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6E328664-C733-476A-81C6-2A0B15B001A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029158" y="2838122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4DA6C57C-E2CB-484E-94E6-9AB8DC7DB4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029158" y="3379435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Content Placeholder 15">
            <a:extLst>
              <a:ext uri="{FF2B5EF4-FFF2-40B4-BE49-F238E27FC236}">
                <a16:creationId xmlns:a16="http://schemas.microsoft.com/office/drawing/2014/main" id="{97E74E6E-CDEF-424A-B7CE-5B34A0AC34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29158" y="3928699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E7A1AA76-7517-4C53-B2A4-EE8B1C6ADDD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029158" y="4476966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273C9D83-2282-43F4-BB54-7CDA96B455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8588" y="1307183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0C1AC4A-23E9-4676-A30E-E39B4342FF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98588" y="3703828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2C256BCC-FED6-4D75-8C65-5967DD2E01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33309" y="1307183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036A0378-B8F0-463A-A66D-83D798223E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3309" y="3703828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DF22D-6760-4BDD-92EF-E940DCC0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697" y="1369287"/>
            <a:ext cx="4079564" cy="126881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ing Great Product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AADBBE-F1E3-480E-BE79-B55DEF94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C868C7-0B77-47B8-9C16-7F97AA9F0D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198D5-23F4-441A-AD0A-C6CD015E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E5DAC80-95FC-4BA1-98B2-5631FB3B019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37298" y="3200401"/>
            <a:ext cx="5257799" cy="1701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64448FE-96B4-43C5-8721-4FBF69ED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8104834-0355-4576-A9E5-FF5B92B3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2D377-D829-49CC-9253-683054B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298" y="2063075"/>
            <a:ext cx="5257799" cy="1268810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2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DCE26-8B90-4B2C-883A-D5FFC365BF8A}"/>
              </a:ext>
            </a:extLst>
          </p:cNvPr>
          <p:cNvSpPr txBox="1"/>
          <p:nvPr userDrawn="1"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9B274D2-774F-4C24-A448-1EFB461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05" y="4965134"/>
            <a:ext cx="4333088" cy="1596004"/>
          </a:xfrm>
        </p:spPr>
        <p:txBody>
          <a:bodyPr/>
          <a:lstStyle/>
          <a:p>
            <a:r>
              <a:rPr lang="en-US" dirty="0" err="1"/>
              <a:t>ChildCheck</a:t>
            </a:r>
            <a:br>
              <a:rPr lang="en-US" dirty="0"/>
            </a:br>
            <a:r>
              <a:rPr lang="en-US" sz="2000" dirty="0"/>
              <a:t>CC 410 Final Project</a:t>
            </a:r>
          </a:p>
        </p:txBody>
      </p:sp>
      <p:pic>
        <p:nvPicPr>
          <p:cNvPr id="74" name="Picture Placeholder 73" descr="A picture of three chairs against the wall">
            <a:extLst>
              <a:ext uri="{FF2B5EF4-FFF2-40B4-BE49-F238E27FC236}">
                <a16:creationId xmlns:a16="http://schemas.microsoft.com/office/drawing/2014/main" id="{70E8AD59-4DDD-4E2E-A6CA-FF1DE5BD8A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0" y="622103"/>
            <a:ext cx="9715500" cy="3720928"/>
          </a:xfr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022D7CD-E026-4E29-BE4B-3FA7B1EB6A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9337" y="5779363"/>
            <a:ext cx="2459114" cy="685430"/>
          </a:xfrm>
        </p:spPr>
        <p:txBody>
          <a:bodyPr/>
          <a:lstStyle/>
          <a:p>
            <a:r>
              <a:rPr lang="en-US" dirty="0"/>
              <a:t>Allison Drouhard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AEEB6582-6001-4276-8F87-1470B6FA14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99663" y="5791178"/>
            <a:ext cx="2459114" cy="685429"/>
          </a:xfrm>
        </p:spPr>
        <p:txBody>
          <a:bodyPr/>
          <a:lstStyle/>
          <a:p>
            <a:r>
              <a:rPr lang="en-US" dirty="0"/>
              <a:t>12/13/2022</a:t>
            </a:r>
          </a:p>
        </p:txBody>
      </p:sp>
    </p:spTree>
    <p:extLst>
      <p:ext uri="{BB962C8B-B14F-4D97-AF65-F5344CB8AC3E}">
        <p14:creationId xmlns:p14="http://schemas.microsoft.com/office/powerpoint/2010/main" val="140119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10" y="720728"/>
            <a:ext cx="7326789" cy="46947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GUI – Individual Factor Panels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0" y="1738495"/>
            <a:ext cx="9765189" cy="49385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Each has a button for saving, cancelling, and seeing a factor definition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800" dirty="0"/>
              <a:t>Experience:</a:t>
            </a:r>
          </a:p>
          <a:p>
            <a:pPr marL="971550" lvl="1" indent="-285750"/>
            <a:r>
              <a:rPr lang="en-ZA" sz="1400" dirty="0"/>
              <a:t>Each has a </a:t>
            </a:r>
            <a:r>
              <a:rPr lang="en-ZA" sz="1400" dirty="0" err="1"/>
              <a:t>combobox</a:t>
            </a:r>
            <a:r>
              <a:rPr lang="en-ZA" sz="1400" dirty="0"/>
              <a:t> with the </a:t>
            </a:r>
            <a:r>
              <a:rPr lang="en-ZA" sz="1400" dirty="0" err="1"/>
              <a:t>enum</a:t>
            </a:r>
            <a:r>
              <a:rPr lang="en-ZA" sz="1400" dirty="0"/>
              <a:t> severities as choices</a:t>
            </a:r>
          </a:p>
          <a:p>
            <a:pPr lvl="1" indent="0">
              <a:buNone/>
            </a:pPr>
            <a:endParaRPr lang="en-ZA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800" dirty="0"/>
              <a:t>Violence:</a:t>
            </a:r>
            <a:endParaRPr lang="en-ZA" sz="2000" dirty="0"/>
          </a:p>
          <a:p>
            <a:pPr marL="971550" lvl="1" indent="-285750"/>
            <a:r>
              <a:rPr lang="en-ZA" sz="1400" dirty="0"/>
              <a:t>Each has a </a:t>
            </a:r>
            <a:r>
              <a:rPr lang="en-ZA" sz="1400" dirty="0" err="1"/>
              <a:t>combobox</a:t>
            </a:r>
            <a:r>
              <a:rPr lang="en-ZA" sz="1400" dirty="0"/>
              <a:t> with the </a:t>
            </a:r>
            <a:r>
              <a:rPr lang="en-ZA" sz="1400" dirty="0" err="1"/>
              <a:t>enum</a:t>
            </a:r>
            <a:r>
              <a:rPr lang="en-ZA" sz="1400" dirty="0"/>
              <a:t> severities as choices</a:t>
            </a:r>
          </a:p>
          <a:p>
            <a:pPr marL="971550" lvl="1" indent="-285750"/>
            <a:r>
              <a:rPr lang="en-ZA" sz="1400" dirty="0"/>
              <a:t>Each has a list of checkboxes with the violence attributes as choices</a:t>
            </a:r>
          </a:p>
          <a:p>
            <a:pPr lvl="1" indent="0">
              <a:buNone/>
            </a:pPr>
            <a:endParaRPr lang="en-ZA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800" dirty="0"/>
              <a:t>Signs:</a:t>
            </a:r>
            <a:endParaRPr lang="en-ZA" sz="400" dirty="0"/>
          </a:p>
          <a:p>
            <a:pPr marL="1143000" lvl="1" indent="-457200"/>
            <a:r>
              <a:rPr lang="en-ZA" sz="1400" dirty="0"/>
              <a:t>Each has a single checkbox to select if the sign occurs frequently</a:t>
            </a:r>
          </a:p>
          <a:p>
            <a:pPr lvl="1" indent="0">
              <a:buNone/>
            </a:pPr>
            <a:endParaRPr lang="en-ZA" sz="1400" dirty="0"/>
          </a:p>
          <a:p>
            <a:pPr marL="1143000" lvl="1" indent="-457200"/>
            <a:endParaRPr lang="en-ZA" sz="1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ZA" dirty="0"/>
              <a:t>Save button: Adds Factor to the Results </a:t>
            </a:r>
            <a:r>
              <a:rPr lang="en-ZA" dirty="0" err="1"/>
              <a:t>iterable</a:t>
            </a:r>
            <a:endParaRPr lang="en-ZA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ZA" dirty="0"/>
              <a:t>Cancel button: Brings user back to Selection Panel with no changes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ZA" dirty="0"/>
              <a:t>Factor Definition button: Activates dialog that presents a web link with examples of the factor</a:t>
            </a:r>
          </a:p>
        </p:txBody>
      </p:sp>
    </p:spTree>
    <p:extLst>
      <p:ext uri="{BB962C8B-B14F-4D97-AF65-F5344CB8AC3E}">
        <p14:creationId xmlns:p14="http://schemas.microsoft.com/office/powerpoint/2010/main" val="384117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10" y="720728"/>
            <a:ext cx="7326789" cy="46947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GUI – Results Panel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0" y="1738495"/>
            <a:ext cx="9765189" cy="493853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2000" dirty="0"/>
              <a:t>Results Frame:</a:t>
            </a:r>
          </a:p>
          <a:p>
            <a:pPr marL="1143000" lvl="1" indent="-457200"/>
            <a:r>
              <a:rPr lang="en-ZA" sz="1800" dirty="0"/>
              <a:t>Displays the name and details of each chosen factor in descending order</a:t>
            </a:r>
          </a:p>
          <a:p>
            <a:pPr marL="1143000" lvl="1" indent="-457200"/>
            <a:r>
              <a:rPr lang="en-ZA" sz="1800" dirty="0"/>
              <a:t>Allows user to click on factor’s name or attributes to perform action</a:t>
            </a:r>
          </a:p>
          <a:p>
            <a:pPr marL="1143000" lvl="1" indent="-457200"/>
            <a:endParaRPr lang="en-ZA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ZA" sz="2000" dirty="0"/>
              <a:t>Buttons:</a:t>
            </a:r>
          </a:p>
          <a:p>
            <a:pPr marL="1143000" lvl="1" indent="-457200"/>
            <a:r>
              <a:rPr lang="en-ZA" sz="1800" dirty="0"/>
              <a:t>Edit: </a:t>
            </a:r>
            <a:r>
              <a:rPr lang="en-ZA" sz="1600" dirty="0"/>
              <a:t>Brings user to selected factor’s panel to make and save changes</a:t>
            </a:r>
          </a:p>
          <a:p>
            <a:pPr lvl="1" indent="0">
              <a:buNone/>
            </a:pPr>
            <a:endParaRPr lang="en-ZA" sz="1600" dirty="0"/>
          </a:p>
          <a:p>
            <a:pPr marL="1143000" lvl="1" indent="-457200"/>
            <a:r>
              <a:rPr lang="en-ZA" sz="1800" dirty="0"/>
              <a:t>Delete: </a:t>
            </a:r>
            <a:r>
              <a:rPr lang="en-ZA" sz="1600" dirty="0"/>
              <a:t>Deletes the selected factor from Results</a:t>
            </a:r>
          </a:p>
          <a:p>
            <a:pPr lvl="1" indent="0">
              <a:buNone/>
            </a:pPr>
            <a:endParaRPr lang="en-ZA" sz="1600" dirty="0"/>
          </a:p>
          <a:p>
            <a:pPr marL="1143000" lvl="1" indent="-457200"/>
            <a:r>
              <a:rPr lang="en-ZA" sz="1800" dirty="0"/>
              <a:t>New Results: </a:t>
            </a:r>
            <a:r>
              <a:rPr lang="en-ZA" sz="1600" dirty="0"/>
              <a:t>Completely wipes the Results </a:t>
            </a:r>
            <a:r>
              <a:rPr lang="en-ZA" sz="1600" dirty="0" err="1"/>
              <a:t>iterable</a:t>
            </a:r>
            <a:r>
              <a:rPr lang="en-ZA" sz="1600" dirty="0"/>
              <a:t> and updates results number</a:t>
            </a:r>
          </a:p>
          <a:p>
            <a:pPr lvl="1" indent="0">
              <a:buNone/>
            </a:pPr>
            <a:endParaRPr lang="en-ZA" sz="1600" dirty="0"/>
          </a:p>
          <a:p>
            <a:pPr marL="1143000" lvl="1" indent="-457200"/>
            <a:r>
              <a:rPr lang="en-ZA" sz="1800" dirty="0"/>
              <a:t>Submit: </a:t>
            </a:r>
            <a:r>
              <a:rPr lang="en-ZA" sz="1600" dirty="0"/>
              <a:t>Calls upon a Results Dialog which asks users if they want to submit results to another viewable file with more information </a:t>
            </a:r>
          </a:p>
        </p:txBody>
      </p:sp>
    </p:spTree>
    <p:extLst>
      <p:ext uri="{BB962C8B-B14F-4D97-AF65-F5344CB8AC3E}">
        <p14:creationId xmlns:p14="http://schemas.microsoft.com/office/powerpoint/2010/main" val="13645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8D72-97FD-E560-7D69-9E2456C3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9881D9-6F56-804F-5004-728F2DFF9CD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630362" y="1193612"/>
            <a:ext cx="3747639" cy="1400506"/>
          </a:xfrm>
        </p:spPr>
        <p:txBody>
          <a:bodyPr/>
          <a:lstStyle/>
          <a:p>
            <a:r>
              <a:rPr lang="en-US" b="1" dirty="0"/>
              <a:t>Pros</a:t>
            </a:r>
            <a:r>
              <a:rPr lang="en-US" dirty="0"/>
              <a:t>: I believe that my project met most of the structural requirements, as it has multiple packages, inheritance, a GUI, unit tests, and documentation comments. The program also works as intended.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A5953C-7630-0575-50DB-4B3C06F48A6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6142" y="4008437"/>
            <a:ext cx="4196080" cy="1185839"/>
          </a:xfrm>
        </p:spPr>
        <p:txBody>
          <a:bodyPr/>
          <a:lstStyle/>
          <a:p>
            <a:r>
              <a:rPr lang="en-US" b="1" dirty="0"/>
              <a:t>Cons</a:t>
            </a:r>
            <a:r>
              <a:rPr lang="en-US" dirty="0"/>
              <a:t>: I ran out of time to create UML diagrams, and my cool feature, although present, is not as cool as I would have wanted, but that may be outside my current abilities to fix. I also could not find a more appropriate library to use.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19CD295-1E61-021F-FE44-C97E3519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33960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5" descr="White arrows going to the red target">
            <a:extLst>
              <a:ext uri="{FF2B5EF4-FFF2-40B4-BE49-F238E27FC236}">
                <a16:creationId xmlns:a16="http://schemas.microsoft.com/office/drawing/2014/main" id="{EBDE6D2A-919A-DA77-BB87-366BFCAA0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90" r="2576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60A35D-F7BF-6E31-63B6-6E023F1240A9}"/>
              </a:ext>
            </a:extLst>
          </p:cNvPr>
          <p:cNvSpPr txBox="1"/>
          <p:nvPr/>
        </p:nvSpPr>
        <p:spPr>
          <a:xfrm>
            <a:off x="7101509" y="2781982"/>
            <a:ext cx="4288971" cy="305512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kern="1200" spc="1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Making the program more official and evidence-based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spc="100" dirty="0">
                <a:solidFill>
                  <a:schemeClr val="accent1"/>
                </a:solidFill>
              </a:rPr>
              <a:t>Including examples of individuals who also had similar characteristics who went both positive and negative directions 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kern="1200" spc="1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Creat</a:t>
            </a:r>
            <a:r>
              <a:rPr lang="en-US" sz="1400" spc="100" dirty="0">
                <a:solidFill>
                  <a:schemeClr val="accent1"/>
                </a:solidFill>
              </a:rPr>
              <a:t>ing similar projects with more specific criterion </a:t>
            </a:r>
            <a:endParaRPr lang="en-US" sz="1400" kern="1200" spc="100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0A180-D9A2-DA42-3252-EF987554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2" name="Title 6">
            <a:extLst>
              <a:ext uri="{FF2B5EF4-FFF2-40B4-BE49-F238E27FC236}">
                <a16:creationId xmlns:a16="http://schemas.microsoft.com/office/drawing/2014/main" id="{9819BFF3-32D8-7523-89EF-4BE1F122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509" y="1729873"/>
            <a:ext cx="4288971" cy="532862"/>
          </a:xfrm>
        </p:spPr>
        <p:txBody>
          <a:bodyPr/>
          <a:lstStyle/>
          <a:p>
            <a:r>
              <a:rPr lang="en-US" dirty="0"/>
              <a:t>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201339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794E-8D8D-4E1B-9A9D-F5A6A9E31FF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DF69FEE-A8CA-DFBF-B20C-D8B912930A75}"/>
              </a:ext>
            </a:extLst>
          </p:cNvPr>
          <p:cNvSpPr txBox="1"/>
          <p:nvPr/>
        </p:nvSpPr>
        <p:spPr>
          <a:xfrm>
            <a:off x="1290320" y="1005840"/>
            <a:ext cx="17491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07E51-FA81-C600-7A56-7AF9285DFBE3}"/>
              </a:ext>
            </a:extLst>
          </p:cNvPr>
          <p:cNvSpPr txBox="1"/>
          <p:nvPr/>
        </p:nvSpPr>
        <p:spPr>
          <a:xfrm>
            <a:off x="1290320" y="2345014"/>
            <a:ext cx="6840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Programming skills improved as I became more familiar with the layout as a whole and the interconnectedness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Interest in pursuing a future creating similar work has increased, and new ideas have 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Specifically, knowledge on inheritance, GUIs, </a:t>
            </a:r>
            <a:r>
              <a:rPr lang="en-US" dirty="0" err="1">
                <a:solidFill>
                  <a:schemeClr val="bg1"/>
                </a:solidFill>
              </a:rPr>
              <a:t>enums</a:t>
            </a:r>
            <a:r>
              <a:rPr lang="en-US" dirty="0">
                <a:solidFill>
                  <a:schemeClr val="bg1"/>
                </a:solidFill>
              </a:rPr>
              <a:t>, and skill of transforming an idea into code have improved</a:t>
            </a:r>
          </a:p>
        </p:txBody>
      </p:sp>
    </p:spTree>
    <p:extLst>
      <p:ext uri="{BB962C8B-B14F-4D97-AF65-F5344CB8AC3E}">
        <p14:creationId xmlns:p14="http://schemas.microsoft.com/office/powerpoint/2010/main" val="74400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85E29-C32E-49F4-9417-C2C1934B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268C4-FA36-44D9-B49A-C2B51810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6266357-58CA-479D-8E3B-7CBCA9707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B48E4C4-47F1-31E5-6720-7B9736E9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45" y="865009"/>
            <a:ext cx="4569330" cy="657882"/>
          </a:xfrm>
        </p:spPr>
        <p:txBody>
          <a:bodyPr/>
          <a:lstStyle/>
          <a:p>
            <a:r>
              <a:rPr lang="en-US" dirty="0"/>
              <a:t>Background and Inspiration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0A76685-23FD-C2E1-BCC0-5B95402D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0" y="1044475"/>
            <a:ext cx="2914650" cy="476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4A964E-5A58-F6C7-141A-0760F54E1CD0}"/>
              </a:ext>
            </a:extLst>
          </p:cNvPr>
          <p:cNvSpPr txBox="1"/>
          <p:nvPr/>
        </p:nvSpPr>
        <p:spPr>
          <a:xfrm>
            <a:off x="1162050" y="2381250"/>
            <a:ext cx="55435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Psychology major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Emphasis on child and criminal psychology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Interest in backgrounds and biology of violent criminals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u="sng" dirty="0"/>
              <a:t>Whoever Fights Monsters</a:t>
            </a:r>
            <a:r>
              <a:rPr lang="en-US" dirty="0"/>
              <a:t> – Robert Ressler and 			       Tom </a:t>
            </a:r>
            <a:r>
              <a:rPr lang="en-US" dirty="0" err="1"/>
              <a:t>Shachtman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D932E-AC6E-B1A9-CE25-08E3BD749F1B}"/>
              </a:ext>
            </a:extLst>
          </p:cNvPr>
          <p:cNvSpPr txBox="1"/>
          <p:nvPr/>
        </p:nvSpPr>
        <p:spPr>
          <a:xfrm>
            <a:off x="838200" y="6400412"/>
            <a:ext cx="2129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Photo credit: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186197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11" y="720728"/>
            <a:ext cx="4607268" cy="46947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Outline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1" y="1706745"/>
            <a:ext cx="9260364" cy="493853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800" dirty="0"/>
              <a:t>Data Classes:</a:t>
            </a:r>
          </a:p>
          <a:p>
            <a:pPr marL="1028700" lvl="1" indent="-342900"/>
            <a:r>
              <a:rPr lang="en-ZA" sz="1800" dirty="0"/>
              <a:t>​Factor interface</a:t>
            </a:r>
          </a:p>
          <a:p>
            <a:pPr marL="1028700" lvl="1" indent="-342900"/>
            <a:r>
              <a:rPr lang="en-ZA" sz="1800" dirty="0"/>
              <a:t>Factor base classes – Experience, Violence, and Signs</a:t>
            </a:r>
          </a:p>
          <a:p>
            <a:pPr marL="1028700" lvl="1" indent="-342900"/>
            <a:r>
              <a:rPr lang="en-ZA" sz="1800" dirty="0"/>
              <a:t>Factor classes</a:t>
            </a:r>
          </a:p>
          <a:p>
            <a:pPr marL="1028700" lvl="1" indent="-342900"/>
            <a:r>
              <a:rPr lang="en-ZA" sz="1800" dirty="0"/>
              <a:t>Factor lists class</a:t>
            </a:r>
          </a:p>
          <a:p>
            <a:pPr lvl="1" indent="0">
              <a:buNone/>
            </a:pPr>
            <a:endParaRPr lang="en-ZA" sz="18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ZA" sz="1800" dirty="0"/>
              <a:t>GUI Classes:</a:t>
            </a:r>
          </a:p>
          <a:p>
            <a:pPr marL="1143000" lvl="1" indent="-457200"/>
            <a:r>
              <a:rPr lang="en-ZA" sz="1800" dirty="0"/>
              <a:t>Panel factory – Factory method design</a:t>
            </a:r>
          </a:p>
          <a:p>
            <a:pPr marL="1143000" lvl="1" indent="-457200"/>
            <a:r>
              <a:rPr lang="en-ZA" sz="1800" dirty="0"/>
              <a:t>Factor panels</a:t>
            </a:r>
          </a:p>
          <a:p>
            <a:pPr marL="1143000" lvl="1" indent="-457200"/>
            <a:r>
              <a:rPr lang="en-ZA" sz="1800" dirty="0"/>
              <a:t>Primary window</a:t>
            </a:r>
          </a:p>
          <a:p>
            <a:pPr marL="1143000" lvl="1" indent="-457200"/>
            <a:r>
              <a:rPr lang="en-ZA" sz="1800" dirty="0"/>
              <a:t>Selection panel</a:t>
            </a:r>
          </a:p>
          <a:p>
            <a:pPr marL="1143000" lvl="1" indent="-457200"/>
            <a:r>
              <a:rPr lang="en-ZA" sz="1800" dirty="0"/>
              <a:t>Results panel</a:t>
            </a:r>
          </a:p>
          <a:p>
            <a:pPr marL="1143000" lvl="1" indent="-457200"/>
            <a:r>
              <a:rPr lang="en-ZA" sz="1800" dirty="0"/>
              <a:t>Results dialog</a:t>
            </a:r>
          </a:p>
          <a:p>
            <a:pPr marL="457200" indent="-457200"/>
            <a:endParaRPr lang="en-ZA" sz="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ZA" sz="1800" dirty="0"/>
              <a:t>Tests</a:t>
            </a:r>
          </a:p>
          <a:p>
            <a:pPr marL="1028700" lvl="1" indent="-342900"/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2CEE3-4E08-4106-AC43-0E32E79C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4012-3B10-4CDC-9117-E08BA2B1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6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11" y="720728"/>
            <a:ext cx="5412264" cy="46947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Factor Interface and Base Classes</a:t>
            </a:r>
            <a:endParaRPr lang="en-US" noProof="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0" y="1706745"/>
            <a:ext cx="9765189" cy="493853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2000" dirty="0"/>
              <a:t>Interface:</a:t>
            </a:r>
          </a:p>
          <a:p>
            <a:pPr marL="1028700" lvl="1" indent="-342900"/>
            <a:r>
              <a:rPr lang="en-ZA" sz="1800" dirty="0"/>
              <a:t>​Includes abstract name, score, and notes methods</a:t>
            </a:r>
          </a:p>
          <a:p>
            <a:pPr marL="1485900" lvl="2" indent="-342900"/>
            <a:r>
              <a:rPr lang="en-ZA" sz="1400" dirty="0"/>
              <a:t>Name = name of the factor</a:t>
            </a:r>
          </a:p>
          <a:p>
            <a:pPr marL="1485900" lvl="2" indent="-342900"/>
            <a:r>
              <a:rPr lang="en-ZA" sz="1400" dirty="0"/>
              <a:t>Score = amount of influence a factor has on a child’s personality and future behaviours</a:t>
            </a:r>
          </a:p>
          <a:p>
            <a:pPr marL="1485900" lvl="2" indent="-342900"/>
            <a:r>
              <a:rPr lang="en-ZA" sz="1400" dirty="0"/>
              <a:t>Notes = list of strings representing details about the chosen factor</a:t>
            </a:r>
          </a:p>
          <a:p>
            <a:pPr marL="1485900" lvl="2" indent="-342900"/>
            <a:endParaRPr lang="en-ZA" sz="1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ZA" sz="2000" dirty="0"/>
              <a:t>Base Classes: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ZA" sz="1400" dirty="0"/>
              <a:t>Represent factors common amongst the childhoods of violent criminals</a:t>
            </a:r>
          </a:p>
          <a:p>
            <a:pPr lvl="1" indent="0">
              <a:buNone/>
            </a:pPr>
            <a:endParaRPr lang="en-ZA" sz="1400" dirty="0"/>
          </a:p>
          <a:p>
            <a:pPr marL="1028700" lvl="1" indent="-342900"/>
            <a:r>
              <a:rPr lang="en-ZA" sz="1800" dirty="0"/>
              <a:t>Experience</a:t>
            </a:r>
          </a:p>
          <a:p>
            <a:pPr marL="1485900" lvl="2" indent="-342900"/>
            <a:r>
              <a:rPr lang="en-ZA" sz="1400" dirty="0"/>
              <a:t>A parent class for the specific factor classes Abuse, Trauma, and Neglect</a:t>
            </a:r>
          </a:p>
          <a:p>
            <a:pPr marL="1028700" lvl="1" indent="-342900"/>
            <a:r>
              <a:rPr lang="en-ZA" sz="1800" dirty="0"/>
              <a:t>Violence</a:t>
            </a:r>
            <a:r>
              <a:rPr lang="en-ZA" dirty="0"/>
              <a:t> </a:t>
            </a:r>
          </a:p>
          <a:p>
            <a:pPr marL="1485900" lvl="2" indent="-342900"/>
            <a:r>
              <a:rPr lang="en-ZA" sz="1400" dirty="0"/>
              <a:t>A parent class for the specific factor classes Animals, </a:t>
            </a:r>
            <a:r>
              <a:rPr lang="en-ZA" sz="1400" dirty="0" err="1"/>
              <a:t>CertainSex</a:t>
            </a:r>
            <a:r>
              <a:rPr lang="en-ZA" sz="1400" dirty="0"/>
              <a:t>, and General</a:t>
            </a:r>
          </a:p>
          <a:p>
            <a:pPr marL="1028700" lvl="1" indent="-342900"/>
            <a:r>
              <a:rPr lang="en-ZA" sz="1800" dirty="0"/>
              <a:t>Signs</a:t>
            </a:r>
          </a:p>
          <a:p>
            <a:pPr marL="1485900" lvl="2" indent="-342900"/>
            <a:r>
              <a:rPr lang="en-ZA" sz="1400" dirty="0"/>
              <a:t>A parent class for the specific factor classes </a:t>
            </a:r>
            <a:r>
              <a:rPr lang="en-ZA" sz="1400" dirty="0" err="1"/>
              <a:t>WetBed</a:t>
            </a:r>
            <a:r>
              <a:rPr lang="en-ZA" sz="1400" dirty="0"/>
              <a:t>, </a:t>
            </a:r>
            <a:r>
              <a:rPr lang="en-ZA" sz="1400" dirty="0" err="1"/>
              <a:t>AntiSocial</a:t>
            </a:r>
            <a:r>
              <a:rPr lang="en-ZA" sz="1400" dirty="0"/>
              <a:t>, Impulsivity, </a:t>
            </a:r>
            <a:r>
              <a:rPr lang="en-ZA" sz="1400" dirty="0" err="1"/>
              <a:t>NoEmpathy</a:t>
            </a:r>
            <a:r>
              <a:rPr lang="en-ZA" sz="1400" dirty="0"/>
              <a:t>, and Arson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2CEE3-4E08-4106-AC43-0E32E79C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4012-3B10-4CDC-9117-E08BA2B1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9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10" y="720728"/>
            <a:ext cx="7326789" cy="46947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Experience Classes – All Inherit from Base Class</a:t>
            </a:r>
            <a:endParaRPr lang="en-US" noProof="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0" y="1706745"/>
            <a:ext cx="9765189" cy="493853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dirty="0"/>
              <a:t>All implement Severity </a:t>
            </a:r>
            <a:r>
              <a:rPr lang="en-ZA" dirty="0" err="1"/>
              <a:t>enums</a:t>
            </a:r>
            <a:endParaRPr lang="en-ZA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800" dirty="0"/>
              <a:t>Abuse</a:t>
            </a:r>
            <a:r>
              <a:rPr lang="en-ZA" sz="2000" dirty="0"/>
              <a:t>:</a:t>
            </a:r>
          </a:p>
          <a:p>
            <a:pPr marL="1028700" lvl="1" indent="-342900"/>
            <a:r>
              <a:rPr lang="en-ZA" sz="1400" dirty="0"/>
              <a:t>​Includes emotional, physical, and sexual abuse</a:t>
            </a:r>
          </a:p>
          <a:p>
            <a:pPr marL="1028700" lvl="1" indent="-342900"/>
            <a:r>
              <a:rPr lang="en-ZA" sz="1400" dirty="0"/>
              <a:t>Scores: </a:t>
            </a:r>
          </a:p>
          <a:p>
            <a:pPr marL="1485900" lvl="2" indent="-342900"/>
            <a:r>
              <a:rPr lang="en-ZA" sz="1400" dirty="0" err="1"/>
              <a:t>Severity.LIGHT</a:t>
            </a:r>
            <a:r>
              <a:rPr lang="en-ZA" sz="1400" dirty="0"/>
              <a:t> = 5, </a:t>
            </a:r>
            <a:r>
              <a:rPr lang="en-ZA" sz="1400" dirty="0" err="1"/>
              <a:t>Severity.MEDIUM</a:t>
            </a:r>
            <a:r>
              <a:rPr lang="en-ZA" sz="1400" dirty="0"/>
              <a:t> = 10, </a:t>
            </a:r>
            <a:r>
              <a:rPr lang="en-ZA" sz="1400" dirty="0" err="1"/>
              <a:t>Severity.SEVERE</a:t>
            </a:r>
            <a:r>
              <a:rPr lang="en-ZA" sz="1400" dirty="0"/>
              <a:t> = 15</a:t>
            </a:r>
          </a:p>
          <a:p>
            <a:pPr lvl="2" indent="0">
              <a:buNone/>
            </a:pPr>
            <a:endParaRPr lang="en-ZA" sz="1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ZA" sz="1800" dirty="0"/>
              <a:t>Trauma</a:t>
            </a:r>
            <a:r>
              <a:rPr lang="en-ZA" sz="2000" dirty="0"/>
              <a:t>:</a:t>
            </a:r>
          </a:p>
          <a:p>
            <a:pPr marL="1028700" lvl="1" indent="-342900"/>
            <a:r>
              <a:rPr lang="en-ZA" sz="1400" dirty="0"/>
              <a:t>​Includes any life-event that left a lasting negative impact on individual’s psychology</a:t>
            </a:r>
          </a:p>
          <a:p>
            <a:pPr marL="1028700" lvl="1" indent="-342900"/>
            <a:r>
              <a:rPr lang="en-ZA" sz="1400" dirty="0"/>
              <a:t>Scores: </a:t>
            </a:r>
          </a:p>
          <a:p>
            <a:pPr marL="1485900" lvl="2" indent="-342900"/>
            <a:r>
              <a:rPr lang="en-ZA" sz="1400" dirty="0" err="1"/>
              <a:t>Severity.LIGHT</a:t>
            </a:r>
            <a:r>
              <a:rPr lang="en-ZA" sz="1400" dirty="0"/>
              <a:t> = 3, </a:t>
            </a:r>
            <a:r>
              <a:rPr lang="en-ZA" sz="1400" dirty="0" err="1"/>
              <a:t>Severity.MEDIUM</a:t>
            </a:r>
            <a:r>
              <a:rPr lang="en-ZA" sz="1400" dirty="0"/>
              <a:t> = 5, </a:t>
            </a:r>
            <a:r>
              <a:rPr lang="en-ZA" sz="1400" dirty="0" err="1"/>
              <a:t>Severity.SEVERE</a:t>
            </a:r>
            <a:r>
              <a:rPr lang="en-ZA" sz="1400" dirty="0"/>
              <a:t> = 9</a:t>
            </a:r>
          </a:p>
          <a:p>
            <a:pPr lvl="2" indent="0">
              <a:buNone/>
            </a:pPr>
            <a:endParaRPr lang="en-ZA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ZA" sz="1800" dirty="0"/>
              <a:t>Neglect</a:t>
            </a:r>
            <a:r>
              <a:rPr lang="en-ZA" sz="2000" dirty="0"/>
              <a:t>: </a:t>
            </a:r>
          </a:p>
          <a:p>
            <a:pPr marL="1028700" lvl="1" indent="-342900"/>
            <a:r>
              <a:rPr lang="en-ZA" sz="1400" dirty="0"/>
              <a:t>Represents when an individual was left physically or emotionally neglected for an extended period</a:t>
            </a:r>
          </a:p>
          <a:p>
            <a:pPr marL="1028700" lvl="1" indent="-342900"/>
            <a:r>
              <a:rPr lang="en-ZA" sz="1400" dirty="0"/>
              <a:t>Scores: </a:t>
            </a:r>
          </a:p>
          <a:p>
            <a:pPr marL="1485900" lvl="2" indent="-342900"/>
            <a:r>
              <a:rPr lang="en-ZA" sz="1400" dirty="0" err="1"/>
              <a:t>Severity.LIGHT</a:t>
            </a:r>
            <a:r>
              <a:rPr lang="en-ZA" sz="1400" dirty="0"/>
              <a:t> = 2, </a:t>
            </a:r>
            <a:r>
              <a:rPr lang="en-ZA" sz="1400" dirty="0" err="1"/>
              <a:t>Severity.MEDIUM</a:t>
            </a:r>
            <a:r>
              <a:rPr lang="en-ZA" sz="1400" dirty="0"/>
              <a:t> = 4, </a:t>
            </a:r>
            <a:r>
              <a:rPr lang="en-ZA" sz="1400" dirty="0" err="1"/>
              <a:t>Severity.SEVERE</a:t>
            </a:r>
            <a:r>
              <a:rPr lang="en-ZA" sz="1400" dirty="0"/>
              <a:t> = 10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125775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10" y="720728"/>
            <a:ext cx="7326789" cy="46947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Violence Classes – All Inherit from Base Class</a:t>
            </a:r>
            <a:endParaRPr lang="en-US" noProof="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0" y="1706745"/>
            <a:ext cx="9765189" cy="493853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dirty="0"/>
              <a:t>All implement Severity </a:t>
            </a:r>
            <a:r>
              <a:rPr lang="en-ZA" dirty="0" err="1"/>
              <a:t>enums</a:t>
            </a:r>
            <a:endParaRPr lang="en-ZA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sz="1400" dirty="0"/>
              <a:t>+ 2 to score for every violence attribute present (all initially set to False)</a:t>
            </a:r>
            <a:endParaRPr lang="en-ZA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800" dirty="0"/>
              <a:t>Animals</a:t>
            </a:r>
            <a:r>
              <a:rPr lang="en-ZA" sz="2000" dirty="0"/>
              <a:t>:</a:t>
            </a:r>
          </a:p>
          <a:p>
            <a:pPr marL="1028700" lvl="1" indent="-342900">
              <a:lnSpc>
                <a:spcPct val="100000"/>
              </a:lnSpc>
            </a:pPr>
            <a:r>
              <a:rPr lang="en-ZA" sz="1400" dirty="0"/>
              <a:t>​Potential violence attributes: Torture, Mutilation, and Murder</a:t>
            </a:r>
          </a:p>
          <a:p>
            <a:pPr marL="1028700" lvl="1" indent="-342900">
              <a:lnSpc>
                <a:spcPct val="100000"/>
              </a:lnSpc>
            </a:pPr>
            <a:r>
              <a:rPr lang="en-ZA" sz="1400" dirty="0"/>
              <a:t>Scores: </a:t>
            </a:r>
          </a:p>
          <a:p>
            <a:pPr marL="1485900" lvl="2" indent="-342900">
              <a:lnSpc>
                <a:spcPct val="100000"/>
              </a:lnSpc>
            </a:pPr>
            <a:r>
              <a:rPr lang="en-ZA" sz="1400" dirty="0" err="1"/>
              <a:t>Severity.LIGHT</a:t>
            </a:r>
            <a:r>
              <a:rPr lang="en-ZA" sz="1400" dirty="0"/>
              <a:t> = 15, </a:t>
            </a:r>
            <a:r>
              <a:rPr lang="en-ZA" sz="1400" dirty="0" err="1"/>
              <a:t>Severity.MEDIUM</a:t>
            </a:r>
            <a:r>
              <a:rPr lang="en-ZA" sz="1400" dirty="0"/>
              <a:t> = 25, </a:t>
            </a:r>
            <a:r>
              <a:rPr lang="en-ZA" sz="1400" dirty="0" err="1"/>
              <a:t>Severity.SEVERE</a:t>
            </a:r>
            <a:r>
              <a:rPr lang="en-ZA" sz="1400" dirty="0"/>
              <a:t> = 30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ZA" sz="1800" dirty="0" err="1"/>
              <a:t>CertainSex</a:t>
            </a:r>
            <a:r>
              <a:rPr lang="en-ZA" sz="2000" dirty="0"/>
              <a:t>:</a:t>
            </a:r>
          </a:p>
          <a:p>
            <a:pPr marL="1028700" lvl="1" indent="-342900">
              <a:lnSpc>
                <a:spcPct val="100000"/>
              </a:lnSpc>
            </a:pPr>
            <a:r>
              <a:rPr lang="en-ZA" sz="1400" dirty="0"/>
              <a:t>Potential violence attributes: Physical, Sexual, and Verbal</a:t>
            </a:r>
          </a:p>
          <a:p>
            <a:pPr marL="1028700" lvl="1" indent="-342900">
              <a:lnSpc>
                <a:spcPct val="100000"/>
              </a:lnSpc>
            </a:pPr>
            <a:r>
              <a:rPr lang="en-ZA" sz="1400" dirty="0"/>
              <a:t>Scores: </a:t>
            </a:r>
          </a:p>
          <a:p>
            <a:pPr marL="1485900" lvl="2" indent="-342900">
              <a:lnSpc>
                <a:spcPct val="100000"/>
              </a:lnSpc>
            </a:pPr>
            <a:r>
              <a:rPr lang="en-ZA" sz="1400" dirty="0" err="1"/>
              <a:t>Severity.LIGHT</a:t>
            </a:r>
            <a:r>
              <a:rPr lang="en-ZA" sz="1400" dirty="0"/>
              <a:t> = 20, </a:t>
            </a:r>
            <a:r>
              <a:rPr lang="en-ZA" sz="1400" dirty="0" err="1"/>
              <a:t>Severity.MEDIUM</a:t>
            </a:r>
            <a:r>
              <a:rPr lang="en-ZA" sz="1400" dirty="0"/>
              <a:t> = 30, </a:t>
            </a:r>
            <a:r>
              <a:rPr lang="en-ZA" sz="1400" dirty="0" err="1"/>
              <a:t>Severity.SEVERE</a:t>
            </a:r>
            <a:r>
              <a:rPr lang="en-ZA" sz="1400" dirty="0"/>
              <a:t> = 35</a:t>
            </a:r>
            <a:endParaRPr lang="en-ZA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ZA" sz="1800" dirty="0"/>
              <a:t>General</a:t>
            </a:r>
            <a:r>
              <a:rPr lang="en-ZA" sz="2000" dirty="0"/>
              <a:t>: </a:t>
            </a:r>
          </a:p>
          <a:p>
            <a:pPr marL="1028700" lvl="1" indent="-342900">
              <a:lnSpc>
                <a:spcPct val="100000"/>
              </a:lnSpc>
            </a:pPr>
            <a:r>
              <a:rPr lang="en-ZA" sz="1400" dirty="0"/>
              <a:t>Potential violence attributes: Physical, Sexual, and Verbal</a:t>
            </a:r>
          </a:p>
          <a:p>
            <a:pPr marL="1028700" lvl="1" indent="-342900">
              <a:lnSpc>
                <a:spcPct val="100000"/>
              </a:lnSpc>
            </a:pPr>
            <a:r>
              <a:rPr lang="en-ZA" sz="1400" dirty="0"/>
              <a:t>Scores: </a:t>
            </a:r>
          </a:p>
          <a:p>
            <a:pPr marL="1485900" lvl="2" indent="-342900">
              <a:lnSpc>
                <a:spcPct val="100000"/>
              </a:lnSpc>
            </a:pPr>
            <a:r>
              <a:rPr lang="en-ZA" sz="1400" dirty="0" err="1"/>
              <a:t>Severity.LIGHT</a:t>
            </a:r>
            <a:r>
              <a:rPr lang="en-ZA" sz="1400" dirty="0"/>
              <a:t> = 15, </a:t>
            </a:r>
            <a:r>
              <a:rPr lang="en-ZA" sz="1400" dirty="0" err="1"/>
              <a:t>Severity.MEDIUM</a:t>
            </a:r>
            <a:r>
              <a:rPr lang="en-ZA" sz="1400" dirty="0"/>
              <a:t> = 25, </a:t>
            </a:r>
            <a:r>
              <a:rPr lang="en-ZA" sz="1400" dirty="0" err="1"/>
              <a:t>Severity.SEVERE</a:t>
            </a:r>
            <a:r>
              <a:rPr lang="en-ZA" sz="1400" dirty="0"/>
              <a:t> = 30</a:t>
            </a:r>
            <a:endParaRPr lang="en-ZA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01156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10" y="720728"/>
            <a:ext cx="7326789" cy="46947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Signs Classes – All Inherit from Base Class</a:t>
            </a:r>
            <a:endParaRPr lang="en-US" noProof="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0" y="1706745"/>
            <a:ext cx="9765189" cy="493853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dirty="0"/>
              <a:t>All include the frequent attribute, initially set to False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800" dirty="0"/>
              <a:t>Anti-Social:</a:t>
            </a:r>
          </a:p>
          <a:p>
            <a:pPr marL="971550" lvl="1" indent="-285750"/>
            <a:r>
              <a:rPr lang="en-ZA" sz="1400" dirty="0"/>
              <a:t>Score = 10  (+ 10 if frequent)</a:t>
            </a:r>
          </a:p>
          <a:p>
            <a:pPr lvl="1" indent="0">
              <a:buNone/>
            </a:pPr>
            <a:endParaRPr lang="en-ZA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800" dirty="0"/>
              <a:t>Arson:</a:t>
            </a:r>
          </a:p>
          <a:p>
            <a:pPr marL="971550" lvl="1" indent="-285750"/>
            <a:r>
              <a:rPr lang="en-ZA" sz="1400" dirty="0"/>
              <a:t>Score = 15  (+ 10 if frequent)</a:t>
            </a:r>
          </a:p>
          <a:p>
            <a:pPr lvl="1" indent="0">
              <a:buNone/>
            </a:pPr>
            <a:endParaRPr lang="en-ZA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800" dirty="0"/>
              <a:t>Impulsivity:</a:t>
            </a:r>
          </a:p>
          <a:p>
            <a:pPr marL="1143000" lvl="1" indent="-457200"/>
            <a:r>
              <a:rPr lang="en-ZA" sz="1400" dirty="0"/>
              <a:t>Score = 5  (+ 10 if frequent)</a:t>
            </a:r>
          </a:p>
          <a:p>
            <a:pPr lvl="1" indent="0">
              <a:buNone/>
            </a:pPr>
            <a:endParaRPr lang="en-ZA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800" dirty="0"/>
              <a:t>No Empathy:</a:t>
            </a:r>
          </a:p>
          <a:p>
            <a:pPr marL="971550" lvl="1" indent="-285750"/>
            <a:r>
              <a:rPr lang="en-ZA" sz="1400" dirty="0"/>
              <a:t>Score = 15  (+ 15 if frequent)</a:t>
            </a:r>
          </a:p>
          <a:p>
            <a:pPr lvl="1" indent="0">
              <a:buNone/>
            </a:pPr>
            <a:endParaRPr lang="en-ZA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800" dirty="0"/>
              <a:t>Wetting the Bed:</a:t>
            </a:r>
          </a:p>
          <a:p>
            <a:pPr marL="971550" lvl="1" indent="-285750"/>
            <a:r>
              <a:rPr lang="en-ZA" sz="1400" dirty="0"/>
              <a:t>Score = 20  (+ 10 if frequent)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71950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10" y="720728"/>
            <a:ext cx="7326789" cy="46947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Additional Factor and Results Classes</a:t>
            </a:r>
            <a:endParaRPr lang="en-US" noProof="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0" y="1782945"/>
            <a:ext cx="9765189" cy="493853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800" dirty="0"/>
              <a:t>Person:</a:t>
            </a:r>
          </a:p>
          <a:p>
            <a:pPr marL="971550" lvl="1" indent="-285750"/>
            <a:r>
              <a:rPr lang="en-ZA" sz="1400" dirty="0"/>
              <a:t>Creates lists of all possible factor items</a:t>
            </a:r>
          </a:p>
          <a:p>
            <a:pPr lvl="1" indent="0">
              <a:buNone/>
            </a:pPr>
            <a:endParaRPr lang="en-ZA" sz="1400" dirty="0"/>
          </a:p>
          <a:p>
            <a:pPr lvl="1" indent="0">
              <a:buNone/>
            </a:pPr>
            <a:endParaRPr lang="en-ZA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800" dirty="0"/>
              <a:t>Results:</a:t>
            </a:r>
          </a:p>
          <a:p>
            <a:pPr marL="971550" lvl="1" indent="-285750"/>
            <a:r>
              <a:rPr lang="en-ZA" sz="1400" dirty="0"/>
              <a:t>An </a:t>
            </a:r>
            <a:r>
              <a:rPr lang="en-ZA" sz="1400" dirty="0" err="1"/>
              <a:t>iterable</a:t>
            </a:r>
            <a:r>
              <a:rPr lang="en-ZA" sz="1400" dirty="0"/>
              <a:t> data structure that holds accessible chosen factors</a:t>
            </a:r>
          </a:p>
          <a:p>
            <a:pPr marL="971550" lvl="1" indent="-285750"/>
            <a:r>
              <a:rPr lang="en-ZA" sz="1400" dirty="0"/>
              <a:t>Calls upon </a:t>
            </a:r>
            <a:r>
              <a:rPr lang="en-ZA" sz="1400" dirty="0" err="1"/>
              <a:t>ResultsNumberSingleton</a:t>
            </a:r>
            <a:endParaRPr lang="en-ZA" sz="1400" dirty="0"/>
          </a:p>
          <a:p>
            <a:pPr lvl="1" indent="0">
              <a:buNone/>
            </a:pPr>
            <a:endParaRPr lang="en-ZA" sz="1400" dirty="0"/>
          </a:p>
          <a:p>
            <a:pPr lvl="1" indent="0">
              <a:buNone/>
            </a:pPr>
            <a:endParaRPr lang="en-ZA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800" dirty="0" err="1"/>
              <a:t>ResultsNumberSingleton</a:t>
            </a:r>
            <a:r>
              <a:rPr lang="en-ZA" sz="1800" dirty="0"/>
              <a:t>:</a:t>
            </a:r>
          </a:p>
          <a:p>
            <a:pPr marL="1143000" lvl="1" indent="-457200"/>
            <a:r>
              <a:rPr lang="en-ZA" sz="1400" dirty="0"/>
              <a:t>Keeps track of the current results number</a:t>
            </a:r>
          </a:p>
          <a:p>
            <a:pPr marL="1143000" lvl="1" indent="-457200"/>
            <a:r>
              <a:rPr lang="en-ZA" sz="1400" dirty="0"/>
              <a:t>Implements a singleton design </a:t>
            </a:r>
          </a:p>
          <a:p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8251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10" y="720728"/>
            <a:ext cx="8746015" cy="46947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GUI – Primary</a:t>
            </a:r>
            <a:r>
              <a:rPr lang="en-US" dirty="0"/>
              <a:t> Window, Panel Factory, and Selection Panel</a:t>
            </a:r>
            <a:endParaRPr lang="en-US" noProof="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0" y="1919470"/>
            <a:ext cx="9765189" cy="493853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800" dirty="0"/>
              <a:t>Primary Window:</a:t>
            </a:r>
          </a:p>
          <a:p>
            <a:pPr marL="971550" lvl="1" indent="-285750"/>
            <a:r>
              <a:rPr lang="en-ZA" sz="1400" dirty="0"/>
              <a:t>Sets the initial panel’s dimension and appearance settings</a:t>
            </a:r>
          </a:p>
          <a:p>
            <a:pPr marL="971550" lvl="1" indent="-285750"/>
            <a:r>
              <a:rPr lang="en-ZA" sz="1400" dirty="0"/>
              <a:t>Holds methods for loading panels when called upon by other classes</a:t>
            </a:r>
          </a:p>
          <a:p>
            <a:pPr marL="971550" lvl="1" indent="-285750"/>
            <a:r>
              <a:rPr lang="en-ZA" sz="1400" dirty="0"/>
              <a:t>Has method to update or add a factor in the results </a:t>
            </a:r>
            <a:r>
              <a:rPr lang="en-ZA" sz="1400" dirty="0" err="1"/>
              <a:t>iterable</a:t>
            </a:r>
            <a:r>
              <a:rPr lang="en-ZA" sz="1400" dirty="0"/>
              <a:t> </a:t>
            </a:r>
          </a:p>
          <a:p>
            <a:pPr lvl="1" indent="0">
              <a:buNone/>
            </a:pPr>
            <a:endParaRPr lang="en-ZA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800" dirty="0"/>
              <a:t>Panel Factory:</a:t>
            </a:r>
            <a:endParaRPr lang="en-ZA" sz="2000" dirty="0"/>
          </a:p>
          <a:p>
            <a:pPr marL="971550" lvl="1" indent="-285750"/>
            <a:r>
              <a:rPr lang="en-ZA" sz="1400" dirty="0"/>
              <a:t>Implements factory method design</a:t>
            </a:r>
          </a:p>
          <a:p>
            <a:pPr marL="971550" lvl="1" indent="-285750"/>
            <a:r>
              <a:rPr lang="en-ZA" sz="1400" dirty="0"/>
              <a:t>Static class called upon by other classes to load a specific panels</a:t>
            </a:r>
          </a:p>
          <a:p>
            <a:pPr marL="971550" lvl="1" indent="-285750"/>
            <a:r>
              <a:rPr lang="en-ZA" sz="1400" dirty="0"/>
              <a:t>Can load a new instance of a panel or an existing one to edit based on user selection</a:t>
            </a:r>
          </a:p>
          <a:p>
            <a:pPr marL="971550" lvl="1" indent="-285750"/>
            <a:endParaRPr lang="en-ZA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800" dirty="0"/>
              <a:t>Selection Panel:</a:t>
            </a:r>
            <a:endParaRPr lang="en-ZA" sz="2000" dirty="0"/>
          </a:p>
          <a:p>
            <a:pPr marL="971550" lvl="1" indent="-285750"/>
            <a:r>
              <a:rPr lang="en-ZA" sz="1400" dirty="0"/>
              <a:t>Displays columns of buttons separated by type of factor with the factor names as labels</a:t>
            </a:r>
          </a:p>
          <a:p>
            <a:pPr marL="971550" lvl="1" indent="-285750"/>
            <a:r>
              <a:rPr lang="en-ZA" sz="1400" dirty="0"/>
              <a:t>When a button is clicked, the user is brought to the correct factor panel</a:t>
            </a:r>
          </a:p>
          <a:p>
            <a:pPr marL="285750" indent="-285750"/>
            <a:endParaRPr lang="en-ZA" sz="400" dirty="0"/>
          </a:p>
        </p:txBody>
      </p:sp>
    </p:spTree>
    <p:extLst>
      <p:ext uri="{BB962C8B-B14F-4D97-AF65-F5344CB8AC3E}">
        <p14:creationId xmlns:p14="http://schemas.microsoft.com/office/powerpoint/2010/main" val="229095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rn Conference PPT_TM78544816_Win32_JC_v2.potx" id="{35CB27CA-E61E-4531-88B2-D5572B8A3A01}" vid="{854ED03E-8373-4C81-B2CB-0118884FF5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1DE3569-F02A-48B1-8F6E-F11E8BF870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C34B31-7353-4357-814E-0E5916A110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9B3369-3F0F-499C-9EE7-8EC46B6E8A7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{680944CC-22C0-4028-BAF6-7F3EABCE2B10}tf78544816_win32</Template>
  <TotalTime>431</TotalTime>
  <Words>1044</Words>
  <Application>Microsoft Office PowerPoint</Application>
  <PresentationFormat>Widescreen</PresentationFormat>
  <Paragraphs>169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Tisa Offc Serif Pro</vt:lpstr>
      <vt:lpstr>Univers Light</vt:lpstr>
      <vt:lpstr>Univers LT Std 45 Light</vt:lpstr>
      <vt:lpstr>Wingdings</vt:lpstr>
      <vt:lpstr>Office Theme</vt:lpstr>
      <vt:lpstr>ChildCheck CC 410 Final Project</vt:lpstr>
      <vt:lpstr>Background and Inspiration</vt:lpstr>
      <vt:lpstr>Outline</vt:lpstr>
      <vt:lpstr>Factor Interface and Base Classes</vt:lpstr>
      <vt:lpstr>Experience Classes – All Inherit from Base Class</vt:lpstr>
      <vt:lpstr>Violence Classes – All Inherit from Base Class</vt:lpstr>
      <vt:lpstr>Signs Classes – All Inherit from Base Class</vt:lpstr>
      <vt:lpstr>Additional Factor and Results Classes</vt:lpstr>
      <vt:lpstr>GUI – Primary Window, Panel Factory, and Selection Panel</vt:lpstr>
      <vt:lpstr>GUI – Individual Factor Panels</vt:lpstr>
      <vt:lpstr>GUI – Results Panel</vt:lpstr>
      <vt:lpstr>Evaluation</vt:lpstr>
      <vt:lpstr>Future Directions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ChildCheck CC 410 Final Project</dc:title>
  <dc:creator>Allison Drouhard</dc:creator>
  <cp:lastModifiedBy>Allison Drouhard</cp:lastModifiedBy>
  <cp:revision>4</cp:revision>
  <dcterms:created xsi:type="dcterms:W3CDTF">2022-12-14T00:03:29Z</dcterms:created>
  <dcterms:modified xsi:type="dcterms:W3CDTF">2022-12-15T00:04:30Z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