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8"/>
  </p:notesMasterIdLst>
  <p:sldIdLst>
    <p:sldId id="257" r:id="rId5"/>
    <p:sldId id="289" r:id="rId6"/>
    <p:sldId id="325" r:id="rId7"/>
    <p:sldId id="291" r:id="rId8"/>
    <p:sldId id="292" r:id="rId9"/>
    <p:sldId id="293" r:id="rId10"/>
    <p:sldId id="259" r:id="rId11"/>
    <p:sldId id="260" r:id="rId12"/>
    <p:sldId id="326" r:id="rId13"/>
    <p:sldId id="261" r:id="rId14"/>
    <p:sldId id="327" r:id="rId15"/>
    <p:sldId id="262" r:id="rId16"/>
    <p:sldId id="263" r:id="rId17"/>
    <p:sldId id="328" r:id="rId18"/>
    <p:sldId id="264" r:id="rId19"/>
    <p:sldId id="265" r:id="rId20"/>
    <p:sldId id="329" r:id="rId21"/>
    <p:sldId id="266" r:id="rId22"/>
    <p:sldId id="330" r:id="rId23"/>
    <p:sldId id="331"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8" r:id="rId45"/>
    <p:sldId id="334" r:id="rId46"/>
    <p:sldId id="332" r:id="rId47"/>
    <p:sldId id="333" r:id="rId48"/>
    <p:sldId id="322" r:id="rId49"/>
    <p:sldId id="290" r:id="rId50"/>
    <p:sldId id="321" r:id="rId51"/>
    <p:sldId id="316" r:id="rId52"/>
    <p:sldId id="317" r:id="rId53"/>
    <p:sldId id="318"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23" r:id="rId76"/>
    <p:sldId id="32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9D9D9"/>
    <a:srgbClr val="99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87" autoAdjust="0"/>
  </p:normalViewPr>
  <p:slideViewPr>
    <p:cSldViewPr snapToGrid="0">
      <p:cViewPr varScale="1">
        <p:scale>
          <a:sx n="85" d="100"/>
          <a:sy n="85"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loop back up to the top of the inner loop and increment index2 to 2.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2841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array value at index 2 is less than the array value at min, we once again update min with the value from index2.</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78791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index2 to 3 and do our comparison. This time, however, the value at index2 is not less than that value at min,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17263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go back to the top of the inner loop and increment index2 to 4. Here, the value at index is less than the value at min, </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027770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once again we copy the value from index2 into min.</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07748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index2 again. And the value at index2 is greater than our current minimum value, so we do nothing.</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4183716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index2 to 6, and this time we find another minimum value.</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160905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copy the value of index2 to min.</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657767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index2 to 7, which is the last element of the array. However, we once again find that the value at location 7 is less than our min, </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73351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store 7 in min. </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154523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i="1" kern="1200" dirty="0">
                <a:solidFill>
                  <a:schemeClr val="tx1"/>
                </a:solidFill>
                <a:effectLst/>
                <a:latin typeface="+mn-lt"/>
                <a:ea typeface="+mn-ea"/>
                <a:cs typeface="+mn-cs"/>
              </a:rPr>
              <a:t>Sorting</a:t>
            </a:r>
            <a:r>
              <a:rPr lang="it-IT" sz="1200" kern="1200" dirty="0">
                <a:solidFill>
                  <a:schemeClr val="tx1"/>
                </a:solidFill>
                <a:effectLst/>
                <a:latin typeface="+mn-lt"/>
                <a:ea typeface="+mn-ea"/>
                <a:cs typeface="+mn-cs"/>
              </a:rPr>
              <a:t> is the process we use to </a:t>
            </a:r>
            <a:r>
              <a:rPr lang="en-US" sz="1200" b="0" i="0" kern="1200" dirty="0">
                <a:solidFill>
                  <a:schemeClr val="tx1"/>
                </a:solidFill>
                <a:effectLst/>
                <a:latin typeface="+mn-lt"/>
                <a:ea typeface="+mn-ea"/>
                <a:cs typeface="+mn-cs"/>
              </a:rPr>
              <a:t>arrange a set of items systematically in some predefined order</a:t>
            </a:r>
            <a:r>
              <a:rPr lang="it-IT" sz="1200" kern="1200" dirty="0">
                <a:solidFill>
                  <a:schemeClr val="tx1"/>
                </a:solidFill>
                <a:effectLst/>
                <a:latin typeface="+mn-lt"/>
                <a:ea typeface="+mn-ea"/>
                <a:cs typeface="+mn-cs"/>
              </a:rPr>
              <a:t>. In programming, we use ordered containers, which enforce an ordering between the values in the container.</a:t>
            </a:r>
          </a:p>
          <a:p>
            <a:r>
              <a:rPr lang="it-IT" sz="1200" kern="1200" dirty="0">
                <a:solidFill>
                  <a:schemeClr val="tx1"/>
                </a:solidFill>
                <a:effectLst/>
                <a:latin typeface="+mn-lt"/>
                <a:ea typeface="+mn-ea"/>
                <a:cs typeface="+mn-cs"/>
              </a:rPr>
              <a:t>By sorting the items in a container, we can more quickly find specific elements.</a:t>
            </a:r>
          </a:p>
          <a:p>
            <a:r>
              <a:rPr lang="it-IT"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We generally sort items in an </a:t>
            </a:r>
            <a:r>
              <a:rPr lang="it-IT" sz="1200" i="1" kern="1200" dirty="0">
                <a:solidFill>
                  <a:schemeClr val="tx1"/>
                </a:solidFill>
                <a:effectLst/>
                <a:latin typeface="+mn-lt"/>
                <a:ea typeface="+mn-ea"/>
                <a:cs typeface="+mn-cs"/>
              </a:rPr>
              <a:t>ascending</a:t>
            </a:r>
            <a:r>
              <a:rPr lang="it-IT" sz="1200" kern="1200" dirty="0">
                <a:solidFill>
                  <a:schemeClr val="tx1"/>
                </a:solidFill>
                <a:effectLst/>
                <a:latin typeface="+mn-lt"/>
                <a:ea typeface="+mn-ea"/>
                <a:cs typeface="+mn-cs"/>
              </a:rPr>
              <a:t> or </a:t>
            </a:r>
            <a:r>
              <a:rPr lang="it-IT" sz="1200" i="1" kern="1200" dirty="0">
                <a:solidFill>
                  <a:schemeClr val="tx1"/>
                </a:solidFill>
                <a:effectLst/>
                <a:latin typeface="+mn-lt"/>
                <a:ea typeface="+mn-ea"/>
                <a:cs typeface="+mn-cs"/>
              </a:rPr>
              <a:t>descending</a:t>
            </a:r>
            <a:r>
              <a:rPr lang="it-IT" sz="1200" kern="1200" dirty="0">
                <a:solidFill>
                  <a:schemeClr val="tx1"/>
                </a:solidFill>
                <a:effectLst/>
                <a:latin typeface="+mn-lt"/>
                <a:ea typeface="+mn-ea"/>
                <a:cs typeface="+mn-cs"/>
              </a:rPr>
              <a:t> order. </a:t>
            </a:r>
            <a:r>
              <a:rPr lang="it-IT" sz="1200" i="1" kern="1200" dirty="0">
                <a:solidFill>
                  <a:schemeClr val="tx1"/>
                </a:solidFill>
                <a:effectLst/>
                <a:latin typeface="+mn-lt"/>
                <a:ea typeface="+mn-ea"/>
                <a:cs typeface="+mn-cs"/>
              </a:rPr>
              <a:t>Ascending</a:t>
            </a:r>
            <a:r>
              <a:rPr lang="it-IT" sz="1200" kern="1200" dirty="0">
                <a:solidFill>
                  <a:schemeClr val="tx1"/>
                </a:solidFill>
                <a:effectLst/>
                <a:latin typeface="+mn-lt"/>
                <a:ea typeface="+mn-ea"/>
                <a:cs typeface="+mn-cs"/>
              </a:rPr>
              <a:t> order means that the smallest value will be first, and each successive value gets progressively larger until we reach the largest value in the container. </a:t>
            </a:r>
            <a:r>
              <a:rPr lang="it-IT" sz="1200" i="1" kern="1200" dirty="0">
                <a:solidFill>
                  <a:schemeClr val="tx1"/>
                </a:solidFill>
                <a:effectLst/>
                <a:latin typeface="+mn-lt"/>
                <a:ea typeface="+mn-ea"/>
                <a:cs typeface="+mn-cs"/>
              </a:rPr>
              <a:t>Descending</a:t>
            </a:r>
            <a:r>
              <a:rPr lang="it-IT" sz="1200" kern="1200" dirty="0">
                <a:solidFill>
                  <a:schemeClr val="tx1"/>
                </a:solidFill>
                <a:effectLst/>
                <a:latin typeface="+mn-lt"/>
                <a:ea typeface="+mn-ea"/>
                <a:cs typeface="+mn-cs"/>
              </a:rPr>
              <a:t> order is the opposite – we start with the largest value and then work our way down to the smallest value is last.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There are several standard sorting algorithms we can use to sort containers. Each has its own space and time complexity. </a:t>
            </a:r>
            <a:r>
              <a:rPr lang="en-US" sz="1200" kern="1200" dirty="0">
                <a:solidFill>
                  <a:schemeClr val="tx1"/>
                </a:solidFill>
                <a:effectLst/>
                <a:latin typeface="+mn-lt"/>
                <a:ea typeface="+mn-ea"/>
                <a:cs typeface="+mn-cs"/>
              </a:rPr>
              <a:t>In this video, we’ll introduce you to two of the simplest algorithms, s</a:t>
            </a:r>
            <a:r>
              <a:rPr lang="it-IT" sz="1200" kern="1200" dirty="0">
                <a:solidFill>
                  <a:schemeClr val="tx1"/>
                </a:solidFill>
                <a:effectLst/>
                <a:latin typeface="+mn-lt"/>
                <a:ea typeface="+mn-ea"/>
                <a:cs typeface="+mn-cs"/>
              </a:rPr>
              <a:t>election sort and bubble sort.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783166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inner loop exits, and we move into the swap code, where we swap the value in the array at location index with the value in the array at location min.</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963780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swap is shown here between array locations 0 and 7. Notice at this point that location 0 has the smallest value in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266842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swap is complete, we loop back to top of the out for loop where we increment index and set min = index.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enter the inner loop, which starts with index2 equal to index, or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everything set to continue sorting the unsorted part of the array, which is the part that is white. The part of the array in purple has been completely sorted and we do not need to revisit those cells.</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399784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to follow our algorithm and find a new minimum value in array location 2, which causes us to update min.</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256660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index2 to 3, which does not hold a value less than our minimum, so we do not need to update min.</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45059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we increment index2 to 4, we find another minimum value, 2. We update the value to min to 4 and continue on.</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344006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the index2 value of 5 does not yield a lesser value.</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1335703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once we increment index2 to 6, we find a new minimum. In this case the value 1. So, we update min to the new minimum location.</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340367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index2 to 7, which is the last element in the array. Since its value is not less than our current minimum, we know the current location in min, 6, is the minimum value left in the unsorted part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3848611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swap the values in the array at locations 1 and 6 as shown in the diagram and we are done with the second iteration of the outer loop.</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426118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look at </a:t>
            </a:r>
            <a:r>
              <a:rPr lang="en-US" i="1" dirty="0"/>
              <a:t>selection sort</a:t>
            </a:r>
            <a:r>
              <a:rPr lang="en-US" i="0" dirty="0"/>
              <a:t>, which is one of the simpler sorting algorithms to understand. </a:t>
            </a:r>
            <a:r>
              <a:rPr lang="en-US" sz="1200" kern="1200" dirty="0">
                <a:solidFill>
                  <a:schemeClr val="tx1"/>
                </a:solidFill>
                <a:effectLst/>
                <a:latin typeface="+mn-lt"/>
                <a:ea typeface="+mn-ea"/>
                <a:cs typeface="+mn-cs"/>
              </a:rPr>
              <a:t>The basic idea behind selection sort is to search for the minimum value in an array and put it in the first index. We then repeat the process of the remaining items in the array, placing the next smallest value in the second index, and so on.  Eventually, we will have sorted the array.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algorithm works, there will naturally be two parts of the array. The part of the array that has already been sorted, and the remaining part of the array that has not yet been sorted. Once we place an item into the sorted part of the array, it does not change. We then work on sorting the remaining unsorted part of the array.</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start the third iteration of the outer loop, index is equal to 2, so according to our algorithm, both min and index2 will get set to 2 as well.</a:t>
            </a:r>
          </a:p>
          <a:p>
            <a:endParaRPr lang="en-US" dirty="0"/>
          </a:p>
          <a:p>
            <a:r>
              <a:rPr lang="en-US" dirty="0"/>
              <a:t>Again, we can notice that the purple part of the array has been completely sorted and now holds the 2 smallest values in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2858353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here on out, we will just show the results of each iteration of the outer loop and skip over the details of the inner loop execution.</a:t>
            </a:r>
          </a:p>
          <a:p>
            <a:endParaRPr lang="en-US" dirty="0"/>
          </a:p>
          <a:p>
            <a:r>
              <a:rPr lang="en-US" dirty="0"/>
              <a:t>After the third iteration of the outer loop, you can see that we have found the next smallest value in the array at location 4.</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376293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swap the array values at locations 2 and 4.</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879634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we have sorted the first three locations in the array.</a:t>
            </a:r>
          </a:p>
          <a:p>
            <a:endParaRPr lang="en-US" dirty="0"/>
          </a:p>
          <a:p>
            <a:r>
              <a:rPr lang="en-US" dirty="0"/>
              <a:t>The fourth iteration through the outer loop finds the minimum value at location 4 as shown.</a:t>
            </a:r>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2092970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swap locations 3 and 4.</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2751410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fifth iteration of the outer loop, the minimum value is found in location 6.</a:t>
            </a:r>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3545404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swap locations 4 and 6 to complete the fifth iteration. </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986777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our sixth iteration with only three items left to sort. We follow the same algorithm to find the minimum value in location 6.</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2671326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swap locations 5 and 6 and we are almost there.</a:t>
            </a:r>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1473090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seventh iteration, we only have two unsorted elements of the array left. Our algorithm correctly finds the smaller of the two in location 7.</a:t>
            </a:r>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108834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code to implement this. The first thing you’ll notice is that we start with a loop that will look at each element in our array. Within this loop, we will find the minimum value in the remainder of the array and then swap the current element with the smallest element. The index variable separates the sorted part of the array from the unsorted part of the array. Everything below index – 1 has already been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295572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swap the last two locations. Now we are done with our outer loop.</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515286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exit the function and return a fully sorted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41</a:t>
            </a:fld>
            <a:endParaRPr lang="en-US"/>
          </a:p>
        </p:txBody>
      </p:sp>
    </p:spTree>
    <p:extLst>
      <p:ext uri="{BB962C8B-B14F-4D97-AF65-F5344CB8AC3E}">
        <p14:creationId xmlns:p14="http://schemas.microsoft.com/office/powerpoint/2010/main" val="344163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fast do we expect the selection sort to execute?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selection sort will look at each and every element in the array the same number of times regardless of the values in the array, we don’t have to worry about a worst-case scenario. Selection sort will run in roughly the same amount of time regardless of the array values. Of course, the number of elements in the array will matter a great deal to the runtime.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our array has N elements, the algorithm will look at all N elements during the first iteration, N-1 during the second iteration, N-2 during the third iteration, and so on until we get to the final 2 elements in the array.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42</a:t>
            </a:fld>
            <a:endParaRPr lang="en-US"/>
          </a:p>
        </p:txBody>
      </p:sp>
    </p:spTree>
    <p:extLst>
      <p:ext uri="{BB962C8B-B14F-4D97-AF65-F5344CB8AC3E}">
        <p14:creationId xmlns:p14="http://schemas.microsoft.com/office/powerpoint/2010/main" val="27716484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Written out, this is equivalent to N + (N – 1) + (N – 2)  dot, dot, dot until we eventually get down to  + 2 + 1.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43</a:t>
            </a:fld>
            <a:endParaRPr lang="en-US"/>
          </a:p>
        </p:txBody>
      </p:sp>
    </p:spTree>
    <p:extLst>
      <p:ext uri="{BB962C8B-B14F-4D97-AF65-F5344CB8AC3E}">
        <p14:creationId xmlns:p14="http://schemas.microsoft.com/office/powerpoint/2010/main" val="1463822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After doing a little mathematical shenanigans, we can show that this is roughly equal to N * (N / 2), or N squared over 2. </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44</a:t>
            </a:fld>
            <a:endParaRPr lang="en-US"/>
          </a:p>
        </p:txBody>
      </p:sp>
    </p:spTree>
    <p:extLst>
      <p:ext uri="{BB962C8B-B14F-4D97-AF65-F5344CB8AC3E}">
        <p14:creationId xmlns:p14="http://schemas.microsoft.com/office/powerpoint/2010/main" val="1978720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However, since we are talking in terms of time complexity, we would generally simply say that the selection sort algorithm runs on the order of N squared.</a:t>
            </a:r>
          </a:p>
          <a:p>
            <a:pPr lvl="0"/>
            <a:endParaRPr lang="en-US" sz="1200" kern="1200" dirty="0">
              <a:solidFill>
                <a:schemeClr val="tx1"/>
              </a:solidFill>
              <a:effectLst/>
              <a:latin typeface="+mn-lt"/>
              <a:ea typeface="+mn-ea"/>
              <a:cs typeface="+mn-cs"/>
            </a:endParaRPr>
          </a:p>
          <a:p>
            <a:r>
              <a:rPr lang="en-US" dirty="0"/>
              <a:t>A good way to think about N squared is that each time the number of elements in the array doubles, the algorithm will take about 4 times as long to execute.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45</a:t>
            </a:fld>
            <a:endParaRPr lang="en-US"/>
          </a:p>
        </p:txBody>
      </p:sp>
    </p:spTree>
    <p:extLst>
      <p:ext uri="{BB962C8B-B14F-4D97-AF65-F5344CB8AC3E}">
        <p14:creationId xmlns:p14="http://schemas.microsoft.com/office/powerpoint/2010/main" val="9494696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let’s look at another simple sorting algorithm, </a:t>
            </a:r>
            <a:r>
              <a:rPr lang="en-US" sz="1200" i="1" kern="1200" dirty="0">
                <a:solidFill>
                  <a:schemeClr val="tx1"/>
                </a:solidFill>
                <a:effectLst/>
                <a:latin typeface="+mn-lt"/>
                <a:ea typeface="+mn-ea"/>
                <a:cs typeface="+mn-cs"/>
              </a:rPr>
              <a:t>bubble sort</a:t>
            </a:r>
            <a:r>
              <a:rPr lang="en-US" sz="1200" kern="1200" dirty="0">
                <a:solidFill>
                  <a:schemeClr val="tx1"/>
                </a:solidFill>
                <a:effectLst/>
                <a:latin typeface="+mn-lt"/>
                <a:ea typeface="+mn-ea"/>
                <a:cs typeface="+mn-cs"/>
              </a:rPr>
              <a:t>. The idea behind bubble sort is to iterate through an array and swap adjacent elements if they are out of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reason this is called the “bubble sort” is that during our first iteration through the array, the largest item in the array will be “bubbled” to the end of the array. In fact, each subsequent iteration will do the same for the next largest element, until eventually the entire list is sorted.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46</a:t>
            </a:fld>
            <a:endParaRPr lang="en-US"/>
          </a:p>
        </p:txBody>
      </p:sp>
    </p:spTree>
    <p:extLst>
      <p:ext uri="{BB962C8B-B14F-4D97-AF65-F5344CB8AC3E}">
        <p14:creationId xmlns:p14="http://schemas.microsoft.com/office/powerpoint/2010/main" val="2618747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Bubble Sort is similar to selection sort in that we have an inner loop and an outer loop. However, the outer loop is really used more as a counter to control how many times we are required to go through the inner loop in order to get a completely sorted array.</a:t>
            </a:r>
          </a:p>
          <a:p>
            <a:endParaRPr lang="en-US" dirty="0"/>
          </a:p>
          <a:p>
            <a:r>
              <a:rPr lang="en-US" dirty="0"/>
              <a:t>Each time through the outer loop, one additional location will be sorted at the end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47</a:t>
            </a:fld>
            <a:endParaRPr lang="en-US"/>
          </a:p>
        </p:txBody>
      </p:sp>
    </p:spTree>
    <p:extLst>
      <p:ext uri="{BB962C8B-B14F-4D97-AF65-F5344CB8AC3E}">
        <p14:creationId xmlns:p14="http://schemas.microsoft.com/office/powerpoint/2010/main" val="603889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is where the real work is done. The inner loop steps through the unsorted part of the array from index 0 to the next to the last array item that has not been sorted. Thus, our first time through the outer loop, index = 0 and our for loop goes from 0 to the length of the array – 2. You might ask why the “- 2” and not “- 1”? The reason is that since we are comparing the value at one location in the array against the value at the next location in the array, we only have to loop through the next to last item in the array. The last item will be sorted automatically.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48</a:t>
            </a:fld>
            <a:endParaRPr lang="en-US"/>
          </a:p>
        </p:txBody>
      </p:sp>
    </p:spTree>
    <p:extLst>
      <p:ext uri="{BB962C8B-B14F-4D97-AF65-F5344CB8AC3E}">
        <p14:creationId xmlns:p14="http://schemas.microsoft.com/office/powerpoint/2010/main" val="2267107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inside the inner loop is very simple. First we compare to see if the value in the array at location index2 is greater than the next value at index 2 + 1. </a:t>
            </a:r>
          </a:p>
        </p:txBody>
      </p:sp>
      <p:sp>
        <p:nvSpPr>
          <p:cNvPr id="4" name="Slide Number Placeholder 3"/>
          <p:cNvSpPr>
            <a:spLocks noGrp="1"/>
          </p:cNvSpPr>
          <p:nvPr>
            <p:ph type="sldNum" sz="quarter" idx="5"/>
          </p:nvPr>
        </p:nvSpPr>
        <p:spPr/>
        <p:txBody>
          <a:bodyPr/>
          <a:lstStyle/>
          <a:p>
            <a:fld id="{1A44883D-7433-4936-953B-ADB591C14B73}" type="slidenum">
              <a:rPr lang="en-US" smtClean="0"/>
              <a:t>49</a:t>
            </a:fld>
            <a:endParaRPr lang="en-US"/>
          </a:p>
        </p:txBody>
      </p:sp>
    </p:spTree>
    <p:extLst>
      <p:ext uri="{BB962C8B-B14F-4D97-AF65-F5344CB8AC3E}">
        <p14:creationId xmlns:p14="http://schemas.microsoft.com/office/powerpoint/2010/main" val="412478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lines in the array are basically the same as FINDMIN function we saw earlier in this module. As you recall, the algorithm basically steps through each element in the unsorted part of the array and finds the minimum value and stores its index in the variable MIN. </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087075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is, we simply swap the values. If it is not, we just move on to compare the next two locations.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50</a:t>
            </a:fld>
            <a:endParaRPr lang="en-US"/>
          </a:p>
        </p:txBody>
      </p:sp>
    </p:spTree>
    <p:extLst>
      <p:ext uri="{BB962C8B-B14F-4D97-AF65-F5344CB8AC3E}">
        <p14:creationId xmlns:p14="http://schemas.microsoft.com/office/powerpoint/2010/main" val="4106891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walk through the bubble sort algorithm on our array example. As we enter the outer loop and then the inner loop, both index and index2 are set to 0 by their respective for loops.</a:t>
            </a:r>
          </a:p>
        </p:txBody>
      </p:sp>
      <p:sp>
        <p:nvSpPr>
          <p:cNvPr id="4" name="Slide Number Placeholder 3"/>
          <p:cNvSpPr>
            <a:spLocks noGrp="1"/>
          </p:cNvSpPr>
          <p:nvPr>
            <p:ph type="sldNum" sz="quarter" idx="5"/>
          </p:nvPr>
        </p:nvSpPr>
        <p:spPr/>
        <p:txBody>
          <a:bodyPr/>
          <a:lstStyle/>
          <a:p>
            <a:fld id="{1A44883D-7433-4936-953B-ADB591C14B73}" type="slidenum">
              <a:rPr lang="en-US" smtClean="0"/>
              <a:t>51</a:t>
            </a:fld>
            <a:endParaRPr lang="en-US"/>
          </a:p>
        </p:txBody>
      </p:sp>
    </p:spTree>
    <p:extLst>
      <p:ext uri="{BB962C8B-B14F-4D97-AF65-F5344CB8AC3E}">
        <p14:creationId xmlns:p14="http://schemas.microsoft.com/office/powerpoint/2010/main" val="25760928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inner loop, we do our comparison of the first two array locations.</a:t>
            </a:r>
          </a:p>
        </p:txBody>
      </p:sp>
      <p:sp>
        <p:nvSpPr>
          <p:cNvPr id="4" name="Slide Number Placeholder 3"/>
          <p:cNvSpPr>
            <a:spLocks noGrp="1"/>
          </p:cNvSpPr>
          <p:nvPr>
            <p:ph type="sldNum" sz="quarter" idx="5"/>
          </p:nvPr>
        </p:nvSpPr>
        <p:spPr/>
        <p:txBody>
          <a:bodyPr/>
          <a:lstStyle/>
          <a:p>
            <a:fld id="{1A44883D-7433-4936-953B-ADB591C14B73}" type="slidenum">
              <a:rPr lang="en-US" smtClean="0"/>
              <a:t>52</a:t>
            </a:fld>
            <a:endParaRPr lang="en-US"/>
          </a:p>
        </p:txBody>
      </p:sp>
    </p:spTree>
    <p:extLst>
      <p:ext uri="{BB962C8B-B14F-4D97-AF65-F5344CB8AC3E}">
        <p14:creationId xmlns:p14="http://schemas.microsoft.com/office/powerpoint/2010/main" val="845527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8 is greater than 5, we swap the values.</a:t>
            </a:r>
          </a:p>
        </p:txBody>
      </p:sp>
      <p:sp>
        <p:nvSpPr>
          <p:cNvPr id="4" name="Slide Number Placeholder 3"/>
          <p:cNvSpPr>
            <a:spLocks noGrp="1"/>
          </p:cNvSpPr>
          <p:nvPr>
            <p:ph type="sldNum" sz="quarter" idx="5"/>
          </p:nvPr>
        </p:nvSpPr>
        <p:spPr/>
        <p:txBody>
          <a:bodyPr/>
          <a:lstStyle/>
          <a:p>
            <a:fld id="{1A44883D-7433-4936-953B-ADB591C14B73}" type="slidenum">
              <a:rPr lang="en-US" smtClean="0"/>
              <a:t>53</a:t>
            </a:fld>
            <a:endParaRPr lang="en-US"/>
          </a:p>
        </p:txBody>
      </p:sp>
    </p:spTree>
    <p:extLst>
      <p:ext uri="{BB962C8B-B14F-4D97-AF65-F5344CB8AC3E}">
        <p14:creationId xmlns:p14="http://schemas.microsoft.com/office/powerpoint/2010/main" val="4156302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start our second iteration of the inner loop. This time we compare location 1 against location 2.</a:t>
            </a:r>
          </a:p>
        </p:txBody>
      </p:sp>
      <p:sp>
        <p:nvSpPr>
          <p:cNvPr id="4" name="Slide Number Placeholder 3"/>
          <p:cNvSpPr>
            <a:spLocks noGrp="1"/>
          </p:cNvSpPr>
          <p:nvPr>
            <p:ph type="sldNum" sz="quarter" idx="5"/>
          </p:nvPr>
        </p:nvSpPr>
        <p:spPr/>
        <p:txBody>
          <a:bodyPr/>
          <a:lstStyle/>
          <a:p>
            <a:fld id="{1A44883D-7433-4936-953B-ADB591C14B73}" type="slidenum">
              <a:rPr lang="en-US" smtClean="0"/>
              <a:t>54</a:t>
            </a:fld>
            <a:endParaRPr lang="en-US"/>
          </a:p>
        </p:txBody>
      </p:sp>
    </p:spTree>
    <p:extLst>
      <p:ext uri="{BB962C8B-B14F-4D97-AF65-F5344CB8AC3E}">
        <p14:creationId xmlns:p14="http://schemas.microsoft.com/office/powerpoint/2010/main" val="26222438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since 8 is greater than 3, we swap the values in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55</a:t>
            </a:fld>
            <a:endParaRPr lang="en-US"/>
          </a:p>
        </p:txBody>
      </p:sp>
    </p:spTree>
    <p:extLst>
      <p:ext uri="{BB962C8B-B14F-4D97-AF65-F5344CB8AC3E}">
        <p14:creationId xmlns:p14="http://schemas.microsoft.com/office/powerpoint/2010/main" val="29296209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to the third iteration of the inner loop, where we compare locations 2 and 3.</a:t>
            </a:r>
          </a:p>
        </p:txBody>
      </p:sp>
      <p:sp>
        <p:nvSpPr>
          <p:cNvPr id="4" name="Slide Number Placeholder 3"/>
          <p:cNvSpPr>
            <a:spLocks noGrp="1"/>
          </p:cNvSpPr>
          <p:nvPr>
            <p:ph type="sldNum" sz="quarter" idx="5"/>
          </p:nvPr>
        </p:nvSpPr>
        <p:spPr/>
        <p:txBody>
          <a:bodyPr/>
          <a:lstStyle/>
          <a:p>
            <a:fld id="{1A44883D-7433-4936-953B-ADB591C14B73}" type="slidenum">
              <a:rPr lang="en-US" smtClean="0"/>
              <a:t>56</a:t>
            </a:fld>
            <a:endParaRPr lang="en-US"/>
          </a:p>
        </p:txBody>
      </p:sp>
    </p:spTree>
    <p:extLst>
      <p:ext uri="{BB962C8B-B14F-4D97-AF65-F5344CB8AC3E}">
        <p14:creationId xmlns:p14="http://schemas.microsoft.com/office/powerpoint/2010/main" val="1127138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8 is greater than 6, so we swap the values.</a:t>
            </a:r>
          </a:p>
          <a:p>
            <a:endParaRPr lang="en-US" dirty="0"/>
          </a:p>
          <a:p>
            <a:r>
              <a:rPr lang="en-US" dirty="0"/>
              <a:t>Notice how the value 8 has “bubbled” down the array. This is where the algorithm gets its name. 8 will continue to bubble down the array until it runs into a value that is greater than 8.</a:t>
            </a:r>
          </a:p>
        </p:txBody>
      </p:sp>
      <p:sp>
        <p:nvSpPr>
          <p:cNvPr id="4" name="Slide Number Placeholder 3"/>
          <p:cNvSpPr>
            <a:spLocks noGrp="1"/>
          </p:cNvSpPr>
          <p:nvPr>
            <p:ph type="sldNum" sz="quarter" idx="5"/>
          </p:nvPr>
        </p:nvSpPr>
        <p:spPr/>
        <p:txBody>
          <a:bodyPr/>
          <a:lstStyle/>
          <a:p>
            <a:fld id="{1A44883D-7433-4936-953B-ADB591C14B73}" type="slidenum">
              <a:rPr lang="en-US" smtClean="0"/>
              <a:t>57</a:t>
            </a:fld>
            <a:endParaRPr lang="en-US"/>
          </a:p>
        </p:txBody>
      </p:sp>
    </p:spTree>
    <p:extLst>
      <p:ext uri="{BB962C8B-B14F-4D97-AF65-F5344CB8AC3E}">
        <p14:creationId xmlns:p14="http://schemas.microsoft.com/office/powerpoint/2010/main" val="38227352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iteration through the inner loop compares location 3 and 4.</a:t>
            </a:r>
          </a:p>
        </p:txBody>
      </p:sp>
      <p:sp>
        <p:nvSpPr>
          <p:cNvPr id="4" name="Slide Number Placeholder 3"/>
          <p:cNvSpPr>
            <a:spLocks noGrp="1"/>
          </p:cNvSpPr>
          <p:nvPr>
            <p:ph type="sldNum" sz="quarter" idx="5"/>
          </p:nvPr>
        </p:nvSpPr>
        <p:spPr/>
        <p:txBody>
          <a:bodyPr/>
          <a:lstStyle/>
          <a:p>
            <a:fld id="{1A44883D-7433-4936-953B-ADB591C14B73}" type="slidenum">
              <a:rPr lang="en-US" smtClean="0"/>
              <a:t>58</a:t>
            </a:fld>
            <a:endParaRPr lang="en-US"/>
          </a:p>
        </p:txBody>
      </p:sp>
    </p:spTree>
    <p:extLst>
      <p:ext uri="{BB962C8B-B14F-4D97-AF65-F5344CB8AC3E}">
        <p14:creationId xmlns:p14="http://schemas.microsoft.com/office/powerpoint/2010/main" val="21853408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8 is larger than 2, so the values are swapped.</a:t>
            </a:r>
          </a:p>
        </p:txBody>
      </p:sp>
      <p:sp>
        <p:nvSpPr>
          <p:cNvPr id="4" name="Slide Number Placeholder 3"/>
          <p:cNvSpPr>
            <a:spLocks noGrp="1"/>
          </p:cNvSpPr>
          <p:nvPr>
            <p:ph type="sldNum" sz="quarter" idx="5"/>
          </p:nvPr>
        </p:nvSpPr>
        <p:spPr/>
        <p:txBody>
          <a:bodyPr/>
          <a:lstStyle/>
          <a:p>
            <a:fld id="{1A44883D-7433-4936-953B-ADB591C14B73}" type="slidenum">
              <a:rPr lang="en-US" smtClean="0"/>
              <a:t>59</a:t>
            </a:fld>
            <a:endParaRPr lang="en-US"/>
          </a:p>
        </p:txBody>
      </p:sp>
    </p:spTree>
    <p:extLst>
      <p:ext uri="{BB962C8B-B14F-4D97-AF65-F5344CB8AC3E}">
        <p14:creationId xmlns:p14="http://schemas.microsoft.com/office/powerpoint/2010/main" val="41805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finding the minimum value, we then simply swap the current index value with the MIN value and we’re done. We then loop back to the top of the array and start the process for the next index location.</a:t>
            </a:r>
          </a:p>
          <a:p>
            <a:endParaRPr lang="en-US" dirty="0"/>
          </a:p>
          <a:p>
            <a:r>
              <a:rPr lang="en-US" dirty="0"/>
              <a:t>When our function completes sorting the entire array, the loop exits and the function returns. The array is sorted and since arrays are passed by reference, the calling function will have access to the sorted array as well.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002645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5 starts the same as all the other iterations by comparing locations 4 and 5.</a:t>
            </a:r>
          </a:p>
          <a:p>
            <a:endParaRPr lang="en-US" dirty="0"/>
          </a:p>
          <a:p>
            <a:r>
              <a:rPr lang="en-US" dirty="0"/>
              <a:t>However, this time 8 is not greater than 9, so no swap is performed. </a:t>
            </a:r>
          </a:p>
        </p:txBody>
      </p:sp>
      <p:sp>
        <p:nvSpPr>
          <p:cNvPr id="4" name="Slide Number Placeholder 3"/>
          <p:cNvSpPr>
            <a:spLocks noGrp="1"/>
          </p:cNvSpPr>
          <p:nvPr>
            <p:ph type="sldNum" sz="quarter" idx="5"/>
          </p:nvPr>
        </p:nvSpPr>
        <p:spPr/>
        <p:txBody>
          <a:bodyPr/>
          <a:lstStyle/>
          <a:p>
            <a:fld id="{1A44883D-7433-4936-953B-ADB591C14B73}" type="slidenum">
              <a:rPr lang="en-US" smtClean="0"/>
              <a:t>60</a:t>
            </a:fld>
            <a:endParaRPr lang="en-US"/>
          </a:p>
        </p:txBody>
      </p:sp>
    </p:spTree>
    <p:extLst>
      <p:ext uri="{BB962C8B-B14F-4D97-AF65-F5344CB8AC3E}">
        <p14:creationId xmlns:p14="http://schemas.microsoft.com/office/powerpoint/2010/main" val="38892670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6 compares locations 5 and 6.</a:t>
            </a:r>
          </a:p>
        </p:txBody>
      </p:sp>
      <p:sp>
        <p:nvSpPr>
          <p:cNvPr id="4" name="Slide Number Placeholder 3"/>
          <p:cNvSpPr>
            <a:spLocks noGrp="1"/>
          </p:cNvSpPr>
          <p:nvPr>
            <p:ph type="sldNum" sz="quarter" idx="5"/>
          </p:nvPr>
        </p:nvSpPr>
        <p:spPr/>
        <p:txBody>
          <a:bodyPr/>
          <a:lstStyle/>
          <a:p>
            <a:fld id="{1A44883D-7433-4936-953B-ADB591C14B73}" type="slidenum">
              <a:rPr lang="en-US" smtClean="0"/>
              <a:t>61</a:t>
            </a:fld>
            <a:endParaRPr lang="en-US"/>
          </a:p>
        </p:txBody>
      </p:sp>
    </p:spTree>
    <p:extLst>
      <p:ext uri="{BB962C8B-B14F-4D97-AF65-F5344CB8AC3E}">
        <p14:creationId xmlns:p14="http://schemas.microsoft.com/office/powerpoint/2010/main" val="3428264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time, 9 is greater than 1, so the values are swapped. </a:t>
            </a:r>
          </a:p>
          <a:p>
            <a:endParaRPr lang="en-US" dirty="0"/>
          </a:p>
          <a:p>
            <a:r>
              <a:rPr lang="en-US" dirty="0"/>
              <a:t>So once 8 met up with a larger number, the 8 stopped bubbling down the array, but the 9 took its place and started its downward bubble.</a:t>
            </a:r>
          </a:p>
        </p:txBody>
      </p:sp>
      <p:sp>
        <p:nvSpPr>
          <p:cNvPr id="4" name="Slide Number Placeholder 3"/>
          <p:cNvSpPr>
            <a:spLocks noGrp="1"/>
          </p:cNvSpPr>
          <p:nvPr>
            <p:ph type="sldNum" sz="quarter" idx="5"/>
          </p:nvPr>
        </p:nvSpPr>
        <p:spPr/>
        <p:txBody>
          <a:bodyPr/>
          <a:lstStyle/>
          <a:p>
            <a:fld id="{1A44883D-7433-4936-953B-ADB591C14B73}" type="slidenum">
              <a:rPr lang="en-US" smtClean="0"/>
              <a:t>62</a:t>
            </a:fld>
            <a:endParaRPr lang="en-US"/>
          </a:p>
        </p:txBody>
      </p:sp>
    </p:spTree>
    <p:extLst>
      <p:ext uri="{BB962C8B-B14F-4D97-AF65-F5344CB8AC3E}">
        <p14:creationId xmlns:p14="http://schemas.microsoft.com/office/powerpoint/2010/main" val="34240573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get to the next-to-last location in the array, location 6. So, in iteration 7, we compare location 6 against the last location in the array, location 7. </a:t>
            </a:r>
          </a:p>
        </p:txBody>
      </p:sp>
      <p:sp>
        <p:nvSpPr>
          <p:cNvPr id="4" name="Slide Number Placeholder 3"/>
          <p:cNvSpPr>
            <a:spLocks noGrp="1"/>
          </p:cNvSpPr>
          <p:nvPr>
            <p:ph type="sldNum" sz="quarter" idx="5"/>
          </p:nvPr>
        </p:nvSpPr>
        <p:spPr/>
        <p:txBody>
          <a:bodyPr/>
          <a:lstStyle/>
          <a:p>
            <a:fld id="{1A44883D-7433-4936-953B-ADB591C14B73}" type="slidenum">
              <a:rPr lang="en-US" smtClean="0"/>
              <a:t>63</a:t>
            </a:fld>
            <a:endParaRPr lang="en-US"/>
          </a:p>
        </p:txBody>
      </p:sp>
    </p:spTree>
    <p:extLst>
      <p:ext uri="{BB962C8B-B14F-4D97-AF65-F5344CB8AC3E}">
        <p14:creationId xmlns:p14="http://schemas.microsoft.com/office/powerpoint/2010/main" val="30604388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9 is greater so we swap the two values.  The inner loop now ends, so we will loop back up to the outer for loop.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can see, 9 was the largest value in our array and it has bubbled down the array all the way to the last location. So, effectively, the last location shown has been completely sorted and we no longer have to consider it. Thus, from now on, we will only worry about sorting the rest of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64</a:t>
            </a:fld>
            <a:endParaRPr lang="en-US"/>
          </a:p>
        </p:txBody>
      </p:sp>
    </p:spTree>
    <p:extLst>
      <p:ext uri="{BB962C8B-B14F-4D97-AF65-F5344CB8AC3E}">
        <p14:creationId xmlns:p14="http://schemas.microsoft.com/office/powerpoint/2010/main" val="40941983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not walk through the inner loop again, but this figure does show the result of the second iteration of the outer loop after the inner loop has been performed.</a:t>
            </a:r>
          </a:p>
          <a:p>
            <a:endParaRPr lang="en-US" dirty="0"/>
          </a:p>
          <a:p>
            <a:r>
              <a:rPr lang="en-US" dirty="0"/>
              <a:t>Notice that every value in the array has moved by at least one location and that the next largest value in the array, 8, has bubbled down to location 6.</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65</a:t>
            </a:fld>
            <a:endParaRPr lang="en-US"/>
          </a:p>
        </p:txBody>
      </p:sp>
    </p:spTree>
    <p:extLst>
      <p:ext uri="{BB962C8B-B14F-4D97-AF65-F5344CB8AC3E}">
        <p14:creationId xmlns:p14="http://schemas.microsoft.com/office/powerpoint/2010/main" val="27197858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time through the outer loop yields similar results. Again, every value has moved by at least one place and the value 6 has bubbled down to location 5.</a:t>
            </a:r>
          </a:p>
        </p:txBody>
      </p:sp>
      <p:sp>
        <p:nvSpPr>
          <p:cNvPr id="4" name="Slide Number Placeholder 3"/>
          <p:cNvSpPr>
            <a:spLocks noGrp="1"/>
          </p:cNvSpPr>
          <p:nvPr>
            <p:ph type="sldNum" sz="quarter" idx="5"/>
          </p:nvPr>
        </p:nvSpPr>
        <p:spPr/>
        <p:txBody>
          <a:bodyPr/>
          <a:lstStyle/>
          <a:p>
            <a:fld id="{1A44883D-7433-4936-953B-ADB591C14B73}" type="slidenum">
              <a:rPr lang="en-US" smtClean="0"/>
              <a:t>66</a:t>
            </a:fld>
            <a:endParaRPr lang="en-US"/>
          </a:p>
        </p:txBody>
      </p:sp>
    </p:spTree>
    <p:extLst>
      <p:ext uri="{BB962C8B-B14F-4D97-AF65-F5344CB8AC3E}">
        <p14:creationId xmlns:p14="http://schemas.microsoft.com/office/powerpoint/2010/main" val="37445682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the fourth iteration are similar with 5 bubbling down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67</a:t>
            </a:fld>
            <a:endParaRPr lang="en-US"/>
          </a:p>
        </p:txBody>
      </p:sp>
    </p:spTree>
    <p:extLst>
      <p:ext uri="{BB962C8B-B14F-4D97-AF65-F5344CB8AC3E}">
        <p14:creationId xmlns:p14="http://schemas.microsoft.com/office/powerpoint/2010/main" val="11785531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iteration moves 3 to the end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68</a:t>
            </a:fld>
            <a:endParaRPr lang="en-US"/>
          </a:p>
        </p:txBody>
      </p:sp>
    </p:spTree>
    <p:extLst>
      <p:ext uri="{BB962C8B-B14F-4D97-AF65-F5344CB8AC3E}">
        <p14:creationId xmlns:p14="http://schemas.microsoft.com/office/powerpoint/2010/main" val="33522551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6 bubbles 2 to the end.</a:t>
            </a:r>
          </a:p>
        </p:txBody>
      </p:sp>
      <p:sp>
        <p:nvSpPr>
          <p:cNvPr id="4" name="Slide Number Placeholder 3"/>
          <p:cNvSpPr>
            <a:spLocks noGrp="1"/>
          </p:cNvSpPr>
          <p:nvPr>
            <p:ph type="sldNum" sz="quarter" idx="5"/>
          </p:nvPr>
        </p:nvSpPr>
        <p:spPr/>
        <p:txBody>
          <a:bodyPr/>
          <a:lstStyle/>
          <a:p>
            <a:fld id="{1A44883D-7433-4936-953B-ADB591C14B73}" type="slidenum">
              <a:rPr lang="en-US" smtClean="0"/>
              <a:t>69</a:t>
            </a:fld>
            <a:endParaRPr lang="en-US"/>
          </a:p>
        </p:txBody>
      </p:sp>
    </p:spTree>
    <p:extLst>
      <p:ext uri="{BB962C8B-B14F-4D97-AF65-F5344CB8AC3E}">
        <p14:creationId xmlns:p14="http://schemas.microsoft.com/office/powerpoint/2010/main" val="105202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how the algorithm works on an unsorted array of numbers as shown in this figure. We start our outer loop with index set to 0. We initialize min to 0 and then start the inner loop, where index2 also starts at 0.</a:t>
            </a:r>
          </a:p>
          <a:p>
            <a:endParaRPr lang="en-US" dirty="0"/>
          </a:p>
          <a:p>
            <a:r>
              <a:rPr lang="en-US" dirty="0"/>
              <a:t>Each time through the inner loop, we compare to see if the value at the index2 location in the array is less than the value at the min location in the array. If it is, we store the value of index2 into min. So, the first time through the loop, both index2 and min point to the save value at location 0, so the we do not need to swap array values.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iteration 7 of the outer loop swaps the last two numbers resulting in a completely sorted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70</a:t>
            </a:fld>
            <a:endParaRPr lang="en-US"/>
          </a:p>
        </p:txBody>
      </p:sp>
    </p:spTree>
    <p:extLst>
      <p:ext uri="{BB962C8B-B14F-4D97-AF65-F5344CB8AC3E}">
        <p14:creationId xmlns:p14="http://schemas.microsoft.com/office/powerpoint/2010/main" val="36739158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like selection sort, the bubble sort algorithm ends and returns. Again, since arrays are passed by reference, the sorted version of the array is available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71</a:t>
            </a:fld>
            <a:endParaRPr lang="en-US"/>
          </a:p>
        </p:txBody>
      </p:sp>
    </p:spTree>
    <p:extLst>
      <p:ext uri="{BB962C8B-B14F-4D97-AF65-F5344CB8AC3E}">
        <p14:creationId xmlns:p14="http://schemas.microsoft.com/office/powerpoint/2010/main" val="40156929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analysis of the bubble sort is similar to that of the selection sort we discussed previously. However, this time, we can analyze both comparisons and swaps. </a:t>
            </a:r>
          </a:p>
          <a:p>
            <a:endParaRPr lang="en-US" dirty="0"/>
          </a:p>
          <a:p>
            <a:r>
              <a:rPr lang="en-US" dirty="0"/>
              <a:t>Since we do one comparison each time through the inner loop, we can use our analysis from the selection sort to conclude that the time complexity for comparisons is also N squared.</a:t>
            </a:r>
          </a:p>
          <a:p>
            <a:endParaRPr lang="en-US" dirty="0"/>
          </a:p>
          <a:p>
            <a:r>
              <a:rPr lang="en-US" dirty="0"/>
              <a:t>Since swaps are only done sometimes in the inner loop, we need to look at the worst case. Unfortunately, the worst case for swapping we be when the array was already sorted in reverse order, which would require a swap each time through the inner loop. Of course, this results in the same time complexity as for comparisons, or N squared. </a:t>
            </a:r>
          </a:p>
          <a:p>
            <a:endParaRPr lang="en-US" dirty="0"/>
          </a:p>
          <a:p>
            <a:r>
              <a:rPr lang="en-US" dirty="0"/>
              <a:t>Thus, overall we say that the bubble sort algorithm runs on the order of N squared time. Actually, this is often the case when your algorithm includes nested loops. In these algorithms, if the outer loop and inner loop both iterate over your data structure of N items, you can be pretty sure that your time complexity is at least N squared.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72</a:t>
            </a:fld>
            <a:endParaRPr lang="en-US"/>
          </a:p>
        </p:txBody>
      </p:sp>
    </p:spTree>
    <p:extLst>
      <p:ext uri="{BB962C8B-B14F-4D97-AF65-F5344CB8AC3E}">
        <p14:creationId xmlns:p14="http://schemas.microsoft.com/office/powerpoint/2010/main" val="29895288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looked at two fairly simple algorithms – selection sort and bubble sort – for sorting items in a data structure. While we have used an array of numbers, be aware that as you develop more complex data structures, we can use these algorithms on them as well.</a:t>
            </a:r>
          </a:p>
          <a:p>
            <a:endParaRPr lang="en-US" dirty="0"/>
          </a:p>
          <a:p>
            <a:r>
              <a:rPr lang="en-US" dirty="0"/>
              <a:t>However, both algorithms have the same problem. They both run in order N squared time. While for small values of N this is not usually important. However, if you are talking millions, billions, or even trillions of items, N squared gets to be really big really fast! </a:t>
            </a:r>
          </a:p>
          <a:p>
            <a:endParaRPr lang="en-US" dirty="0"/>
          </a:p>
          <a:p>
            <a:r>
              <a:rPr lang="en-US" dirty="0"/>
              <a:t>Luckily there are other sorting algorithms that run much faster than </a:t>
            </a:r>
            <a:r>
              <a:rPr lang="en-US"/>
              <a:t>N squared.</a:t>
            </a:r>
          </a:p>
          <a:p>
            <a:endParaRPr lang="en-US"/>
          </a:p>
        </p:txBody>
      </p:sp>
      <p:sp>
        <p:nvSpPr>
          <p:cNvPr id="4" name="Slide Number Placeholder 3"/>
          <p:cNvSpPr>
            <a:spLocks noGrp="1"/>
          </p:cNvSpPr>
          <p:nvPr>
            <p:ph type="sldNum" sz="quarter" idx="5"/>
          </p:nvPr>
        </p:nvSpPr>
        <p:spPr/>
        <p:txBody>
          <a:bodyPr/>
          <a:lstStyle/>
          <a:p>
            <a:fld id="{1A44883D-7433-4936-953B-ADB591C14B73}" type="slidenum">
              <a:rPr lang="en-US" smtClean="0"/>
              <a:t>73</a:t>
            </a:fld>
            <a:endParaRPr lang="en-US"/>
          </a:p>
        </p:txBody>
      </p:sp>
    </p:spTree>
    <p:extLst>
      <p:ext uri="{BB962C8B-B14F-4D97-AF65-F5344CB8AC3E}">
        <p14:creationId xmlns:p14="http://schemas.microsoft.com/office/powerpoint/2010/main" val="413656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loop back up to the top of the inner loop, we increment index2 and then compare the value at index2, 5, against the value at min, 8.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55230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5 is less than 8, we set the value of min to the value of index2, which is 1.</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2823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pixabay.com/service/licens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Selection &amp; Bubble Sort</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B9AB492-3591-45DF-A7D7-E7E57AC306B6}"/>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TextBox 28">
            <a:extLst>
              <a:ext uri="{FF2B5EF4-FFF2-40B4-BE49-F238E27FC236}">
                <a16:creationId xmlns:a16="http://schemas.microsoft.com/office/drawing/2014/main" id="{8CF403DB-89A0-4A97-ABD0-6C504412780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20BE9D27-A23E-4153-B13D-60C9B2F2E41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CCBE1820-2029-4C00-884C-99A22A5DCCBC}"/>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0E1CAC3-82E3-40FF-A3A7-747911336E7C}"/>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030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B9AB492-3591-45DF-A7D7-E7E57AC306B6}"/>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8CF403DB-89A0-4A97-ABD0-6C504412780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20BE9D27-A23E-4153-B13D-60C9B2F2E41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CCBE1820-2029-4C00-884C-99A22A5DCCBC}"/>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0E1CAC3-82E3-40FF-A3A7-747911336E7C}"/>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9967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7" idx="2"/>
            </p:cNvCxnSpPr>
            <p:nvPr/>
          </p:nvCxnSpPr>
          <p:spPr>
            <a:xfrm flipV="1">
              <a:off x="1229710" y="1513490"/>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A84FA3DE-2B10-4C15-AF19-72CF886E1480}"/>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CB4B7276-FA9E-4C7C-93EC-77B3BEEEE6D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05715C4D-3F6F-4203-8A25-B7234D3CCEF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72B8C3C-D87C-4C88-B5B5-15B9165A35B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303147A4-798B-4DD5-96C0-F3B836B6313D}"/>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3514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5" y="2103120"/>
            <a:ext cx="5783205" cy="2233449"/>
            <a:chOff x="491473" y="567559"/>
            <a:chExt cx="5783205"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3" y="2301031"/>
              <a:ext cx="886484"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8" idx="2"/>
            </p:cNvCxnSpPr>
            <p:nvPr/>
          </p:nvCxnSpPr>
          <p:spPr>
            <a:xfrm flipV="1">
              <a:off x="1229710" y="1513490"/>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3D7C74C3-EB63-4E7B-BBFE-81811E44CC91}"/>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C4F40B7B-9AEB-42F4-A1A5-AF19381577D0}"/>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94053F78-0B03-4121-B0C4-6A6A0F98940D}"/>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A94DFB2-F9B4-42BE-8989-15F77CA3AEE1}"/>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DA046080-3A23-48EB-BC37-A486C5AEE8D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297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5" y="2103120"/>
            <a:ext cx="5783205" cy="2233449"/>
            <a:chOff x="491473" y="567559"/>
            <a:chExt cx="5783205"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3" y="2301031"/>
              <a:ext cx="886484"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8" idx="2"/>
            </p:cNvCxnSpPr>
            <p:nvPr/>
          </p:nvCxnSpPr>
          <p:spPr>
            <a:xfrm flipV="1">
              <a:off x="1229710" y="1513490"/>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3D7C74C3-EB63-4E7B-BBFE-81811E44CC91}"/>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C4F40B7B-9AEB-42F4-A1A5-AF19381577D0}"/>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94053F78-0B03-4121-B0C4-6A6A0F98940D}"/>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A94DFB2-F9B4-42BE-8989-15F77CA3AEE1}"/>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DA046080-3A23-48EB-BC37-A486C5AEE8D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640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2" y="2103120"/>
            <a:ext cx="5791998" cy="2233449"/>
            <a:chOff x="482680" y="567559"/>
            <a:chExt cx="5791998"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0" y="2301031"/>
              <a:ext cx="895277"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9" idx="2"/>
            </p:cNvCxnSpPr>
            <p:nvPr/>
          </p:nvCxnSpPr>
          <p:spPr>
            <a:xfrm flipV="1">
              <a:off x="1229710" y="1513490"/>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1D6C6BD9-10AE-4FD2-86B0-E8852BC87F4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70DF9531-BB10-43C1-A2EB-6D91D33E794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C2989BA8-6632-4CCC-B5CD-FFC4E58E1D5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62B04DFB-4C1D-48EB-9C78-079726831A24}"/>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901C5855-20E7-4136-BBD3-7F1159E18AC4}"/>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234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0" idx="2"/>
            </p:cNvCxnSpPr>
            <p:nvPr/>
          </p:nvCxnSpPr>
          <p:spPr>
            <a:xfrm flipV="1">
              <a:off x="1229710" y="1513490"/>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75BF115-0ED4-4B4C-9022-427499F0B7EF}"/>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04F23B9F-3ABF-414B-BFD0-584A9A21644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8BBCEB5-3573-4915-9C26-339DD3EBD1B9}"/>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B650C889-EA8A-4F7C-ADFC-E5C9249C107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3C2D794-CFF1-4BAD-A4ED-1A89A553C2B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424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0" idx="2"/>
            </p:cNvCxnSpPr>
            <p:nvPr/>
          </p:nvCxnSpPr>
          <p:spPr>
            <a:xfrm flipV="1">
              <a:off x="1229710" y="1513490"/>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75BF115-0ED4-4B4C-9022-427499F0B7EF}"/>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04F23B9F-3ABF-414B-BFD0-584A9A21644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8BBCEB5-3573-4915-9C26-339DD3EBD1B9}"/>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B650C889-EA8A-4F7C-ADFC-E5C9249C107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E3C2D794-CFF1-4BAD-A4ED-1A89A553C2BF}"/>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9772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3" y="2103120"/>
            <a:ext cx="5783207" cy="2233449"/>
            <a:chOff x="491471" y="567559"/>
            <a:chExt cx="578320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1"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0630D36-27A9-4C21-AEB7-889C5BD41C8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4BBA7EFB-1482-4D61-A9D5-3B604D18D20B}"/>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5658D55D-02DF-4831-9164-3E90B925DB2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7E4E3FF-CF81-4B8D-BC14-CC5331F5CAE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B9927A64-E2AB-47F3-A685-B6D982D3EF0B}"/>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556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3" y="2103120"/>
            <a:ext cx="5783207" cy="2233449"/>
            <a:chOff x="491471" y="567559"/>
            <a:chExt cx="578320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1"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0630D36-27A9-4C21-AEB7-889C5BD41C8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9" name="TextBox 28">
            <a:extLst>
              <a:ext uri="{FF2B5EF4-FFF2-40B4-BE49-F238E27FC236}">
                <a16:creationId xmlns:a16="http://schemas.microsoft.com/office/drawing/2014/main" id="{4BBA7EFB-1482-4D61-A9D5-3B604D18D20B}"/>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5658D55D-02DF-4831-9164-3E90B925DB2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7E4E3FF-CF81-4B8D-BC14-CC5331F5CAE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B9927A64-E2AB-47F3-A685-B6D982D3EF0B}"/>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91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38D16B-E741-46C6-A0EB-158505A14645}"/>
              </a:ext>
            </a:extLst>
          </p:cNvPr>
          <p:cNvSpPr/>
          <p:nvPr/>
        </p:nvSpPr>
        <p:spPr>
          <a:xfrm>
            <a:off x="1216876" y="87329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5" name="Rectangle 4">
            <a:extLst>
              <a:ext uri="{FF2B5EF4-FFF2-40B4-BE49-F238E27FC236}">
                <a16:creationId xmlns:a16="http://schemas.microsoft.com/office/drawing/2014/main" id="{B82DCC78-CD93-447F-8A23-0F52D55BE033}"/>
              </a:ext>
            </a:extLst>
          </p:cNvPr>
          <p:cNvSpPr/>
          <p:nvPr/>
        </p:nvSpPr>
        <p:spPr>
          <a:xfrm>
            <a:off x="2405000" y="32937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6" name="Rectangle 5">
            <a:extLst>
              <a:ext uri="{FF2B5EF4-FFF2-40B4-BE49-F238E27FC236}">
                <a16:creationId xmlns:a16="http://schemas.microsoft.com/office/drawing/2014/main" id="{13671539-E20E-4C4E-A1DC-26588BF2F344}"/>
              </a:ext>
            </a:extLst>
          </p:cNvPr>
          <p:cNvSpPr/>
          <p:nvPr/>
        </p:nvSpPr>
        <p:spPr>
          <a:xfrm>
            <a:off x="2379785" y="19167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7" name="Rectangle 6">
            <a:extLst>
              <a:ext uri="{FF2B5EF4-FFF2-40B4-BE49-F238E27FC236}">
                <a16:creationId xmlns:a16="http://schemas.microsoft.com/office/drawing/2014/main" id="{7AB99FB8-2968-4FAD-BAFA-8DA707F2B61A}"/>
              </a:ext>
            </a:extLst>
          </p:cNvPr>
          <p:cNvSpPr/>
          <p:nvPr/>
        </p:nvSpPr>
        <p:spPr>
          <a:xfrm>
            <a:off x="3610708" y="290607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
        <p:nvSpPr>
          <p:cNvPr id="8" name="Rectangle 7">
            <a:extLst>
              <a:ext uri="{FF2B5EF4-FFF2-40B4-BE49-F238E27FC236}">
                <a16:creationId xmlns:a16="http://schemas.microsoft.com/office/drawing/2014/main" id="{68245C09-4828-4543-9D63-0C754483A12F}"/>
              </a:ext>
            </a:extLst>
          </p:cNvPr>
          <p:cNvSpPr/>
          <p:nvPr/>
        </p:nvSpPr>
        <p:spPr>
          <a:xfrm>
            <a:off x="1202222" y="25079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a:t>
            </a:r>
          </a:p>
        </p:txBody>
      </p:sp>
      <p:sp>
        <p:nvSpPr>
          <p:cNvPr id="9" name="Rectangle 8">
            <a:extLst>
              <a:ext uri="{FF2B5EF4-FFF2-40B4-BE49-F238E27FC236}">
                <a16:creationId xmlns:a16="http://schemas.microsoft.com/office/drawing/2014/main" id="{B49D862C-30B4-4081-A342-DCBDAE0BF37B}"/>
              </a:ext>
            </a:extLst>
          </p:cNvPr>
          <p:cNvSpPr/>
          <p:nvPr/>
        </p:nvSpPr>
        <p:spPr>
          <a:xfrm>
            <a:off x="2505252" y="539741"/>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6</a:t>
            </a:r>
          </a:p>
        </p:txBody>
      </p:sp>
      <p:sp>
        <p:nvSpPr>
          <p:cNvPr id="10" name="Rectangle 9">
            <a:extLst>
              <a:ext uri="{FF2B5EF4-FFF2-40B4-BE49-F238E27FC236}">
                <a16:creationId xmlns:a16="http://schemas.microsoft.com/office/drawing/2014/main" id="{C5395F02-A08B-42E0-B6F8-1F1B6A6FCD35}"/>
              </a:ext>
            </a:extLst>
          </p:cNvPr>
          <p:cNvSpPr/>
          <p:nvPr/>
        </p:nvSpPr>
        <p:spPr>
          <a:xfrm>
            <a:off x="3682815" y="14595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7</a:t>
            </a:r>
          </a:p>
        </p:txBody>
      </p:sp>
      <p:sp>
        <p:nvSpPr>
          <p:cNvPr id="11" name="Rectangle 10">
            <a:extLst>
              <a:ext uri="{FF2B5EF4-FFF2-40B4-BE49-F238E27FC236}">
                <a16:creationId xmlns:a16="http://schemas.microsoft.com/office/drawing/2014/main" id="{63931426-4298-4336-8AC9-A21404070842}"/>
              </a:ext>
            </a:extLst>
          </p:cNvPr>
          <p:cNvSpPr/>
          <p:nvPr/>
        </p:nvSpPr>
        <p:spPr>
          <a:xfrm>
            <a:off x="1467154" y="4016978"/>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8</a:t>
            </a:r>
          </a:p>
        </p:txBody>
      </p:sp>
    </p:spTree>
    <p:extLst>
      <p:ext uri="{BB962C8B-B14F-4D97-AF65-F5344CB8AC3E}">
        <p14:creationId xmlns:p14="http://schemas.microsoft.com/office/powerpoint/2010/main" val="359114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3" y="2103120"/>
            <a:ext cx="5783207" cy="2233449"/>
            <a:chOff x="491471" y="567559"/>
            <a:chExt cx="578320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1"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0630D36-27A9-4C21-AEB7-889C5BD41C8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9" name="TextBox 28">
            <a:extLst>
              <a:ext uri="{FF2B5EF4-FFF2-40B4-BE49-F238E27FC236}">
                <a16:creationId xmlns:a16="http://schemas.microsoft.com/office/drawing/2014/main" id="{4BBA7EFB-1482-4D61-A9D5-3B604D18D20B}"/>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5658D55D-02DF-4831-9164-3E90B925DB2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7E4E3FF-CF81-4B8D-BC14-CC5331F5CAE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2" name="Straight Arrow Connector 31">
            <a:extLst>
              <a:ext uri="{FF2B5EF4-FFF2-40B4-BE49-F238E27FC236}">
                <a16:creationId xmlns:a16="http://schemas.microsoft.com/office/drawing/2014/main" id="{B9927A64-E2AB-47F3-A685-B6D982D3EF0B}"/>
              </a:ext>
            </a:extLst>
          </p:cNvPr>
          <p:cNvCxnSpPr>
            <a:cxnSpLocks/>
            <a:stCxn id="31"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8515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3DE6B80A-A45F-4301-8C0C-D289B041CF6A}"/>
              </a:ext>
            </a:extLst>
          </p:cNvPr>
          <p:cNvCxnSpPr>
            <a:cxnSpLocks/>
            <a:stCxn id="26" idx="0"/>
            <a:endCxn id="19" idx="0"/>
          </p:cNvCxnSpPr>
          <p:nvPr/>
        </p:nvCxnSpPr>
        <p:spPr>
          <a:xfrm rot="16200000" flipV="1">
            <a:off x="4113573" y="-104050"/>
            <a:ext cx="12700" cy="441434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18EFFD05-9200-4E36-A054-C8B047D90284}"/>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30" name="TextBox 29">
            <a:extLst>
              <a:ext uri="{FF2B5EF4-FFF2-40B4-BE49-F238E27FC236}">
                <a16:creationId xmlns:a16="http://schemas.microsoft.com/office/drawing/2014/main" id="{AAECE030-5130-46FA-81AA-F938C143C5FC}"/>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D3B5C6C2-8140-42C5-AF61-14C95EA515E2}"/>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123D3F34-5C56-4507-A260-DB89B6C2947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3" name="Straight Arrow Connector 32">
            <a:extLst>
              <a:ext uri="{FF2B5EF4-FFF2-40B4-BE49-F238E27FC236}">
                <a16:creationId xmlns:a16="http://schemas.microsoft.com/office/drawing/2014/main" id="{CB81DC22-1787-46B2-BEDF-6BFFC3E2D2DA}"/>
              </a:ext>
            </a:extLst>
          </p:cNvPr>
          <p:cNvCxnSpPr>
            <a:cxnSpLocks/>
            <a:stCxn id="32"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9180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793407" y="2103120"/>
            <a:ext cx="5842653" cy="2233449"/>
            <a:chOff x="432025" y="567559"/>
            <a:chExt cx="584265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32025" y="2301031"/>
              <a:ext cx="945932"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5" idx="2"/>
            </p:cNvCxnSpPr>
            <p:nvPr/>
          </p:nvCxnSpPr>
          <p:spPr>
            <a:xfrm flipV="1">
              <a:off x="1229710" y="1513490"/>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1EF30E50-4021-4BB7-9C14-4011E4721729}"/>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TextBox 28">
            <a:extLst>
              <a:ext uri="{FF2B5EF4-FFF2-40B4-BE49-F238E27FC236}">
                <a16:creationId xmlns:a16="http://schemas.microsoft.com/office/drawing/2014/main" id="{7187EBD9-7BBF-4CC0-B095-C344953D934D}"/>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3430A91B-E443-484C-A30D-5AC0EDFAE9F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6E8ECAF-26AE-4C67-9973-11A3B4096FA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8952701B-3D09-4994-85B0-7CA21DA2B501}"/>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080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19713C1A-64ED-4A0D-A549-43F2AC045980}"/>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23CC65A8-D8A5-41AF-80B2-1880D4144C7D}"/>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44A1F1BD-F9EE-4A22-9779-EC4665AAC850}"/>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E9AF6C0B-A278-4B3E-996D-73F154BBD20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CBD33C29-A2B2-4DFD-9926-4328C42BEAB2}"/>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104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7" idx="2"/>
            </p:cNvCxnSpPr>
            <p:nvPr/>
          </p:nvCxnSpPr>
          <p:spPr>
            <a:xfrm flipV="1">
              <a:off x="1229710" y="1513490"/>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2B0AA51E-0CD0-4051-BC1D-7720E1A338B5}"/>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4C8C7AFE-273C-4887-A636-9D203C4CDE6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77D7F893-1B4C-4B2B-805A-C896E8CE376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538BE123-810B-4531-A7BC-9108A81BE81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3AC3DDC3-F201-41A8-98E5-0BD524A5A2B5}"/>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984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2" y="2103120"/>
            <a:ext cx="5791998" cy="2233449"/>
            <a:chOff x="482680" y="567559"/>
            <a:chExt cx="5791998"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0"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p:cNvCxnSpPr>
            <p:nvPr/>
          </p:nvCxnSpPr>
          <p:spPr>
            <a:xfrm flipV="1">
              <a:off x="1229710" y="1508235"/>
              <a:ext cx="2686948" cy="97746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E2D4380-4460-4DED-ABAE-EF8E71E2435D}"/>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5E082714-9910-459E-B591-3D977AAAC2A7}"/>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97C96483-A375-4571-9B5C-5CB8684868AE}"/>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E16AE59F-230E-4757-81C6-F64D18094C4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5A77F1A2-00FF-4F27-A94F-C21D30BFE849}"/>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453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4" y="2103120"/>
            <a:ext cx="5783206" cy="2233449"/>
            <a:chOff x="491472" y="567559"/>
            <a:chExt cx="5783206"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2"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9" idx="2"/>
            </p:cNvCxnSpPr>
            <p:nvPr/>
          </p:nvCxnSpPr>
          <p:spPr>
            <a:xfrm flipV="1">
              <a:off x="1229710" y="1513490"/>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D66092CA-E8D8-44AF-BD89-D3C58B1364A3}"/>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3A60613C-91E3-40D3-B357-139F417BD44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79989CCE-2A00-433B-82BA-3F1A8001D840}"/>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3DC592B1-4EC7-407C-86CD-B259787FACD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5CFC8843-800A-4E40-BDFD-0C7016A881B6}"/>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9470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2" y="2103120"/>
            <a:ext cx="5791998" cy="2233449"/>
            <a:chOff x="482680" y="567559"/>
            <a:chExt cx="5791998"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0" y="2301031"/>
              <a:ext cx="895277"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0" idx="2"/>
            </p:cNvCxnSpPr>
            <p:nvPr/>
          </p:nvCxnSpPr>
          <p:spPr>
            <a:xfrm flipV="1">
              <a:off x="1229710" y="1513490"/>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EDC5E63E-824A-456D-9187-1BC34D35338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F5E42C12-55E7-4D8D-A06D-98BD44E079A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D9A33079-4056-4312-9E22-26CE497EE9F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5C25BDC4-4E1D-42FC-85C3-78833E8A7BD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92F489C5-4B47-45ED-9873-8CB52BB74626}"/>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051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4" y="2103120"/>
            <a:ext cx="5783206" cy="2233449"/>
            <a:chOff x="491472" y="567559"/>
            <a:chExt cx="5783206"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2" y="2301031"/>
              <a:ext cx="886485"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B0257B3D-3C6C-4093-98D6-621A7414774B}"/>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285A0579-FCEA-440C-849C-D7A923AC6872}"/>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D5D5A51B-A5C0-4B57-AE1F-8F0A73D05A2C}"/>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B4F8EB6B-F38D-4FF7-A56C-793776737A90}"/>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D4AAB4CC-AF4D-414B-9620-18BEFB67B7B3}"/>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912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3" name="Connector: Elbow 2">
            <a:extLst>
              <a:ext uri="{FF2B5EF4-FFF2-40B4-BE49-F238E27FC236}">
                <a16:creationId xmlns:a16="http://schemas.microsoft.com/office/drawing/2014/main" id="{0FE8FAF7-DF74-4D9B-B003-6DFD821A4E9D}"/>
              </a:ext>
            </a:extLst>
          </p:cNvPr>
          <p:cNvCxnSpPr>
            <a:cxnSpLocks/>
            <a:stCxn id="25" idx="0"/>
            <a:endCxn id="20" idx="0"/>
          </p:cNvCxnSpPr>
          <p:nvPr/>
        </p:nvCxnSpPr>
        <p:spPr>
          <a:xfrm rot="16200000" flipV="1">
            <a:off x="4113573" y="526570"/>
            <a:ext cx="12700" cy="315310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8" name="Rectangle 27">
            <a:extLst>
              <a:ext uri="{FF2B5EF4-FFF2-40B4-BE49-F238E27FC236}">
                <a16:creationId xmlns:a16="http://schemas.microsoft.com/office/drawing/2014/main" id="{7443AE4D-C46C-4512-AC3E-2977CE919B44}"/>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7CF8C759-5A76-4F49-8ACF-2056B14FB2F1}"/>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072DA1EC-90F1-4710-BDE2-A775844C849A}"/>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8B0A53F-F5F7-474A-8DEF-11EE0E42E670}"/>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2" name="Straight Arrow Connector 31">
            <a:extLst>
              <a:ext uri="{FF2B5EF4-FFF2-40B4-BE49-F238E27FC236}">
                <a16:creationId xmlns:a16="http://schemas.microsoft.com/office/drawing/2014/main" id="{0F85F089-95EC-4ACA-BAB9-97E757B78A61}"/>
              </a:ext>
            </a:extLst>
          </p:cNvPr>
          <p:cNvCxnSpPr>
            <a:cxnSpLocks/>
            <a:stCxn id="31" idx="2"/>
            <a:endCxn id="20" idx="0"/>
          </p:cNvCxnSpPr>
          <p:nvPr/>
        </p:nvCxnSpPr>
        <p:spPr>
          <a:xfrm>
            <a:off x="1906403" y="1545021"/>
            <a:ext cx="63062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0571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914400" y="914400"/>
            <a:ext cx="3065263" cy="707886"/>
          </a:xfrm>
          <a:prstGeom prst="rect">
            <a:avLst/>
          </a:prstGeom>
          <a:noFill/>
        </p:spPr>
        <p:txBody>
          <a:bodyPr wrap="none" rtlCol="0">
            <a:spAutoFit/>
          </a:bodyPr>
          <a:lstStyle/>
          <a:p>
            <a:r>
              <a:rPr lang="en-US" sz="4000" dirty="0"/>
              <a:t>Selection Sort</a:t>
            </a:r>
          </a:p>
        </p:txBody>
      </p:sp>
      <p:pic>
        <p:nvPicPr>
          <p:cNvPr id="1026" name="Picture 2" descr="Image result for select">
            <a:extLst>
              <a:ext uri="{FF2B5EF4-FFF2-40B4-BE49-F238E27FC236}">
                <a16:creationId xmlns:a16="http://schemas.microsoft.com/office/drawing/2014/main" id="{EC62DECE-1258-4C88-A8CA-65B56C495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14739">
            <a:off x="1787397" y="2234044"/>
            <a:ext cx="2687205" cy="39485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7FA029A-171D-4AD8-A6B6-90E3D0E5DB36}"/>
              </a:ext>
            </a:extLst>
          </p:cNvPr>
          <p:cNvSpPr/>
          <p:nvPr/>
        </p:nvSpPr>
        <p:spPr>
          <a:xfrm>
            <a:off x="910936" y="6181965"/>
            <a:ext cx="4630883" cy="276999"/>
          </a:xfrm>
          <a:prstGeom prst="rect">
            <a:avLst/>
          </a:prstGeom>
        </p:spPr>
        <p:txBody>
          <a:bodyPr wrap="square">
            <a:spAutoFit/>
          </a:bodyPr>
          <a:lstStyle/>
          <a:p>
            <a:r>
              <a:rPr lang="en-US" sz="1200" u="sng" dirty="0">
                <a:solidFill>
                  <a:schemeClr val="bg1">
                    <a:lumMod val="50000"/>
                  </a:schemeClr>
                </a:solidFill>
                <a:latin typeface="Open Sans"/>
                <a:hlinkClick r:id="rId4">
                  <a:extLst>
                    <a:ext uri="{A12FA001-AC4F-418D-AE19-62706E023703}">
                      <ahyp:hlinkClr xmlns:ahyp="http://schemas.microsoft.com/office/drawing/2018/hyperlinkcolor" val="tx"/>
                    </a:ext>
                  </a:extLst>
                </a:hlinkClick>
              </a:rPr>
              <a:t>Pixabay License</a:t>
            </a:r>
            <a:r>
              <a:rPr lang="en-US" sz="1200" u="sng" dirty="0">
                <a:solidFill>
                  <a:schemeClr val="bg1">
                    <a:lumMod val="50000"/>
                  </a:schemeClr>
                </a:solidFill>
                <a:latin typeface="Open Sans"/>
              </a:rPr>
              <a:t>. </a:t>
            </a:r>
            <a:r>
              <a:rPr lang="en-US" sz="1200" dirty="0">
                <a:solidFill>
                  <a:schemeClr val="bg1">
                    <a:lumMod val="50000"/>
                  </a:schemeClr>
                </a:solidFill>
                <a:latin typeface="Open Sans"/>
              </a:rPr>
              <a:t>Free for commercial use. No attribution required</a:t>
            </a:r>
            <a:endParaRPr lang="en-US" sz="1200" b="0" i="0" dirty="0">
              <a:solidFill>
                <a:schemeClr val="bg1">
                  <a:lumMod val="50000"/>
                </a:schemeClr>
              </a:solidFill>
              <a:effectLst/>
              <a:latin typeface="Open Sans"/>
            </a:endParaRPr>
          </a:p>
        </p:txBody>
      </p:sp>
    </p:spTree>
    <p:extLst>
      <p:ext uri="{BB962C8B-B14F-4D97-AF65-F5344CB8AC3E}">
        <p14:creationId xmlns:p14="http://schemas.microsoft.com/office/powerpoint/2010/main" val="3302344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6" idx="2"/>
            </p:cNvCxnSpPr>
            <p:nvPr/>
          </p:nvCxnSpPr>
          <p:spPr>
            <a:xfrm flipV="1">
              <a:off x="1229710" y="1513490"/>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8AF8103F-4AAB-48B7-BAB4-EAF0B7BAF75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9" name="TextBox 28">
            <a:extLst>
              <a:ext uri="{FF2B5EF4-FFF2-40B4-BE49-F238E27FC236}">
                <a16:creationId xmlns:a16="http://schemas.microsoft.com/office/drawing/2014/main" id="{96FAA50B-8E88-4A98-9989-3A6852263EBC}"/>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3414A551-83AD-4B54-A7D5-E0970927863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9C57D927-37F1-4064-8199-3A8F2F9D9CE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32" name="Straight Arrow Connector 31">
            <a:extLst>
              <a:ext uri="{FF2B5EF4-FFF2-40B4-BE49-F238E27FC236}">
                <a16:creationId xmlns:a16="http://schemas.microsoft.com/office/drawing/2014/main" id="{544F366B-E3BB-4A2F-8E59-B91A3541785D}"/>
              </a:ext>
            </a:extLst>
          </p:cNvPr>
          <p:cNvCxnSpPr>
            <a:cxnSpLocks/>
            <a:stCxn id="31" idx="2"/>
            <a:endCxn id="21" idx="0"/>
          </p:cNvCxnSpPr>
          <p:nvPr/>
        </p:nvCxnSpPr>
        <p:spPr>
          <a:xfrm>
            <a:off x="1906403" y="1545021"/>
            <a:ext cx="126124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5357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CB43055-07CE-45EA-B093-4AC8DC0BCF9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BE451205-9AF3-462D-B98D-DD369FDEECF8}"/>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641B650-5F96-49B2-A4BB-970000E28923}"/>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5C693FCD-80DB-40DA-AE85-541351D1526F}"/>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32" name="Straight Arrow Connector 31">
            <a:extLst>
              <a:ext uri="{FF2B5EF4-FFF2-40B4-BE49-F238E27FC236}">
                <a16:creationId xmlns:a16="http://schemas.microsoft.com/office/drawing/2014/main" id="{CCF8F398-A2FB-4789-84DD-AADE8E9B13F5}"/>
              </a:ext>
            </a:extLst>
          </p:cNvPr>
          <p:cNvCxnSpPr>
            <a:cxnSpLocks/>
            <a:stCxn id="31" idx="3"/>
            <a:endCxn id="21" idx="0"/>
          </p:cNvCxnSpPr>
          <p:nvPr/>
        </p:nvCxnSpPr>
        <p:spPr>
          <a:xfrm>
            <a:off x="2221713" y="1229711"/>
            <a:ext cx="94593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5143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882033D6-0624-414F-A083-333318187ED9}"/>
              </a:ext>
            </a:extLst>
          </p:cNvPr>
          <p:cNvCxnSpPr>
            <a:cxnSpLocks/>
            <a:stCxn id="23" idx="0"/>
            <a:endCxn id="21" idx="0"/>
          </p:cNvCxnSpPr>
          <p:nvPr/>
        </p:nvCxnSpPr>
        <p:spPr>
          <a:xfrm rot="16200000" flipV="1">
            <a:off x="3798263" y="1472500"/>
            <a:ext cx="12700" cy="126124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CBD85E1D-CAD2-4243-89AD-7AB67FB89E3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30" name="TextBox 29">
            <a:extLst>
              <a:ext uri="{FF2B5EF4-FFF2-40B4-BE49-F238E27FC236}">
                <a16:creationId xmlns:a16="http://schemas.microsoft.com/office/drawing/2014/main" id="{BAFE3BA1-2DE0-4276-B1D9-904178A407C0}"/>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A4FE255F-7F12-4BB3-8CCA-644022C03A7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65EE8AFD-C42D-4F13-AF46-33C538F9797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33" name="Straight Arrow Connector 32">
            <a:extLst>
              <a:ext uri="{FF2B5EF4-FFF2-40B4-BE49-F238E27FC236}">
                <a16:creationId xmlns:a16="http://schemas.microsoft.com/office/drawing/2014/main" id="{BE99307E-FA8D-4BDC-B384-00BF41213739}"/>
              </a:ext>
            </a:extLst>
          </p:cNvPr>
          <p:cNvCxnSpPr>
            <a:cxnSpLocks/>
            <a:stCxn id="32" idx="3"/>
            <a:endCxn id="21" idx="0"/>
          </p:cNvCxnSpPr>
          <p:nvPr/>
        </p:nvCxnSpPr>
        <p:spPr>
          <a:xfrm>
            <a:off x="2221713" y="1229711"/>
            <a:ext cx="94593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53024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3</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6F96B51D-4CA6-4E4D-9334-36BEE25228B5}"/>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9" name="TextBox 28">
            <a:extLst>
              <a:ext uri="{FF2B5EF4-FFF2-40B4-BE49-F238E27FC236}">
                <a16:creationId xmlns:a16="http://schemas.microsoft.com/office/drawing/2014/main" id="{632781F4-22E5-422A-AF99-C361875D1B4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7D1A6659-B60C-4E2E-A050-256ADB6E23CE}"/>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FAE62758-CFE6-4B8D-8A48-56DF4A3623B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2" name="Straight Arrow Connector 31">
            <a:extLst>
              <a:ext uri="{FF2B5EF4-FFF2-40B4-BE49-F238E27FC236}">
                <a16:creationId xmlns:a16="http://schemas.microsoft.com/office/drawing/2014/main" id="{0048B540-D24E-4756-82F5-D3176DDB8550}"/>
              </a:ext>
            </a:extLst>
          </p:cNvPr>
          <p:cNvCxnSpPr>
            <a:cxnSpLocks/>
            <a:stCxn id="31" idx="3"/>
            <a:endCxn id="22" idx="0"/>
          </p:cNvCxnSpPr>
          <p:nvPr/>
        </p:nvCxnSpPr>
        <p:spPr>
          <a:xfrm>
            <a:off x="2221713" y="1229711"/>
            <a:ext cx="157655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86570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882033D6-0624-414F-A083-333318187ED9}"/>
              </a:ext>
            </a:extLst>
          </p:cNvPr>
          <p:cNvCxnSpPr>
            <a:cxnSpLocks/>
            <a:stCxn id="23" idx="0"/>
            <a:endCxn id="22" idx="0"/>
          </p:cNvCxnSpPr>
          <p:nvPr/>
        </p:nvCxnSpPr>
        <p:spPr>
          <a:xfrm rot="16200000" flipV="1">
            <a:off x="4113573" y="1787810"/>
            <a:ext cx="12700" cy="63062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A2AACF88-A2B9-4962-A409-68E283CBF4EA}"/>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30" name="TextBox 29">
            <a:extLst>
              <a:ext uri="{FF2B5EF4-FFF2-40B4-BE49-F238E27FC236}">
                <a16:creationId xmlns:a16="http://schemas.microsoft.com/office/drawing/2014/main" id="{1249A3EA-2675-4E91-A6E6-925B1FE45B08}"/>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31E94FA3-4331-47B3-96CB-91437D0F40A3}"/>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BC330988-CC9B-461B-99DE-B5DB9E82297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3" name="Straight Arrow Connector 32">
            <a:extLst>
              <a:ext uri="{FF2B5EF4-FFF2-40B4-BE49-F238E27FC236}">
                <a16:creationId xmlns:a16="http://schemas.microsoft.com/office/drawing/2014/main" id="{E95D7974-8949-4EC6-AB68-607E0DA158FA}"/>
              </a:ext>
            </a:extLst>
          </p:cNvPr>
          <p:cNvCxnSpPr>
            <a:cxnSpLocks/>
            <a:stCxn id="32" idx="3"/>
            <a:endCxn id="22" idx="0"/>
          </p:cNvCxnSpPr>
          <p:nvPr/>
        </p:nvCxnSpPr>
        <p:spPr>
          <a:xfrm>
            <a:off x="2221713" y="1229711"/>
            <a:ext cx="157655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258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6</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D2E0C2B1-E724-4686-9CC1-CA013725C947}"/>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62834270-DBEE-4D22-956A-D2E9842CBAF5}"/>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BA7DAE71-DFE7-4AF7-9E5F-8ED5632F0A62}"/>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22353AC6-88A4-4383-8DAC-22A85C701AFA}"/>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2" name="Straight Arrow Connector 31">
            <a:extLst>
              <a:ext uri="{FF2B5EF4-FFF2-40B4-BE49-F238E27FC236}">
                <a16:creationId xmlns:a16="http://schemas.microsoft.com/office/drawing/2014/main" id="{653BAE35-2905-4896-A0DD-02EF8A104CB6}"/>
              </a:ext>
            </a:extLst>
          </p:cNvPr>
          <p:cNvCxnSpPr>
            <a:cxnSpLocks/>
            <a:stCxn id="31" idx="3"/>
            <a:endCxn id="23" idx="0"/>
          </p:cNvCxnSpPr>
          <p:nvPr/>
        </p:nvCxnSpPr>
        <p:spPr>
          <a:xfrm>
            <a:off x="2221713" y="1229711"/>
            <a:ext cx="2215964"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760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414FE174-8129-44DC-A9B7-C9E7FF59FDE6}"/>
              </a:ext>
            </a:extLst>
          </p:cNvPr>
          <p:cNvCxnSpPr>
            <a:cxnSpLocks/>
            <a:stCxn id="25" idx="0"/>
            <a:endCxn id="23" idx="0"/>
          </p:cNvCxnSpPr>
          <p:nvPr/>
        </p:nvCxnSpPr>
        <p:spPr>
          <a:xfrm rot="16200000" flipV="1">
            <a:off x="5059503" y="1472500"/>
            <a:ext cx="12700" cy="126124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0B1EACF1-7AE6-4BCF-BC61-BF6F275ABF68}"/>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0" name="TextBox 29">
            <a:extLst>
              <a:ext uri="{FF2B5EF4-FFF2-40B4-BE49-F238E27FC236}">
                <a16:creationId xmlns:a16="http://schemas.microsoft.com/office/drawing/2014/main" id="{9495166B-1460-4AFB-A99A-283A1C0D5A4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220D183C-22AC-4344-BD11-799105FA3AA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D705C5F7-68A7-4C68-B958-B722CE4C343A}"/>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3" name="Straight Arrow Connector 32">
            <a:extLst>
              <a:ext uri="{FF2B5EF4-FFF2-40B4-BE49-F238E27FC236}">
                <a16:creationId xmlns:a16="http://schemas.microsoft.com/office/drawing/2014/main" id="{74E13676-1CFF-4262-99C1-18D3C041A672}"/>
              </a:ext>
            </a:extLst>
          </p:cNvPr>
          <p:cNvCxnSpPr>
            <a:cxnSpLocks/>
            <a:stCxn id="32" idx="3"/>
            <a:endCxn id="23" idx="0"/>
          </p:cNvCxnSpPr>
          <p:nvPr/>
        </p:nvCxnSpPr>
        <p:spPr>
          <a:xfrm>
            <a:off x="2221713" y="1229711"/>
            <a:ext cx="220717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893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6</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FDF22D94-DE27-4224-8DA6-58DE1576C56E}"/>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9" name="TextBox 28">
            <a:extLst>
              <a:ext uri="{FF2B5EF4-FFF2-40B4-BE49-F238E27FC236}">
                <a16:creationId xmlns:a16="http://schemas.microsoft.com/office/drawing/2014/main" id="{A8D76E98-D5AC-43D4-A844-7088676F351E}"/>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C881A7D7-5D30-4510-B655-F148159E2B53}"/>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C2D74FA2-BCCC-4F27-9688-36739A57B4E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2" name="Straight Arrow Connector 31">
            <a:extLst>
              <a:ext uri="{FF2B5EF4-FFF2-40B4-BE49-F238E27FC236}">
                <a16:creationId xmlns:a16="http://schemas.microsoft.com/office/drawing/2014/main" id="{4119A22E-9391-4A5F-B21E-0361DAFD8C55}"/>
              </a:ext>
            </a:extLst>
          </p:cNvPr>
          <p:cNvCxnSpPr>
            <a:cxnSpLocks/>
            <a:stCxn id="31" idx="3"/>
            <a:endCxn id="24" idx="0"/>
          </p:cNvCxnSpPr>
          <p:nvPr/>
        </p:nvCxnSpPr>
        <p:spPr>
          <a:xfrm>
            <a:off x="2221713" y="1229711"/>
            <a:ext cx="283779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8294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35269" y="2103120"/>
            <a:ext cx="5800791" cy="2233449"/>
            <a:chOff x="473887" y="567559"/>
            <a:chExt cx="5800791"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73887" y="2301031"/>
              <a:ext cx="904069"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73B49FCA-3BE0-4F93-8910-E1676189C246}"/>
              </a:ext>
            </a:extLst>
          </p:cNvPr>
          <p:cNvCxnSpPr>
            <a:cxnSpLocks/>
            <a:stCxn id="25" idx="0"/>
            <a:endCxn id="24" idx="0"/>
          </p:cNvCxnSpPr>
          <p:nvPr/>
        </p:nvCxnSpPr>
        <p:spPr>
          <a:xfrm rot="16200000" flipV="1">
            <a:off x="5374813" y="1787810"/>
            <a:ext cx="12700" cy="63062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03D66CD8-5170-4441-94D8-DAC235733663}"/>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0" name="TextBox 29">
            <a:extLst>
              <a:ext uri="{FF2B5EF4-FFF2-40B4-BE49-F238E27FC236}">
                <a16:creationId xmlns:a16="http://schemas.microsoft.com/office/drawing/2014/main" id="{23AC7422-1393-4789-95DE-AE0C09FD68C9}"/>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0270AEEA-BD29-4A23-A73B-7A1F9F73FE0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C02F8052-86B8-40B0-8A67-0BC2466D817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3" name="Straight Arrow Connector 32">
            <a:extLst>
              <a:ext uri="{FF2B5EF4-FFF2-40B4-BE49-F238E27FC236}">
                <a16:creationId xmlns:a16="http://schemas.microsoft.com/office/drawing/2014/main" id="{0D66BD9F-3B8E-420B-A55E-D6256DAB21E8}"/>
              </a:ext>
            </a:extLst>
          </p:cNvPr>
          <p:cNvCxnSpPr>
            <a:cxnSpLocks/>
            <a:stCxn id="32" idx="3"/>
            <a:endCxn id="24" idx="0"/>
          </p:cNvCxnSpPr>
          <p:nvPr/>
        </p:nvCxnSpPr>
        <p:spPr>
          <a:xfrm>
            <a:off x="2221713" y="1229711"/>
            <a:ext cx="283779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299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52855" y="2103120"/>
            <a:ext cx="5783205" cy="2233449"/>
            <a:chOff x="491473" y="567559"/>
            <a:chExt cx="5783205"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9</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8</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91473" y="2301031"/>
              <a:ext cx="886484"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28" name="Rectangle 27">
            <a:extLst>
              <a:ext uri="{FF2B5EF4-FFF2-40B4-BE49-F238E27FC236}">
                <a16:creationId xmlns:a16="http://schemas.microsoft.com/office/drawing/2014/main" id="{444F3872-B294-47C5-B6F5-C59016ED5A83}"/>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9" name="TextBox 28">
            <a:extLst>
              <a:ext uri="{FF2B5EF4-FFF2-40B4-BE49-F238E27FC236}">
                <a16:creationId xmlns:a16="http://schemas.microsoft.com/office/drawing/2014/main" id="{5D19AD10-CC67-4D94-8EE1-450279EE9AF4}"/>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0" name="TextBox 29">
            <a:extLst>
              <a:ext uri="{FF2B5EF4-FFF2-40B4-BE49-F238E27FC236}">
                <a16:creationId xmlns:a16="http://schemas.microsoft.com/office/drawing/2014/main" id="{F31E3924-5285-4C96-A028-ACE5CC54DC30}"/>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1" name="Rectangle 30">
            <a:extLst>
              <a:ext uri="{FF2B5EF4-FFF2-40B4-BE49-F238E27FC236}">
                <a16:creationId xmlns:a16="http://schemas.microsoft.com/office/drawing/2014/main" id="{A98E6CBA-E152-4285-BCE9-8B70494620A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2" name="Straight Arrow Connector 31">
            <a:extLst>
              <a:ext uri="{FF2B5EF4-FFF2-40B4-BE49-F238E27FC236}">
                <a16:creationId xmlns:a16="http://schemas.microsoft.com/office/drawing/2014/main" id="{4F8A49C6-5177-4E29-949F-54DB1C573EEB}"/>
              </a:ext>
            </a:extLst>
          </p:cNvPr>
          <p:cNvCxnSpPr>
            <a:cxnSpLocks/>
            <a:stCxn id="31" idx="3"/>
            <a:endCxn id="25" idx="0"/>
          </p:cNvCxnSpPr>
          <p:nvPr/>
        </p:nvCxnSpPr>
        <p:spPr>
          <a:xfrm>
            <a:off x="2221713" y="1229711"/>
            <a:ext cx="346841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05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F4215-1A5B-4D8C-B1CD-C591B8AB569C}"/>
              </a:ext>
            </a:extLst>
          </p:cNvPr>
          <p:cNvSpPr/>
          <p:nvPr/>
        </p:nvSpPr>
        <p:spPr>
          <a:xfrm>
            <a:off x="457200" y="914400"/>
            <a:ext cx="10426262" cy="4523098"/>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SELECTIONSORT(ARRAY)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loop INDEX from 0 to size of ARRAY – 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find minimum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INDEX to size of ARRAY – 1</a:t>
            </a:r>
          </a:p>
          <a:p>
            <a:pPr indent="449580" algn="just">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&lt; ARRAY[MIN]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swap elements</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ARRAY[MIN]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ARRAY[MIN] = ARRAY[INDEX]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485389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44063" y="2103120"/>
            <a:ext cx="5791997" cy="2233449"/>
            <a:chOff x="482681" y="567559"/>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82681" y="2301031"/>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11" idx="2"/>
            </p:cNvCxnSpPr>
            <p:nvPr/>
          </p:nvCxnSpPr>
          <p:spPr>
            <a:xfrm flipV="1">
              <a:off x="1229710" y="1513490"/>
              <a:ext cx="4729658"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cxnSp>
        <p:nvCxnSpPr>
          <p:cNvPr id="28" name="Connector: Elbow 27">
            <a:extLst>
              <a:ext uri="{FF2B5EF4-FFF2-40B4-BE49-F238E27FC236}">
                <a16:creationId xmlns:a16="http://schemas.microsoft.com/office/drawing/2014/main" id="{FD5AFB0E-FC18-4B4E-9AC4-337EE1D65120}"/>
              </a:ext>
            </a:extLst>
          </p:cNvPr>
          <p:cNvCxnSpPr>
            <a:cxnSpLocks/>
            <a:stCxn id="26" idx="0"/>
            <a:endCxn id="25" idx="0"/>
          </p:cNvCxnSpPr>
          <p:nvPr/>
        </p:nvCxnSpPr>
        <p:spPr>
          <a:xfrm rot="16200000" flipV="1">
            <a:off x="6005433" y="1787810"/>
            <a:ext cx="12700" cy="630620"/>
          </a:xfrm>
          <a:prstGeom prst="bentConnector3">
            <a:avLst>
              <a:gd name="adj1" fmla="val 1800000"/>
            </a:avLst>
          </a:prstGeom>
          <a:ln w="25400">
            <a:round/>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C9CB68A2-5529-4BC2-AFA3-556C3316BF27}"/>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30" name="TextBox 29">
            <a:extLst>
              <a:ext uri="{FF2B5EF4-FFF2-40B4-BE49-F238E27FC236}">
                <a16:creationId xmlns:a16="http://schemas.microsoft.com/office/drawing/2014/main" id="{C7E5AFA4-44C8-48F8-8C1B-3D8DD35C2E8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1" name="TextBox 30">
            <a:extLst>
              <a:ext uri="{FF2B5EF4-FFF2-40B4-BE49-F238E27FC236}">
                <a16:creationId xmlns:a16="http://schemas.microsoft.com/office/drawing/2014/main" id="{1B43032E-E426-435B-84D5-D52DB1F19C8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2" name="Rectangle 31">
            <a:extLst>
              <a:ext uri="{FF2B5EF4-FFF2-40B4-BE49-F238E27FC236}">
                <a16:creationId xmlns:a16="http://schemas.microsoft.com/office/drawing/2014/main" id="{47086F83-65DE-4161-B001-1AC22FBC837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3" name="Straight Arrow Connector 32">
            <a:extLst>
              <a:ext uri="{FF2B5EF4-FFF2-40B4-BE49-F238E27FC236}">
                <a16:creationId xmlns:a16="http://schemas.microsoft.com/office/drawing/2014/main" id="{5C420DAC-C7CD-4CC7-B22C-189FF0FA7AEF}"/>
              </a:ext>
            </a:extLst>
          </p:cNvPr>
          <p:cNvCxnSpPr>
            <a:cxnSpLocks/>
            <a:stCxn id="32" idx="3"/>
            <a:endCxn id="25" idx="0"/>
          </p:cNvCxnSpPr>
          <p:nvPr/>
        </p:nvCxnSpPr>
        <p:spPr>
          <a:xfrm>
            <a:off x="2221713" y="1229711"/>
            <a:ext cx="3468410" cy="87340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1183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914400" y="2103120"/>
            <a:ext cx="5721660" cy="945931"/>
            <a:chOff x="553018" y="567559"/>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2</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8</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a:solidFill>
              <a:schemeClr val="tx1">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4128442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Tree>
    <p:extLst>
      <p:ext uri="{BB962C8B-B14F-4D97-AF65-F5344CB8AC3E}">
        <p14:creationId xmlns:p14="http://schemas.microsoft.com/office/powerpoint/2010/main" val="2333551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
        <p:nvSpPr>
          <p:cNvPr id="3" name="TextBox 2">
            <a:extLst>
              <a:ext uri="{FF2B5EF4-FFF2-40B4-BE49-F238E27FC236}">
                <a16:creationId xmlns:a16="http://schemas.microsoft.com/office/drawing/2014/main" id="{D86137BE-644F-4904-86CD-90DA2447DA19}"/>
              </a:ext>
            </a:extLst>
          </p:cNvPr>
          <p:cNvSpPr txBox="1"/>
          <p:nvPr/>
        </p:nvSpPr>
        <p:spPr>
          <a:xfrm>
            <a:off x="1028700" y="2524991"/>
            <a:ext cx="5333511" cy="584775"/>
          </a:xfrm>
          <a:prstGeom prst="rect">
            <a:avLst/>
          </a:prstGeom>
          <a:noFill/>
        </p:spPr>
        <p:txBody>
          <a:bodyPr wrap="none" rtlCol="0">
            <a:spAutoFit/>
          </a:bodyPr>
          <a:lstStyle/>
          <a:p>
            <a:r>
              <a:rPr lang="en-US" sz="3200" dirty="0"/>
              <a:t>N + (N – 1) + (N – 2) + … + 2 + 1</a:t>
            </a:r>
          </a:p>
        </p:txBody>
      </p:sp>
    </p:spTree>
    <p:extLst>
      <p:ext uri="{BB962C8B-B14F-4D97-AF65-F5344CB8AC3E}">
        <p14:creationId xmlns:p14="http://schemas.microsoft.com/office/powerpoint/2010/main" val="540895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
        <p:nvSpPr>
          <p:cNvPr id="3" name="TextBox 2">
            <a:extLst>
              <a:ext uri="{FF2B5EF4-FFF2-40B4-BE49-F238E27FC236}">
                <a16:creationId xmlns:a16="http://schemas.microsoft.com/office/drawing/2014/main" id="{D86137BE-644F-4904-86CD-90DA2447DA19}"/>
              </a:ext>
            </a:extLst>
          </p:cNvPr>
          <p:cNvSpPr txBox="1"/>
          <p:nvPr/>
        </p:nvSpPr>
        <p:spPr>
          <a:xfrm>
            <a:off x="1028700" y="2524991"/>
            <a:ext cx="5333511" cy="584775"/>
          </a:xfrm>
          <a:prstGeom prst="rect">
            <a:avLst/>
          </a:prstGeom>
          <a:noFill/>
        </p:spPr>
        <p:txBody>
          <a:bodyPr wrap="none" rtlCol="0">
            <a:spAutoFit/>
          </a:bodyPr>
          <a:lstStyle/>
          <a:p>
            <a:r>
              <a:rPr lang="en-US" sz="3200" dirty="0"/>
              <a:t>N + (N – 1) + (N – 2) + … + 2 + 1</a:t>
            </a:r>
          </a:p>
        </p:txBody>
      </p:sp>
      <p:sp>
        <p:nvSpPr>
          <p:cNvPr id="4" name="TextBox 3">
            <a:extLst>
              <a:ext uri="{FF2B5EF4-FFF2-40B4-BE49-F238E27FC236}">
                <a16:creationId xmlns:a16="http://schemas.microsoft.com/office/drawing/2014/main" id="{C56F5983-FDEF-4D7A-8E92-33C76BA34661}"/>
              </a:ext>
            </a:extLst>
          </p:cNvPr>
          <p:cNvSpPr txBox="1"/>
          <p:nvPr/>
        </p:nvSpPr>
        <p:spPr>
          <a:xfrm>
            <a:off x="1028700" y="3606831"/>
            <a:ext cx="3595856" cy="584775"/>
          </a:xfrm>
          <a:prstGeom prst="rect">
            <a:avLst/>
          </a:prstGeom>
          <a:noFill/>
        </p:spPr>
        <p:txBody>
          <a:bodyPr wrap="none" rtlCol="0">
            <a:spAutoFit/>
          </a:bodyPr>
          <a:lstStyle/>
          <a:p>
            <a:r>
              <a:rPr lang="en-US" sz="3200" dirty="0"/>
              <a:t>N * (N / 2)   or   N</a:t>
            </a:r>
            <a:r>
              <a:rPr lang="en-US" sz="3200" baseline="30000" dirty="0"/>
              <a:t>2</a:t>
            </a:r>
            <a:r>
              <a:rPr lang="en-US" sz="3200" dirty="0"/>
              <a:t>/2</a:t>
            </a:r>
          </a:p>
        </p:txBody>
      </p:sp>
    </p:spTree>
    <p:extLst>
      <p:ext uri="{BB962C8B-B14F-4D97-AF65-F5344CB8AC3E}">
        <p14:creationId xmlns:p14="http://schemas.microsoft.com/office/powerpoint/2010/main" val="2240272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661054" cy="707886"/>
          </a:xfrm>
          <a:prstGeom prst="rect">
            <a:avLst/>
          </a:prstGeom>
          <a:noFill/>
        </p:spPr>
        <p:txBody>
          <a:bodyPr wrap="none" rtlCol="0">
            <a:spAutoFit/>
          </a:bodyPr>
          <a:lstStyle/>
          <a:p>
            <a:r>
              <a:rPr lang="en-US" sz="4000" dirty="0"/>
              <a:t>Selection Sort Time Complexity</a:t>
            </a:r>
          </a:p>
        </p:txBody>
      </p:sp>
      <p:sp>
        <p:nvSpPr>
          <p:cNvPr id="3" name="TextBox 2">
            <a:extLst>
              <a:ext uri="{FF2B5EF4-FFF2-40B4-BE49-F238E27FC236}">
                <a16:creationId xmlns:a16="http://schemas.microsoft.com/office/drawing/2014/main" id="{D86137BE-644F-4904-86CD-90DA2447DA19}"/>
              </a:ext>
            </a:extLst>
          </p:cNvPr>
          <p:cNvSpPr txBox="1"/>
          <p:nvPr/>
        </p:nvSpPr>
        <p:spPr>
          <a:xfrm>
            <a:off x="1028700" y="2524991"/>
            <a:ext cx="5333511" cy="584775"/>
          </a:xfrm>
          <a:prstGeom prst="rect">
            <a:avLst/>
          </a:prstGeom>
          <a:noFill/>
        </p:spPr>
        <p:txBody>
          <a:bodyPr wrap="none" rtlCol="0">
            <a:spAutoFit/>
          </a:bodyPr>
          <a:lstStyle/>
          <a:p>
            <a:r>
              <a:rPr lang="en-US" sz="3200" dirty="0"/>
              <a:t>N + (N – 1) + (N – 2) + … + 2 + 1</a:t>
            </a:r>
          </a:p>
        </p:txBody>
      </p:sp>
      <p:sp>
        <p:nvSpPr>
          <p:cNvPr id="4" name="TextBox 3">
            <a:extLst>
              <a:ext uri="{FF2B5EF4-FFF2-40B4-BE49-F238E27FC236}">
                <a16:creationId xmlns:a16="http://schemas.microsoft.com/office/drawing/2014/main" id="{C56F5983-FDEF-4D7A-8E92-33C76BA34661}"/>
              </a:ext>
            </a:extLst>
          </p:cNvPr>
          <p:cNvSpPr txBox="1"/>
          <p:nvPr/>
        </p:nvSpPr>
        <p:spPr>
          <a:xfrm>
            <a:off x="1028700" y="3606831"/>
            <a:ext cx="3595856" cy="584775"/>
          </a:xfrm>
          <a:prstGeom prst="rect">
            <a:avLst/>
          </a:prstGeom>
          <a:noFill/>
        </p:spPr>
        <p:txBody>
          <a:bodyPr wrap="none" rtlCol="0">
            <a:spAutoFit/>
          </a:bodyPr>
          <a:lstStyle/>
          <a:p>
            <a:r>
              <a:rPr lang="en-US" sz="3200" dirty="0"/>
              <a:t>N * (N / 2)   or   N</a:t>
            </a:r>
            <a:r>
              <a:rPr lang="en-US" sz="3200" baseline="30000" dirty="0"/>
              <a:t>2</a:t>
            </a:r>
            <a:r>
              <a:rPr lang="en-US" sz="3200" dirty="0"/>
              <a:t>/2</a:t>
            </a:r>
          </a:p>
        </p:txBody>
      </p:sp>
      <p:sp>
        <p:nvSpPr>
          <p:cNvPr id="5" name="TextBox 4">
            <a:extLst>
              <a:ext uri="{FF2B5EF4-FFF2-40B4-BE49-F238E27FC236}">
                <a16:creationId xmlns:a16="http://schemas.microsoft.com/office/drawing/2014/main" id="{B8F91DE4-7936-4C4F-BEA8-5AFAF5E5395D}"/>
              </a:ext>
            </a:extLst>
          </p:cNvPr>
          <p:cNvSpPr txBox="1"/>
          <p:nvPr/>
        </p:nvSpPr>
        <p:spPr>
          <a:xfrm>
            <a:off x="1028700" y="4688671"/>
            <a:ext cx="588623" cy="584775"/>
          </a:xfrm>
          <a:prstGeom prst="rect">
            <a:avLst/>
          </a:prstGeom>
          <a:noFill/>
        </p:spPr>
        <p:txBody>
          <a:bodyPr wrap="none" rtlCol="0">
            <a:spAutoFit/>
          </a:bodyPr>
          <a:lstStyle/>
          <a:p>
            <a:r>
              <a:rPr lang="en-US" sz="3200" dirty="0"/>
              <a:t>N</a:t>
            </a:r>
            <a:r>
              <a:rPr lang="en-US" sz="3200" baseline="30000" dirty="0"/>
              <a:t>2</a:t>
            </a:r>
            <a:endParaRPr lang="en-US" sz="3200" dirty="0"/>
          </a:p>
        </p:txBody>
      </p:sp>
    </p:spTree>
    <p:extLst>
      <p:ext uri="{BB962C8B-B14F-4D97-AF65-F5344CB8AC3E}">
        <p14:creationId xmlns:p14="http://schemas.microsoft.com/office/powerpoint/2010/main" val="2234006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E1F70-6C3C-4497-AD99-5E665F8E07BC}"/>
              </a:ext>
            </a:extLst>
          </p:cNvPr>
          <p:cNvSpPr txBox="1"/>
          <p:nvPr/>
        </p:nvSpPr>
        <p:spPr>
          <a:xfrm>
            <a:off x="914400" y="914400"/>
            <a:ext cx="2616422" cy="707886"/>
          </a:xfrm>
          <a:prstGeom prst="rect">
            <a:avLst/>
          </a:prstGeom>
          <a:noFill/>
        </p:spPr>
        <p:txBody>
          <a:bodyPr wrap="none" rtlCol="0">
            <a:spAutoFit/>
          </a:bodyPr>
          <a:lstStyle/>
          <a:p>
            <a:r>
              <a:rPr lang="en-US" sz="4000" dirty="0"/>
              <a:t>Bubble Sort</a:t>
            </a:r>
          </a:p>
        </p:txBody>
      </p:sp>
      <p:sp>
        <p:nvSpPr>
          <p:cNvPr id="3" name="Oval 2">
            <a:extLst>
              <a:ext uri="{FF2B5EF4-FFF2-40B4-BE49-F238E27FC236}">
                <a16:creationId xmlns:a16="http://schemas.microsoft.com/office/drawing/2014/main" id="{7154CA8C-C7D0-43B5-88B3-C0266DE716FA}"/>
              </a:ext>
            </a:extLst>
          </p:cNvPr>
          <p:cNvSpPr/>
          <p:nvPr/>
        </p:nvSpPr>
        <p:spPr>
          <a:xfrm rot="19853330">
            <a:off x="3801405" y="1973195"/>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171FF1B-EB0A-47E5-960A-573112BBE44A}"/>
              </a:ext>
            </a:extLst>
          </p:cNvPr>
          <p:cNvSpPr/>
          <p:nvPr/>
        </p:nvSpPr>
        <p:spPr>
          <a:xfrm rot="19853330">
            <a:off x="4561512" y="672248"/>
            <a:ext cx="720437" cy="720437"/>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816E9C-B034-40B8-B10A-F64133CB4BE4}"/>
              </a:ext>
            </a:extLst>
          </p:cNvPr>
          <p:cNvSpPr/>
          <p:nvPr/>
        </p:nvSpPr>
        <p:spPr>
          <a:xfrm rot="19853330">
            <a:off x="4635191" y="1640122"/>
            <a:ext cx="391393" cy="391393"/>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55B018B-0FAC-43D1-AD0B-ED3BF7DCE283}"/>
              </a:ext>
            </a:extLst>
          </p:cNvPr>
          <p:cNvSpPr/>
          <p:nvPr/>
        </p:nvSpPr>
        <p:spPr>
          <a:xfrm rot="19853330">
            <a:off x="3135857" y="3791785"/>
            <a:ext cx="391393" cy="391393"/>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7DAECB-ADEB-4DD9-8113-6B752F8F06E7}"/>
              </a:ext>
            </a:extLst>
          </p:cNvPr>
          <p:cNvSpPr/>
          <p:nvPr/>
        </p:nvSpPr>
        <p:spPr>
          <a:xfrm rot="19853330">
            <a:off x="3535834" y="2896357"/>
            <a:ext cx="865899" cy="865899"/>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D706291-D8CB-4A25-8750-612C274F5121}"/>
              </a:ext>
            </a:extLst>
          </p:cNvPr>
          <p:cNvSpPr/>
          <p:nvPr/>
        </p:nvSpPr>
        <p:spPr>
          <a:xfrm rot="19853330">
            <a:off x="4461577" y="2380786"/>
            <a:ext cx="720437" cy="720437"/>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F1D8E7E-D6B0-4CFD-854A-1F3E62C1EB3A}"/>
              </a:ext>
            </a:extLst>
          </p:cNvPr>
          <p:cNvSpPr/>
          <p:nvPr/>
        </p:nvSpPr>
        <p:spPr>
          <a:xfrm rot="19853330">
            <a:off x="3949804" y="4192230"/>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6A0FE5F-295F-4594-B576-D1D7DDD52C77}"/>
              </a:ext>
            </a:extLst>
          </p:cNvPr>
          <p:cNvSpPr/>
          <p:nvPr/>
        </p:nvSpPr>
        <p:spPr>
          <a:xfrm rot="19853330">
            <a:off x="2195614" y="4131272"/>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727CFE-3DDA-4D58-A6C1-E7A5672B10E1}"/>
              </a:ext>
            </a:extLst>
          </p:cNvPr>
          <p:cNvSpPr/>
          <p:nvPr/>
        </p:nvSpPr>
        <p:spPr>
          <a:xfrm rot="19853330">
            <a:off x="2147101" y="5442701"/>
            <a:ext cx="391393" cy="391393"/>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21FEC00-CBF8-4EEC-966E-88710A8EF670}"/>
              </a:ext>
            </a:extLst>
          </p:cNvPr>
          <p:cNvSpPr/>
          <p:nvPr/>
        </p:nvSpPr>
        <p:spPr>
          <a:xfrm rot="19853330">
            <a:off x="3117941" y="5575338"/>
            <a:ext cx="893412" cy="88864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9273BA-37E1-4E7F-A9B6-1826BC227709}"/>
              </a:ext>
            </a:extLst>
          </p:cNvPr>
          <p:cNvSpPr/>
          <p:nvPr/>
        </p:nvSpPr>
        <p:spPr>
          <a:xfrm rot="19853330">
            <a:off x="2850808" y="4540155"/>
            <a:ext cx="731471" cy="742470"/>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8D2C9C-524A-4CC6-8736-9F7E57B283FE}"/>
              </a:ext>
            </a:extLst>
          </p:cNvPr>
          <p:cNvSpPr/>
          <p:nvPr/>
        </p:nvSpPr>
        <p:spPr>
          <a:xfrm rot="19853330">
            <a:off x="2344013" y="6350307"/>
            <a:ext cx="529936" cy="529936"/>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390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&gt; ARRAY[INDEX2 + 1]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52432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&gt; ARRAY[INDEX2 + 1]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100316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ARRAY[INDEX2] &gt; ARRAY[INDEX2 + 1] </a:t>
            </a:r>
            <a:r>
              <a:rPr lang="en-US" dirty="0">
                <a:latin typeface="Consolas" panose="020B0609020204030204" pitchFamily="49" charset="0"/>
                <a:ea typeface="Times New Roman" panose="02020603050405020304" pitchFamily="18" charset="0"/>
                <a:cs typeface="Times New Roman" panose="02020603050405020304" pitchFamily="18" charset="0"/>
              </a:rPr>
              <a:t>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47511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F4215-1A5B-4D8C-B1CD-C591B8AB569C}"/>
              </a:ext>
            </a:extLst>
          </p:cNvPr>
          <p:cNvSpPr/>
          <p:nvPr/>
        </p:nvSpPr>
        <p:spPr>
          <a:xfrm>
            <a:off x="457200" y="914400"/>
            <a:ext cx="10426262" cy="4523098"/>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SELECTIONSORT(ARRAY)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2</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 find minimum index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loop INDEX2 from INDEX to size of ARRAY – 1</a:t>
            </a:r>
          </a:p>
          <a:p>
            <a:pPr indent="449580" algn="just">
              <a:lnSpc>
                <a:spcPct val="107000"/>
              </a:lnSpc>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ARRAY[INDEX2] &lt; ARRAY[MIN] then</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end if	</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end loop</a:t>
            </a:r>
            <a:r>
              <a:rPr lang="en-US" dirty="0">
                <a:latin typeface="Consolas" panose="020B0609020204030204" pitchFamily="49" charset="0"/>
                <a:ea typeface="Times New Roman" panose="02020603050405020304" pitchFamily="18" charset="0"/>
                <a:cs typeface="Times New Roman" panose="02020603050405020304" pitchFamily="18" charset="0"/>
              </a:rPr>
              <a:t>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swap elements</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TEMP = ARRAY[MIN]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ARRAY[MIN] = ARRAY[INDEX]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ARRAY[INDEX]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968100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597AE9-3EE6-469A-8A6B-C330F139B57F}"/>
              </a:ext>
            </a:extLst>
          </p:cNvPr>
          <p:cNvSpPr/>
          <p:nvPr/>
        </p:nvSpPr>
        <p:spPr>
          <a:xfrm>
            <a:off x="261257" y="914400"/>
            <a:ext cx="13451363" cy="3337645"/>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BUBBLESORT(ARRAY)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0 to size of ARRAY – 2 – INDEX</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&gt; ARRAY[INDEX2 + 1]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TEMP = ARRAY[INDEX2]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ARRAY[INDEX2] = ARRAY[INDEX2 + 1]</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ARRAY[INDEX2 + 1]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80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466891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A632D11-D694-41E2-8379-CC32CE273C22}"/>
              </a:ext>
            </a:extLst>
          </p:cNvPr>
          <p:cNvGrpSpPr/>
          <p:nvPr/>
        </p:nvGrpSpPr>
        <p:grpSpPr>
          <a:xfrm>
            <a:off x="844063" y="2103120"/>
            <a:ext cx="5791997" cy="2233449"/>
            <a:chOff x="844063" y="2194560"/>
            <a:chExt cx="5791997"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250987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264051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844063" y="3928032"/>
              <a:ext cx="895275"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314049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379738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219456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219456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219456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219456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219456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219456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219456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2194560"/>
              <a:ext cx="301686" cy="369332"/>
            </a:xfrm>
            <a:prstGeom prst="rect">
              <a:avLst/>
            </a:prstGeom>
            <a:noFill/>
          </p:spPr>
          <p:txBody>
            <a:bodyPr wrap="none" rtlCol="0">
              <a:spAutoFit/>
            </a:bodyPr>
            <a:lstStyle/>
            <a:p>
              <a:r>
                <a:rPr lang="en-US" dirty="0"/>
                <a:t>7</a:t>
              </a:r>
            </a:p>
          </p:txBody>
        </p:sp>
      </p:grpSp>
      <p:sp>
        <p:nvSpPr>
          <p:cNvPr id="25" name="TextBox 24">
            <a:extLst>
              <a:ext uri="{FF2B5EF4-FFF2-40B4-BE49-F238E27FC236}">
                <a16:creationId xmlns:a16="http://schemas.microsoft.com/office/drawing/2014/main" id="{451DA48A-ABC5-4310-B4A4-1E91876936F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B1D5A996-49E6-4487-A68A-F08455F61B63}"/>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3023552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1C406-69E1-4385-ABA5-08DE47C79DA3}"/>
              </a:ext>
            </a:extLst>
          </p:cNvPr>
          <p:cNvGrpSpPr/>
          <p:nvPr/>
        </p:nvGrpSpPr>
        <p:grpSpPr>
          <a:xfrm>
            <a:off x="841248" y="2103120"/>
            <a:ext cx="5805743" cy="2233449"/>
            <a:chOff x="830317" y="914400"/>
            <a:chExt cx="5805743"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830317" y="2647872"/>
              <a:ext cx="909022"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grpSp>
      <p:sp>
        <p:nvSpPr>
          <p:cNvPr id="28" name="TextBox 27">
            <a:extLst>
              <a:ext uri="{FF2B5EF4-FFF2-40B4-BE49-F238E27FC236}">
                <a16:creationId xmlns:a16="http://schemas.microsoft.com/office/drawing/2014/main" id="{000D287D-80DB-4E7D-A297-0C530B760E2C}"/>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9" name="Rectangle 28">
            <a:extLst>
              <a:ext uri="{FF2B5EF4-FFF2-40B4-BE49-F238E27FC236}">
                <a16:creationId xmlns:a16="http://schemas.microsoft.com/office/drawing/2014/main" id="{4C906C77-B464-49FD-8D8D-8557A61CC43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612262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D547B1-492F-4DFF-A02E-DF4A914DBAD3}"/>
              </a:ext>
            </a:extLst>
          </p:cNvPr>
          <p:cNvGrpSpPr/>
          <p:nvPr/>
        </p:nvGrpSpPr>
        <p:grpSpPr>
          <a:xfrm>
            <a:off x="830317" y="2103120"/>
            <a:ext cx="5805743" cy="2233449"/>
            <a:chOff x="830317" y="914400"/>
            <a:chExt cx="5805743"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830317" y="2647872"/>
              <a:ext cx="909021"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grpSp>
      <p:sp>
        <p:nvSpPr>
          <p:cNvPr id="25" name="TextBox 24">
            <a:extLst>
              <a:ext uri="{FF2B5EF4-FFF2-40B4-BE49-F238E27FC236}">
                <a16:creationId xmlns:a16="http://schemas.microsoft.com/office/drawing/2014/main" id="{678F4796-B37C-4EA3-B85C-A819A2025EC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0F358C71-D6D9-46FE-80F2-FEFF338DDED0}"/>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067722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B5A47E7-4F25-4E0D-821D-D2E6A1A3EAD6}"/>
              </a:ext>
            </a:extLst>
          </p:cNvPr>
          <p:cNvGrpSpPr/>
          <p:nvPr/>
        </p:nvGrpSpPr>
        <p:grpSpPr>
          <a:xfrm>
            <a:off x="798787" y="2103120"/>
            <a:ext cx="5837273" cy="2233449"/>
            <a:chOff x="798787" y="914400"/>
            <a:chExt cx="5837273"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798787" y="2647872"/>
              <a:ext cx="940552" cy="369332"/>
            </a:xfrm>
            <a:prstGeom prst="rect">
              <a:avLst/>
            </a:prstGeom>
            <a:noFill/>
          </p:spPr>
          <p:txBody>
            <a:bodyPr wrap="squar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4" idx="2"/>
            </p:cNvCxnSpPr>
            <p:nvPr/>
          </p:nvCxnSpPr>
          <p:spPr>
            <a:xfrm flipV="1">
              <a:off x="1906403" y="1860331"/>
              <a:ext cx="630621"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grpSp>
      <p:sp>
        <p:nvSpPr>
          <p:cNvPr id="25" name="TextBox 24">
            <a:extLst>
              <a:ext uri="{FF2B5EF4-FFF2-40B4-BE49-F238E27FC236}">
                <a16:creationId xmlns:a16="http://schemas.microsoft.com/office/drawing/2014/main" id="{FBCA05BE-5CB7-47D5-933D-810C5947D18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BFF1BF0F-02A5-46EA-ABFB-538D30061482}"/>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2759037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90911F6-CF60-45E5-BEB9-EF4394852B0B}"/>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sp>
          <p:nvSpPr>
            <p:cNvPr id="12" name="TextBox 11">
              <a:extLst>
                <a:ext uri="{FF2B5EF4-FFF2-40B4-BE49-F238E27FC236}">
                  <a16:creationId xmlns:a16="http://schemas.microsoft.com/office/drawing/2014/main" id="{6A366BED-4EBA-4B80-AF58-1A345C1384C1}"/>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4" idx="2"/>
            </p:cNvCxnSpPr>
            <p:nvPr/>
          </p:nvCxnSpPr>
          <p:spPr>
            <a:xfrm flipV="1">
              <a:off x="1906403" y="1860331"/>
              <a:ext cx="630621"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grpSp>
      <p:sp>
        <p:nvSpPr>
          <p:cNvPr id="25" name="TextBox 24">
            <a:extLst>
              <a:ext uri="{FF2B5EF4-FFF2-40B4-BE49-F238E27FC236}">
                <a16:creationId xmlns:a16="http://schemas.microsoft.com/office/drawing/2014/main" id="{FA195923-7E18-4399-8072-C1D1A9ED7CC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298D8D79-7B4B-41B5-BDB5-4567618ABAA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3126329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5B64A0B-6493-4102-A7CD-D0ADC13261B5}"/>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5" idx="2"/>
            </p:cNvCxnSpPr>
            <p:nvPr/>
          </p:nvCxnSpPr>
          <p:spPr>
            <a:xfrm flipV="1">
              <a:off x="1591092" y="1860331"/>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5" name="TextBox 24">
              <a:extLst>
                <a:ext uri="{FF2B5EF4-FFF2-40B4-BE49-F238E27FC236}">
                  <a16:creationId xmlns:a16="http://schemas.microsoft.com/office/drawing/2014/main" id="{ECFF195D-DBC0-4C85-A25D-8159B9F67B89}"/>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15AD6F78-8774-4990-8E7B-C8B5619CD1C7}"/>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AB1C13CD-EC04-4F66-AF56-6F89CA25A47C}"/>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9139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9821E17-9E36-45DC-89D1-A2AB91752805}"/>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5" idx="2"/>
            </p:cNvCxnSpPr>
            <p:nvPr/>
          </p:nvCxnSpPr>
          <p:spPr>
            <a:xfrm flipV="1">
              <a:off x="1591092" y="1860331"/>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25" name="TextBox 24">
              <a:extLst>
                <a:ext uri="{FF2B5EF4-FFF2-40B4-BE49-F238E27FC236}">
                  <a16:creationId xmlns:a16="http://schemas.microsoft.com/office/drawing/2014/main" id="{203039FD-E958-426F-8AC0-100CC765E57B}"/>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EAABA84D-69D0-441A-ADEB-BD19F44089C8}"/>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D93EA7C7-D4EA-4876-906E-3A54042D587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46042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52A545-DC43-43BA-AFF0-758C8B4980D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6" idx="2"/>
            </p:cNvCxnSpPr>
            <p:nvPr/>
          </p:nvCxnSpPr>
          <p:spPr>
            <a:xfrm flipV="1">
              <a:off x="1591092" y="1860331"/>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5" name="TextBox 24">
              <a:extLst>
                <a:ext uri="{FF2B5EF4-FFF2-40B4-BE49-F238E27FC236}">
                  <a16:creationId xmlns:a16="http://schemas.microsoft.com/office/drawing/2014/main" id="{EF1F838F-98EB-4A21-9F16-7D58D0808917}"/>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B1B09582-1A89-4E8C-8E2B-16D639739D7C}"/>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1D59B0CC-7463-4F77-916D-EB2940CD267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512064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AE8C12-4F74-4D2E-A8DA-7CF224175313}"/>
              </a:ext>
            </a:extLst>
          </p:cNvPr>
          <p:cNvGrpSpPr/>
          <p:nvPr/>
        </p:nvGrpSpPr>
        <p:grpSpPr>
          <a:xfrm>
            <a:off x="914400" y="2103120"/>
            <a:ext cx="5721660" cy="2233449"/>
            <a:chOff x="914400" y="914400"/>
            <a:chExt cx="5721660"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6" idx="2"/>
            </p:cNvCxnSpPr>
            <p:nvPr/>
          </p:nvCxnSpPr>
          <p:spPr>
            <a:xfrm flipV="1">
              <a:off x="1591092" y="1860331"/>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grpSp>
      <p:sp>
        <p:nvSpPr>
          <p:cNvPr id="25" name="TextBox 24">
            <a:extLst>
              <a:ext uri="{FF2B5EF4-FFF2-40B4-BE49-F238E27FC236}">
                <a16:creationId xmlns:a16="http://schemas.microsoft.com/office/drawing/2014/main" id="{FF4C2F77-25C0-47C8-881F-76363E5CBADA}"/>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6" name="Rectangle 25">
            <a:extLst>
              <a:ext uri="{FF2B5EF4-FFF2-40B4-BE49-F238E27FC236}">
                <a16:creationId xmlns:a16="http://schemas.microsoft.com/office/drawing/2014/main" id="{B39E8FB7-788E-447E-8D78-D2646501915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68374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2F4215-1A5B-4D8C-B1CD-C591B8AB569C}"/>
              </a:ext>
            </a:extLst>
          </p:cNvPr>
          <p:cNvSpPr/>
          <p:nvPr/>
        </p:nvSpPr>
        <p:spPr>
          <a:xfrm>
            <a:off x="457200" y="914400"/>
            <a:ext cx="10426262" cy="4523098"/>
          </a:xfrm>
          <a:prstGeom prst="rect">
            <a:avLst/>
          </a:prstGeom>
        </p:spPr>
        <p:txBody>
          <a:bodyPr wrap="square">
            <a:spAutoFit/>
          </a:bodyPr>
          <a:lstStyle/>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SELECTIONSORT(ARRAY)</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 from 0 to size of ARRAY – 2</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find minimum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loop INDEX2 from INDEX to size of ARRAY – 1</a:t>
            </a:r>
          </a:p>
          <a:p>
            <a:pPr indent="449580" algn="just">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if ARRAY[INDEX2] &lt; ARRAY[MIN] then</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MIN = INDEX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if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	</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 swap elements</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TEMP = ARRAY[MIN]</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ARRAY[MIN] = ARRAY[INDEX]</a:t>
            </a:r>
          </a:p>
          <a:p>
            <a:pPr marL="457200" marR="0" algn="just">
              <a:lnSpc>
                <a:spcPct val="107000"/>
              </a:lnSpc>
              <a:spcBef>
                <a:spcPts val="0"/>
              </a:spcBef>
              <a:spcAft>
                <a:spcPts val="0"/>
              </a:spcAft>
            </a:pPr>
            <a:r>
              <a:rPr lang="en-US"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ARRAY[INDEX] = TEMP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end loop</a:t>
            </a:r>
          </a:p>
          <a:p>
            <a:pPr marL="457200" marR="0" algn="just">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10537758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3B1B-D913-402A-AEF8-7E17373054C7}"/>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7" idx="2"/>
            </p:cNvCxnSpPr>
            <p:nvPr/>
          </p:nvCxnSpPr>
          <p:spPr>
            <a:xfrm flipV="1">
              <a:off x="1591092" y="1860331"/>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25" name="TextBox 24">
              <a:extLst>
                <a:ext uri="{FF2B5EF4-FFF2-40B4-BE49-F238E27FC236}">
                  <a16:creationId xmlns:a16="http://schemas.microsoft.com/office/drawing/2014/main" id="{C8878AFC-552F-4E61-9B1A-6EAAE3682BD0}"/>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C361C607-F270-4B55-B649-CD39AC9F8B0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31FDFC48-2FD8-47CD-B35F-74AF39F81774}"/>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3241557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DA2D-F1C7-444E-9990-EA718DC2114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8" idx="2"/>
            </p:cNvCxnSpPr>
            <p:nvPr/>
          </p:nvCxnSpPr>
          <p:spPr>
            <a:xfrm flipV="1">
              <a:off x="1591092" y="1860331"/>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TextBox 24">
              <a:extLst>
                <a:ext uri="{FF2B5EF4-FFF2-40B4-BE49-F238E27FC236}">
                  <a16:creationId xmlns:a16="http://schemas.microsoft.com/office/drawing/2014/main" id="{6985BC13-1D39-4F09-B077-E58EEF44B282}"/>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73832B1D-ADB2-458D-93A0-0B83ADE7268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3CFFF3A4-5FEA-4807-897D-97C1FC59679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2720252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9A42A49-D01E-426E-94FA-D440A9BD9627}"/>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8" idx="2"/>
            </p:cNvCxnSpPr>
            <p:nvPr/>
          </p:nvCxnSpPr>
          <p:spPr>
            <a:xfrm flipV="1">
              <a:off x="1591092" y="1860331"/>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25" name="TextBox 24">
              <a:extLst>
                <a:ext uri="{FF2B5EF4-FFF2-40B4-BE49-F238E27FC236}">
                  <a16:creationId xmlns:a16="http://schemas.microsoft.com/office/drawing/2014/main" id="{7C2EF21F-025A-4CDF-AC5C-3E8C9DB208AB}"/>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CDA1F700-C7DF-44D1-B1F2-7A4499492AEF}"/>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AA43CAA1-7A34-4FAD-9B02-57A695C1DBF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922322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0C6808D-B0E3-4EFD-B72C-B9A3E6D67120}"/>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9" idx="2"/>
            </p:cNvCxnSpPr>
            <p:nvPr/>
          </p:nvCxnSpPr>
          <p:spPr>
            <a:xfrm flipV="1">
              <a:off x="1591092" y="1860331"/>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5" name="TextBox 24">
              <a:extLst>
                <a:ext uri="{FF2B5EF4-FFF2-40B4-BE49-F238E27FC236}">
                  <a16:creationId xmlns:a16="http://schemas.microsoft.com/office/drawing/2014/main" id="{B137F1C9-CAAE-48B7-9992-28A614E445D3}"/>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AF4C8F2D-2CFC-4200-955A-F4C248E8532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71C166A3-D5DA-4768-B5F6-A47D11D7EDC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2238080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3C8756-A1B8-4A9F-B597-3E9B279FABF0}"/>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9" idx="2"/>
            </p:cNvCxnSpPr>
            <p:nvPr/>
          </p:nvCxnSpPr>
          <p:spPr>
            <a:xfrm flipV="1">
              <a:off x="1591092" y="1860331"/>
              <a:ext cx="4099037"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9</a:t>
              </a:r>
            </a:p>
          </p:txBody>
        </p:sp>
        <p:sp>
          <p:nvSpPr>
            <p:cNvPr id="25" name="TextBox 24">
              <a:extLst>
                <a:ext uri="{FF2B5EF4-FFF2-40B4-BE49-F238E27FC236}">
                  <a16:creationId xmlns:a16="http://schemas.microsoft.com/office/drawing/2014/main" id="{52D4EC27-DC28-404D-B6FE-D13C6F1D8D26}"/>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963FC933-250B-49FD-BC00-DA0BACE48A6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EC8A132E-6233-4DB0-9ED9-0635CF890B6D}"/>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Tree>
    <p:extLst>
      <p:ext uri="{BB962C8B-B14F-4D97-AF65-F5344CB8AC3E}">
        <p14:creationId xmlns:p14="http://schemas.microsoft.com/office/powerpoint/2010/main" val="199779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961867-47C4-445C-BD1B-02F1E2EAB5C9}"/>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8" idx="2"/>
            </p:cNvCxnSpPr>
            <p:nvPr/>
          </p:nvCxnSpPr>
          <p:spPr>
            <a:xfrm flipV="1">
              <a:off x="1591092" y="1860331"/>
              <a:ext cx="3468416"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25" name="TextBox 24">
              <a:extLst>
                <a:ext uri="{FF2B5EF4-FFF2-40B4-BE49-F238E27FC236}">
                  <a16:creationId xmlns:a16="http://schemas.microsoft.com/office/drawing/2014/main" id="{6E29F888-B823-429F-BD19-236366662706}"/>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B1B6B00D-8A3C-4045-875E-1F5698D81CB8}"/>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D442BB1E-1FB8-44DA-9743-B285FB0F2C5F}"/>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Tree>
    <p:extLst>
      <p:ext uri="{BB962C8B-B14F-4D97-AF65-F5344CB8AC3E}">
        <p14:creationId xmlns:p14="http://schemas.microsoft.com/office/powerpoint/2010/main" val="3653750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504118B-177D-4526-836D-54CDFAD62A55}"/>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7" idx="2"/>
            </p:cNvCxnSpPr>
            <p:nvPr/>
          </p:nvCxnSpPr>
          <p:spPr>
            <a:xfrm flipV="1">
              <a:off x="1591092" y="1860331"/>
              <a:ext cx="2837795"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6</a:t>
              </a:r>
            </a:p>
          </p:txBody>
        </p:sp>
        <p:sp>
          <p:nvSpPr>
            <p:cNvPr id="25" name="TextBox 24">
              <a:extLst>
                <a:ext uri="{FF2B5EF4-FFF2-40B4-BE49-F238E27FC236}">
                  <a16:creationId xmlns:a16="http://schemas.microsoft.com/office/drawing/2014/main" id="{57FC6F8A-B1A5-48FE-9D26-6B27E3073929}"/>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AC9A32A4-0160-4169-9E6F-DD293E70324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64FFB38A-391B-49B8-9AB6-798E87EFF7F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3787933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653616E-C45B-40C4-95F1-AEE6FE05A385}"/>
              </a:ext>
            </a:extLst>
          </p:cNvPr>
          <p:cNvGrpSpPr/>
          <p:nvPr/>
        </p:nvGrpSpPr>
        <p:grpSpPr>
          <a:xfrm>
            <a:off x="781511" y="2103120"/>
            <a:ext cx="5854549" cy="2233449"/>
            <a:chOff x="781511" y="914400"/>
            <a:chExt cx="5854549" cy="2233449"/>
          </a:xfrm>
        </p:grpSpPr>
        <p:grpSp>
          <p:nvGrpSpPr>
            <p:cNvPr id="2" name="Group 1">
              <a:extLst>
                <a:ext uri="{FF2B5EF4-FFF2-40B4-BE49-F238E27FC236}">
                  <a16:creationId xmlns:a16="http://schemas.microsoft.com/office/drawing/2014/main" id="{14B7EB54-ABEB-4596-847A-2BAE25A05C25}"/>
                </a:ext>
              </a:extLst>
            </p:cNvPr>
            <p:cNvGrpSpPr/>
            <p:nvPr/>
          </p:nvGrpSpPr>
          <p:grpSpPr>
            <a:xfrm>
              <a:off x="914400" y="914400"/>
              <a:ext cx="5721660" cy="2233449"/>
              <a:chOff x="914400" y="914400"/>
              <a:chExt cx="5721660"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6" idx="2"/>
              </p:cNvCxnSpPr>
              <p:nvPr/>
            </p:nvCxnSpPr>
            <p:spPr>
              <a:xfrm flipV="1">
                <a:off x="1591092" y="1860331"/>
                <a:ext cx="2207174"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5</a:t>
                </a:r>
              </a:p>
            </p:txBody>
          </p:sp>
        </p:grpSp>
        <p:sp>
          <p:nvSpPr>
            <p:cNvPr id="25" name="TextBox 24">
              <a:extLst>
                <a:ext uri="{FF2B5EF4-FFF2-40B4-BE49-F238E27FC236}">
                  <a16:creationId xmlns:a16="http://schemas.microsoft.com/office/drawing/2014/main" id="{70C36DCE-ECA2-4C03-A106-62EB614B481E}"/>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8B4F8407-239D-4868-85BB-D0AC2AB35B71}"/>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2AF4988B-3F88-468B-B039-D6796D6E2546}"/>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423098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F382A63-2550-4A18-8AE3-EB2F5E16508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5" idx="2"/>
            </p:cNvCxnSpPr>
            <p:nvPr/>
          </p:nvCxnSpPr>
          <p:spPr>
            <a:xfrm flipV="1">
              <a:off x="1591092" y="1860331"/>
              <a:ext cx="1576553"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3</a:t>
              </a:r>
            </a:p>
          </p:txBody>
        </p:sp>
        <p:sp>
          <p:nvSpPr>
            <p:cNvPr id="25" name="TextBox 24">
              <a:extLst>
                <a:ext uri="{FF2B5EF4-FFF2-40B4-BE49-F238E27FC236}">
                  <a16:creationId xmlns:a16="http://schemas.microsoft.com/office/drawing/2014/main" id="{AFF176F8-F68F-4E15-8D73-CBB3F81DDE87}"/>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6F5C985C-6FEE-4870-A9C8-C0C2E67D8D0D}"/>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047F898B-A37C-4458-9B60-C91BF2545E09}"/>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1531116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BAE9BCF-073F-4391-AD31-53E10E221B5F}"/>
              </a:ext>
            </a:extLst>
          </p:cNvPr>
          <p:cNvGrpSpPr/>
          <p:nvPr/>
        </p:nvGrpSpPr>
        <p:grpSpPr>
          <a:xfrm>
            <a:off x="781511" y="2103120"/>
            <a:ext cx="5854549" cy="2233449"/>
            <a:chOff x="781511" y="914400"/>
            <a:chExt cx="5854549" cy="2233449"/>
          </a:xfrm>
        </p:grpSpPr>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1"/>
              <a:endCxn id="4" idx="2"/>
            </p:cNvCxnSpPr>
            <p:nvPr/>
          </p:nvCxnSpPr>
          <p:spPr>
            <a:xfrm flipV="1">
              <a:off x="1591092" y="1860331"/>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2</a:t>
              </a:r>
            </a:p>
          </p:txBody>
        </p:sp>
        <p:sp>
          <p:nvSpPr>
            <p:cNvPr id="25" name="TextBox 24">
              <a:extLst>
                <a:ext uri="{FF2B5EF4-FFF2-40B4-BE49-F238E27FC236}">
                  <a16:creationId xmlns:a16="http://schemas.microsoft.com/office/drawing/2014/main" id="{384D6C5D-C54B-4915-B5AD-5B1260E0F499}"/>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25B85804-B1BD-4EF6-88CE-8877739DC7D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F0264037-BACD-4E9F-8B18-24592C0B7CB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399469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1A5BA1A-5A65-4BC1-BB65-FA479E0B99A9}"/>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6" name="TextBox 15">
            <a:extLst>
              <a:ext uri="{FF2B5EF4-FFF2-40B4-BE49-F238E27FC236}">
                <a16:creationId xmlns:a16="http://schemas.microsoft.com/office/drawing/2014/main" id="{D23253F5-597C-4B6B-9F9A-4BD466898FF2}"/>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grpSp>
        <p:nvGrpSpPr>
          <p:cNvPr id="31" name="Group 30">
            <a:extLst>
              <a:ext uri="{FF2B5EF4-FFF2-40B4-BE49-F238E27FC236}">
                <a16:creationId xmlns:a16="http://schemas.microsoft.com/office/drawing/2014/main" id="{6BE34FEB-9261-4166-A132-5AF532EC9564}"/>
              </a:ext>
            </a:extLst>
          </p:cNvPr>
          <p:cNvGrpSpPr/>
          <p:nvPr/>
        </p:nvGrpSpPr>
        <p:grpSpPr>
          <a:xfrm>
            <a:off x="844063" y="2103120"/>
            <a:ext cx="5791997" cy="2233449"/>
            <a:chOff x="844063" y="2071590"/>
            <a:chExt cx="5791997" cy="2233449"/>
          </a:xfrm>
        </p:grpSpPr>
        <p:sp>
          <p:nvSpPr>
            <p:cNvPr id="4" name="Rectangle 3">
              <a:extLst>
                <a:ext uri="{FF2B5EF4-FFF2-40B4-BE49-F238E27FC236}">
                  <a16:creationId xmlns:a16="http://schemas.microsoft.com/office/drawing/2014/main" id="{88C53D60-0FA6-4C09-B36D-7C904E10789E}"/>
                </a:ext>
              </a:extLst>
            </p:cNvPr>
            <p:cNvSpPr/>
            <p:nvPr/>
          </p:nvSpPr>
          <p:spPr>
            <a:xfrm>
              <a:off x="1591092"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221713"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52334"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82955"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4113576"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44197"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74818"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6005439" y="23869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2517544"/>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844063" y="3805062"/>
              <a:ext cx="895276"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0"/>
              <a:endCxn id="4" idx="2"/>
            </p:cNvCxnSpPr>
            <p:nvPr/>
          </p:nvCxnSpPr>
          <p:spPr>
            <a:xfrm flipV="1">
              <a:off x="1906403" y="301752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591092" y="367441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207159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207159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016800" y="207159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47420" y="207159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78040" y="207159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908660" y="207159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539280" y="207159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69900" y="2071590"/>
              <a:ext cx="301686" cy="369332"/>
            </a:xfrm>
            <a:prstGeom prst="rect">
              <a:avLst/>
            </a:prstGeom>
            <a:noFill/>
          </p:spPr>
          <p:txBody>
            <a:bodyPr wrap="none" rtlCol="0">
              <a:spAutoFit/>
            </a:bodyPr>
            <a:lstStyle/>
            <a:p>
              <a:r>
                <a:rPr lang="en-US" dirty="0"/>
                <a:t>7</a:t>
              </a:r>
            </a:p>
          </p:txBody>
        </p:sp>
      </p:grpSp>
      <p:sp>
        <p:nvSpPr>
          <p:cNvPr id="27" name="TextBox 26">
            <a:extLst>
              <a:ext uri="{FF2B5EF4-FFF2-40B4-BE49-F238E27FC236}">
                <a16:creationId xmlns:a16="http://schemas.microsoft.com/office/drawing/2014/main" id="{B3EB10B9-34F1-4E9E-8C62-B8BC6A5113EB}"/>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8" name="Rectangle 27">
            <a:extLst>
              <a:ext uri="{FF2B5EF4-FFF2-40B4-BE49-F238E27FC236}">
                <a16:creationId xmlns:a16="http://schemas.microsoft.com/office/drawing/2014/main" id="{7411A445-8055-43B6-85A8-D5EC2FF9EC4E}"/>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29" name="Straight Arrow Connector 28">
            <a:extLst>
              <a:ext uri="{FF2B5EF4-FFF2-40B4-BE49-F238E27FC236}">
                <a16:creationId xmlns:a16="http://schemas.microsoft.com/office/drawing/2014/main" id="{CB74BA31-2447-4E1A-AD89-A60AA202C792}"/>
              </a:ext>
            </a:extLst>
          </p:cNvPr>
          <p:cNvCxnSpPr>
            <a:cxnSpLocks/>
            <a:stCxn id="28" idx="2"/>
            <a:endCxn id="19" idx="0"/>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10345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37381B-F202-44DB-B90C-1BFB7B68604D}"/>
              </a:ext>
            </a:extLst>
          </p:cNvPr>
          <p:cNvGrpSpPr/>
          <p:nvPr/>
        </p:nvGrpSpPr>
        <p:grpSpPr>
          <a:xfrm>
            <a:off x="781511" y="2103120"/>
            <a:ext cx="5854549" cy="2233449"/>
            <a:chOff x="781511" y="914400"/>
            <a:chExt cx="5854549" cy="2233449"/>
          </a:xfrm>
        </p:grpSpPr>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0</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2"/>
                  </a:solidFill>
                </a:rPr>
                <a:t>1</a:t>
              </a:r>
            </a:p>
          </p:txBody>
        </p:sp>
        <p:sp>
          <p:nvSpPr>
            <p:cNvPr id="25" name="TextBox 24">
              <a:extLst>
                <a:ext uri="{FF2B5EF4-FFF2-40B4-BE49-F238E27FC236}">
                  <a16:creationId xmlns:a16="http://schemas.microsoft.com/office/drawing/2014/main" id="{11D38A7E-F809-4A68-B777-98ECF07E8FC8}"/>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ACA75012-E564-4921-8D49-8D141E052E54}"/>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B7E8F066-6473-45B9-9A78-21C2F2C6D80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3166651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3DFE0D-ECA9-4969-8AA2-6D62E6EA2539}"/>
              </a:ext>
            </a:extLst>
          </p:cNvPr>
          <p:cNvGrpSpPr/>
          <p:nvPr/>
        </p:nvGrpSpPr>
        <p:grpSpPr>
          <a:xfrm>
            <a:off x="781511" y="2103120"/>
            <a:ext cx="5854549" cy="2233449"/>
            <a:chOff x="781511" y="914400"/>
            <a:chExt cx="5854549" cy="2233449"/>
          </a:xfrm>
        </p:grpSpPr>
        <p:sp>
          <p:nvSpPr>
            <p:cNvPr id="11" name="TextBox 10">
              <a:extLst>
                <a:ext uri="{FF2B5EF4-FFF2-40B4-BE49-F238E27FC236}">
                  <a16:creationId xmlns:a16="http://schemas.microsoft.com/office/drawing/2014/main" id="{D9E9F517-0155-4AD6-B0AE-7E773F55DB5A}"/>
                </a:ext>
              </a:extLst>
            </p:cNvPr>
            <p:cNvSpPr txBox="1"/>
            <p:nvPr/>
          </p:nvSpPr>
          <p:spPr>
            <a:xfrm>
              <a:off x="914400" y="1360354"/>
              <a:ext cx="661335" cy="369332"/>
            </a:xfrm>
            <a:prstGeom prst="rect">
              <a:avLst/>
            </a:prstGeom>
            <a:noFill/>
          </p:spPr>
          <p:txBody>
            <a:bodyPr wrap="none" rtlCol="0">
              <a:spAutoFit/>
            </a:bodyPr>
            <a:lstStyle/>
            <a:p>
              <a:r>
                <a:rPr lang="en-US" dirty="0"/>
                <a:t>array</a:t>
              </a:r>
            </a:p>
          </p:txBody>
        </p:sp>
        <p:cxnSp>
          <p:nvCxnSpPr>
            <p:cNvPr id="15" name="Straight Arrow Connector 14">
              <a:extLst>
                <a:ext uri="{FF2B5EF4-FFF2-40B4-BE49-F238E27FC236}">
                  <a16:creationId xmlns:a16="http://schemas.microsoft.com/office/drawing/2014/main" id="{F25A2962-6937-46AF-A7C1-1E34EC4AA2B6}"/>
                </a:ext>
              </a:extLst>
            </p:cNvPr>
            <p:cNvCxnSpPr>
              <a:cxnSpLocks/>
              <a:stCxn id="16" idx="0"/>
              <a:endCxn id="3" idx="2"/>
            </p:cNvCxnSpPr>
            <p:nvPr/>
          </p:nvCxnSpPr>
          <p:spPr>
            <a:xfrm flipV="1">
              <a:off x="1906403" y="1860331"/>
              <a:ext cx="0" cy="65689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8F933C0D-9626-48A7-ADE6-8668B623F932}"/>
                </a:ext>
              </a:extLst>
            </p:cNvPr>
            <p:cNvSpPr/>
            <p:nvPr/>
          </p:nvSpPr>
          <p:spPr>
            <a:xfrm>
              <a:off x="1591092" y="2517228"/>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7" name="TextBox 16">
              <a:extLst>
                <a:ext uri="{FF2B5EF4-FFF2-40B4-BE49-F238E27FC236}">
                  <a16:creationId xmlns:a16="http://schemas.microsoft.com/office/drawing/2014/main" id="{CB52AAB3-1790-4446-A4CE-226677B3D3FA}"/>
                </a:ext>
              </a:extLst>
            </p:cNvPr>
            <p:cNvSpPr txBox="1"/>
            <p:nvPr/>
          </p:nvSpPr>
          <p:spPr>
            <a:xfrm>
              <a:off x="1755560" y="914400"/>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9F1C5B98-A128-4BCF-BB04-ADDF9B500872}"/>
                </a:ext>
              </a:extLst>
            </p:cNvPr>
            <p:cNvSpPr txBox="1"/>
            <p:nvPr/>
          </p:nvSpPr>
          <p:spPr>
            <a:xfrm>
              <a:off x="2386180" y="914400"/>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22455955-F0CA-4A43-B991-798DFBE5F144}"/>
                </a:ext>
              </a:extLst>
            </p:cNvPr>
            <p:cNvSpPr txBox="1"/>
            <p:nvPr/>
          </p:nvSpPr>
          <p:spPr>
            <a:xfrm>
              <a:off x="3016800" y="914400"/>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F300EA4-7F2B-4DEB-8255-64069BB7FF59}"/>
                </a:ext>
              </a:extLst>
            </p:cNvPr>
            <p:cNvSpPr txBox="1"/>
            <p:nvPr/>
          </p:nvSpPr>
          <p:spPr>
            <a:xfrm>
              <a:off x="3647420" y="914400"/>
              <a:ext cx="301686" cy="369332"/>
            </a:xfrm>
            <a:prstGeom prst="rect">
              <a:avLst/>
            </a:prstGeom>
            <a:noFill/>
          </p:spPr>
          <p:txBody>
            <a:bodyPr wrap="none" rtlCol="0">
              <a:spAutoFit/>
            </a:bodyPr>
            <a:lstStyle/>
            <a:p>
              <a:r>
                <a:rPr lang="en-US" dirty="0"/>
                <a:t>3</a:t>
              </a:r>
            </a:p>
          </p:txBody>
        </p:sp>
        <p:sp>
          <p:nvSpPr>
            <p:cNvPr id="21" name="TextBox 20">
              <a:extLst>
                <a:ext uri="{FF2B5EF4-FFF2-40B4-BE49-F238E27FC236}">
                  <a16:creationId xmlns:a16="http://schemas.microsoft.com/office/drawing/2014/main" id="{5AD89C34-3602-4906-B7AB-0B91C1793571}"/>
                </a:ext>
              </a:extLst>
            </p:cNvPr>
            <p:cNvSpPr txBox="1"/>
            <p:nvPr/>
          </p:nvSpPr>
          <p:spPr>
            <a:xfrm>
              <a:off x="4278040" y="914400"/>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2B65865B-34F4-46B7-AE37-0ECE2E83FAA0}"/>
                </a:ext>
              </a:extLst>
            </p:cNvPr>
            <p:cNvSpPr txBox="1"/>
            <p:nvPr/>
          </p:nvSpPr>
          <p:spPr>
            <a:xfrm>
              <a:off x="4908660" y="914400"/>
              <a:ext cx="301686" cy="369332"/>
            </a:xfrm>
            <a:prstGeom prst="rect">
              <a:avLst/>
            </a:prstGeom>
            <a:noFill/>
          </p:spPr>
          <p:txBody>
            <a:bodyPr wrap="none" rtlCol="0">
              <a:spAutoFit/>
            </a:bodyPr>
            <a:lstStyle/>
            <a:p>
              <a:r>
                <a:rPr lang="en-US" dirty="0"/>
                <a:t>5</a:t>
              </a:r>
            </a:p>
          </p:txBody>
        </p:sp>
        <p:sp>
          <p:nvSpPr>
            <p:cNvPr id="23" name="TextBox 22">
              <a:extLst>
                <a:ext uri="{FF2B5EF4-FFF2-40B4-BE49-F238E27FC236}">
                  <a16:creationId xmlns:a16="http://schemas.microsoft.com/office/drawing/2014/main" id="{B051C1F2-FA0F-4855-BAFC-B05974B7C0B8}"/>
                </a:ext>
              </a:extLst>
            </p:cNvPr>
            <p:cNvSpPr txBox="1"/>
            <p:nvPr/>
          </p:nvSpPr>
          <p:spPr>
            <a:xfrm>
              <a:off x="5539280" y="914400"/>
              <a:ext cx="301686" cy="369332"/>
            </a:xfrm>
            <a:prstGeom prst="rect">
              <a:avLst/>
            </a:prstGeom>
            <a:noFill/>
          </p:spPr>
          <p:txBody>
            <a:bodyPr wrap="none" rtlCol="0">
              <a:spAutoFit/>
            </a:bodyPr>
            <a:lstStyle/>
            <a:p>
              <a:r>
                <a:rPr lang="en-US" dirty="0"/>
                <a:t>6</a:t>
              </a:r>
            </a:p>
          </p:txBody>
        </p:sp>
        <p:sp>
          <p:nvSpPr>
            <p:cNvPr id="24" name="TextBox 23">
              <a:extLst>
                <a:ext uri="{FF2B5EF4-FFF2-40B4-BE49-F238E27FC236}">
                  <a16:creationId xmlns:a16="http://schemas.microsoft.com/office/drawing/2014/main" id="{7CECA676-1266-441A-A6D7-8793AE36AD70}"/>
                </a:ext>
              </a:extLst>
            </p:cNvPr>
            <p:cNvSpPr txBox="1"/>
            <p:nvPr/>
          </p:nvSpPr>
          <p:spPr>
            <a:xfrm>
              <a:off x="6169900" y="914400"/>
              <a:ext cx="301686" cy="369332"/>
            </a:xfrm>
            <a:prstGeom prst="rect">
              <a:avLst/>
            </a:prstGeom>
            <a:noFill/>
          </p:spPr>
          <p:txBody>
            <a:bodyPr wrap="none" rtlCol="0">
              <a:spAutoFit/>
            </a:bodyPr>
            <a:lstStyle/>
            <a:p>
              <a:r>
                <a:rPr lang="en-US" dirty="0"/>
                <a:t>7</a:t>
              </a:r>
            </a:p>
          </p:txBody>
        </p:sp>
        <p:sp>
          <p:nvSpPr>
            <p:cNvPr id="9" name="Rectangle 8">
              <a:extLst>
                <a:ext uri="{FF2B5EF4-FFF2-40B4-BE49-F238E27FC236}">
                  <a16:creationId xmlns:a16="http://schemas.microsoft.com/office/drawing/2014/main" id="{BB5225A4-45BF-4993-9C22-D1EA98FBDEB2}"/>
                </a:ext>
              </a:extLst>
            </p:cNvPr>
            <p:cNvSpPr/>
            <p:nvPr/>
          </p:nvSpPr>
          <p:spPr>
            <a:xfrm>
              <a:off x="5374818"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0" name="Rectangle 9">
              <a:extLst>
                <a:ext uri="{FF2B5EF4-FFF2-40B4-BE49-F238E27FC236}">
                  <a16:creationId xmlns:a16="http://schemas.microsoft.com/office/drawing/2014/main" id="{2D797FDB-D493-4641-A468-1B9111D38F61}"/>
                </a:ext>
              </a:extLst>
            </p:cNvPr>
            <p:cNvSpPr/>
            <p:nvPr/>
          </p:nvSpPr>
          <p:spPr>
            <a:xfrm>
              <a:off x="6005439"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8" name="Rectangle 7">
              <a:extLst>
                <a:ext uri="{FF2B5EF4-FFF2-40B4-BE49-F238E27FC236}">
                  <a16:creationId xmlns:a16="http://schemas.microsoft.com/office/drawing/2014/main" id="{5675A3D7-F3A7-475C-B7E3-B29761EF3E72}"/>
                </a:ext>
              </a:extLst>
            </p:cNvPr>
            <p:cNvSpPr/>
            <p:nvPr/>
          </p:nvSpPr>
          <p:spPr>
            <a:xfrm>
              <a:off x="4744197"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994D4F41-523B-43B3-9740-73046CC1E048}"/>
                </a:ext>
              </a:extLst>
            </p:cNvPr>
            <p:cNvSpPr/>
            <p:nvPr/>
          </p:nvSpPr>
          <p:spPr>
            <a:xfrm>
              <a:off x="4113576"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BD5AC590-B94F-4DA5-B4E2-29D16D3511A3}"/>
                </a:ext>
              </a:extLst>
            </p:cNvPr>
            <p:cNvSpPr/>
            <p:nvPr/>
          </p:nvSpPr>
          <p:spPr>
            <a:xfrm>
              <a:off x="3482955"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FDFFED6A-1DEF-480A-91F6-12FFB7334147}"/>
                </a:ext>
              </a:extLst>
            </p:cNvPr>
            <p:cNvSpPr/>
            <p:nvPr/>
          </p:nvSpPr>
          <p:spPr>
            <a:xfrm>
              <a:off x="2852334"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 name="Rectangle 2">
              <a:extLst>
                <a:ext uri="{FF2B5EF4-FFF2-40B4-BE49-F238E27FC236}">
                  <a16:creationId xmlns:a16="http://schemas.microsoft.com/office/drawing/2014/main" id="{C7C2D71C-C473-4AAD-B074-AD92C6718477}"/>
                </a:ext>
              </a:extLst>
            </p:cNvPr>
            <p:cNvSpPr/>
            <p:nvPr/>
          </p:nvSpPr>
          <p:spPr>
            <a:xfrm>
              <a:off x="1591092"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4" name="Rectangle 3">
              <a:extLst>
                <a:ext uri="{FF2B5EF4-FFF2-40B4-BE49-F238E27FC236}">
                  <a16:creationId xmlns:a16="http://schemas.microsoft.com/office/drawing/2014/main" id="{4E3E75AC-EE99-4105-916D-FD83E31DD25D}"/>
                </a:ext>
              </a:extLst>
            </p:cNvPr>
            <p:cNvSpPr/>
            <p:nvPr/>
          </p:nvSpPr>
          <p:spPr>
            <a:xfrm>
              <a:off x="2221713" y="1229710"/>
              <a:ext cx="630621" cy="630621"/>
            </a:xfrm>
            <a:prstGeom prst="rect">
              <a:avLst/>
            </a:prstGeom>
            <a:solidFill>
              <a:schemeClr val="tx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TextBox 24">
              <a:extLst>
                <a:ext uri="{FF2B5EF4-FFF2-40B4-BE49-F238E27FC236}">
                  <a16:creationId xmlns:a16="http://schemas.microsoft.com/office/drawing/2014/main" id="{7538B81F-B8DA-4B1B-95CE-3DED94CF9691}"/>
                </a:ext>
              </a:extLst>
            </p:cNvPr>
            <p:cNvSpPr txBox="1"/>
            <p:nvPr/>
          </p:nvSpPr>
          <p:spPr>
            <a:xfrm>
              <a:off x="781511" y="2647872"/>
              <a:ext cx="809581" cy="369332"/>
            </a:xfrm>
            <a:prstGeom prst="rect">
              <a:avLst/>
            </a:prstGeom>
            <a:noFill/>
          </p:spPr>
          <p:txBody>
            <a:bodyPr wrap="none" rtlCol="0">
              <a:spAutoFit/>
            </a:bodyPr>
            <a:lstStyle/>
            <a:p>
              <a:r>
                <a:rPr lang="en-US" dirty="0"/>
                <a:t>index2</a:t>
              </a:r>
            </a:p>
          </p:txBody>
        </p:sp>
      </p:grpSp>
      <p:sp>
        <p:nvSpPr>
          <p:cNvPr id="26" name="TextBox 25">
            <a:extLst>
              <a:ext uri="{FF2B5EF4-FFF2-40B4-BE49-F238E27FC236}">
                <a16:creationId xmlns:a16="http://schemas.microsoft.com/office/drawing/2014/main" id="{0C2C376D-7B1A-428A-9D44-163AD0895C25}"/>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27" name="Rectangle 26">
            <a:extLst>
              <a:ext uri="{FF2B5EF4-FFF2-40B4-BE49-F238E27FC236}">
                <a16:creationId xmlns:a16="http://schemas.microsoft.com/office/drawing/2014/main" id="{0E0C529F-F50F-4EE3-9B17-4FCD81A361EB}"/>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4386093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51C8D-D0AC-4656-80B5-1EE661A5ED56}"/>
              </a:ext>
            </a:extLst>
          </p:cNvPr>
          <p:cNvSpPr txBox="1"/>
          <p:nvPr/>
        </p:nvSpPr>
        <p:spPr>
          <a:xfrm>
            <a:off x="914400" y="914400"/>
            <a:ext cx="6212213" cy="707886"/>
          </a:xfrm>
          <a:prstGeom prst="rect">
            <a:avLst/>
          </a:prstGeom>
          <a:noFill/>
        </p:spPr>
        <p:txBody>
          <a:bodyPr wrap="none" rtlCol="0">
            <a:spAutoFit/>
          </a:bodyPr>
          <a:lstStyle/>
          <a:p>
            <a:r>
              <a:rPr lang="en-US" sz="4000" dirty="0"/>
              <a:t>Bubble Sort Time Complexity</a:t>
            </a:r>
          </a:p>
        </p:txBody>
      </p:sp>
      <p:sp>
        <p:nvSpPr>
          <p:cNvPr id="3" name="TextBox 2">
            <a:extLst>
              <a:ext uri="{FF2B5EF4-FFF2-40B4-BE49-F238E27FC236}">
                <a16:creationId xmlns:a16="http://schemas.microsoft.com/office/drawing/2014/main" id="{FC3F3E08-E182-40E3-B33F-08DC6876596B}"/>
              </a:ext>
            </a:extLst>
          </p:cNvPr>
          <p:cNvSpPr txBox="1"/>
          <p:nvPr/>
        </p:nvSpPr>
        <p:spPr>
          <a:xfrm>
            <a:off x="4218709" y="2844225"/>
            <a:ext cx="588623" cy="584775"/>
          </a:xfrm>
          <a:prstGeom prst="rect">
            <a:avLst/>
          </a:prstGeom>
          <a:noFill/>
        </p:spPr>
        <p:txBody>
          <a:bodyPr wrap="none" rtlCol="0">
            <a:spAutoFit/>
          </a:bodyPr>
          <a:lstStyle/>
          <a:p>
            <a:r>
              <a:rPr lang="en-US" sz="3200" dirty="0"/>
              <a:t>N</a:t>
            </a:r>
            <a:r>
              <a:rPr lang="en-US" sz="3200" baseline="30000" dirty="0"/>
              <a:t>2</a:t>
            </a:r>
            <a:endParaRPr lang="en-US" sz="3200" dirty="0"/>
          </a:p>
        </p:txBody>
      </p:sp>
      <p:sp>
        <p:nvSpPr>
          <p:cNvPr id="4" name="TextBox 3">
            <a:extLst>
              <a:ext uri="{FF2B5EF4-FFF2-40B4-BE49-F238E27FC236}">
                <a16:creationId xmlns:a16="http://schemas.microsoft.com/office/drawing/2014/main" id="{6A5F9D66-B99C-43D4-919A-B427FB101526}"/>
              </a:ext>
            </a:extLst>
          </p:cNvPr>
          <p:cNvSpPr txBox="1"/>
          <p:nvPr/>
        </p:nvSpPr>
        <p:spPr>
          <a:xfrm>
            <a:off x="1181100" y="2844224"/>
            <a:ext cx="2353529" cy="584775"/>
          </a:xfrm>
          <a:prstGeom prst="rect">
            <a:avLst/>
          </a:prstGeom>
          <a:noFill/>
        </p:spPr>
        <p:txBody>
          <a:bodyPr wrap="none" rtlCol="0">
            <a:spAutoFit/>
          </a:bodyPr>
          <a:lstStyle/>
          <a:p>
            <a:r>
              <a:rPr lang="en-US" sz="3200" dirty="0"/>
              <a:t>Comparisons</a:t>
            </a:r>
          </a:p>
        </p:txBody>
      </p:sp>
      <p:sp>
        <p:nvSpPr>
          <p:cNvPr id="5" name="TextBox 4">
            <a:extLst>
              <a:ext uri="{FF2B5EF4-FFF2-40B4-BE49-F238E27FC236}">
                <a16:creationId xmlns:a16="http://schemas.microsoft.com/office/drawing/2014/main" id="{3C12FB9C-92B7-4518-8FFD-D558FEF2644D}"/>
              </a:ext>
            </a:extLst>
          </p:cNvPr>
          <p:cNvSpPr txBox="1"/>
          <p:nvPr/>
        </p:nvSpPr>
        <p:spPr>
          <a:xfrm>
            <a:off x="4218709" y="4066162"/>
            <a:ext cx="588623" cy="584775"/>
          </a:xfrm>
          <a:prstGeom prst="rect">
            <a:avLst/>
          </a:prstGeom>
          <a:noFill/>
        </p:spPr>
        <p:txBody>
          <a:bodyPr wrap="none" rtlCol="0">
            <a:spAutoFit/>
          </a:bodyPr>
          <a:lstStyle/>
          <a:p>
            <a:r>
              <a:rPr lang="en-US" sz="3200" dirty="0"/>
              <a:t>N</a:t>
            </a:r>
            <a:r>
              <a:rPr lang="en-US" sz="3200" baseline="30000" dirty="0"/>
              <a:t>2</a:t>
            </a:r>
            <a:endParaRPr lang="en-US" sz="3200" dirty="0"/>
          </a:p>
        </p:txBody>
      </p:sp>
      <p:sp>
        <p:nvSpPr>
          <p:cNvPr id="6" name="TextBox 5">
            <a:extLst>
              <a:ext uri="{FF2B5EF4-FFF2-40B4-BE49-F238E27FC236}">
                <a16:creationId xmlns:a16="http://schemas.microsoft.com/office/drawing/2014/main" id="{D95B8AF5-EF04-4AD4-A2F2-8FF753564475}"/>
              </a:ext>
            </a:extLst>
          </p:cNvPr>
          <p:cNvSpPr txBox="1"/>
          <p:nvPr/>
        </p:nvSpPr>
        <p:spPr>
          <a:xfrm>
            <a:off x="1181100" y="4066161"/>
            <a:ext cx="1231043" cy="584775"/>
          </a:xfrm>
          <a:prstGeom prst="rect">
            <a:avLst/>
          </a:prstGeom>
          <a:noFill/>
        </p:spPr>
        <p:txBody>
          <a:bodyPr wrap="none" rtlCol="0">
            <a:spAutoFit/>
          </a:bodyPr>
          <a:lstStyle/>
          <a:p>
            <a:r>
              <a:rPr lang="en-US" sz="3200" dirty="0"/>
              <a:t>Swaps</a:t>
            </a:r>
          </a:p>
        </p:txBody>
      </p:sp>
    </p:spTree>
    <p:extLst>
      <p:ext uri="{BB962C8B-B14F-4D97-AF65-F5344CB8AC3E}">
        <p14:creationId xmlns:p14="http://schemas.microsoft.com/office/powerpoint/2010/main" val="1553868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E2ECA4-BF66-4D1E-90D1-92DE8E58A67C}"/>
              </a:ext>
            </a:extLst>
          </p:cNvPr>
          <p:cNvSpPr/>
          <p:nvPr/>
        </p:nvSpPr>
        <p:spPr>
          <a:xfrm>
            <a:off x="1216876" y="87329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8" name="Rectangle 7">
            <a:extLst>
              <a:ext uri="{FF2B5EF4-FFF2-40B4-BE49-F238E27FC236}">
                <a16:creationId xmlns:a16="http://schemas.microsoft.com/office/drawing/2014/main" id="{08C85F3E-0FCF-4633-A337-FD9447A73116}"/>
              </a:ext>
            </a:extLst>
          </p:cNvPr>
          <p:cNvSpPr/>
          <p:nvPr/>
        </p:nvSpPr>
        <p:spPr>
          <a:xfrm>
            <a:off x="2405000" y="32937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9" name="Rectangle 8">
            <a:extLst>
              <a:ext uri="{FF2B5EF4-FFF2-40B4-BE49-F238E27FC236}">
                <a16:creationId xmlns:a16="http://schemas.microsoft.com/office/drawing/2014/main" id="{C834D88A-96CB-4F25-8859-241875264518}"/>
              </a:ext>
            </a:extLst>
          </p:cNvPr>
          <p:cNvSpPr/>
          <p:nvPr/>
        </p:nvSpPr>
        <p:spPr>
          <a:xfrm>
            <a:off x="2379785" y="19167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10" name="Rectangle 9">
            <a:extLst>
              <a:ext uri="{FF2B5EF4-FFF2-40B4-BE49-F238E27FC236}">
                <a16:creationId xmlns:a16="http://schemas.microsoft.com/office/drawing/2014/main" id="{96519CB9-536A-44CD-ACA4-D93D512EE96B}"/>
              </a:ext>
            </a:extLst>
          </p:cNvPr>
          <p:cNvSpPr/>
          <p:nvPr/>
        </p:nvSpPr>
        <p:spPr>
          <a:xfrm>
            <a:off x="3610708" y="290607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
        <p:nvSpPr>
          <p:cNvPr id="11" name="Rectangle 10">
            <a:extLst>
              <a:ext uri="{FF2B5EF4-FFF2-40B4-BE49-F238E27FC236}">
                <a16:creationId xmlns:a16="http://schemas.microsoft.com/office/drawing/2014/main" id="{879FC2F5-07AE-4C4C-99BD-FC7758DC87E5}"/>
              </a:ext>
            </a:extLst>
          </p:cNvPr>
          <p:cNvSpPr/>
          <p:nvPr/>
        </p:nvSpPr>
        <p:spPr>
          <a:xfrm>
            <a:off x="1202222" y="2507903"/>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a:t>
            </a:r>
          </a:p>
        </p:txBody>
      </p:sp>
      <p:sp>
        <p:nvSpPr>
          <p:cNvPr id="12" name="Rectangle 11">
            <a:extLst>
              <a:ext uri="{FF2B5EF4-FFF2-40B4-BE49-F238E27FC236}">
                <a16:creationId xmlns:a16="http://schemas.microsoft.com/office/drawing/2014/main" id="{1D416D7E-2E71-4598-8A88-2C51BCAC533D}"/>
              </a:ext>
            </a:extLst>
          </p:cNvPr>
          <p:cNvSpPr/>
          <p:nvPr/>
        </p:nvSpPr>
        <p:spPr>
          <a:xfrm>
            <a:off x="2505252" y="539741"/>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6</a:t>
            </a:r>
          </a:p>
        </p:txBody>
      </p:sp>
      <p:sp>
        <p:nvSpPr>
          <p:cNvPr id="13" name="Rectangle 12">
            <a:extLst>
              <a:ext uri="{FF2B5EF4-FFF2-40B4-BE49-F238E27FC236}">
                <a16:creationId xmlns:a16="http://schemas.microsoft.com/office/drawing/2014/main" id="{0E487346-5E23-4CBB-9848-281B1B6F39E4}"/>
              </a:ext>
            </a:extLst>
          </p:cNvPr>
          <p:cNvSpPr/>
          <p:nvPr/>
        </p:nvSpPr>
        <p:spPr>
          <a:xfrm>
            <a:off x="3682815" y="1459522"/>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7</a:t>
            </a:r>
          </a:p>
        </p:txBody>
      </p:sp>
      <p:sp>
        <p:nvSpPr>
          <p:cNvPr id="14" name="Rectangle 13">
            <a:extLst>
              <a:ext uri="{FF2B5EF4-FFF2-40B4-BE49-F238E27FC236}">
                <a16:creationId xmlns:a16="http://schemas.microsoft.com/office/drawing/2014/main" id="{5473CAC5-45AA-4BDA-A3D8-BAAB849286AD}"/>
              </a:ext>
            </a:extLst>
          </p:cNvPr>
          <p:cNvSpPr/>
          <p:nvPr/>
        </p:nvSpPr>
        <p:spPr>
          <a:xfrm>
            <a:off x="1467154" y="4016978"/>
            <a:ext cx="535724"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8</a:t>
            </a:r>
          </a:p>
        </p:txBody>
      </p:sp>
    </p:spTree>
    <p:extLst>
      <p:ext uri="{BB962C8B-B14F-4D97-AF65-F5344CB8AC3E}">
        <p14:creationId xmlns:p14="http://schemas.microsoft.com/office/powerpoint/2010/main" val="61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79167E-6 1.11111E-6 L -0.03437 0.56412 " pathEditMode="relative" rAng="0" ptsTypes="AA">
                                      <p:cBhvr>
                                        <p:cTn id="6" dur="500" fill="hold"/>
                                        <p:tgtEl>
                                          <p:spTgt spid="7"/>
                                        </p:tgtEl>
                                        <p:attrNameLst>
                                          <p:attrName>ppt_x</p:attrName>
                                          <p:attrName>ppt_y</p:attrName>
                                        </p:attrNameLst>
                                      </p:cBhvr>
                                      <p:rCtr x="-1719" y="28194"/>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1.66667E-6 2.96296E-6 L 0.07109 0.46898 " pathEditMode="relative" rAng="0" ptsTypes="AA">
                                      <p:cBhvr>
                                        <p:cTn id="9" dur="500" fill="hold"/>
                                        <p:tgtEl>
                                          <p:spTgt spid="13"/>
                                        </p:tgtEl>
                                        <p:attrNameLst>
                                          <p:attrName>ppt_x</p:attrName>
                                          <p:attrName>ppt_y</p:attrName>
                                        </p:attrNameLst>
                                      </p:cBhvr>
                                      <p:rCtr x="3555" y="23449"/>
                                    </p:animMotion>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2.5E-6 -3.7037E-6 L -0.01992 0.41181 " pathEditMode="relative" rAng="0" ptsTypes="AA">
                                      <p:cBhvr>
                                        <p:cTn id="12" dur="500" fill="hold"/>
                                        <p:tgtEl>
                                          <p:spTgt spid="9"/>
                                        </p:tgtEl>
                                        <p:attrNameLst>
                                          <p:attrName>ppt_x</p:attrName>
                                          <p:attrName>ppt_y</p:attrName>
                                        </p:attrNameLst>
                                      </p:cBhvr>
                                      <p:rCtr x="-1003" y="20579"/>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0.00235 -0.01458 L -0.00235 -0.01435 C 0.00169 -0.01828 0.00573 -0.02314 0.01028 -0.02546 C 0.01133 -0.02592 0.01237 -0.02615 0.01328 -0.02708 C 0.01445 -0.02777 0.01536 -0.02939 0.01653 -0.03009 C 0.01823 -0.03101 0.02031 -0.03101 0.022 -0.03171 C 0.02539 -0.03287 0.02942 -0.03611 0.03229 -0.03796 C 0.03685 -0.04051 0.04206 -0.0412 0.04661 -0.04259 C 0.05013 -0.04351 0.05039 -0.04421 0.05364 -0.0456 C 0.05612 -0.04676 0.05846 -0.04814 0.06081 -0.04861 C 0.06419 -0.04953 0.06758 -0.04976 0.07109 -0.05023 C 0.0789 -0.05532 0.07526 -0.0537 0.08685 -0.05648 C 0.09075 -0.0574 0.09661 -0.05879 0.10039 -0.05949 C 0.10377 -0.06018 0.10716 -0.06064 0.11067 -0.06111 C 0.11497 -0.06412 0.11471 -0.06412 0.12174 -0.06412 L 0.22291 -0.06273 C 0.22903 -0.06226 0.23515 -0.06203 0.24114 -0.06111 C 0.24192 -0.06111 0.24271 -0.05995 0.24349 -0.05949 C 0.24479 -0.05902 0.24622 -0.05856 0.24752 -0.0581 C 0.24831 -0.05764 0.24909 -0.05671 0.24987 -0.05648 C 0.25169 -0.05578 0.25351 -0.05555 0.25547 -0.05486 C 0.25677 -0.05439 0.25807 -0.05393 0.25937 -0.05347 C 0.26041 -0.05301 0.26146 -0.05231 0.2625 -0.05185 C 0.26341 -0.05139 0.26406 -0.05069 0.26484 -0.05023 C 0.26614 -0.04953 0.26758 -0.0493 0.26888 -0.04861 C 0.27357 -0.04629 0.27331 -0.0456 0.27747 -0.04259 C 0.27916 -0.04143 0.28099 -0.0412 0.28229 -0.03935 C 0.28307 -0.03842 0.28372 -0.03703 0.28476 -0.03634 C 0.28476 -0.03611 0.29062 -0.0324 0.29179 -0.03171 L 0.3013 -0.02546 L 0.30833 -0.02083 L 0.31081 -0.01921 C 0.31107 -0.01759 0.31107 -0.01597 0.31159 -0.01458 C 0.3125 -0.01226 0.3138 -0.01064 0.31471 -0.00833 L 0.31706 -0.00208 L 0.31875 0.00718 C 0.31901 0.0088 0.3194 0.01019 0.3194 0.01181 C 0.32057 0.02153 0.31992 0.0169 0.32109 0.0257 C 0.32226 0.04931 0.32226 0.04306 0.32109 0.07547 C 0.32096 0.07755 0.32083 0.07986 0.32031 0.08172 C 0.31914 0.08496 0.31706 0.08473 0.31562 0.08635 C 0.31354 0.0882 0.31302 0.08959 0.31159 0.0926 L 0.31315 0.09098 " pathEditMode="relative" rAng="0" ptsTypes="AAAAAAAAAAAAAAAAAAAAAAAAAAAAAAAAAAAAAAAAAAA">
                                      <p:cBhvr>
                                        <p:cTn id="15" dur="500" fill="hold"/>
                                        <p:tgtEl>
                                          <p:spTgt spid="14"/>
                                        </p:tgtEl>
                                        <p:attrNameLst>
                                          <p:attrName>ppt_x</p:attrName>
                                          <p:attrName>ppt_y</p:attrName>
                                        </p:attrNameLst>
                                      </p:cBhvr>
                                      <p:rCtr x="16211" y="2870"/>
                                    </p:animMotion>
                                  </p:childTnLst>
                                </p:cTn>
                              </p:par>
                            </p:childTnLst>
                          </p:cTn>
                        </p:par>
                        <p:par>
                          <p:cTn id="16" fill="hold">
                            <p:stCondLst>
                              <p:cond delay="2000"/>
                            </p:stCondLst>
                            <p:childTnLst>
                              <p:par>
                                <p:cTn id="17" presetID="42" presetClass="path" presetSubtype="0" accel="50000" decel="50000" fill="hold" grpId="0" nodeType="afterEffect">
                                  <p:stCondLst>
                                    <p:cond delay="0"/>
                                  </p:stCondLst>
                                  <p:childTnLst>
                                    <p:animMotion origin="layout" path="M -6.25E-7 1.85185E-6 L -0.07682 0.21088 " pathEditMode="relative" rAng="0" ptsTypes="AA">
                                      <p:cBhvr>
                                        <p:cTn id="18" dur="500" fill="hold"/>
                                        <p:tgtEl>
                                          <p:spTgt spid="8"/>
                                        </p:tgtEl>
                                        <p:attrNameLst>
                                          <p:attrName>ppt_x</p:attrName>
                                          <p:attrName>ppt_y</p:attrName>
                                        </p:attrNameLst>
                                      </p:cBhvr>
                                      <p:rCtr x="-3841" y="10532"/>
                                    </p:animMotion>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95833E-6 2.22222E-6 L 0.11849 0.60324 " pathEditMode="relative" rAng="0" ptsTypes="AA">
                                      <p:cBhvr>
                                        <p:cTn id="21" dur="500" fill="hold"/>
                                        <p:tgtEl>
                                          <p:spTgt spid="12"/>
                                        </p:tgtEl>
                                        <p:attrNameLst>
                                          <p:attrName>ppt_x</p:attrName>
                                          <p:attrName>ppt_y</p:attrName>
                                        </p:attrNameLst>
                                      </p:cBhvr>
                                      <p:rCtr x="5924" y="30162"/>
                                    </p:animMotion>
                                  </p:childTnLst>
                                </p:cTn>
                              </p:par>
                            </p:childTnLst>
                          </p:cTn>
                        </p:par>
                        <p:par>
                          <p:cTn id="22" fill="hold">
                            <p:stCondLst>
                              <p:cond delay="3000"/>
                            </p:stCondLst>
                            <p:childTnLst>
                              <p:par>
                                <p:cTn id="23" presetID="42" presetClass="path" presetSubtype="0" accel="50000" decel="50000" fill="hold" grpId="0" nodeType="afterEffect">
                                  <p:stCondLst>
                                    <p:cond delay="0"/>
                                  </p:stCondLst>
                                  <p:childTnLst>
                                    <p:animMotion origin="layout" path="M -2.91667E-6 -4.81481E-6 L 0.17552 0.31644 " pathEditMode="relative" rAng="0" ptsTypes="AA">
                                      <p:cBhvr>
                                        <p:cTn id="24" dur="500" fill="hold"/>
                                        <p:tgtEl>
                                          <p:spTgt spid="11"/>
                                        </p:tgtEl>
                                        <p:attrNameLst>
                                          <p:attrName>ppt_x</p:attrName>
                                          <p:attrName>ppt_y</p:attrName>
                                        </p:attrNameLst>
                                      </p:cBhvr>
                                      <p:rCtr x="8776" y="15810"/>
                                    </p:animMotion>
                                  </p:childTnLst>
                                </p:cTn>
                              </p:par>
                            </p:childTnLst>
                          </p:cTn>
                        </p:par>
                        <p:par>
                          <p:cTn id="25" fill="hold">
                            <p:stCondLst>
                              <p:cond delay="3500"/>
                            </p:stCondLst>
                            <p:childTnLst>
                              <p:par>
                                <p:cTn id="26" presetID="42" presetClass="path" presetSubtype="0" accel="50000" decel="50000" fill="hold" grpId="0" nodeType="afterEffect">
                                  <p:stCondLst>
                                    <p:cond delay="0"/>
                                  </p:stCondLst>
                                  <p:childTnLst>
                                    <p:animMotion origin="layout" path="M 1.04167E-6 3.33333E-6 L -0.07487 0.26759 " pathEditMode="relative" rAng="0" ptsTypes="AA">
                                      <p:cBhvr>
                                        <p:cTn id="27" dur="500" fill="hold"/>
                                        <p:tgtEl>
                                          <p:spTgt spid="10"/>
                                        </p:tgtEl>
                                        <p:attrNameLst>
                                          <p:attrName>ppt_x</p:attrName>
                                          <p:attrName>ppt_y</p:attrName>
                                        </p:attrNameLst>
                                      </p:cBhvr>
                                      <p:rCtr x="-3750" y="13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5" idx="2"/>
            </p:cNvCxnSpPr>
            <p:nvPr/>
          </p:nvCxnSpPr>
          <p:spPr>
            <a:xfrm flipV="1">
              <a:off x="1229710" y="1513490"/>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31" name="Rectangle 30">
            <a:extLst>
              <a:ext uri="{FF2B5EF4-FFF2-40B4-BE49-F238E27FC236}">
                <a16:creationId xmlns:a16="http://schemas.microsoft.com/office/drawing/2014/main" id="{7F5DE238-F0BC-49E5-A7D0-07B1E4BE16FD}"/>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2" name="TextBox 31">
            <a:extLst>
              <a:ext uri="{FF2B5EF4-FFF2-40B4-BE49-F238E27FC236}">
                <a16:creationId xmlns:a16="http://schemas.microsoft.com/office/drawing/2014/main" id="{B166ECC8-BDBA-4642-A4A3-F77C0150805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3" name="TextBox 32">
            <a:extLst>
              <a:ext uri="{FF2B5EF4-FFF2-40B4-BE49-F238E27FC236}">
                <a16:creationId xmlns:a16="http://schemas.microsoft.com/office/drawing/2014/main" id="{CFADD68B-BAA5-4E3A-A22F-8DF66E8C047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4" name="Rectangle 33">
            <a:extLst>
              <a:ext uri="{FF2B5EF4-FFF2-40B4-BE49-F238E27FC236}">
                <a16:creationId xmlns:a16="http://schemas.microsoft.com/office/drawing/2014/main" id="{F6DACBBD-2659-4F6C-8328-C9EA670B5AD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5" name="Straight Arrow Connector 34">
            <a:extLst>
              <a:ext uri="{FF2B5EF4-FFF2-40B4-BE49-F238E27FC236}">
                <a16:creationId xmlns:a16="http://schemas.microsoft.com/office/drawing/2014/main" id="{AD7AF1E3-C08B-4C7B-9817-EF6EB88B795D}"/>
              </a:ext>
            </a:extLst>
          </p:cNvPr>
          <p:cNvCxnSpPr>
            <a:cxnSpLocks/>
            <a:stCxn id="34"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627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83CD1E0-F842-46B7-A35E-8834B57599BB}"/>
              </a:ext>
            </a:extLst>
          </p:cNvPr>
          <p:cNvGrpSpPr/>
          <p:nvPr/>
        </p:nvGrpSpPr>
        <p:grpSpPr>
          <a:xfrm>
            <a:off x="826477" y="2103120"/>
            <a:ext cx="5809583" cy="2233449"/>
            <a:chOff x="465095" y="567559"/>
            <a:chExt cx="5809583" cy="2233449"/>
          </a:xfrm>
        </p:grpSpPr>
        <p:sp>
          <p:nvSpPr>
            <p:cNvPr id="4" name="Rectangle 3">
              <a:extLst>
                <a:ext uri="{FF2B5EF4-FFF2-40B4-BE49-F238E27FC236}">
                  <a16:creationId xmlns:a16="http://schemas.microsoft.com/office/drawing/2014/main" id="{88C53D60-0FA6-4C09-B36D-7C904E10789E}"/>
                </a:ext>
              </a:extLst>
            </p:cNvPr>
            <p:cNvSpPr/>
            <p:nvPr/>
          </p:nvSpPr>
          <p:spPr>
            <a:xfrm>
              <a:off x="1229710"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1860331"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490952"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121573"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3752194"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382815"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013436"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644057" y="882869"/>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553018" y="1013513"/>
              <a:ext cx="661335" cy="369332"/>
            </a:xfrm>
            <a:prstGeom prst="rect">
              <a:avLst/>
            </a:prstGeom>
            <a:noFill/>
          </p:spPr>
          <p:txBody>
            <a:bodyPr wrap="none" rtlCol="0">
              <a:spAutoFit/>
            </a:bodyPr>
            <a:lstStyle/>
            <a:p>
              <a:r>
                <a:rPr lang="en-US" dirty="0"/>
                <a:t>array</a:t>
              </a:r>
            </a:p>
          </p:txBody>
        </p:sp>
        <p:sp>
          <p:nvSpPr>
            <p:cNvPr id="14" name="TextBox 13">
              <a:extLst>
                <a:ext uri="{FF2B5EF4-FFF2-40B4-BE49-F238E27FC236}">
                  <a16:creationId xmlns:a16="http://schemas.microsoft.com/office/drawing/2014/main" id="{8860BB61-1AD2-42C0-B3C6-D09C4EF7F2CD}"/>
                </a:ext>
              </a:extLst>
            </p:cNvPr>
            <p:cNvSpPr txBox="1"/>
            <p:nvPr/>
          </p:nvSpPr>
          <p:spPr>
            <a:xfrm>
              <a:off x="465095" y="2301031"/>
              <a:ext cx="912861" cy="369332"/>
            </a:xfrm>
            <a:prstGeom prst="rect">
              <a:avLst/>
            </a:prstGeom>
            <a:noFill/>
          </p:spPr>
          <p:txBody>
            <a:bodyPr wrap="square" rtlCol="0">
              <a:spAutoFit/>
            </a:bodyPr>
            <a:lstStyle/>
            <a:p>
              <a:r>
                <a:rPr lang="en-US" dirty="0"/>
                <a:t>index2</a:t>
              </a:r>
            </a:p>
          </p:txBody>
        </p:sp>
        <p:cxnSp>
          <p:nvCxnSpPr>
            <p:cNvPr id="18" name="Straight Arrow Connector 17">
              <a:extLst>
                <a:ext uri="{FF2B5EF4-FFF2-40B4-BE49-F238E27FC236}">
                  <a16:creationId xmlns:a16="http://schemas.microsoft.com/office/drawing/2014/main" id="{D8DD2A82-9B8B-4AAA-8D93-C9144E474295}"/>
                </a:ext>
              </a:extLst>
            </p:cNvPr>
            <p:cNvCxnSpPr>
              <a:cxnSpLocks/>
              <a:stCxn id="12" idx="1"/>
              <a:endCxn id="5" idx="2"/>
            </p:cNvCxnSpPr>
            <p:nvPr/>
          </p:nvCxnSpPr>
          <p:spPr>
            <a:xfrm flipV="1">
              <a:off x="1229710" y="1513490"/>
              <a:ext cx="945932" cy="97220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D353175-1054-4D1C-BB67-082AE2C97714}"/>
                </a:ext>
              </a:extLst>
            </p:cNvPr>
            <p:cNvSpPr/>
            <p:nvPr/>
          </p:nvSpPr>
          <p:spPr>
            <a:xfrm>
              <a:off x="1229710" y="2170387"/>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394178" y="567559"/>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024798" y="567559"/>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655418" y="567559"/>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286038" y="567559"/>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3916658" y="567559"/>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547278" y="567559"/>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177898" y="567559"/>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5808518" y="567559"/>
              <a:ext cx="301686" cy="369332"/>
            </a:xfrm>
            <a:prstGeom prst="rect">
              <a:avLst/>
            </a:prstGeom>
            <a:noFill/>
          </p:spPr>
          <p:txBody>
            <a:bodyPr wrap="none" rtlCol="0">
              <a:spAutoFit/>
            </a:bodyPr>
            <a:lstStyle/>
            <a:p>
              <a:r>
                <a:rPr lang="en-US" dirty="0"/>
                <a:t>7</a:t>
              </a:r>
            </a:p>
          </p:txBody>
        </p:sp>
      </p:grpSp>
      <p:sp>
        <p:nvSpPr>
          <p:cNvPr id="31" name="Rectangle 30">
            <a:extLst>
              <a:ext uri="{FF2B5EF4-FFF2-40B4-BE49-F238E27FC236}">
                <a16:creationId xmlns:a16="http://schemas.microsoft.com/office/drawing/2014/main" id="{7F5DE238-F0BC-49E5-A7D0-07B1E4BE16FD}"/>
              </a:ext>
            </a:extLst>
          </p:cNvPr>
          <p:cNvSpPr/>
          <p:nvPr/>
        </p:nvSpPr>
        <p:spPr>
          <a:xfrm>
            <a:off x="6005439"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2" name="TextBox 31">
            <a:extLst>
              <a:ext uri="{FF2B5EF4-FFF2-40B4-BE49-F238E27FC236}">
                <a16:creationId xmlns:a16="http://schemas.microsoft.com/office/drawing/2014/main" id="{B166ECC8-BDBA-4642-A4A3-F77C0150805A}"/>
              </a:ext>
            </a:extLst>
          </p:cNvPr>
          <p:cNvSpPr txBox="1"/>
          <p:nvPr/>
        </p:nvSpPr>
        <p:spPr>
          <a:xfrm>
            <a:off x="5344104" y="1045044"/>
            <a:ext cx="543739" cy="369332"/>
          </a:xfrm>
          <a:prstGeom prst="rect">
            <a:avLst/>
          </a:prstGeom>
          <a:noFill/>
        </p:spPr>
        <p:txBody>
          <a:bodyPr wrap="none" rtlCol="0">
            <a:spAutoFit/>
          </a:bodyPr>
          <a:lstStyle/>
          <a:p>
            <a:r>
              <a:rPr lang="en-US" dirty="0"/>
              <a:t>min</a:t>
            </a:r>
          </a:p>
        </p:txBody>
      </p:sp>
      <p:sp>
        <p:nvSpPr>
          <p:cNvPr id="33" name="TextBox 32">
            <a:extLst>
              <a:ext uri="{FF2B5EF4-FFF2-40B4-BE49-F238E27FC236}">
                <a16:creationId xmlns:a16="http://schemas.microsoft.com/office/drawing/2014/main" id="{CFADD68B-BAA5-4E3A-A22F-8DF66E8C0476}"/>
              </a:ext>
            </a:extLst>
          </p:cNvPr>
          <p:cNvSpPr txBox="1"/>
          <p:nvPr/>
        </p:nvSpPr>
        <p:spPr>
          <a:xfrm>
            <a:off x="844063" y="1045044"/>
            <a:ext cx="731672" cy="369332"/>
          </a:xfrm>
          <a:prstGeom prst="rect">
            <a:avLst/>
          </a:prstGeom>
          <a:noFill/>
        </p:spPr>
        <p:txBody>
          <a:bodyPr wrap="square" rtlCol="0">
            <a:spAutoFit/>
          </a:bodyPr>
          <a:lstStyle/>
          <a:p>
            <a:pPr algn="r"/>
            <a:r>
              <a:rPr lang="en-US" dirty="0"/>
              <a:t>index</a:t>
            </a:r>
          </a:p>
        </p:txBody>
      </p:sp>
      <p:sp>
        <p:nvSpPr>
          <p:cNvPr id="34" name="Rectangle 33">
            <a:extLst>
              <a:ext uri="{FF2B5EF4-FFF2-40B4-BE49-F238E27FC236}">
                <a16:creationId xmlns:a16="http://schemas.microsoft.com/office/drawing/2014/main" id="{F6DACBBD-2659-4F6C-8328-C9EA670B5AD7}"/>
              </a:ext>
            </a:extLst>
          </p:cNvPr>
          <p:cNvSpPr/>
          <p:nvPr/>
        </p:nvSpPr>
        <p:spPr>
          <a:xfrm>
            <a:off x="1591092" y="91440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5" name="Straight Arrow Connector 34">
            <a:extLst>
              <a:ext uri="{FF2B5EF4-FFF2-40B4-BE49-F238E27FC236}">
                <a16:creationId xmlns:a16="http://schemas.microsoft.com/office/drawing/2014/main" id="{AD7AF1E3-C08B-4C7B-9817-EF6EB88B795D}"/>
              </a:ext>
            </a:extLst>
          </p:cNvPr>
          <p:cNvCxnSpPr>
            <a:cxnSpLocks/>
            <a:stCxn id="34" idx="2"/>
          </p:cNvCxnSpPr>
          <p:nvPr/>
        </p:nvCxnSpPr>
        <p:spPr>
          <a:xfrm>
            <a:off x="1906403" y="1545021"/>
            <a:ext cx="0" cy="55809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0719205"/>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1142</TotalTime>
  <Words>5254</Words>
  <Application>Microsoft Office PowerPoint</Application>
  <PresentationFormat>Widescreen</PresentationFormat>
  <Paragraphs>1561</Paragraphs>
  <Slides>73</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Consolas</vt:lpstr>
      <vt:lpstr>Myriad Pro</vt:lpstr>
      <vt:lpstr>Open Sans</vt:lpstr>
      <vt:lpstr>CC_theme</vt:lpstr>
      <vt:lpstr>Selection &amp; 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106</cp:revision>
  <dcterms:created xsi:type="dcterms:W3CDTF">2020-02-07T13:53:42Z</dcterms:created>
  <dcterms:modified xsi:type="dcterms:W3CDTF">2020-03-20T21:33:21Z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