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7"/>
  </p:notesMasterIdLst>
  <p:sldIdLst>
    <p:sldId id="257" r:id="rId5"/>
    <p:sldId id="325" r:id="rId6"/>
    <p:sldId id="382" r:id="rId7"/>
    <p:sldId id="259" r:id="rId8"/>
    <p:sldId id="421" r:id="rId9"/>
    <p:sldId id="422" r:id="rId10"/>
    <p:sldId id="423" r:id="rId11"/>
    <p:sldId id="424" r:id="rId12"/>
    <p:sldId id="425" r:id="rId13"/>
    <p:sldId id="427" r:id="rId14"/>
    <p:sldId id="428" r:id="rId15"/>
    <p:sldId id="429" r:id="rId16"/>
    <p:sldId id="430" r:id="rId17"/>
    <p:sldId id="432" r:id="rId18"/>
    <p:sldId id="433" r:id="rId19"/>
    <p:sldId id="426" r:id="rId20"/>
    <p:sldId id="434" r:id="rId21"/>
    <p:sldId id="435" r:id="rId22"/>
    <p:sldId id="436" r:id="rId23"/>
    <p:sldId id="437" r:id="rId24"/>
    <p:sldId id="438" r:id="rId25"/>
    <p:sldId id="42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cott A. Deloach" initials="SAD" lastIdx="1" clrIdx="0">
    <p:extLst>
      <p:ext uri="{19B8F6BF-5375-455C-9EA6-DF929625EA0E}">
        <p15:presenceInfo xmlns:p15="http://schemas.microsoft.com/office/powerpoint/2012/main" userId="Scott A. Deloac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0C0C0"/>
    <a:srgbClr val="9966FF"/>
    <a:srgbClr val="D9D9D9"/>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025" autoAdjust="0"/>
  </p:normalViewPr>
  <p:slideViewPr>
    <p:cSldViewPr snapToGrid="0">
      <p:cViewPr varScale="1">
        <p:scale>
          <a:sx n="85" d="100"/>
          <a:sy n="85" d="100"/>
        </p:scale>
        <p:origin x="83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65C686-E975-4851-995B-B3B455D4CBEA}" type="datetimeFigureOut">
              <a:rPr lang="en-US" smtClean="0"/>
              <a:t>3/20/2020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44883D-7433-4936-953B-ADB591C14B73}" type="slidenum">
              <a:rPr lang="en-US" smtClean="0"/>
              <a:t>‹#›</a:t>
            </a:fld>
            <a:endParaRPr lang="en-US"/>
          </a:p>
        </p:txBody>
      </p:sp>
    </p:spTree>
    <p:extLst>
      <p:ext uri="{BB962C8B-B14F-4D97-AF65-F5344CB8AC3E}">
        <p14:creationId xmlns:p14="http://schemas.microsoft.com/office/powerpoint/2010/main" val="725757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138D14-699C-41C7-9F71-9AB5B6DFBBAC}" type="slidenum">
              <a:rPr lang="en-US" smtClean="0"/>
              <a:t>1</a:t>
            </a:fld>
            <a:endParaRPr lang="en-US" dirty="0"/>
          </a:p>
        </p:txBody>
      </p:sp>
    </p:spTree>
    <p:extLst>
      <p:ext uri="{BB962C8B-B14F-4D97-AF65-F5344CB8AC3E}">
        <p14:creationId xmlns:p14="http://schemas.microsoft.com/office/powerpoint/2010/main" val="21214561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use our array and search for another value. In this case we will search for the value 19.</a:t>
            </a:r>
          </a:p>
          <a:p>
            <a:endParaRPr lang="en-US" dirty="0"/>
          </a:p>
          <a:p>
            <a:r>
              <a:rPr lang="en-US" dirty="0"/>
              <a:t>Once again, we initialize our search with start = 0 and end = 7.</a:t>
            </a:r>
          </a:p>
        </p:txBody>
      </p:sp>
      <p:sp>
        <p:nvSpPr>
          <p:cNvPr id="4" name="Slide Number Placeholder 3"/>
          <p:cNvSpPr>
            <a:spLocks noGrp="1"/>
          </p:cNvSpPr>
          <p:nvPr>
            <p:ph type="sldNum" sz="quarter" idx="5"/>
          </p:nvPr>
        </p:nvSpPr>
        <p:spPr/>
        <p:txBody>
          <a:bodyPr/>
          <a:lstStyle/>
          <a:p>
            <a:fld id="{1A44883D-7433-4936-953B-ADB591C14B73}" type="slidenum">
              <a:rPr lang="en-US" smtClean="0"/>
              <a:t>10</a:t>
            </a:fld>
            <a:endParaRPr lang="en-US"/>
          </a:p>
        </p:txBody>
      </p:sp>
    </p:spTree>
    <p:extLst>
      <p:ext uri="{BB962C8B-B14F-4D97-AF65-F5344CB8AC3E}">
        <p14:creationId xmlns:p14="http://schemas.microsoft.com/office/powerpoint/2010/main" val="426054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calculate middle, which again is 3. </a:t>
            </a:r>
          </a:p>
          <a:p>
            <a:endParaRPr lang="en-US" dirty="0"/>
          </a:p>
          <a:p>
            <a:r>
              <a:rPr lang="en-US" dirty="0"/>
              <a:t>We then check the value in our array at index 3, which is not equal to the value we are searching for, 19. </a:t>
            </a:r>
          </a:p>
          <a:p>
            <a:endParaRPr lang="en-US" dirty="0"/>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11</a:t>
            </a:fld>
            <a:endParaRPr lang="en-US"/>
          </a:p>
        </p:txBody>
      </p:sp>
    </p:spTree>
    <p:extLst>
      <p:ext uri="{BB962C8B-B14F-4D97-AF65-F5344CB8AC3E}">
        <p14:creationId xmlns:p14="http://schemas.microsoft.com/office/powerpoint/2010/main" val="21858244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set start = 4 and search again.</a:t>
            </a:r>
          </a:p>
        </p:txBody>
      </p:sp>
      <p:sp>
        <p:nvSpPr>
          <p:cNvPr id="4" name="Slide Number Placeholder 3"/>
          <p:cNvSpPr>
            <a:spLocks noGrp="1"/>
          </p:cNvSpPr>
          <p:nvPr>
            <p:ph type="sldNum" sz="quarter" idx="5"/>
          </p:nvPr>
        </p:nvSpPr>
        <p:spPr/>
        <p:txBody>
          <a:bodyPr/>
          <a:lstStyle/>
          <a:p>
            <a:fld id="{1A44883D-7433-4936-953B-ADB591C14B73}" type="slidenum">
              <a:rPr lang="en-US" smtClean="0"/>
              <a:t>12</a:t>
            </a:fld>
            <a:endParaRPr lang="en-US"/>
          </a:p>
        </p:txBody>
      </p:sp>
    </p:spTree>
    <p:extLst>
      <p:ext uri="{BB962C8B-B14F-4D97-AF65-F5344CB8AC3E}">
        <p14:creationId xmlns:p14="http://schemas.microsoft.com/office/powerpoint/2010/main" val="12651480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time we calculate middle to be 5 and we check the value there.</a:t>
            </a:r>
          </a:p>
          <a:p>
            <a:endParaRPr lang="en-US" dirty="0"/>
          </a:p>
          <a:p>
            <a:r>
              <a:rPr lang="en-US" dirty="0"/>
              <a:t>Unfortunately, 19 is greater than 12. So, to continue searching the top part of the array, we set start to 6.</a:t>
            </a:r>
          </a:p>
        </p:txBody>
      </p:sp>
      <p:sp>
        <p:nvSpPr>
          <p:cNvPr id="4" name="Slide Number Placeholder 3"/>
          <p:cNvSpPr>
            <a:spLocks noGrp="1"/>
          </p:cNvSpPr>
          <p:nvPr>
            <p:ph type="sldNum" sz="quarter" idx="5"/>
          </p:nvPr>
        </p:nvSpPr>
        <p:spPr/>
        <p:txBody>
          <a:bodyPr/>
          <a:lstStyle/>
          <a:p>
            <a:fld id="{1A44883D-7433-4936-953B-ADB591C14B73}" type="slidenum">
              <a:rPr lang="en-US" smtClean="0"/>
              <a:t>13</a:t>
            </a:fld>
            <a:endParaRPr lang="en-US"/>
          </a:p>
        </p:txBody>
      </p:sp>
    </p:spTree>
    <p:extLst>
      <p:ext uri="{BB962C8B-B14F-4D97-AF65-F5344CB8AC3E}">
        <p14:creationId xmlns:p14="http://schemas.microsoft.com/office/powerpoint/2010/main" val="21175152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start = 6 and end = 7, we calculate middle to be 6. And, if we look at the value in the array at index 6, we find 19.</a:t>
            </a:r>
          </a:p>
        </p:txBody>
      </p:sp>
      <p:sp>
        <p:nvSpPr>
          <p:cNvPr id="4" name="Slide Number Placeholder 3"/>
          <p:cNvSpPr>
            <a:spLocks noGrp="1"/>
          </p:cNvSpPr>
          <p:nvPr>
            <p:ph type="sldNum" sz="quarter" idx="5"/>
          </p:nvPr>
        </p:nvSpPr>
        <p:spPr/>
        <p:txBody>
          <a:bodyPr/>
          <a:lstStyle/>
          <a:p>
            <a:fld id="{1A44883D-7433-4936-953B-ADB591C14B73}" type="slidenum">
              <a:rPr lang="en-US" smtClean="0"/>
              <a:t>14</a:t>
            </a:fld>
            <a:endParaRPr lang="en-US"/>
          </a:p>
        </p:txBody>
      </p:sp>
    </p:spTree>
    <p:extLst>
      <p:ext uri="{BB962C8B-B14F-4D97-AF65-F5344CB8AC3E}">
        <p14:creationId xmlns:p14="http://schemas.microsoft.com/office/powerpoint/2010/main" val="15664846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once again found our search value of 19. </a:t>
            </a:r>
          </a:p>
          <a:p>
            <a:endParaRPr lang="en-US" dirty="0"/>
          </a:p>
          <a:p>
            <a:r>
              <a:rPr lang="en-US" dirty="0"/>
              <a:t>Now that we are done, we return the middle value of 6.</a:t>
            </a:r>
          </a:p>
          <a:p>
            <a:endParaRPr lang="en-US" dirty="0"/>
          </a:p>
          <a:p>
            <a:r>
              <a:rPr lang="en-US" dirty="0"/>
              <a:t>Notice that if we had used a linear search, we will have had to check 7 different locations in the array before we found the value we were searching for.</a:t>
            </a:r>
          </a:p>
          <a:p>
            <a:endParaRPr lang="en-US" dirty="0"/>
          </a:p>
          <a:p>
            <a:r>
              <a:rPr lang="en-US" dirty="0"/>
              <a:t>However, using binary search, we only looked at 3 different locations before finding our value 19. That's a pretty good improvement!</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15</a:t>
            </a:fld>
            <a:endParaRPr lang="en-US"/>
          </a:p>
        </p:txBody>
      </p:sp>
    </p:spTree>
    <p:extLst>
      <p:ext uri="{BB962C8B-B14F-4D97-AF65-F5344CB8AC3E}">
        <p14:creationId xmlns:p14="http://schemas.microsoft.com/office/powerpoint/2010/main" val="10347184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now lets look at an algorithm for implementing binary search. You can actually implement binary search using either an iterative search or a recursive search. We will look at the iterative algorithm first, and then take a look at the recursive version.</a:t>
            </a:r>
          </a:p>
          <a:p>
            <a:endParaRPr lang="en-US" dirty="0"/>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16</a:t>
            </a:fld>
            <a:endParaRPr lang="en-US"/>
          </a:p>
        </p:txBody>
      </p:sp>
    </p:spTree>
    <p:extLst>
      <p:ext uri="{BB962C8B-B14F-4D97-AF65-F5344CB8AC3E}">
        <p14:creationId xmlns:p14="http://schemas.microsoft.com/office/powerpoint/2010/main" val="36147334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kern="1200" dirty="0">
                <a:solidFill>
                  <a:schemeClr val="tx1"/>
                </a:solidFill>
                <a:effectLst/>
                <a:latin typeface="+mn-lt"/>
                <a:ea typeface="+mn-ea"/>
                <a:cs typeface="+mn-cs"/>
              </a:rPr>
              <a:t>Binary search starts by setting the inital values of start and end on lines 2 and 3 to the first and last indexes in the array. Then, the loop starts on line 4 and will repeat as long as the start index is less than or equal to the end index. If start is greater than end, then we have searched the entire array without finding our search value. In this case, the loop ends and we return -1 on line 14.</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17</a:t>
            </a:fld>
            <a:endParaRPr lang="en-US"/>
          </a:p>
        </p:txBody>
      </p:sp>
    </p:spTree>
    <p:extLst>
      <p:ext uri="{BB962C8B-B14F-4D97-AF65-F5344CB8AC3E}">
        <p14:creationId xmlns:p14="http://schemas.microsoft.com/office/powerpoint/2010/main" val="6722462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sz="1200" kern="1200" dirty="0">
                <a:solidFill>
                  <a:schemeClr val="tx1"/>
                </a:solidFill>
                <a:effectLst/>
                <a:latin typeface="+mn-lt"/>
                <a:ea typeface="+mn-ea"/>
                <a:cs typeface="+mn-cs"/>
              </a:rPr>
              <a:t>Once inside our the loop, we calculate the middle index on line 5. Then we check to see of the middle index points to our search value on line 6. If it does, we simply return the middle index and stop. </a:t>
            </a:r>
          </a:p>
          <a:p>
            <a:endParaRPr lang="it-IT" sz="1200" kern="1200" dirty="0">
              <a:solidFill>
                <a:schemeClr val="tx1"/>
              </a:solidFill>
              <a:effectLst/>
              <a:latin typeface="+mn-lt"/>
              <a:ea typeface="+mn-ea"/>
              <a:cs typeface="+mn-cs"/>
            </a:endParaRPr>
          </a:p>
          <a:p>
            <a:r>
              <a:rPr lang="it-IT" sz="1200" kern="1200" dirty="0">
                <a:solidFill>
                  <a:schemeClr val="tx1"/>
                </a:solidFill>
                <a:effectLst/>
                <a:latin typeface="+mn-lt"/>
                <a:ea typeface="+mn-ea"/>
                <a:cs typeface="+mn-cs"/>
              </a:rPr>
              <a:t>It is important to note that this algorithm will just return the index to </a:t>
            </a:r>
            <a:r>
              <a:rPr lang="it-IT" sz="1200" i="1" kern="1200" dirty="0">
                <a:solidFill>
                  <a:schemeClr val="tx1"/>
                </a:solidFill>
                <a:effectLst/>
                <a:latin typeface="+mn-lt"/>
                <a:ea typeface="+mn-ea"/>
                <a:cs typeface="+mn-cs"/>
              </a:rPr>
              <a:t>an</a:t>
            </a:r>
            <a:r>
              <a:rPr lang="it-IT" sz="1200" kern="1200" dirty="0">
                <a:solidFill>
                  <a:schemeClr val="tx1"/>
                </a:solidFill>
                <a:effectLst/>
                <a:latin typeface="+mn-lt"/>
                <a:ea typeface="+mn-ea"/>
                <a:cs typeface="+mn-cs"/>
              </a:rPr>
              <a:t> instance of our serach value in the array, although it may not be the first instance. </a:t>
            </a:r>
          </a:p>
          <a:p>
            <a:endParaRPr lang="it-IT" sz="1200" kern="1200" dirty="0">
              <a:solidFill>
                <a:schemeClr val="tx1"/>
              </a:solidFill>
              <a:effectLst/>
              <a:latin typeface="+mn-lt"/>
              <a:ea typeface="+mn-ea"/>
              <a:cs typeface="+mn-cs"/>
            </a:endParaRPr>
          </a:p>
          <a:p>
            <a:r>
              <a:rPr lang="it-IT" sz="1200" kern="1200" dirty="0">
                <a:solidFill>
                  <a:schemeClr val="tx1"/>
                </a:solidFill>
                <a:effectLst/>
                <a:latin typeface="+mn-lt"/>
                <a:ea typeface="+mn-ea"/>
                <a:cs typeface="+mn-cs"/>
              </a:rPr>
              <a:t>If we want to find the first instance, we’d have to add a loop at line 7 to search forward in the array until we find the first instance of  our search value before returning.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1A44883D-7433-4936-953B-ADB591C14B73}" type="slidenum">
              <a:rPr lang="en-US" smtClean="0"/>
              <a:t>18</a:t>
            </a:fld>
            <a:endParaRPr lang="en-US"/>
          </a:p>
        </p:txBody>
      </p:sp>
    </p:spTree>
    <p:extLst>
      <p:ext uri="{BB962C8B-B14F-4D97-AF65-F5344CB8AC3E}">
        <p14:creationId xmlns:p14="http://schemas.microsoft.com/office/powerpoint/2010/main" val="34629448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kern="1200" dirty="0">
                <a:solidFill>
                  <a:schemeClr val="tx1"/>
                </a:solidFill>
                <a:effectLst/>
                <a:latin typeface="+mn-lt"/>
                <a:ea typeface="+mn-ea"/>
                <a:cs typeface="+mn-cs"/>
              </a:rPr>
              <a:t>If we didn't find our search value, then we determine where to continue our serach in lines 8 and 10. Lines 9 and 10 update either the end or start indexes as needed, and we start the search again by looping back to the top.</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1A44883D-7433-4936-953B-ADB591C14B73}" type="slidenum">
              <a:rPr lang="en-US" smtClean="0"/>
              <a:t>19</a:t>
            </a:fld>
            <a:endParaRPr lang="en-US"/>
          </a:p>
        </p:txBody>
      </p:sp>
    </p:spTree>
    <p:extLst>
      <p:ext uri="{BB962C8B-B14F-4D97-AF65-F5344CB8AC3E}">
        <p14:creationId xmlns:p14="http://schemas.microsoft.com/office/powerpoint/2010/main" val="33572815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Now that we have a good set of sorting algorithms in our bag of tricks, the question is "can we use that to our advantage to speed up our searches?"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If we are going to do a lot of searching on a particular data set, it might make sense to sort the data first so we can do a better job of searching.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this video, we will investigate an algorithm called "binary search", which is the most popular algorithm for searching order sets of data. </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1A44883D-7433-4936-953B-ADB591C14B73}" type="slidenum">
              <a:rPr lang="en-US" smtClean="0"/>
              <a:t>2</a:t>
            </a:fld>
            <a:endParaRPr lang="en-US"/>
          </a:p>
        </p:txBody>
      </p:sp>
    </p:spTree>
    <p:extLst>
      <p:ext uri="{BB962C8B-B14F-4D97-AF65-F5344CB8AC3E}">
        <p14:creationId xmlns:p14="http://schemas.microsoft.com/office/powerpoint/2010/main" val="13919086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Now we will look at a recursive version of the program, which is actually very similar to the iterative version.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it-IT" sz="1200" kern="1200" dirty="0">
                <a:solidFill>
                  <a:schemeClr val="tx1"/>
                </a:solidFill>
                <a:effectLst/>
                <a:latin typeface="+mn-lt"/>
                <a:ea typeface="+mn-ea"/>
                <a:cs typeface="+mn-cs"/>
              </a:rPr>
              <a:t>The recursive version moves the loop’s termination condition to the base case, ensuring that it returns -1 if the start index is greater than the end index. Otherwise, it performs the same process of calculating the middle index and checking to see if it contains our search value. If it does not, it uses recursive calls in lines 9 and 11 to search the first half or second half of the array, whichever is appropriate. </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1A44883D-7433-4936-953B-ADB591C14B73}" type="slidenum">
              <a:rPr lang="en-US" smtClean="0"/>
              <a:t>20</a:t>
            </a:fld>
            <a:endParaRPr lang="en-US"/>
          </a:p>
        </p:txBody>
      </p:sp>
    </p:spTree>
    <p:extLst>
      <p:ext uri="{BB962C8B-B14F-4D97-AF65-F5344CB8AC3E}">
        <p14:creationId xmlns:p14="http://schemas.microsoft.com/office/powerpoint/2010/main" val="36631060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Computing the time complexity of binary search is actually very similar to the merge sort that we looked at earlier. Basically, we need to determine how many times the algorithm can check a value in the array – denoted by the grey cell at each level - against our search value. The worst case is when the value does not exist in the array. Like the merge sort, we cut the part of the array we are searching in half after each comparison, so our time complexity will be the same, lg(N). Compared to the other search algorithms we've looked at, this is very fast!</a:t>
            </a:r>
          </a:p>
        </p:txBody>
      </p:sp>
      <p:sp>
        <p:nvSpPr>
          <p:cNvPr id="4" name="Slide Number Placeholder 3"/>
          <p:cNvSpPr>
            <a:spLocks noGrp="1"/>
          </p:cNvSpPr>
          <p:nvPr>
            <p:ph type="sldNum" sz="quarter" idx="5"/>
          </p:nvPr>
        </p:nvSpPr>
        <p:spPr/>
        <p:txBody>
          <a:bodyPr/>
          <a:lstStyle/>
          <a:p>
            <a:fld id="{1A44883D-7433-4936-953B-ADB591C14B73}" type="slidenum">
              <a:rPr lang="en-US" smtClean="0"/>
              <a:t>21</a:t>
            </a:fld>
            <a:endParaRPr lang="en-US"/>
          </a:p>
        </p:txBody>
      </p:sp>
    </p:spTree>
    <p:extLst>
      <p:ext uri="{BB962C8B-B14F-4D97-AF65-F5344CB8AC3E}">
        <p14:creationId xmlns:p14="http://schemas.microsoft.com/office/powerpoint/2010/main" val="8263240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this video, we looked at the binary search, the most popular search algorithm for sorted data structures. We demonstrated how the algorithm looks at the middle value in the array and then recursively searches either the top half of the bottom half of the array depending on whether the middle value is greater or lesser than our </a:t>
            </a:r>
            <a:r>
              <a:rPr lang="en-US" sz="1200" kern="1200">
                <a:solidFill>
                  <a:schemeClr val="tx1"/>
                </a:solidFill>
                <a:effectLst/>
                <a:latin typeface="+mn-lt"/>
                <a:ea typeface="+mn-ea"/>
                <a:cs typeface="+mn-cs"/>
              </a:rPr>
              <a:t>search value.</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Clearly, binary search is an algorithm you want to keep handy!</a:t>
            </a:r>
          </a:p>
        </p:txBody>
      </p:sp>
      <p:sp>
        <p:nvSpPr>
          <p:cNvPr id="4" name="Slide Number Placeholder 3"/>
          <p:cNvSpPr>
            <a:spLocks noGrp="1"/>
          </p:cNvSpPr>
          <p:nvPr>
            <p:ph type="sldNum" sz="quarter" idx="5"/>
          </p:nvPr>
        </p:nvSpPr>
        <p:spPr/>
        <p:txBody>
          <a:bodyPr/>
          <a:lstStyle/>
          <a:p>
            <a:fld id="{1A44883D-7433-4936-953B-ADB591C14B73}" type="slidenum">
              <a:rPr lang="en-US" smtClean="0"/>
              <a:t>22</a:t>
            </a:fld>
            <a:endParaRPr lang="en-US"/>
          </a:p>
        </p:txBody>
      </p:sp>
    </p:spTree>
    <p:extLst>
      <p:ext uri="{BB962C8B-B14F-4D97-AF65-F5344CB8AC3E}">
        <p14:creationId xmlns:p14="http://schemas.microsoft.com/office/powerpoint/2010/main" val="17163306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strategy of the binary search algorithm is to compare the value in the middle of the container with the value we are looking for. If our container is sorted in ascending order there are three possible outcomes:</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If the value in the middle is equal to the value we are searching for, we have found the correct element and we can return. </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If the value in the middle is less than the value we are searching for, then we need to search for the value in the top half of the container.</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If the value in the middle is greater than the value we are searching for, then we need to search for the value in the bottom half of the container.</a:t>
            </a:r>
          </a:p>
          <a:p>
            <a:pPr lvl="0"/>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Once we have found the value we are searching for, we can easily find any other values in the array by a simple linear search of the elements immediately before and after the element holding the value we are searching for. Since the container is sorted, all similar values should be grouped together. If we want our algorithm to return the index of the first occurrence of the desired value, we can simply search toward the front of the container until we find the first occurrence. </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3</a:t>
            </a:fld>
            <a:endParaRPr lang="en-US"/>
          </a:p>
        </p:txBody>
      </p:sp>
    </p:spTree>
    <p:extLst>
      <p:ext uri="{BB962C8B-B14F-4D97-AF65-F5344CB8AC3E}">
        <p14:creationId xmlns:p14="http://schemas.microsoft.com/office/powerpoint/2010/main" val="2597702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look at an example of binary search before we delve into the code.</a:t>
            </a:r>
          </a:p>
          <a:p>
            <a:endParaRPr lang="en-US" dirty="0"/>
          </a:p>
          <a:p>
            <a:r>
              <a:rPr lang="en-US" dirty="0"/>
              <a:t>In this example, we have an array of integers that have already been sorted by a sorting algorithm.</a:t>
            </a:r>
          </a:p>
          <a:p>
            <a:endParaRPr lang="en-US" dirty="0"/>
          </a:p>
          <a:p>
            <a:r>
              <a:rPr lang="en-US" dirty="0"/>
              <a:t>To carry out binary search, we need to keep track of 4 numbers. First, we have to know the value we are searching for. This is generally an input to the search algorithm. </a:t>
            </a:r>
          </a:p>
          <a:p>
            <a:endParaRPr lang="en-US" dirty="0"/>
          </a:p>
          <a:p>
            <a:r>
              <a:rPr lang="en-US" dirty="0"/>
              <a:t>Then, we need to keep track of the starting index of part of the array in which we are searching. This will begin at the beginning of the array, but may change depending on our search. We also need to keep track of the last index of the part of the array we are search. Again, this will start at the end of the array.</a:t>
            </a:r>
          </a:p>
          <a:p>
            <a:endParaRPr lang="en-US" dirty="0"/>
          </a:p>
          <a:p>
            <a:r>
              <a:rPr lang="en-US" dirty="0"/>
              <a:t>And finally, we will compute the middle of the array. This is calculated by adding the start and end values and then dividing by 2.</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4</a:t>
            </a:fld>
            <a:endParaRPr lang="en-US"/>
          </a:p>
        </p:txBody>
      </p:sp>
    </p:spTree>
    <p:extLst>
      <p:ext uri="{BB962C8B-B14F-4D97-AF65-F5344CB8AC3E}">
        <p14:creationId xmlns:p14="http://schemas.microsoft.com/office/powerpoint/2010/main" val="34379187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example, let's assume we will be searching for the number -3. As we just said, we will begin with start set to 0 and end set to 7, the first and last index of our array.</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5</a:t>
            </a:fld>
            <a:endParaRPr lang="en-US"/>
          </a:p>
        </p:txBody>
      </p:sp>
    </p:spTree>
    <p:extLst>
      <p:ext uri="{BB962C8B-B14F-4D97-AF65-F5344CB8AC3E}">
        <p14:creationId xmlns:p14="http://schemas.microsoft.com/office/powerpoint/2010/main" val="10138339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calculate the value of middle.</a:t>
            </a:r>
          </a:p>
        </p:txBody>
      </p:sp>
      <p:sp>
        <p:nvSpPr>
          <p:cNvPr id="4" name="Slide Number Placeholder 3"/>
          <p:cNvSpPr>
            <a:spLocks noGrp="1"/>
          </p:cNvSpPr>
          <p:nvPr>
            <p:ph type="sldNum" sz="quarter" idx="5"/>
          </p:nvPr>
        </p:nvSpPr>
        <p:spPr/>
        <p:txBody>
          <a:bodyPr/>
          <a:lstStyle/>
          <a:p>
            <a:fld id="{1A44883D-7433-4936-953B-ADB591C14B73}" type="slidenum">
              <a:rPr lang="en-US" smtClean="0"/>
              <a:t>6</a:t>
            </a:fld>
            <a:endParaRPr lang="en-US"/>
          </a:p>
        </p:txBody>
      </p:sp>
    </p:spTree>
    <p:extLst>
      <p:ext uri="{BB962C8B-B14F-4D97-AF65-F5344CB8AC3E}">
        <p14:creationId xmlns:p14="http://schemas.microsoft.com/office/powerpoint/2010/main" val="8309652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Which in this case is the index 3. </a:t>
            </a:r>
          </a:p>
          <a:p>
            <a:endParaRPr lang="en-US" dirty="0"/>
          </a:p>
          <a:p>
            <a:r>
              <a:rPr lang="en-US" dirty="0"/>
              <a:t>So, we look in the array at index 3, which holds the value 3. Since 3 is greater than our value -3, we will need to continue searching the bottom half of the array.</a:t>
            </a:r>
          </a:p>
        </p:txBody>
      </p:sp>
      <p:sp>
        <p:nvSpPr>
          <p:cNvPr id="4" name="Slide Number Placeholder 3"/>
          <p:cNvSpPr>
            <a:spLocks noGrp="1"/>
          </p:cNvSpPr>
          <p:nvPr>
            <p:ph type="sldNum" sz="quarter" idx="5"/>
          </p:nvPr>
        </p:nvSpPr>
        <p:spPr/>
        <p:txBody>
          <a:bodyPr/>
          <a:lstStyle/>
          <a:p>
            <a:fld id="{1A44883D-7433-4936-953B-ADB591C14B73}" type="slidenum">
              <a:rPr lang="en-US" smtClean="0"/>
              <a:t>7</a:t>
            </a:fld>
            <a:endParaRPr lang="en-US"/>
          </a:p>
        </p:txBody>
      </p:sp>
    </p:spTree>
    <p:extLst>
      <p:ext uri="{BB962C8B-B14F-4D97-AF65-F5344CB8AC3E}">
        <p14:creationId xmlns:p14="http://schemas.microsoft.com/office/powerpoint/2010/main" val="31721933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that after looking at only one element in our array, we have effectively eliminated the need to search ½ of the array. </a:t>
            </a:r>
          </a:p>
          <a:p>
            <a:endParaRPr lang="en-US" dirty="0"/>
          </a:p>
          <a:p>
            <a:r>
              <a:rPr lang="en-US" dirty="0"/>
              <a:t>We re-calculate middle after updating the end index. In this case middle equals 1, so we check the value in our array at index 1. </a:t>
            </a:r>
          </a:p>
        </p:txBody>
      </p:sp>
      <p:sp>
        <p:nvSpPr>
          <p:cNvPr id="4" name="Slide Number Placeholder 3"/>
          <p:cNvSpPr>
            <a:spLocks noGrp="1"/>
          </p:cNvSpPr>
          <p:nvPr>
            <p:ph type="sldNum" sz="quarter" idx="5"/>
          </p:nvPr>
        </p:nvSpPr>
        <p:spPr/>
        <p:txBody>
          <a:bodyPr/>
          <a:lstStyle/>
          <a:p>
            <a:fld id="{1A44883D-7433-4936-953B-ADB591C14B73}" type="slidenum">
              <a:rPr lang="en-US" smtClean="0"/>
              <a:t>8</a:t>
            </a:fld>
            <a:endParaRPr lang="en-US"/>
          </a:p>
        </p:txBody>
      </p:sp>
    </p:spTree>
    <p:extLst>
      <p:ext uri="{BB962C8B-B14F-4D97-AF65-F5344CB8AC3E}">
        <p14:creationId xmlns:p14="http://schemas.microsoft.com/office/powerpoint/2010/main" val="41026233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In this case, the value at index 1 is -3, so we have found our match. We simply return the index value of middle and we are done.</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9</a:t>
            </a:fld>
            <a:endParaRPr lang="en-US"/>
          </a:p>
        </p:txBody>
      </p:sp>
    </p:spTree>
    <p:extLst>
      <p:ext uri="{BB962C8B-B14F-4D97-AF65-F5344CB8AC3E}">
        <p14:creationId xmlns:p14="http://schemas.microsoft.com/office/powerpoint/2010/main" val="21848708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104E3-1C7C-409C-8342-658BB880E0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D721DC8-CF14-480F-A5F4-B878663CD3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8D464D-ED86-4336-8B26-84E7E5BC2F8B}"/>
              </a:ext>
            </a:extLst>
          </p:cNvPr>
          <p:cNvSpPr>
            <a:spLocks noGrp="1"/>
          </p:cNvSpPr>
          <p:nvPr>
            <p:ph type="dt" sz="half" idx="10"/>
          </p:nvPr>
        </p:nvSpPr>
        <p:spPr/>
        <p:txBody>
          <a:bodyPr/>
          <a:lstStyle/>
          <a:p>
            <a:fld id="{6B9CC98C-563E-4F7D-9927-73EC4AAC1618}" type="datetimeFigureOut">
              <a:rPr lang="en-US" smtClean="0"/>
              <a:t>3/20/2020</a:t>
            </a:fld>
            <a:endParaRPr lang="en-US"/>
          </a:p>
        </p:txBody>
      </p:sp>
      <p:sp>
        <p:nvSpPr>
          <p:cNvPr id="5" name="Footer Placeholder 4">
            <a:extLst>
              <a:ext uri="{FF2B5EF4-FFF2-40B4-BE49-F238E27FC236}">
                <a16:creationId xmlns:a16="http://schemas.microsoft.com/office/drawing/2014/main" id="{B4133C7E-997E-4B5D-8683-E025E4C593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5AED76-5B99-480B-9062-756DEF54DCAB}"/>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1193473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8654F-89BB-41D7-A595-9B119E702E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533299F-1472-4593-8CB1-558189C11E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179A93-E34A-4EA1-8E4E-80DAAFEDAD7C}"/>
              </a:ext>
            </a:extLst>
          </p:cNvPr>
          <p:cNvSpPr>
            <a:spLocks noGrp="1"/>
          </p:cNvSpPr>
          <p:nvPr>
            <p:ph type="dt" sz="half" idx="10"/>
          </p:nvPr>
        </p:nvSpPr>
        <p:spPr/>
        <p:txBody>
          <a:bodyPr/>
          <a:lstStyle/>
          <a:p>
            <a:fld id="{6B9CC98C-563E-4F7D-9927-73EC4AAC1618}" type="datetimeFigureOut">
              <a:rPr lang="en-US" smtClean="0"/>
              <a:t>3/20/2020</a:t>
            </a:fld>
            <a:endParaRPr lang="en-US"/>
          </a:p>
        </p:txBody>
      </p:sp>
      <p:sp>
        <p:nvSpPr>
          <p:cNvPr id="5" name="Footer Placeholder 4">
            <a:extLst>
              <a:ext uri="{FF2B5EF4-FFF2-40B4-BE49-F238E27FC236}">
                <a16:creationId xmlns:a16="http://schemas.microsoft.com/office/drawing/2014/main" id="{BE3508D0-88CB-4A32-BA8D-322A10A36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4CA5F7-65F2-4C05-BFC9-0ABC1BD6EBF3}"/>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98659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3BFD89-B3B3-4B4F-94C9-0635017822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DF465C-CEE7-4823-8F13-024803C041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FD2C3C-D457-4216-B169-D06FB453D3DF}"/>
              </a:ext>
            </a:extLst>
          </p:cNvPr>
          <p:cNvSpPr>
            <a:spLocks noGrp="1"/>
          </p:cNvSpPr>
          <p:nvPr>
            <p:ph type="dt" sz="half" idx="10"/>
          </p:nvPr>
        </p:nvSpPr>
        <p:spPr/>
        <p:txBody>
          <a:bodyPr/>
          <a:lstStyle/>
          <a:p>
            <a:fld id="{6B9CC98C-563E-4F7D-9927-73EC4AAC1618}" type="datetimeFigureOut">
              <a:rPr lang="en-US" smtClean="0"/>
              <a:t>3/20/2020</a:t>
            </a:fld>
            <a:endParaRPr lang="en-US"/>
          </a:p>
        </p:txBody>
      </p:sp>
      <p:sp>
        <p:nvSpPr>
          <p:cNvPr id="5" name="Footer Placeholder 4">
            <a:extLst>
              <a:ext uri="{FF2B5EF4-FFF2-40B4-BE49-F238E27FC236}">
                <a16:creationId xmlns:a16="http://schemas.microsoft.com/office/drawing/2014/main" id="{62631284-AA09-45E0-AC63-92C38EFBDE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B34F62-4D1E-4F66-82ED-2AB0EDA8ABCA}"/>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2766437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518D2-9324-43A7-9BBB-AEF86E4BBB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868CE8-FCDF-47ED-AFD1-9EDB62ECB0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1891FD-429E-422B-8000-A7658AC5AB59}"/>
              </a:ext>
            </a:extLst>
          </p:cNvPr>
          <p:cNvSpPr>
            <a:spLocks noGrp="1"/>
          </p:cNvSpPr>
          <p:nvPr>
            <p:ph type="dt" sz="half" idx="10"/>
          </p:nvPr>
        </p:nvSpPr>
        <p:spPr/>
        <p:txBody>
          <a:bodyPr/>
          <a:lstStyle/>
          <a:p>
            <a:fld id="{6B9CC98C-563E-4F7D-9927-73EC4AAC1618}" type="datetimeFigureOut">
              <a:rPr lang="en-US" smtClean="0"/>
              <a:t>3/20/2020</a:t>
            </a:fld>
            <a:endParaRPr lang="en-US"/>
          </a:p>
        </p:txBody>
      </p:sp>
      <p:sp>
        <p:nvSpPr>
          <p:cNvPr id="5" name="Footer Placeholder 4">
            <a:extLst>
              <a:ext uri="{FF2B5EF4-FFF2-40B4-BE49-F238E27FC236}">
                <a16:creationId xmlns:a16="http://schemas.microsoft.com/office/drawing/2014/main" id="{BC0D7F40-6AA0-4732-B458-BEFFAECC5E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029E76-DF98-4CDE-B634-254F482C7C83}"/>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627666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C9BD4-62DF-4D8A-AC73-7B7B99AE67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A47A3E-DAC6-402C-8A52-20470B1743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B78356-A776-449D-8AF7-C5C294EDD105}"/>
              </a:ext>
            </a:extLst>
          </p:cNvPr>
          <p:cNvSpPr>
            <a:spLocks noGrp="1"/>
          </p:cNvSpPr>
          <p:nvPr>
            <p:ph type="dt" sz="half" idx="10"/>
          </p:nvPr>
        </p:nvSpPr>
        <p:spPr/>
        <p:txBody>
          <a:bodyPr/>
          <a:lstStyle/>
          <a:p>
            <a:fld id="{6B9CC98C-563E-4F7D-9927-73EC4AAC1618}" type="datetimeFigureOut">
              <a:rPr lang="en-US" smtClean="0"/>
              <a:t>3/20/2020</a:t>
            </a:fld>
            <a:endParaRPr lang="en-US"/>
          </a:p>
        </p:txBody>
      </p:sp>
      <p:sp>
        <p:nvSpPr>
          <p:cNvPr id="5" name="Footer Placeholder 4">
            <a:extLst>
              <a:ext uri="{FF2B5EF4-FFF2-40B4-BE49-F238E27FC236}">
                <a16:creationId xmlns:a16="http://schemas.microsoft.com/office/drawing/2014/main" id="{9EC62751-05F9-43A7-8FE6-E66A4BE08F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C7F848-BA2C-431F-B184-A4DCD4408AF6}"/>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455892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4B0C3-5972-435E-ABBF-0F0B7767EF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F4E02D-90E6-406B-AA3A-38587F4147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EACEBE-6C1F-48E0-BA5B-18C6B47BE1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D72193-7DA4-4103-BB39-ECFCDDE957B6}"/>
              </a:ext>
            </a:extLst>
          </p:cNvPr>
          <p:cNvSpPr>
            <a:spLocks noGrp="1"/>
          </p:cNvSpPr>
          <p:nvPr>
            <p:ph type="dt" sz="half" idx="10"/>
          </p:nvPr>
        </p:nvSpPr>
        <p:spPr/>
        <p:txBody>
          <a:bodyPr/>
          <a:lstStyle/>
          <a:p>
            <a:fld id="{6B9CC98C-563E-4F7D-9927-73EC4AAC1618}" type="datetimeFigureOut">
              <a:rPr lang="en-US" smtClean="0"/>
              <a:t>3/20/2020</a:t>
            </a:fld>
            <a:endParaRPr lang="en-US"/>
          </a:p>
        </p:txBody>
      </p:sp>
      <p:sp>
        <p:nvSpPr>
          <p:cNvPr id="6" name="Footer Placeholder 5">
            <a:extLst>
              <a:ext uri="{FF2B5EF4-FFF2-40B4-BE49-F238E27FC236}">
                <a16:creationId xmlns:a16="http://schemas.microsoft.com/office/drawing/2014/main" id="{E4988808-F6B4-4996-AD17-1EB0FF531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A70704-1554-4964-B7DB-08A8D43E6085}"/>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596273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6D14-D940-4609-85D3-98761FBA471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08B2BB-F6E8-4563-AE83-7FB9D18210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2E996C-9A7C-40C4-B6DF-F9B94C1331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2053C-721C-4122-BB8B-FCFA03E390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6232E0-FCD5-4A75-94DF-293B6350F8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F97165-6094-43A1-8AD8-97F258F734AD}"/>
              </a:ext>
            </a:extLst>
          </p:cNvPr>
          <p:cNvSpPr>
            <a:spLocks noGrp="1"/>
          </p:cNvSpPr>
          <p:nvPr>
            <p:ph type="dt" sz="half" idx="10"/>
          </p:nvPr>
        </p:nvSpPr>
        <p:spPr/>
        <p:txBody>
          <a:bodyPr/>
          <a:lstStyle/>
          <a:p>
            <a:fld id="{6B9CC98C-563E-4F7D-9927-73EC4AAC1618}" type="datetimeFigureOut">
              <a:rPr lang="en-US" smtClean="0"/>
              <a:t>3/20/2020</a:t>
            </a:fld>
            <a:endParaRPr lang="en-US"/>
          </a:p>
        </p:txBody>
      </p:sp>
      <p:sp>
        <p:nvSpPr>
          <p:cNvPr id="8" name="Footer Placeholder 7">
            <a:extLst>
              <a:ext uri="{FF2B5EF4-FFF2-40B4-BE49-F238E27FC236}">
                <a16:creationId xmlns:a16="http://schemas.microsoft.com/office/drawing/2014/main" id="{3B459F5C-59E6-4E02-922C-9F69B92E2D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94B26B5-C338-4144-80AE-E23FABE3345B}"/>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2010620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853C0-C38A-4886-BBFE-C16A2568D0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5D7151-EEA9-4F11-B7AB-5672599A91B9}"/>
              </a:ext>
            </a:extLst>
          </p:cNvPr>
          <p:cNvSpPr>
            <a:spLocks noGrp="1"/>
          </p:cNvSpPr>
          <p:nvPr>
            <p:ph type="dt" sz="half" idx="10"/>
          </p:nvPr>
        </p:nvSpPr>
        <p:spPr/>
        <p:txBody>
          <a:bodyPr/>
          <a:lstStyle/>
          <a:p>
            <a:fld id="{6B9CC98C-563E-4F7D-9927-73EC4AAC1618}" type="datetimeFigureOut">
              <a:rPr lang="en-US" smtClean="0"/>
              <a:t>3/20/2020</a:t>
            </a:fld>
            <a:endParaRPr lang="en-US"/>
          </a:p>
        </p:txBody>
      </p:sp>
      <p:sp>
        <p:nvSpPr>
          <p:cNvPr id="4" name="Footer Placeholder 3">
            <a:extLst>
              <a:ext uri="{FF2B5EF4-FFF2-40B4-BE49-F238E27FC236}">
                <a16:creationId xmlns:a16="http://schemas.microsoft.com/office/drawing/2014/main" id="{268C2E75-58C4-44DD-8A53-1AD83F6E73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7A0F24-559E-4551-8F15-47F854121CE8}"/>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3710833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67101B-6D9C-41F6-ABC1-3538333B239F}"/>
              </a:ext>
            </a:extLst>
          </p:cNvPr>
          <p:cNvSpPr>
            <a:spLocks noGrp="1"/>
          </p:cNvSpPr>
          <p:nvPr>
            <p:ph type="dt" sz="half" idx="10"/>
          </p:nvPr>
        </p:nvSpPr>
        <p:spPr/>
        <p:txBody>
          <a:bodyPr/>
          <a:lstStyle/>
          <a:p>
            <a:fld id="{6B9CC98C-563E-4F7D-9927-73EC4AAC1618}" type="datetimeFigureOut">
              <a:rPr lang="en-US" smtClean="0"/>
              <a:t>3/20/2020</a:t>
            </a:fld>
            <a:endParaRPr lang="en-US"/>
          </a:p>
        </p:txBody>
      </p:sp>
      <p:sp>
        <p:nvSpPr>
          <p:cNvPr id="3" name="Footer Placeholder 2">
            <a:extLst>
              <a:ext uri="{FF2B5EF4-FFF2-40B4-BE49-F238E27FC236}">
                <a16:creationId xmlns:a16="http://schemas.microsoft.com/office/drawing/2014/main" id="{FBF00F5C-5029-4239-8E71-DC0B11AD06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4FEA6E-530F-4070-8AAE-5A5D7E80F4E6}"/>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2365759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B4B58-A67D-4C1F-8C06-AA67E33433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05E9842-B95A-46EB-B98A-E4960191E2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6FAECC-5B29-4784-92A4-4DEC9BD296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ED51BD-5559-48EA-9F25-F443B67CC62A}"/>
              </a:ext>
            </a:extLst>
          </p:cNvPr>
          <p:cNvSpPr>
            <a:spLocks noGrp="1"/>
          </p:cNvSpPr>
          <p:nvPr>
            <p:ph type="dt" sz="half" idx="10"/>
          </p:nvPr>
        </p:nvSpPr>
        <p:spPr/>
        <p:txBody>
          <a:bodyPr/>
          <a:lstStyle/>
          <a:p>
            <a:fld id="{6B9CC98C-563E-4F7D-9927-73EC4AAC1618}" type="datetimeFigureOut">
              <a:rPr lang="en-US" smtClean="0"/>
              <a:t>3/20/2020</a:t>
            </a:fld>
            <a:endParaRPr lang="en-US"/>
          </a:p>
        </p:txBody>
      </p:sp>
      <p:sp>
        <p:nvSpPr>
          <p:cNvPr id="6" name="Footer Placeholder 5">
            <a:extLst>
              <a:ext uri="{FF2B5EF4-FFF2-40B4-BE49-F238E27FC236}">
                <a16:creationId xmlns:a16="http://schemas.microsoft.com/office/drawing/2014/main" id="{092F858E-CE8A-42A4-A4F0-CF7CC46E78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692012-98F1-48CE-97D1-8E4476F8E47C}"/>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3070692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AE0A1-D493-441B-8BFC-6AA30E5FCA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C32401-F764-4FDB-BC5F-D989C91BDE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4D8D3D4-4873-42DD-A5DD-663E55E7C5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90B3A5-7291-4DBC-9848-C617506C09EC}"/>
              </a:ext>
            </a:extLst>
          </p:cNvPr>
          <p:cNvSpPr>
            <a:spLocks noGrp="1"/>
          </p:cNvSpPr>
          <p:nvPr>
            <p:ph type="dt" sz="half" idx="10"/>
          </p:nvPr>
        </p:nvSpPr>
        <p:spPr/>
        <p:txBody>
          <a:bodyPr/>
          <a:lstStyle/>
          <a:p>
            <a:fld id="{6B9CC98C-563E-4F7D-9927-73EC4AAC1618}" type="datetimeFigureOut">
              <a:rPr lang="en-US" smtClean="0"/>
              <a:t>3/20/2020</a:t>
            </a:fld>
            <a:endParaRPr lang="en-US"/>
          </a:p>
        </p:txBody>
      </p:sp>
      <p:sp>
        <p:nvSpPr>
          <p:cNvPr id="6" name="Footer Placeholder 5">
            <a:extLst>
              <a:ext uri="{FF2B5EF4-FFF2-40B4-BE49-F238E27FC236}">
                <a16:creationId xmlns:a16="http://schemas.microsoft.com/office/drawing/2014/main" id="{F326CF71-2C52-4A4E-B0D0-B8897A60C8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9D5335-CDB5-4A3B-94EC-03AA218609AF}"/>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494034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0C0C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AE31BB-55D7-422A-B0FC-D5489D1947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90F10A-4A03-4A83-91AD-171B7E25AE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F9F6E54-36F0-48D0-A8FC-7CC5C50004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9CC98C-563E-4F7D-9927-73EC4AAC1618}" type="datetimeFigureOut">
              <a:rPr lang="en-US" smtClean="0"/>
              <a:t>3/20/2020</a:t>
            </a:fld>
            <a:endParaRPr lang="en-US"/>
          </a:p>
        </p:txBody>
      </p:sp>
      <p:sp>
        <p:nvSpPr>
          <p:cNvPr id="5" name="Footer Placeholder 4">
            <a:extLst>
              <a:ext uri="{FF2B5EF4-FFF2-40B4-BE49-F238E27FC236}">
                <a16:creationId xmlns:a16="http://schemas.microsoft.com/office/drawing/2014/main" id="{31AF3AD2-C245-444A-88AC-AAAAA37507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9430A94-BF88-41E4-B45A-0869F752EA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1F958E-7B8F-4EBF-90B1-6C1DA9F53C9C}" type="slidenum">
              <a:rPr lang="en-US" smtClean="0"/>
              <a:t>‹#›</a:t>
            </a:fld>
            <a:endParaRPr lang="en-US"/>
          </a:p>
        </p:txBody>
      </p:sp>
    </p:spTree>
    <p:extLst>
      <p:ext uri="{BB962C8B-B14F-4D97-AF65-F5344CB8AC3E}">
        <p14:creationId xmlns:p14="http://schemas.microsoft.com/office/powerpoint/2010/main" val="8668309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yriad Pro" panose="020B0503030403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yriad Pro" panose="020B05030304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yriad Pro" panose="020B05030304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yriad Pro" panose="020B05030304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hyperlink" Target="https://creativecommons.org/licenses/by-sa/3.0/" TargetMode="External"/><Relationship Id="rId4" Type="http://schemas.openxmlformats.org/officeDocument/2006/relationships/hyperlink" Target="http://commons.wikimedia.org/wiki/File:Feedbin-Icon-home-search.svg"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7.xml"/><Relationship Id="rId5" Type="http://schemas.openxmlformats.org/officeDocument/2006/relationships/hyperlink" Target="https://creativecommons.org/licenses/by-sa/3.0/" TargetMode="External"/><Relationship Id="rId4" Type="http://schemas.openxmlformats.org/officeDocument/2006/relationships/hyperlink" Target="http://commons.wikimedia.org/wiki/File:Feedbin-Icon-home-search.svg"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AF1BC-DB19-462B-97BF-A269442C946D}"/>
              </a:ext>
            </a:extLst>
          </p:cNvPr>
          <p:cNvSpPr>
            <a:spLocks noGrp="1"/>
          </p:cNvSpPr>
          <p:nvPr>
            <p:ph type="ctrTitle"/>
          </p:nvPr>
        </p:nvSpPr>
        <p:spPr>
          <a:xfrm>
            <a:off x="1524000" y="2408238"/>
            <a:ext cx="9144000" cy="2387600"/>
          </a:xfrm>
        </p:spPr>
        <p:txBody>
          <a:bodyPr>
            <a:normAutofit/>
          </a:bodyPr>
          <a:lstStyle/>
          <a:p>
            <a:r>
              <a:rPr lang="en-US" sz="5400" dirty="0">
                <a:solidFill>
                  <a:srgbClr val="512888"/>
                </a:solidFill>
              </a:rPr>
              <a:t>Binary Search</a:t>
            </a:r>
            <a:endParaRPr lang="en-US" sz="5400" dirty="0">
              <a:solidFill>
                <a:srgbClr val="512888"/>
              </a:solidFill>
              <a:latin typeface="Myriad Pro" panose="020B0503030403020204" pitchFamily="34" charset="0"/>
            </a:endParaRPr>
          </a:p>
        </p:txBody>
      </p:sp>
      <p:sp>
        <p:nvSpPr>
          <p:cNvPr id="3" name="Subtitle 2">
            <a:extLst>
              <a:ext uri="{FF2B5EF4-FFF2-40B4-BE49-F238E27FC236}">
                <a16:creationId xmlns:a16="http://schemas.microsoft.com/office/drawing/2014/main" id="{C76A5337-4A2F-4A36-BCA0-BB15150C2A8F}"/>
              </a:ext>
            </a:extLst>
          </p:cNvPr>
          <p:cNvSpPr>
            <a:spLocks noGrp="1"/>
          </p:cNvSpPr>
          <p:nvPr>
            <p:ph type="subTitle" idx="1"/>
          </p:nvPr>
        </p:nvSpPr>
        <p:spPr>
          <a:xfrm>
            <a:off x="1524000" y="4887913"/>
            <a:ext cx="9144000" cy="1655762"/>
          </a:xfrm>
        </p:spPr>
        <p:txBody>
          <a:bodyPr>
            <a:normAutofit/>
          </a:bodyPr>
          <a:lstStyle/>
          <a:p>
            <a:r>
              <a:rPr lang="en-US" sz="2800" dirty="0">
                <a:latin typeface="Myriad Pro" panose="020B0503030403020204" pitchFamily="34" charset="0"/>
              </a:rPr>
              <a:t>Computational Core</a:t>
            </a:r>
          </a:p>
        </p:txBody>
      </p:sp>
      <p:cxnSp>
        <p:nvCxnSpPr>
          <p:cNvPr id="7" name="Straight Connector 6">
            <a:extLst>
              <a:ext uri="{FF2B5EF4-FFF2-40B4-BE49-F238E27FC236}">
                <a16:creationId xmlns:a16="http://schemas.microsoft.com/office/drawing/2014/main" id="{C4AFE65F-16DA-4B5F-AF08-EF450E91D0B1}"/>
              </a:ext>
            </a:extLst>
          </p:cNvPr>
          <p:cNvCxnSpPr>
            <a:cxnSpLocks/>
          </p:cNvCxnSpPr>
          <p:nvPr/>
        </p:nvCxnSpPr>
        <p:spPr>
          <a:xfrm>
            <a:off x="2050991" y="4795838"/>
            <a:ext cx="8067230" cy="0"/>
          </a:xfrm>
          <a:prstGeom prst="line">
            <a:avLst/>
          </a:prstGeom>
          <a:ln w="73025">
            <a:solidFill>
              <a:srgbClr val="512888"/>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3C2D0340-241A-4A75-89B8-7CB43F602217}"/>
              </a:ext>
            </a:extLst>
          </p:cNvPr>
          <p:cNvPicPr>
            <a:picLocks noChangeAspect="1"/>
          </p:cNvPicPr>
          <p:nvPr/>
        </p:nvPicPr>
        <p:blipFill>
          <a:blip r:embed="rId3"/>
          <a:stretch>
            <a:fillRect/>
          </a:stretch>
        </p:blipFill>
        <p:spPr>
          <a:xfrm>
            <a:off x="3154423" y="693991"/>
            <a:ext cx="5883154" cy="2078823"/>
          </a:xfrm>
          <a:prstGeom prst="rect">
            <a:avLst/>
          </a:prstGeom>
        </p:spPr>
      </p:pic>
    </p:spTree>
    <p:extLst>
      <p:ext uri="{BB962C8B-B14F-4D97-AF65-F5344CB8AC3E}">
        <p14:creationId xmlns:p14="http://schemas.microsoft.com/office/powerpoint/2010/main" val="2536516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8144740-CF63-4B35-8818-08EBD8518497}"/>
              </a:ext>
            </a:extLst>
          </p:cNvPr>
          <p:cNvGrpSpPr/>
          <p:nvPr/>
        </p:nvGrpSpPr>
        <p:grpSpPr>
          <a:xfrm>
            <a:off x="945573" y="2188326"/>
            <a:ext cx="5721660" cy="945931"/>
            <a:chOff x="872836" y="991293"/>
            <a:chExt cx="5721660" cy="945931"/>
          </a:xfrm>
        </p:grpSpPr>
        <p:sp>
          <p:nvSpPr>
            <p:cNvPr id="4" name="Rectangle 3">
              <a:extLst>
                <a:ext uri="{FF2B5EF4-FFF2-40B4-BE49-F238E27FC236}">
                  <a16:creationId xmlns:a16="http://schemas.microsoft.com/office/drawing/2014/main" id="{88C53D60-0FA6-4C09-B36D-7C904E10789E}"/>
                </a:ext>
              </a:extLst>
            </p:cNvPr>
            <p:cNvSpPr/>
            <p:nvPr/>
          </p:nvSpPr>
          <p:spPr>
            <a:xfrm>
              <a:off x="1562260"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5" name="Rectangle 4">
              <a:extLst>
                <a:ext uri="{FF2B5EF4-FFF2-40B4-BE49-F238E27FC236}">
                  <a16:creationId xmlns:a16="http://schemas.microsoft.com/office/drawing/2014/main" id="{2DB9B2E8-16D9-45B5-AB39-99E013FF582C}"/>
                </a:ext>
              </a:extLst>
            </p:cNvPr>
            <p:cNvSpPr/>
            <p:nvPr/>
          </p:nvSpPr>
          <p:spPr>
            <a:xfrm>
              <a:off x="2192881"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6" name="Rectangle 5">
              <a:extLst>
                <a:ext uri="{FF2B5EF4-FFF2-40B4-BE49-F238E27FC236}">
                  <a16:creationId xmlns:a16="http://schemas.microsoft.com/office/drawing/2014/main" id="{D334F888-6112-4029-9D64-A13864D69FA3}"/>
                </a:ext>
              </a:extLst>
            </p:cNvPr>
            <p:cNvSpPr/>
            <p:nvPr/>
          </p:nvSpPr>
          <p:spPr>
            <a:xfrm>
              <a:off x="2823502"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7" name="Rectangle 6">
              <a:extLst>
                <a:ext uri="{FF2B5EF4-FFF2-40B4-BE49-F238E27FC236}">
                  <a16:creationId xmlns:a16="http://schemas.microsoft.com/office/drawing/2014/main" id="{BE6162E1-0E81-4FB4-89EF-AEE97F867D67}"/>
                </a:ext>
              </a:extLst>
            </p:cNvPr>
            <p:cNvSpPr/>
            <p:nvPr/>
          </p:nvSpPr>
          <p:spPr>
            <a:xfrm>
              <a:off x="3454123"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8" name="Rectangle 7">
              <a:extLst>
                <a:ext uri="{FF2B5EF4-FFF2-40B4-BE49-F238E27FC236}">
                  <a16:creationId xmlns:a16="http://schemas.microsoft.com/office/drawing/2014/main" id="{2863F0EB-9569-4EDC-8EB5-9B443C6F7C25}"/>
                </a:ext>
              </a:extLst>
            </p:cNvPr>
            <p:cNvSpPr/>
            <p:nvPr/>
          </p:nvSpPr>
          <p:spPr>
            <a:xfrm>
              <a:off x="4072012"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sp>
          <p:nvSpPr>
            <p:cNvPr id="9" name="Rectangle 8">
              <a:extLst>
                <a:ext uri="{FF2B5EF4-FFF2-40B4-BE49-F238E27FC236}">
                  <a16:creationId xmlns:a16="http://schemas.microsoft.com/office/drawing/2014/main" id="{C760EE0B-A489-47A4-82D3-BF975E12A472}"/>
                </a:ext>
              </a:extLst>
            </p:cNvPr>
            <p:cNvSpPr/>
            <p:nvPr/>
          </p:nvSpPr>
          <p:spPr>
            <a:xfrm>
              <a:off x="4702633"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12</a:t>
              </a:r>
            </a:p>
          </p:txBody>
        </p:sp>
        <p:sp>
          <p:nvSpPr>
            <p:cNvPr id="10" name="Rectangle 9">
              <a:extLst>
                <a:ext uri="{FF2B5EF4-FFF2-40B4-BE49-F238E27FC236}">
                  <a16:creationId xmlns:a16="http://schemas.microsoft.com/office/drawing/2014/main" id="{1FC40AB3-F458-4F73-94A3-6C0D68C28C14}"/>
                </a:ext>
              </a:extLst>
            </p:cNvPr>
            <p:cNvSpPr/>
            <p:nvPr/>
          </p:nvSpPr>
          <p:spPr>
            <a:xfrm>
              <a:off x="5333254"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19</a:t>
              </a:r>
            </a:p>
          </p:txBody>
        </p:sp>
        <p:sp>
          <p:nvSpPr>
            <p:cNvPr id="11" name="Rectangle 10">
              <a:extLst>
                <a:ext uri="{FF2B5EF4-FFF2-40B4-BE49-F238E27FC236}">
                  <a16:creationId xmlns:a16="http://schemas.microsoft.com/office/drawing/2014/main" id="{E8D107B1-FD29-4268-BE28-F72B13C46E48}"/>
                </a:ext>
              </a:extLst>
            </p:cNvPr>
            <p:cNvSpPr/>
            <p:nvPr/>
          </p:nvSpPr>
          <p:spPr>
            <a:xfrm>
              <a:off x="5963875"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21</a:t>
              </a:r>
            </a:p>
          </p:txBody>
        </p:sp>
        <p:sp>
          <p:nvSpPr>
            <p:cNvPr id="13" name="TextBox 12">
              <a:extLst>
                <a:ext uri="{FF2B5EF4-FFF2-40B4-BE49-F238E27FC236}">
                  <a16:creationId xmlns:a16="http://schemas.microsoft.com/office/drawing/2014/main" id="{08D1AD2A-EDF1-4AA6-9E5D-9FDCEAF82735}"/>
                </a:ext>
              </a:extLst>
            </p:cNvPr>
            <p:cNvSpPr txBox="1"/>
            <p:nvPr/>
          </p:nvSpPr>
          <p:spPr>
            <a:xfrm>
              <a:off x="872836" y="1437247"/>
              <a:ext cx="661335" cy="369332"/>
            </a:xfrm>
            <a:prstGeom prst="rect">
              <a:avLst/>
            </a:prstGeom>
            <a:noFill/>
          </p:spPr>
          <p:txBody>
            <a:bodyPr wrap="none" rtlCol="0">
              <a:spAutoFit/>
            </a:bodyPr>
            <a:lstStyle/>
            <a:p>
              <a:r>
                <a:rPr lang="en-US" dirty="0"/>
                <a:t>array</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713996" y="991293"/>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344616" y="991293"/>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975236" y="991293"/>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605856" y="991293"/>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4236476" y="991293"/>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867096" y="991293"/>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497716" y="991293"/>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6128336" y="991293"/>
              <a:ext cx="301686" cy="369332"/>
            </a:xfrm>
            <a:prstGeom prst="rect">
              <a:avLst/>
            </a:prstGeom>
            <a:noFill/>
          </p:spPr>
          <p:txBody>
            <a:bodyPr wrap="none" rtlCol="0">
              <a:spAutoFit/>
            </a:bodyPr>
            <a:lstStyle/>
            <a:p>
              <a:r>
                <a:rPr lang="en-US" dirty="0"/>
                <a:t>7</a:t>
              </a:r>
            </a:p>
          </p:txBody>
        </p:sp>
      </p:grpSp>
      <p:sp>
        <p:nvSpPr>
          <p:cNvPr id="27" name="Rectangle 26">
            <a:extLst>
              <a:ext uri="{FF2B5EF4-FFF2-40B4-BE49-F238E27FC236}">
                <a16:creationId xmlns:a16="http://schemas.microsoft.com/office/drawing/2014/main" id="{834B525F-C97D-428E-A3C9-64EBFDAECCB8}"/>
              </a:ext>
            </a:extLst>
          </p:cNvPr>
          <p:cNvSpPr/>
          <p:nvPr/>
        </p:nvSpPr>
        <p:spPr>
          <a:xfrm>
            <a:off x="1646856" y="369157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28" name="TextBox 27">
            <a:extLst>
              <a:ext uri="{FF2B5EF4-FFF2-40B4-BE49-F238E27FC236}">
                <a16:creationId xmlns:a16="http://schemas.microsoft.com/office/drawing/2014/main" id="{61A56F06-932F-4539-8746-7EFB2FA024F7}"/>
              </a:ext>
            </a:extLst>
          </p:cNvPr>
          <p:cNvSpPr txBox="1"/>
          <p:nvPr/>
        </p:nvSpPr>
        <p:spPr>
          <a:xfrm>
            <a:off x="1020153" y="3822218"/>
            <a:ext cx="613694" cy="369332"/>
          </a:xfrm>
          <a:prstGeom prst="rect">
            <a:avLst/>
          </a:prstGeom>
          <a:noFill/>
        </p:spPr>
        <p:txBody>
          <a:bodyPr wrap="none" rtlCol="0">
            <a:spAutoFit/>
          </a:bodyPr>
          <a:lstStyle/>
          <a:p>
            <a:pPr algn="r"/>
            <a:r>
              <a:rPr lang="en-US" dirty="0"/>
              <a:t>start</a:t>
            </a:r>
          </a:p>
        </p:txBody>
      </p:sp>
      <p:sp>
        <p:nvSpPr>
          <p:cNvPr id="29" name="Rectangle 28">
            <a:extLst>
              <a:ext uri="{FF2B5EF4-FFF2-40B4-BE49-F238E27FC236}">
                <a16:creationId xmlns:a16="http://schemas.microsoft.com/office/drawing/2014/main" id="{83D8B9CF-CA52-49E3-8E11-C2FB2B83EA72}"/>
              </a:ext>
            </a:extLst>
          </p:cNvPr>
          <p:cNvSpPr/>
          <p:nvPr/>
        </p:nvSpPr>
        <p:spPr>
          <a:xfrm>
            <a:off x="3841734" y="369157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0" name="TextBox 29">
            <a:extLst>
              <a:ext uri="{FF2B5EF4-FFF2-40B4-BE49-F238E27FC236}">
                <a16:creationId xmlns:a16="http://schemas.microsoft.com/office/drawing/2014/main" id="{58EA0A77-8CCF-45E4-8C2D-20075048F8AF}"/>
              </a:ext>
            </a:extLst>
          </p:cNvPr>
          <p:cNvSpPr txBox="1"/>
          <p:nvPr/>
        </p:nvSpPr>
        <p:spPr>
          <a:xfrm>
            <a:off x="2995553" y="3779632"/>
            <a:ext cx="833883" cy="369332"/>
          </a:xfrm>
          <a:prstGeom prst="rect">
            <a:avLst/>
          </a:prstGeom>
          <a:noFill/>
        </p:spPr>
        <p:txBody>
          <a:bodyPr wrap="none" rtlCol="0">
            <a:spAutoFit/>
          </a:bodyPr>
          <a:lstStyle/>
          <a:p>
            <a:pPr algn="r"/>
            <a:r>
              <a:rPr lang="en-US" dirty="0"/>
              <a:t>middle</a:t>
            </a:r>
          </a:p>
        </p:txBody>
      </p:sp>
      <p:sp>
        <p:nvSpPr>
          <p:cNvPr id="31" name="Rectangle 30">
            <a:extLst>
              <a:ext uri="{FF2B5EF4-FFF2-40B4-BE49-F238E27FC236}">
                <a16:creationId xmlns:a16="http://schemas.microsoft.com/office/drawing/2014/main" id="{7399AE06-AA5B-4DE1-A2B7-370D40D9D41E}"/>
              </a:ext>
            </a:extLst>
          </p:cNvPr>
          <p:cNvSpPr/>
          <p:nvPr/>
        </p:nvSpPr>
        <p:spPr>
          <a:xfrm>
            <a:off x="1646856" y="118505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19</a:t>
            </a:r>
          </a:p>
        </p:txBody>
      </p:sp>
      <p:sp>
        <p:nvSpPr>
          <p:cNvPr id="33" name="Rectangle 32">
            <a:extLst>
              <a:ext uri="{FF2B5EF4-FFF2-40B4-BE49-F238E27FC236}">
                <a16:creationId xmlns:a16="http://schemas.microsoft.com/office/drawing/2014/main" id="{D456D492-D00D-4C13-83D8-6983D8C0F8FF}"/>
              </a:ext>
            </a:extLst>
          </p:cNvPr>
          <p:cNvSpPr/>
          <p:nvPr/>
        </p:nvSpPr>
        <p:spPr>
          <a:xfrm>
            <a:off x="6036612" y="369157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7</a:t>
            </a:r>
          </a:p>
        </p:txBody>
      </p:sp>
      <p:sp>
        <p:nvSpPr>
          <p:cNvPr id="34" name="TextBox 33">
            <a:extLst>
              <a:ext uri="{FF2B5EF4-FFF2-40B4-BE49-F238E27FC236}">
                <a16:creationId xmlns:a16="http://schemas.microsoft.com/office/drawing/2014/main" id="{65E2D9A1-EC4A-47F1-BCBE-E5374937F4EB}"/>
              </a:ext>
            </a:extLst>
          </p:cNvPr>
          <p:cNvSpPr txBox="1"/>
          <p:nvPr/>
        </p:nvSpPr>
        <p:spPr>
          <a:xfrm>
            <a:off x="5492873" y="3822218"/>
            <a:ext cx="543739" cy="369332"/>
          </a:xfrm>
          <a:prstGeom prst="rect">
            <a:avLst/>
          </a:prstGeom>
          <a:noFill/>
        </p:spPr>
        <p:txBody>
          <a:bodyPr wrap="none" rtlCol="0">
            <a:spAutoFit/>
          </a:bodyPr>
          <a:lstStyle/>
          <a:p>
            <a:pPr algn="r"/>
            <a:r>
              <a:rPr lang="en-US" dirty="0"/>
              <a:t>end</a:t>
            </a:r>
          </a:p>
        </p:txBody>
      </p:sp>
      <p:sp>
        <p:nvSpPr>
          <p:cNvPr id="35" name="TextBox 34">
            <a:extLst>
              <a:ext uri="{FF2B5EF4-FFF2-40B4-BE49-F238E27FC236}">
                <a16:creationId xmlns:a16="http://schemas.microsoft.com/office/drawing/2014/main" id="{32532DA8-68B1-4059-9B7C-63AE01FD60E1}"/>
              </a:ext>
            </a:extLst>
          </p:cNvPr>
          <p:cNvSpPr txBox="1"/>
          <p:nvPr/>
        </p:nvSpPr>
        <p:spPr>
          <a:xfrm>
            <a:off x="960643" y="1316339"/>
            <a:ext cx="686213" cy="369332"/>
          </a:xfrm>
          <a:prstGeom prst="rect">
            <a:avLst/>
          </a:prstGeom>
          <a:noFill/>
        </p:spPr>
        <p:txBody>
          <a:bodyPr wrap="none" rtlCol="0">
            <a:spAutoFit/>
          </a:bodyPr>
          <a:lstStyle/>
          <a:p>
            <a:pPr algn="r"/>
            <a:r>
              <a:rPr lang="en-US" dirty="0"/>
              <a:t>value</a:t>
            </a:r>
          </a:p>
        </p:txBody>
      </p:sp>
    </p:spTree>
    <p:extLst>
      <p:ext uri="{BB962C8B-B14F-4D97-AF65-F5344CB8AC3E}">
        <p14:creationId xmlns:p14="http://schemas.microsoft.com/office/powerpoint/2010/main" val="235774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8144740-CF63-4B35-8818-08EBD8518497}"/>
              </a:ext>
            </a:extLst>
          </p:cNvPr>
          <p:cNvGrpSpPr/>
          <p:nvPr/>
        </p:nvGrpSpPr>
        <p:grpSpPr>
          <a:xfrm>
            <a:off x="945573" y="2188326"/>
            <a:ext cx="5721660" cy="945931"/>
            <a:chOff x="872836" y="991293"/>
            <a:chExt cx="5721660" cy="945931"/>
          </a:xfrm>
        </p:grpSpPr>
        <p:sp>
          <p:nvSpPr>
            <p:cNvPr id="4" name="Rectangle 3">
              <a:extLst>
                <a:ext uri="{FF2B5EF4-FFF2-40B4-BE49-F238E27FC236}">
                  <a16:creationId xmlns:a16="http://schemas.microsoft.com/office/drawing/2014/main" id="{88C53D60-0FA6-4C09-B36D-7C904E10789E}"/>
                </a:ext>
              </a:extLst>
            </p:cNvPr>
            <p:cNvSpPr/>
            <p:nvPr/>
          </p:nvSpPr>
          <p:spPr>
            <a:xfrm>
              <a:off x="1562260"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5" name="Rectangle 4">
              <a:extLst>
                <a:ext uri="{FF2B5EF4-FFF2-40B4-BE49-F238E27FC236}">
                  <a16:creationId xmlns:a16="http://schemas.microsoft.com/office/drawing/2014/main" id="{2DB9B2E8-16D9-45B5-AB39-99E013FF582C}"/>
                </a:ext>
              </a:extLst>
            </p:cNvPr>
            <p:cNvSpPr/>
            <p:nvPr/>
          </p:nvSpPr>
          <p:spPr>
            <a:xfrm>
              <a:off x="2192881"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6" name="Rectangle 5">
              <a:extLst>
                <a:ext uri="{FF2B5EF4-FFF2-40B4-BE49-F238E27FC236}">
                  <a16:creationId xmlns:a16="http://schemas.microsoft.com/office/drawing/2014/main" id="{D334F888-6112-4029-9D64-A13864D69FA3}"/>
                </a:ext>
              </a:extLst>
            </p:cNvPr>
            <p:cNvSpPr/>
            <p:nvPr/>
          </p:nvSpPr>
          <p:spPr>
            <a:xfrm>
              <a:off x="2823502"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8" name="Rectangle 7">
              <a:extLst>
                <a:ext uri="{FF2B5EF4-FFF2-40B4-BE49-F238E27FC236}">
                  <a16:creationId xmlns:a16="http://schemas.microsoft.com/office/drawing/2014/main" id="{2863F0EB-9569-4EDC-8EB5-9B443C6F7C25}"/>
                </a:ext>
              </a:extLst>
            </p:cNvPr>
            <p:cNvSpPr/>
            <p:nvPr/>
          </p:nvSpPr>
          <p:spPr>
            <a:xfrm>
              <a:off x="4072012"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sp>
          <p:nvSpPr>
            <p:cNvPr id="9" name="Rectangle 8">
              <a:extLst>
                <a:ext uri="{FF2B5EF4-FFF2-40B4-BE49-F238E27FC236}">
                  <a16:creationId xmlns:a16="http://schemas.microsoft.com/office/drawing/2014/main" id="{C760EE0B-A489-47A4-82D3-BF975E12A472}"/>
                </a:ext>
              </a:extLst>
            </p:cNvPr>
            <p:cNvSpPr/>
            <p:nvPr/>
          </p:nvSpPr>
          <p:spPr>
            <a:xfrm>
              <a:off x="4702633"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12</a:t>
              </a:r>
            </a:p>
          </p:txBody>
        </p:sp>
        <p:sp>
          <p:nvSpPr>
            <p:cNvPr id="10" name="Rectangle 9">
              <a:extLst>
                <a:ext uri="{FF2B5EF4-FFF2-40B4-BE49-F238E27FC236}">
                  <a16:creationId xmlns:a16="http://schemas.microsoft.com/office/drawing/2014/main" id="{1FC40AB3-F458-4F73-94A3-6C0D68C28C14}"/>
                </a:ext>
              </a:extLst>
            </p:cNvPr>
            <p:cNvSpPr/>
            <p:nvPr/>
          </p:nvSpPr>
          <p:spPr>
            <a:xfrm>
              <a:off x="5333254"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19</a:t>
              </a:r>
            </a:p>
          </p:txBody>
        </p:sp>
        <p:sp>
          <p:nvSpPr>
            <p:cNvPr id="11" name="Rectangle 10">
              <a:extLst>
                <a:ext uri="{FF2B5EF4-FFF2-40B4-BE49-F238E27FC236}">
                  <a16:creationId xmlns:a16="http://schemas.microsoft.com/office/drawing/2014/main" id="{E8D107B1-FD29-4268-BE28-F72B13C46E48}"/>
                </a:ext>
              </a:extLst>
            </p:cNvPr>
            <p:cNvSpPr/>
            <p:nvPr/>
          </p:nvSpPr>
          <p:spPr>
            <a:xfrm>
              <a:off x="5963875"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21</a:t>
              </a:r>
            </a:p>
          </p:txBody>
        </p:sp>
        <p:sp>
          <p:nvSpPr>
            <p:cNvPr id="13" name="TextBox 12">
              <a:extLst>
                <a:ext uri="{FF2B5EF4-FFF2-40B4-BE49-F238E27FC236}">
                  <a16:creationId xmlns:a16="http://schemas.microsoft.com/office/drawing/2014/main" id="{08D1AD2A-EDF1-4AA6-9E5D-9FDCEAF82735}"/>
                </a:ext>
              </a:extLst>
            </p:cNvPr>
            <p:cNvSpPr txBox="1"/>
            <p:nvPr/>
          </p:nvSpPr>
          <p:spPr>
            <a:xfrm>
              <a:off x="872836" y="1437247"/>
              <a:ext cx="661335" cy="369332"/>
            </a:xfrm>
            <a:prstGeom prst="rect">
              <a:avLst/>
            </a:prstGeom>
            <a:noFill/>
          </p:spPr>
          <p:txBody>
            <a:bodyPr wrap="none" rtlCol="0">
              <a:spAutoFit/>
            </a:bodyPr>
            <a:lstStyle/>
            <a:p>
              <a:r>
                <a:rPr lang="en-US" dirty="0"/>
                <a:t>array</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713996" y="991293"/>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344616" y="991293"/>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975236" y="991293"/>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605856" y="991293"/>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4236476" y="991293"/>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867096" y="991293"/>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497716" y="991293"/>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6128336" y="991293"/>
              <a:ext cx="301686" cy="369332"/>
            </a:xfrm>
            <a:prstGeom prst="rect">
              <a:avLst/>
            </a:prstGeom>
            <a:noFill/>
          </p:spPr>
          <p:txBody>
            <a:bodyPr wrap="none" rtlCol="0">
              <a:spAutoFit/>
            </a:bodyPr>
            <a:lstStyle/>
            <a:p>
              <a:r>
                <a:rPr lang="en-US" dirty="0"/>
                <a:t>7</a:t>
              </a:r>
            </a:p>
          </p:txBody>
        </p:sp>
        <p:sp>
          <p:nvSpPr>
            <p:cNvPr id="7" name="Rectangle 6">
              <a:extLst>
                <a:ext uri="{FF2B5EF4-FFF2-40B4-BE49-F238E27FC236}">
                  <a16:creationId xmlns:a16="http://schemas.microsoft.com/office/drawing/2014/main" id="{BE6162E1-0E81-4FB4-89EF-AEE97F867D67}"/>
                </a:ext>
              </a:extLst>
            </p:cNvPr>
            <p:cNvSpPr/>
            <p:nvPr/>
          </p:nvSpPr>
          <p:spPr>
            <a:xfrm>
              <a:off x="3454123" y="1306603"/>
              <a:ext cx="630621" cy="630621"/>
            </a:xfrm>
            <a:prstGeom prst="rect">
              <a:avLst/>
            </a:prstGeom>
            <a:effectLst>
              <a:glow rad="101600">
                <a:schemeClr val="accent5">
                  <a:satMod val="175000"/>
                  <a:alpha val="40000"/>
                </a:schemeClr>
              </a:glow>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grpSp>
      <p:sp>
        <p:nvSpPr>
          <p:cNvPr id="27" name="Rectangle 26">
            <a:extLst>
              <a:ext uri="{FF2B5EF4-FFF2-40B4-BE49-F238E27FC236}">
                <a16:creationId xmlns:a16="http://schemas.microsoft.com/office/drawing/2014/main" id="{834B525F-C97D-428E-A3C9-64EBFDAECCB8}"/>
              </a:ext>
            </a:extLst>
          </p:cNvPr>
          <p:cNvSpPr/>
          <p:nvPr/>
        </p:nvSpPr>
        <p:spPr>
          <a:xfrm>
            <a:off x="1646856" y="369157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28" name="TextBox 27">
            <a:extLst>
              <a:ext uri="{FF2B5EF4-FFF2-40B4-BE49-F238E27FC236}">
                <a16:creationId xmlns:a16="http://schemas.microsoft.com/office/drawing/2014/main" id="{61A56F06-932F-4539-8746-7EFB2FA024F7}"/>
              </a:ext>
            </a:extLst>
          </p:cNvPr>
          <p:cNvSpPr txBox="1"/>
          <p:nvPr/>
        </p:nvSpPr>
        <p:spPr>
          <a:xfrm>
            <a:off x="1020153" y="3822218"/>
            <a:ext cx="613694" cy="369332"/>
          </a:xfrm>
          <a:prstGeom prst="rect">
            <a:avLst/>
          </a:prstGeom>
          <a:noFill/>
        </p:spPr>
        <p:txBody>
          <a:bodyPr wrap="none" rtlCol="0">
            <a:spAutoFit/>
          </a:bodyPr>
          <a:lstStyle/>
          <a:p>
            <a:pPr algn="r"/>
            <a:r>
              <a:rPr lang="en-US" dirty="0"/>
              <a:t>start</a:t>
            </a:r>
          </a:p>
        </p:txBody>
      </p:sp>
      <p:sp>
        <p:nvSpPr>
          <p:cNvPr id="29" name="Rectangle 28">
            <a:extLst>
              <a:ext uri="{FF2B5EF4-FFF2-40B4-BE49-F238E27FC236}">
                <a16:creationId xmlns:a16="http://schemas.microsoft.com/office/drawing/2014/main" id="{83D8B9CF-CA52-49E3-8E11-C2FB2B83EA72}"/>
              </a:ext>
            </a:extLst>
          </p:cNvPr>
          <p:cNvSpPr/>
          <p:nvPr/>
        </p:nvSpPr>
        <p:spPr>
          <a:xfrm>
            <a:off x="3841734" y="369157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30" name="TextBox 29">
            <a:extLst>
              <a:ext uri="{FF2B5EF4-FFF2-40B4-BE49-F238E27FC236}">
                <a16:creationId xmlns:a16="http://schemas.microsoft.com/office/drawing/2014/main" id="{58EA0A77-8CCF-45E4-8C2D-20075048F8AF}"/>
              </a:ext>
            </a:extLst>
          </p:cNvPr>
          <p:cNvSpPr txBox="1"/>
          <p:nvPr/>
        </p:nvSpPr>
        <p:spPr>
          <a:xfrm>
            <a:off x="2995553" y="3779632"/>
            <a:ext cx="833883" cy="369332"/>
          </a:xfrm>
          <a:prstGeom prst="rect">
            <a:avLst/>
          </a:prstGeom>
          <a:noFill/>
        </p:spPr>
        <p:txBody>
          <a:bodyPr wrap="none" rtlCol="0">
            <a:spAutoFit/>
          </a:bodyPr>
          <a:lstStyle/>
          <a:p>
            <a:pPr algn="r"/>
            <a:r>
              <a:rPr lang="en-US" dirty="0"/>
              <a:t>middle</a:t>
            </a:r>
          </a:p>
        </p:txBody>
      </p:sp>
      <p:sp>
        <p:nvSpPr>
          <p:cNvPr id="31" name="Rectangle 30">
            <a:extLst>
              <a:ext uri="{FF2B5EF4-FFF2-40B4-BE49-F238E27FC236}">
                <a16:creationId xmlns:a16="http://schemas.microsoft.com/office/drawing/2014/main" id="{7399AE06-AA5B-4DE1-A2B7-370D40D9D41E}"/>
              </a:ext>
            </a:extLst>
          </p:cNvPr>
          <p:cNvSpPr/>
          <p:nvPr/>
        </p:nvSpPr>
        <p:spPr>
          <a:xfrm>
            <a:off x="1646856" y="118505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19</a:t>
            </a:r>
          </a:p>
        </p:txBody>
      </p:sp>
      <p:sp>
        <p:nvSpPr>
          <p:cNvPr id="33" name="Rectangle 32">
            <a:extLst>
              <a:ext uri="{FF2B5EF4-FFF2-40B4-BE49-F238E27FC236}">
                <a16:creationId xmlns:a16="http://schemas.microsoft.com/office/drawing/2014/main" id="{D456D492-D00D-4C13-83D8-6983D8C0F8FF}"/>
              </a:ext>
            </a:extLst>
          </p:cNvPr>
          <p:cNvSpPr/>
          <p:nvPr/>
        </p:nvSpPr>
        <p:spPr>
          <a:xfrm>
            <a:off x="6036612" y="369157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7</a:t>
            </a:r>
          </a:p>
        </p:txBody>
      </p:sp>
      <p:sp>
        <p:nvSpPr>
          <p:cNvPr id="34" name="TextBox 33">
            <a:extLst>
              <a:ext uri="{FF2B5EF4-FFF2-40B4-BE49-F238E27FC236}">
                <a16:creationId xmlns:a16="http://schemas.microsoft.com/office/drawing/2014/main" id="{65E2D9A1-EC4A-47F1-BCBE-E5374937F4EB}"/>
              </a:ext>
            </a:extLst>
          </p:cNvPr>
          <p:cNvSpPr txBox="1"/>
          <p:nvPr/>
        </p:nvSpPr>
        <p:spPr>
          <a:xfrm>
            <a:off x="5492873" y="3822218"/>
            <a:ext cx="543739" cy="369332"/>
          </a:xfrm>
          <a:prstGeom prst="rect">
            <a:avLst/>
          </a:prstGeom>
          <a:noFill/>
        </p:spPr>
        <p:txBody>
          <a:bodyPr wrap="none" rtlCol="0">
            <a:spAutoFit/>
          </a:bodyPr>
          <a:lstStyle/>
          <a:p>
            <a:pPr algn="r"/>
            <a:r>
              <a:rPr lang="en-US" dirty="0"/>
              <a:t>end</a:t>
            </a:r>
          </a:p>
        </p:txBody>
      </p:sp>
      <p:sp>
        <p:nvSpPr>
          <p:cNvPr id="35" name="TextBox 34">
            <a:extLst>
              <a:ext uri="{FF2B5EF4-FFF2-40B4-BE49-F238E27FC236}">
                <a16:creationId xmlns:a16="http://schemas.microsoft.com/office/drawing/2014/main" id="{32532DA8-68B1-4059-9B7C-63AE01FD60E1}"/>
              </a:ext>
            </a:extLst>
          </p:cNvPr>
          <p:cNvSpPr txBox="1"/>
          <p:nvPr/>
        </p:nvSpPr>
        <p:spPr>
          <a:xfrm>
            <a:off x="960643" y="1316339"/>
            <a:ext cx="686213" cy="369332"/>
          </a:xfrm>
          <a:prstGeom prst="rect">
            <a:avLst/>
          </a:prstGeom>
          <a:noFill/>
        </p:spPr>
        <p:txBody>
          <a:bodyPr wrap="none" rtlCol="0">
            <a:spAutoFit/>
          </a:bodyPr>
          <a:lstStyle/>
          <a:p>
            <a:pPr algn="r"/>
            <a:r>
              <a:rPr lang="en-US" dirty="0"/>
              <a:t>value</a:t>
            </a:r>
          </a:p>
        </p:txBody>
      </p:sp>
      <p:sp>
        <p:nvSpPr>
          <p:cNvPr id="32" name="TextBox 31">
            <a:extLst>
              <a:ext uri="{FF2B5EF4-FFF2-40B4-BE49-F238E27FC236}">
                <a16:creationId xmlns:a16="http://schemas.microsoft.com/office/drawing/2014/main" id="{B2FE3A34-A376-4153-B1E2-A4E132FE8656}"/>
              </a:ext>
            </a:extLst>
          </p:cNvPr>
          <p:cNvSpPr txBox="1"/>
          <p:nvPr/>
        </p:nvSpPr>
        <p:spPr>
          <a:xfrm>
            <a:off x="2210520" y="5010156"/>
            <a:ext cx="3798925" cy="461665"/>
          </a:xfrm>
          <a:prstGeom prst="rect">
            <a:avLst/>
          </a:prstGeom>
          <a:noFill/>
        </p:spPr>
        <p:txBody>
          <a:bodyPr wrap="none" rtlCol="0">
            <a:spAutoFit/>
          </a:bodyPr>
          <a:lstStyle/>
          <a:p>
            <a:r>
              <a:rPr lang="en-US" sz="2400" dirty="0"/>
              <a:t>middle = int((start + end) / 2)</a:t>
            </a:r>
          </a:p>
        </p:txBody>
      </p:sp>
    </p:spTree>
    <p:extLst>
      <p:ext uri="{BB962C8B-B14F-4D97-AF65-F5344CB8AC3E}">
        <p14:creationId xmlns:p14="http://schemas.microsoft.com/office/powerpoint/2010/main" val="2769820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8144740-CF63-4B35-8818-08EBD8518497}"/>
              </a:ext>
            </a:extLst>
          </p:cNvPr>
          <p:cNvGrpSpPr/>
          <p:nvPr/>
        </p:nvGrpSpPr>
        <p:grpSpPr>
          <a:xfrm>
            <a:off x="945573" y="2188326"/>
            <a:ext cx="5721660" cy="945931"/>
            <a:chOff x="872836" y="991293"/>
            <a:chExt cx="5721660" cy="945931"/>
          </a:xfrm>
        </p:grpSpPr>
        <p:sp>
          <p:nvSpPr>
            <p:cNvPr id="4" name="Rectangle 3">
              <a:extLst>
                <a:ext uri="{FF2B5EF4-FFF2-40B4-BE49-F238E27FC236}">
                  <a16:creationId xmlns:a16="http://schemas.microsoft.com/office/drawing/2014/main" id="{88C53D60-0FA6-4C09-B36D-7C904E10789E}"/>
                </a:ext>
              </a:extLst>
            </p:cNvPr>
            <p:cNvSpPr/>
            <p:nvPr/>
          </p:nvSpPr>
          <p:spPr>
            <a:xfrm>
              <a:off x="1562260" y="1306603"/>
              <a:ext cx="630621" cy="630621"/>
            </a:xfrm>
            <a:prstGeom prst="rect">
              <a:avLst/>
            </a:prstGeom>
            <a:solidFill>
              <a:schemeClr val="bg1">
                <a:lumMod val="65000"/>
              </a:schemeClr>
            </a:solidFill>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5" name="Rectangle 4">
              <a:extLst>
                <a:ext uri="{FF2B5EF4-FFF2-40B4-BE49-F238E27FC236}">
                  <a16:creationId xmlns:a16="http://schemas.microsoft.com/office/drawing/2014/main" id="{2DB9B2E8-16D9-45B5-AB39-99E013FF582C}"/>
                </a:ext>
              </a:extLst>
            </p:cNvPr>
            <p:cNvSpPr/>
            <p:nvPr/>
          </p:nvSpPr>
          <p:spPr>
            <a:xfrm>
              <a:off x="2192881" y="1306603"/>
              <a:ext cx="630621" cy="630621"/>
            </a:xfrm>
            <a:prstGeom prst="rect">
              <a:avLst/>
            </a:prstGeom>
            <a:solidFill>
              <a:schemeClr val="bg1">
                <a:lumMod val="65000"/>
              </a:schemeClr>
            </a:solidFill>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6" name="Rectangle 5">
              <a:extLst>
                <a:ext uri="{FF2B5EF4-FFF2-40B4-BE49-F238E27FC236}">
                  <a16:creationId xmlns:a16="http://schemas.microsoft.com/office/drawing/2014/main" id="{D334F888-6112-4029-9D64-A13864D69FA3}"/>
                </a:ext>
              </a:extLst>
            </p:cNvPr>
            <p:cNvSpPr/>
            <p:nvPr/>
          </p:nvSpPr>
          <p:spPr>
            <a:xfrm>
              <a:off x="2823502" y="1306603"/>
              <a:ext cx="630621" cy="630621"/>
            </a:xfrm>
            <a:prstGeom prst="rect">
              <a:avLst/>
            </a:prstGeom>
            <a:solidFill>
              <a:schemeClr val="bg1">
                <a:lumMod val="65000"/>
              </a:schemeClr>
            </a:solidFill>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8" name="Rectangle 7">
              <a:extLst>
                <a:ext uri="{FF2B5EF4-FFF2-40B4-BE49-F238E27FC236}">
                  <a16:creationId xmlns:a16="http://schemas.microsoft.com/office/drawing/2014/main" id="{2863F0EB-9569-4EDC-8EB5-9B443C6F7C25}"/>
                </a:ext>
              </a:extLst>
            </p:cNvPr>
            <p:cNvSpPr/>
            <p:nvPr/>
          </p:nvSpPr>
          <p:spPr>
            <a:xfrm>
              <a:off x="4072012"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sp>
          <p:nvSpPr>
            <p:cNvPr id="9" name="Rectangle 8">
              <a:extLst>
                <a:ext uri="{FF2B5EF4-FFF2-40B4-BE49-F238E27FC236}">
                  <a16:creationId xmlns:a16="http://schemas.microsoft.com/office/drawing/2014/main" id="{C760EE0B-A489-47A4-82D3-BF975E12A472}"/>
                </a:ext>
              </a:extLst>
            </p:cNvPr>
            <p:cNvSpPr/>
            <p:nvPr/>
          </p:nvSpPr>
          <p:spPr>
            <a:xfrm>
              <a:off x="4702633"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12</a:t>
              </a:r>
            </a:p>
          </p:txBody>
        </p:sp>
        <p:sp>
          <p:nvSpPr>
            <p:cNvPr id="10" name="Rectangle 9">
              <a:extLst>
                <a:ext uri="{FF2B5EF4-FFF2-40B4-BE49-F238E27FC236}">
                  <a16:creationId xmlns:a16="http://schemas.microsoft.com/office/drawing/2014/main" id="{1FC40AB3-F458-4F73-94A3-6C0D68C28C14}"/>
                </a:ext>
              </a:extLst>
            </p:cNvPr>
            <p:cNvSpPr/>
            <p:nvPr/>
          </p:nvSpPr>
          <p:spPr>
            <a:xfrm>
              <a:off x="5333254"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19</a:t>
              </a:r>
            </a:p>
          </p:txBody>
        </p:sp>
        <p:sp>
          <p:nvSpPr>
            <p:cNvPr id="11" name="Rectangle 10">
              <a:extLst>
                <a:ext uri="{FF2B5EF4-FFF2-40B4-BE49-F238E27FC236}">
                  <a16:creationId xmlns:a16="http://schemas.microsoft.com/office/drawing/2014/main" id="{E8D107B1-FD29-4268-BE28-F72B13C46E48}"/>
                </a:ext>
              </a:extLst>
            </p:cNvPr>
            <p:cNvSpPr/>
            <p:nvPr/>
          </p:nvSpPr>
          <p:spPr>
            <a:xfrm>
              <a:off x="5963875"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21</a:t>
              </a:r>
            </a:p>
          </p:txBody>
        </p:sp>
        <p:sp>
          <p:nvSpPr>
            <p:cNvPr id="13" name="TextBox 12">
              <a:extLst>
                <a:ext uri="{FF2B5EF4-FFF2-40B4-BE49-F238E27FC236}">
                  <a16:creationId xmlns:a16="http://schemas.microsoft.com/office/drawing/2014/main" id="{08D1AD2A-EDF1-4AA6-9E5D-9FDCEAF82735}"/>
                </a:ext>
              </a:extLst>
            </p:cNvPr>
            <p:cNvSpPr txBox="1"/>
            <p:nvPr/>
          </p:nvSpPr>
          <p:spPr>
            <a:xfrm>
              <a:off x="872836" y="1437247"/>
              <a:ext cx="661335" cy="369332"/>
            </a:xfrm>
            <a:prstGeom prst="rect">
              <a:avLst/>
            </a:prstGeom>
            <a:noFill/>
          </p:spPr>
          <p:txBody>
            <a:bodyPr wrap="none" rtlCol="0">
              <a:spAutoFit/>
            </a:bodyPr>
            <a:lstStyle/>
            <a:p>
              <a:r>
                <a:rPr lang="en-US" dirty="0"/>
                <a:t>array</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713996" y="991293"/>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344616" y="991293"/>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975236" y="991293"/>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605856" y="991293"/>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4236476" y="991293"/>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867096" y="991293"/>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497716" y="991293"/>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6128336" y="991293"/>
              <a:ext cx="301686" cy="369332"/>
            </a:xfrm>
            <a:prstGeom prst="rect">
              <a:avLst/>
            </a:prstGeom>
            <a:noFill/>
          </p:spPr>
          <p:txBody>
            <a:bodyPr wrap="none" rtlCol="0">
              <a:spAutoFit/>
            </a:bodyPr>
            <a:lstStyle/>
            <a:p>
              <a:r>
                <a:rPr lang="en-US" dirty="0"/>
                <a:t>7</a:t>
              </a:r>
            </a:p>
          </p:txBody>
        </p:sp>
        <p:sp>
          <p:nvSpPr>
            <p:cNvPr id="7" name="Rectangle 6">
              <a:extLst>
                <a:ext uri="{FF2B5EF4-FFF2-40B4-BE49-F238E27FC236}">
                  <a16:creationId xmlns:a16="http://schemas.microsoft.com/office/drawing/2014/main" id="{BE6162E1-0E81-4FB4-89EF-AEE97F867D67}"/>
                </a:ext>
              </a:extLst>
            </p:cNvPr>
            <p:cNvSpPr/>
            <p:nvPr/>
          </p:nvSpPr>
          <p:spPr>
            <a:xfrm>
              <a:off x="3454123" y="1306603"/>
              <a:ext cx="630621" cy="630621"/>
            </a:xfrm>
            <a:prstGeom prst="rect">
              <a:avLst/>
            </a:prstGeom>
            <a:solidFill>
              <a:schemeClr val="bg1">
                <a:lumMod val="65000"/>
              </a:schemeClr>
            </a:solidFill>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grpSp>
      <p:sp>
        <p:nvSpPr>
          <p:cNvPr id="27" name="Rectangle 26">
            <a:extLst>
              <a:ext uri="{FF2B5EF4-FFF2-40B4-BE49-F238E27FC236}">
                <a16:creationId xmlns:a16="http://schemas.microsoft.com/office/drawing/2014/main" id="{834B525F-C97D-428E-A3C9-64EBFDAECCB8}"/>
              </a:ext>
            </a:extLst>
          </p:cNvPr>
          <p:cNvSpPr/>
          <p:nvPr/>
        </p:nvSpPr>
        <p:spPr>
          <a:xfrm>
            <a:off x="1646856" y="369157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4</a:t>
            </a:r>
          </a:p>
        </p:txBody>
      </p:sp>
      <p:sp>
        <p:nvSpPr>
          <p:cNvPr id="28" name="TextBox 27">
            <a:extLst>
              <a:ext uri="{FF2B5EF4-FFF2-40B4-BE49-F238E27FC236}">
                <a16:creationId xmlns:a16="http://schemas.microsoft.com/office/drawing/2014/main" id="{61A56F06-932F-4539-8746-7EFB2FA024F7}"/>
              </a:ext>
            </a:extLst>
          </p:cNvPr>
          <p:cNvSpPr txBox="1"/>
          <p:nvPr/>
        </p:nvSpPr>
        <p:spPr>
          <a:xfrm>
            <a:off x="1020153" y="3822218"/>
            <a:ext cx="613694" cy="369332"/>
          </a:xfrm>
          <a:prstGeom prst="rect">
            <a:avLst/>
          </a:prstGeom>
          <a:noFill/>
        </p:spPr>
        <p:txBody>
          <a:bodyPr wrap="none" rtlCol="0">
            <a:spAutoFit/>
          </a:bodyPr>
          <a:lstStyle/>
          <a:p>
            <a:pPr algn="r"/>
            <a:r>
              <a:rPr lang="en-US" dirty="0"/>
              <a:t>start</a:t>
            </a:r>
          </a:p>
        </p:txBody>
      </p:sp>
      <p:sp>
        <p:nvSpPr>
          <p:cNvPr id="29" name="Rectangle 28">
            <a:extLst>
              <a:ext uri="{FF2B5EF4-FFF2-40B4-BE49-F238E27FC236}">
                <a16:creationId xmlns:a16="http://schemas.microsoft.com/office/drawing/2014/main" id="{83D8B9CF-CA52-49E3-8E11-C2FB2B83EA72}"/>
              </a:ext>
            </a:extLst>
          </p:cNvPr>
          <p:cNvSpPr/>
          <p:nvPr/>
        </p:nvSpPr>
        <p:spPr>
          <a:xfrm>
            <a:off x="3841734" y="369157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0" name="TextBox 29">
            <a:extLst>
              <a:ext uri="{FF2B5EF4-FFF2-40B4-BE49-F238E27FC236}">
                <a16:creationId xmlns:a16="http://schemas.microsoft.com/office/drawing/2014/main" id="{58EA0A77-8CCF-45E4-8C2D-20075048F8AF}"/>
              </a:ext>
            </a:extLst>
          </p:cNvPr>
          <p:cNvSpPr txBox="1"/>
          <p:nvPr/>
        </p:nvSpPr>
        <p:spPr>
          <a:xfrm>
            <a:off x="2995553" y="3779632"/>
            <a:ext cx="833883" cy="369332"/>
          </a:xfrm>
          <a:prstGeom prst="rect">
            <a:avLst/>
          </a:prstGeom>
          <a:noFill/>
        </p:spPr>
        <p:txBody>
          <a:bodyPr wrap="none" rtlCol="0">
            <a:spAutoFit/>
          </a:bodyPr>
          <a:lstStyle/>
          <a:p>
            <a:pPr algn="r"/>
            <a:r>
              <a:rPr lang="en-US" dirty="0"/>
              <a:t>middle</a:t>
            </a:r>
          </a:p>
        </p:txBody>
      </p:sp>
      <p:sp>
        <p:nvSpPr>
          <p:cNvPr id="31" name="Rectangle 30">
            <a:extLst>
              <a:ext uri="{FF2B5EF4-FFF2-40B4-BE49-F238E27FC236}">
                <a16:creationId xmlns:a16="http://schemas.microsoft.com/office/drawing/2014/main" id="{7399AE06-AA5B-4DE1-A2B7-370D40D9D41E}"/>
              </a:ext>
            </a:extLst>
          </p:cNvPr>
          <p:cNvSpPr/>
          <p:nvPr/>
        </p:nvSpPr>
        <p:spPr>
          <a:xfrm>
            <a:off x="1646856" y="118505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19</a:t>
            </a:r>
          </a:p>
        </p:txBody>
      </p:sp>
      <p:sp>
        <p:nvSpPr>
          <p:cNvPr id="33" name="Rectangle 32">
            <a:extLst>
              <a:ext uri="{FF2B5EF4-FFF2-40B4-BE49-F238E27FC236}">
                <a16:creationId xmlns:a16="http://schemas.microsoft.com/office/drawing/2014/main" id="{D456D492-D00D-4C13-83D8-6983D8C0F8FF}"/>
              </a:ext>
            </a:extLst>
          </p:cNvPr>
          <p:cNvSpPr/>
          <p:nvPr/>
        </p:nvSpPr>
        <p:spPr>
          <a:xfrm>
            <a:off x="6036612" y="369157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7</a:t>
            </a:r>
          </a:p>
        </p:txBody>
      </p:sp>
      <p:sp>
        <p:nvSpPr>
          <p:cNvPr id="34" name="TextBox 33">
            <a:extLst>
              <a:ext uri="{FF2B5EF4-FFF2-40B4-BE49-F238E27FC236}">
                <a16:creationId xmlns:a16="http://schemas.microsoft.com/office/drawing/2014/main" id="{65E2D9A1-EC4A-47F1-BCBE-E5374937F4EB}"/>
              </a:ext>
            </a:extLst>
          </p:cNvPr>
          <p:cNvSpPr txBox="1"/>
          <p:nvPr/>
        </p:nvSpPr>
        <p:spPr>
          <a:xfrm>
            <a:off x="5492873" y="3822218"/>
            <a:ext cx="543739" cy="369332"/>
          </a:xfrm>
          <a:prstGeom prst="rect">
            <a:avLst/>
          </a:prstGeom>
          <a:noFill/>
        </p:spPr>
        <p:txBody>
          <a:bodyPr wrap="none" rtlCol="0">
            <a:spAutoFit/>
          </a:bodyPr>
          <a:lstStyle/>
          <a:p>
            <a:pPr algn="r"/>
            <a:r>
              <a:rPr lang="en-US" dirty="0"/>
              <a:t>end</a:t>
            </a:r>
          </a:p>
        </p:txBody>
      </p:sp>
      <p:sp>
        <p:nvSpPr>
          <p:cNvPr id="35" name="TextBox 34">
            <a:extLst>
              <a:ext uri="{FF2B5EF4-FFF2-40B4-BE49-F238E27FC236}">
                <a16:creationId xmlns:a16="http://schemas.microsoft.com/office/drawing/2014/main" id="{32532DA8-68B1-4059-9B7C-63AE01FD60E1}"/>
              </a:ext>
            </a:extLst>
          </p:cNvPr>
          <p:cNvSpPr txBox="1"/>
          <p:nvPr/>
        </p:nvSpPr>
        <p:spPr>
          <a:xfrm>
            <a:off x="960643" y="1316339"/>
            <a:ext cx="686213" cy="369332"/>
          </a:xfrm>
          <a:prstGeom prst="rect">
            <a:avLst/>
          </a:prstGeom>
          <a:noFill/>
        </p:spPr>
        <p:txBody>
          <a:bodyPr wrap="none" rtlCol="0">
            <a:spAutoFit/>
          </a:bodyPr>
          <a:lstStyle/>
          <a:p>
            <a:pPr algn="r"/>
            <a:r>
              <a:rPr lang="en-US" dirty="0"/>
              <a:t>value</a:t>
            </a:r>
          </a:p>
        </p:txBody>
      </p:sp>
      <p:sp>
        <p:nvSpPr>
          <p:cNvPr id="32" name="TextBox 31">
            <a:extLst>
              <a:ext uri="{FF2B5EF4-FFF2-40B4-BE49-F238E27FC236}">
                <a16:creationId xmlns:a16="http://schemas.microsoft.com/office/drawing/2014/main" id="{B2FE3A34-A376-4153-B1E2-A4E132FE8656}"/>
              </a:ext>
            </a:extLst>
          </p:cNvPr>
          <p:cNvSpPr txBox="1"/>
          <p:nvPr/>
        </p:nvSpPr>
        <p:spPr>
          <a:xfrm>
            <a:off x="2210520" y="5010156"/>
            <a:ext cx="3798925" cy="461665"/>
          </a:xfrm>
          <a:prstGeom prst="rect">
            <a:avLst/>
          </a:prstGeom>
          <a:noFill/>
        </p:spPr>
        <p:txBody>
          <a:bodyPr wrap="none" rtlCol="0">
            <a:spAutoFit/>
          </a:bodyPr>
          <a:lstStyle/>
          <a:p>
            <a:r>
              <a:rPr lang="en-US" sz="2400" dirty="0"/>
              <a:t>middle = int((start + end) / 2)</a:t>
            </a:r>
          </a:p>
        </p:txBody>
      </p:sp>
    </p:spTree>
    <p:extLst>
      <p:ext uri="{BB962C8B-B14F-4D97-AF65-F5344CB8AC3E}">
        <p14:creationId xmlns:p14="http://schemas.microsoft.com/office/powerpoint/2010/main" val="22098781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8144740-CF63-4B35-8818-08EBD8518497}"/>
              </a:ext>
            </a:extLst>
          </p:cNvPr>
          <p:cNvGrpSpPr/>
          <p:nvPr/>
        </p:nvGrpSpPr>
        <p:grpSpPr>
          <a:xfrm>
            <a:off x="945573" y="2188326"/>
            <a:ext cx="5721660" cy="945931"/>
            <a:chOff x="872836" y="991293"/>
            <a:chExt cx="5721660" cy="945931"/>
          </a:xfrm>
        </p:grpSpPr>
        <p:sp>
          <p:nvSpPr>
            <p:cNvPr id="4" name="Rectangle 3">
              <a:extLst>
                <a:ext uri="{FF2B5EF4-FFF2-40B4-BE49-F238E27FC236}">
                  <a16:creationId xmlns:a16="http://schemas.microsoft.com/office/drawing/2014/main" id="{88C53D60-0FA6-4C09-B36D-7C904E10789E}"/>
                </a:ext>
              </a:extLst>
            </p:cNvPr>
            <p:cNvSpPr/>
            <p:nvPr/>
          </p:nvSpPr>
          <p:spPr>
            <a:xfrm>
              <a:off x="1562260" y="1306603"/>
              <a:ext cx="630621" cy="630621"/>
            </a:xfrm>
            <a:prstGeom prst="rect">
              <a:avLst/>
            </a:prstGeom>
            <a:solidFill>
              <a:schemeClr val="bg1">
                <a:lumMod val="65000"/>
              </a:schemeClr>
            </a:solidFill>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5" name="Rectangle 4">
              <a:extLst>
                <a:ext uri="{FF2B5EF4-FFF2-40B4-BE49-F238E27FC236}">
                  <a16:creationId xmlns:a16="http://schemas.microsoft.com/office/drawing/2014/main" id="{2DB9B2E8-16D9-45B5-AB39-99E013FF582C}"/>
                </a:ext>
              </a:extLst>
            </p:cNvPr>
            <p:cNvSpPr/>
            <p:nvPr/>
          </p:nvSpPr>
          <p:spPr>
            <a:xfrm>
              <a:off x="2192881" y="1306603"/>
              <a:ext cx="630621" cy="630621"/>
            </a:xfrm>
            <a:prstGeom prst="rect">
              <a:avLst/>
            </a:prstGeom>
            <a:solidFill>
              <a:schemeClr val="bg1">
                <a:lumMod val="65000"/>
              </a:schemeClr>
            </a:solidFill>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6" name="Rectangle 5">
              <a:extLst>
                <a:ext uri="{FF2B5EF4-FFF2-40B4-BE49-F238E27FC236}">
                  <a16:creationId xmlns:a16="http://schemas.microsoft.com/office/drawing/2014/main" id="{D334F888-6112-4029-9D64-A13864D69FA3}"/>
                </a:ext>
              </a:extLst>
            </p:cNvPr>
            <p:cNvSpPr/>
            <p:nvPr/>
          </p:nvSpPr>
          <p:spPr>
            <a:xfrm>
              <a:off x="2823502" y="1306603"/>
              <a:ext cx="630621" cy="630621"/>
            </a:xfrm>
            <a:prstGeom prst="rect">
              <a:avLst/>
            </a:prstGeom>
            <a:solidFill>
              <a:schemeClr val="bg1">
                <a:lumMod val="65000"/>
              </a:schemeClr>
            </a:solidFill>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8" name="Rectangle 7">
              <a:extLst>
                <a:ext uri="{FF2B5EF4-FFF2-40B4-BE49-F238E27FC236}">
                  <a16:creationId xmlns:a16="http://schemas.microsoft.com/office/drawing/2014/main" id="{2863F0EB-9569-4EDC-8EB5-9B443C6F7C25}"/>
                </a:ext>
              </a:extLst>
            </p:cNvPr>
            <p:cNvSpPr/>
            <p:nvPr/>
          </p:nvSpPr>
          <p:spPr>
            <a:xfrm>
              <a:off x="4072012"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sp>
          <p:nvSpPr>
            <p:cNvPr id="10" name="Rectangle 9">
              <a:extLst>
                <a:ext uri="{FF2B5EF4-FFF2-40B4-BE49-F238E27FC236}">
                  <a16:creationId xmlns:a16="http://schemas.microsoft.com/office/drawing/2014/main" id="{1FC40AB3-F458-4F73-94A3-6C0D68C28C14}"/>
                </a:ext>
              </a:extLst>
            </p:cNvPr>
            <p:cNvSpPr/>
            <p:nvPr/>
          </p:nvSpPr>
          <p:spPr>
            <a:xfrm>
              <a:off x="5333254"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19</a:t>
              </a:r>
            </a:p>
          </p:txBody>
        </p:sp>
        <p:sp>
          <p:nvSpPr>
            <p:cNvPr id="11" name="Rectangle 10">
              <a:extLst>
                <a:ext uri="{FF2B5EF4-FFF2-40B4-BE49-F238E27FC236}">
                  <a16:creationId xmlns:a16="http://schemas.microsoft.com/office/drawing/2014/main" id="{E8D107B1-FD29-4268-BE28-F72B13C46E48}"/>
                </a:ext>
              </a:extLst>
            </p:cNvPr>
            <p:cNvSpPr/>
            <p:nvPr/>
          </p:nvSpPr>
          <p:spPr>
            <a:xfrm>
              <a:off x="5963875"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21</a:t>
              </a:r>
            </a:p>
          </p:txBody>
        </p:sp>
        <p:sp>
          <p:nvSpPr>
            <p:cNvPr id="13" name="TextBox 12">
              <a:extLst>
                <a:ext uri="{FF2B5EF4-FFF2-40B4-BE49-F238E27FC236}">
                  <a16:creationId xmlns:a16="http://schemas.microsoft.com/office/drawing/2014/main" id="{08D1AD2A-EDF1-4AA6-9E5D-9FDCEAF82735}"/>
                </a:ext>
              </a:extLst>
            </p:cNvPr>
            <p:cNvSpPr txBox="1"/>
            <p:nvPr/>
          </p:nvSpPr>
          <p:spPr>
            <a:xfrm>
              <a:off x="872836" y="1437247"/>
              <a:ext cx="661335" cy="369332"/>
            </a:xfrm>
            <a:prstGeom prst="rect">
              <a:avLst/>
            </a:prstGeom>
            <a:noFill/>
          </p:spPr>
          <p:txBody>
            <a:bodyPr wrap="none" rtlCol="0">
              <a:spAutoFit/>
            </a:bodyPr>
            <a:lstStyle/>
            <a:p>
              <a:r>
                <a:rPr lang="en-US" dirty="0"/>
                <a:t>array</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713996" y="991293"/>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344616" y="991293"/>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975236" y="991293"/>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605856" y="991293"/>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4236476" y="991293"/>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867096" y="991293"/>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497716" y="991293"/>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6128336" y="991293"/>
              <a:ext cx="301686" cy="369332"/>
            </a:xfrm>
            <a:prstGeom prst="rect">
              <a:avLst/>
            </a:prstGeom>
            <a:noFill/>
          </p:spPr>
          <p:txBody>
            <a:bodyPr wrap="none" rtlCol="0">
              <a:spAutoFit/>
            </a:bodyPr>
            <a:lstStyle/>
            <a:p>
              <a:r>
                <a:rPr lang="en-US" dirty="0"/>
                <a:t>7</a:t>
              </a:r>
            </a:p>
          </p:txBody>
        </p:sp>
        <p:sp>
          <p:nvSpPr>
            <p:cNvPr id="7" name="Rectangle 6">
              <a:extLst>
                <a:ext uri="{FF2B5EF4-FFF2-40B4-BE49-F238E27FC236}">
                  <a16:creationId xmlns:a16="http://schemas.microsoft.com/office/drawing/2014/main" id="{BE6162E1-0E81-4FB4-89EF-AEE97F867D67}"/>
                </a:ext>
              </a:extLst>
            </p:cNvPr>
            <p:cNvSpPr/>
            <p:nvPr/>
          </p:nvSpPr>
          <p:spPr>
            <a:xfrm>
              <a:off x="3454123" y="1306603"/>
              <a:ext cx="630621" cy="630621"/>
            </a:xfrm>
            <a:prstGeom prst="rect">
              <a:avLst/>
            </a:prstGeom>
            <a:solidFill>
              <a:schemeClr val="bg1">
                <a:lumMod val="65000"/>
              </a:schemeClr>
            </a:solidFill>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9" name="Rectangle 8">
              <a:extLst>
                <a:ext uri="{FF2B5EF4-FFF2-40B4-BE49-F238E27FC236}">
                  <a16:creationId xmlns:a16="http://schemas.microsoft.com/office/drawing/2014/main" id="{C760EE0B-A489-47A4-82D3-BF975E12A472}"/>
                </a:ext>
              </a:extLst>
            </p:cNvPr>
            <p:cNvSpPr/>
            <p:nvPr/>
          </p:nvSpPr>
          <p:spPr>
            <a:xfrm>
              <a:off x="4702633" y="1306603"/>
              <a:ext cx="630621" cy="630621"/>
            </a:xfrm>
            <a:prstGeom prst="rect">
              <a:avLst/>
            </a:prstGeom>
            <a:effectLst>
              <a:glow rad="101600">
                <a:schemeClr val="accent5">
                  <a:satMod val="175000"/>
                  <a:alpha val="40000"/>
                </a:schemeClr>
              </a:glow>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12</a:t>
              </a:r>
            </a:p>
          </p:txBody>
        </p:sp>
      </p:grpSp>
      <p:sp>
        <p:nvSpPr>
          <p:cNvPr id="27" name="Rectangle 26">
            <a:extLst>
              <a:ext uri="{FF2B5EF4-FFF2-40B4-BE49-F238E27FC236}">
                <a16:creationId xmlns:a16="http://schemas.microsoft.com/office/drawing/2014/main" id="{834B525F-C97D-428E-A3C9-64EBFDAECCB8}"/>
              </a:ext>
            </a:extLst>
          </p:cNvPr>
          <p:cNvSpPr/>
          <p:nvPr/>
        </p:nvSpPr>
        <p:spPr>
          <a:xfrm>
            <a:off x="1646856" y="369157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4</a:t>
            </a:r>
          </a:p>
        </p:txBody>
      </p:sp>
      <p:sp>
        <p:nvSpPr>
          <p:cNvPr id="28" name="TextBox 27">
            <a:extLst>
              <a:ext uri="{FF2B5EF4-FFF2-40B4-BE49-F238E27FC236}">
                <a16:creationId xmlns:a16="http://schemas.microsoft.com/office/drawing/2014/main" id="{61A56F06-932F-4539-8746-7EFB2FA024F7}"/>
              </a:ext>
            </a:extLst>
          </p:cNvPr>
          <p:cNvSpPr txBox="1"/>
          <p:nvPr/>
        </p:nvSpPr>
        <p:spPr>
          <a:xfrm>
            <a:off x="1020153" y="3822218"/>
            <a:ext cx="613694" cy="369332"/>
          </a:xfrm>
          <a:prstGeom prst="rect">
            <a:avLst/>
          </a:prstGeom>
          <a:noFill/>
        </p:spPr>
        <p:txBody>
          <a:bodyPr wrap="none" rtlCol="0">
            <a:spAutoFit/>
          </a:bodyPr>
          <a:lstStyle/>
          <a:p>
            <a:pPr algn="r"/>
            <a:r>
              <a:rPr lang="en-US" dirty="0"/>
              <a:t>start</a:t>
            </a:r>
          </a:p>
        </p:txBody>
      </p:sp>
      <p:sp>
        <p:nvSpPr>
          <p:cNvPr id="29" name="Rectangle 28">
            <a:extLst>
              <a:ext uri="{FF2B5EF4-FFF2-40B4-BE49-F238E27FC236}">
                <a16:creationId xmlns:a16="http://schemas.microsoft.com/office/drawing/2014/main" id="{83D8B9CF-CA52-49E3-8E11-C2FB2B83EA72}"/>
              </a:ext>
            </a:extLst>
          </p:cNvPr>
          <p:cNvSpPr/>
          <p:nvPr/>
        </p:nvSpPr>
        <p:spPr>
          <a:xfrm>
            <a:off x="3841734" y="369157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a:t>
            </a:r>
          </a:p>
        </p:txBody>
      </p:sp>
      <p:sp>
        <p:nvSpPr>
          <p:cNvPr id="30" name="TextBox 29">
            <a:extLst>
              <a:ext uri="{FF2B5EF4-FFF2-40B4-BE49-F238E27FC236}">
                <a16:creationId xmlns:a16="http://schemas.microsoft.com/office/drawing/2014/main" id="{58EA0A77-8CCF-45E4-8C2D-20075048F8AF}"/>
              </a:ext>
            </a:extLst>
          </p:cNvPr>
          <p:cNvSpPr txBox="1"/>
          <p:nvPr/>
        </p:nvSpPr>
        <p:spPr>
          <a:xfrm>
            <a:off x="2995553" y="3779632"/>
            <a:ext cx="833883" cy="369332"/>
          </a:xfrm>
          <a:prstGeom prst="rect">
            <a:avLst/>
          </a:prstGeom>
          <a:noFill/>
        </p:spPr>
        <p:txBody>
          <a:bodyPr wrap="none" rtlCol="0">
            <a:spAutoFit/>
          </a:bodyPr>
          <a:lstStyle/>
          <a:p>
            <a:pPr algn="r"/>
            <a:r>
              <a:rPr lang="en-US" dirty="0"/>
              <a:t>middle</a:t>
            </a:r>
          </a:p>
        </p:txBody>
      </p:sp>
      <p:sp>
        <p:nvSpPr>
          <p:cNvPr id="31" name="Rectangle 30">
            <a:extLst>
              <a:ext uri="{FF2B5EF4-FFF2-40B4-BE49-F238E27FC236}">
                <a16:creationId xmlns:a16="http://schemas.microsoft.com/office/drawing/2014/main" id="{7399AE06-AA5B-4DE1-A2B7-370D40D9D41E}"/>
              </a:ext>
            </a:extLst>
          </p:cNvPr>
          <p:cNvSpPr/>
          <p:nvPr/>
        </p:nvSpPr>
        <p:spPr>
          <a:xfrm>
            <a:off x="1646856" y="118505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19</a:t>
            </a:r>
          </a:p>
        </p:txBody>
      </p:sp>
      <p:sp>
        <p:nvSpPr>
          <p:cNvPr id="33" name="Rectangle 32">
            <a:extLst>
              <a:ext uri="{FF2B5EF4-FFF2-40B4-BE49-F238E27FC236}">
                <a16:creationId xmlns:a16="http://schemas.microsoft.com/office/drawing/2014/main" id="{D456D492-D00D-4C13-83D8-6983D8C0F8FF}"/>
              </a:ext>
            </a:extLst>
          </p:cNvPr>
          <p:cNvSpPr/>
          <p:nvPr/>
        </p:nvSpPr>
        <p:spPr>
          <a:xfrm>
            <a:off x="6036612" y="369157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7</a:t>
            </a:r>
          </a:p>
        </p:txBody>
      </p:sp>
      <p:sp>
        <p:nvSpPr>
          <p:cNvPr id="34" name="TextBox 33">
            <a:extLst>
              <a:ext uri="{FF2B5EF4-FFF2-40B4-BE49-F238E27FC236}">
                <a16:creationId xmlns:a16="http://schemas.microsoft.com/office/drawing/2014/main" id="{65E2D9A1-EC4A-47F1-BCBE-E5374937F4EB}"/>
              </a:ext>
            </a:extLst>
          </p:cNvPr>
          <p:cNvSpPr txBox="1"/>
          <p:nvPr/>
        </p:nvSpPr>
        <p:spPr>
          <a:xfrm>
            <a:off x="5492873" y="3822218"/>
            <a:ext cx="543739" cy="369332"/>
          </a:xfrm>
          <a:prstGeom prst="rect">
            <a:avLst/>
          </a:prstGeom>
          <a:noFill/>
        </p:spPr>
        <p:txBody>
          <a:bodyPr wrap="none" rtlCol="0">
            <a:spAutoFit/>
          </a:bodyPr>
          <a:lstStyle/>
          <a:p>
            <a:pPr algn="r"/>
            <a:r>
              <a:rPr lang="en-US" dirty="0"/>
              <a:t>end</a:t>
            </a:r>
          </a:p>
        </p:txBody>
      </p:sp>
      <p:sp>
        <p:nvSpPr>
          <p:cNvPr id="35" name="TextBox 34">
            <a:extLst>
              <a:ext uri="{FF2B5EF4-FFF2-40B4-BE49-F238E27FC236}">
                <a16:creationId xmlns:a16="http://schemas.microsoft.com/office/drawing/2014/main" id="{32532DA8-68B1-4059-9B7C-63AE01FD60E1}"/>
              </a:ext>
            </a:extLst>
          </p:cNvPr>
          <p:cNvSpPr txBox="1"/>
          <p:nvPr/>
        </p:nvSpPr>
        <p:spPr>
          <a:xfrm>
            <a:off x="960643" y="1316339"/>
            <a:ext cx="686213" cy="369332"/>
          </a:xfrm>
          <a:prstGeom prst="rect">
            <a:avLst/>
          </a:prstGeom>
          <a:noFill/>
        </p:spPr>
        <p:txBody>
          <a:bodyPr wrap="none" rtlCol="0">
            <a:spAutoFit/>
          </a:bodyPr>
          <a:lstStyle/>
          <a:p>
            <a:pPr algn="r"/>
            <a:r>
              <a:rPr lang="en-US" dirty="0"/>
              <a:t>value</a:t>
            </a:r>
          </a:p>
        </p:txBody>
      </p:sp>
      <p:sp>
        <p:nvSpPr>
          <p:cNvPr id="32" name="TextBox 31">
            <a:extLst>
              <a:ext uri="{FF2B5EF4-FFF2-40B4-BE49-F238E27FC236}">
                <a16:creationId xmlns:a16="http://schemas.microsoft.com/office/drawing/2014/main" id="{B2FE3A34-A376-4153-B1E2-A4E132FE8656}"/>
              </a:ext>
            </a:extLst>
          </p:cNvPr>
          <p:cNvSpPr txBox="1"/>
          <p:nvPr/>
        </p:nvSpPr>
        <p:spPr>
          <a:xfrm>
            <a:off x="2210520" y="5010156"/>
            <a:ext cx="3798925" cy="461665"/>
          </a:xfrm>
          <a:prstGeom prst="rect">
            <a:avLst/>
          </a:prstGeom>
          <a:noFill/>
        </p:spPr>
        <p:txBody>
          <a:bodyPr wrap="none" rtlCol="0">
            <a:spAutoFit/>
          </a:bodyPr>
          <a:lstStyle/>
          <a:p>
            <a:r>
              <a:rPr lang="en-US" sz="2400" dirty="0"/>
              <a:t>middle = int((start + end) / 2)</a:t>
            </a:r>
          </a:p>
        </p:txBody>
      </p:sp>
    </p:spTree>
    <p:extLst>
      <p:ext uri="{BB962C8B-B14F-4D97-AF65-F5344CB8AC3E}">
        <p14:creationId xmlns:p14="http://schemas.microsoft.com/office/powerpoint/2010/main" val="634541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8144740-CF63-4B35-8818-08EBD8518497}"/>
              </a:ext>
            </a:extLst>
          </p:cNvPr>
          <p:cNvGrpSpPr/>
          <p:nvPr/>
        </p:nvGrpSpPr>
        <p:grpSpPr>
          <a:xfrm>
            <a:off x="945573" y="2188326"/>
            <a:ext cx="5721660" cy="945931"/>
            <a:chOff x="872836" y="991293"/>
            <a:chExt cx="5721660" cy="945931"/>
          </a:xfrm>
        </p:grpSpPr>
        <p:sp>
          <p:nvSpPr>
            <p:cNvPr id="4" name="Rectangle 3">
              <a:extLst>
                <a:ext uri="{FF2B5EF4-FFF2-40B4-BE49-F238E27FC236}">
                  <a16:creationId xmlns:a16="http://schemas.microsoft.com/office/drawing/2014/main" id="{88C53D60-0FA6-4C09-B36D-7C904E10789E}"/>
                </a:ext>
              </a:extLst>
            </p:cNvPr>
            <p:cNvSpPr/>
            <p:nvPr/>
          </p:nvSpPr>
          <p:spPr>
            <a:xfrm>
              <a:off x="1562260" y="1306603"/>
              <a:ext cx="630621" cy="630621"/>
            </a:xfrm>
            <a:prstGeom prst="rect">
              <a:avLst/>
            </a:prstGeom>
            <a:solidFill>
              <a:schemeClr val="bg1">
                <a:lumMod val="65000"/>
              </a:schemeClr>
            </a:solidFill>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5" name="Rectangle 4">
              <a:extLst>
                <a:ext uri="{FF2B5EF4-FFF2-40B4-BE49-F238E27FC236}">
                  <a16:creationId xmlns:a16="http://schemas.microsoft.com/office/drawing/2014/main" id="{2DB9B2E8-16D9-45B5-AB39-99E013FF582C}"/>
                </a:ext>
              </a:extLst>
            </p:cNvPr>
            <p:cNvSpPr/>
            <p:nvPr/>
          </p:nvSpPr>
          <p:spPr>
            <a:xfrm>
              <a:off x="2192881" y="1306603"/>
              <a:ext cx="630621" cy="630621"/>
            </a:xfrm>
            <a:prstGeom prst="rect">
              <a:avLst/>
            </a:prstGeom>
            <a:solidFill>
              <a:schemeClr val="bg1">
                <a:lumMod val="65000"/>
              </a:schemeClr>
            </a:solidFill>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6" name="Rectangle 5">
              <a:extLst>
                <a:ext uri="{FF2B5EF4-FFF2-40B4-BE49-F238E27FC236}">
                  <a16:creationId xmlns:a16="http://schemas.microsoft.com/office/drawing/2014/main" id="{D334F888-6112-4029-9D64-A13864D69FA3}"/>
                </a:ext>
              </a:extLst>
            </p:cNvPr>
            <p:cNvSpPr/>
            <p:nvPr/>
          </p:nvSpPr>
          <p:spPr>
            <a:xfrm>
              <a:off x="2823502" y="1306603"/>
              <a:ext cx="630621" cy="630621"/>
            </a:xfrm>
            <a:prstGeom prst="rect">
              <a:avLst/>
            </a:prstGeom>
            <a:solidFill>
              <a:schemeClr val="bg1">
                <a:lumMod val="65000"/>
              </a:schemeClr>
            </a:solidFill>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8" name="Rectangle 7">
              <a:extLst>
                <a:ext uri="{FF2B5EF4-FFF2-40B4-BE49-F238E27FC236}">
                  <a16:creationId xmlns:a16="http://schemas.microsoft.com/office/drawing/2014/main" id="{2863F0EB-9569-4EDC-8EB5-9B443C6F7C25}"/>
                </a:ext>
              </a:extLst>
            </p:cNvPr>
            <p:cNvSpPr/>
            <p:nvPr/>
          </p:nvSpPr>
          <p:spPr>
            <a:xfrm>
              <a:off x="4072012" y="1306603"/>
              <a:ext cx="630621" cy="630621"/>
            </a:xfrm>
            <a:prstGeom prst="rect">
              <a:avLst/>
            </a:prstGeom>
            <a:solidFill>
              <a:schemeClr val="bg1">
                <a:lumMod val="6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sp>
          <p:nvSpPr>
            <p:cNvPr id="11" name="Rectangle 10">
              <a:extLst>
                <a:ext uri="{FF2B5EF4-FFF2-40B4-BE49-F238E27FC236}">
                  <a16:creationId xmlns:a16="http://schemas.microsoft.com/office/drawing/2014/main" id="{E8D107B1-FD29-4268-BE28-F72B13C46E48}"/>
                </a:ext>
              </a:extLst>
            </p:cNvPr>
            <p:cNvSpPr/>
            <p:nvPr/>
          </p:nvSpPr>
          <p:spPr>
            <a:xfrm>
              <a:off x="5963875"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21</a:t>
              </a:r>
            </a:p>
          </p:txBody>
        </p:sp>
        <p:sp>
          <p:nvSpPr>
            <p:cNvPr id="13" name="TextBox 12">
              <a:extLst>
                <a:ext uri="{FF2B5EF4-FFF2-40B4-BE49-F238E27FC236}">
                  <a16:creationId xmlns:a16="http://schemas.microsoft.com/office/drawing/2014/main" id="{08D1AD2A-EDF1-4AA6-9E5D-9FDCEAF82735}"/>
                </a:ext>
              </a:extLst>
            </p:cNvPr>
            <p:cNvSpPr txBox="1"/>
            <p:nvPr/>
          </p:nvSpPr>
          <p:spPr>
            <a:xfrm>
              <a:off x="872836" y="1437247"/>
              <a:ext cx="661335" cy="369332"/>
            </a:xfrm>
            <a:prstGeom prst="rect">
              <a:avLst/>
            </a:prstGeom>
            <a:noFill/>
          </p:spPr>
          <p:txBody>
            <a:bodyPr wrap="none" rtlCol="0">
              <a:spAutoFit/>
            </a:bodyPr>
            <a:lstStyle/>
            <a:p>
              <a:r>
                <a:rPr lang="en-US" dirty="0"/>
                <a:t>array</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713996" y="991293"/>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344616" y="991293"/>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975236" y="991293"/>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605856" y="991293"/>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4236476" y="991293"/>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867096" y="991293"/>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497716" y="991293"/>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6128336" y="991293"/>
              <a:ext cx="301686" cy="369332"/>
            </a:xfrm>
            <a:prstGeom prst="rect">
              <a:avLst/>
            </a:prstGeom>
            <a:noFill/>
          </p:spPr>
          <p:txBody>
            <a:bodyPr wrap="none" rtlCol="0">
              <a:spAutoFit/>
            </a:bodyPr>
            <a:lstStyle/>
            <a:p>
              <a:r>
                <a:rPr lang="en-US" dirty="0"/>
                <a:t>7</a:t>
              </a:r>
            </a:p>
          </p:txBody>
        </p:sp>
        <p:sp>
          <p:nvSpPr>
            <p:cNvPr id="7" name="Rectangle 6">
              <a:extLst>
                <a:ext uri="{FF2B5EF4-FFF2-40B4-BE49-F238E27FC236}">
                  <a16:creationId xmlns:a16="http://schemas.microsoft.com/office/drawing/2014/main" id="{BE6162E1-0E81-4FB4-89EF-AEE97F867D67}"/>
                </a:ext>
              </a:extLst>
            </p:cNvPr>
            <p:cNvSpPr/>
            <p:nvPr/>
          </p:nvSpPr>
          <p:spPr>
            <a:xfrm>
              <a:off x="3454123" y="1306603"/>
              <a:ext cx="630621" cy="630621"/>
            </a:xfrm>
            <a:prstGeom prst="rect">
              <a:avLst/>
            </a:prstGeom>
            <a:solidFill>
              <a:schemeClr val="bg1">
                <a:lumMod val="65000"/>
              </a:schemeClr>
            </a:solidFill>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9" name="Rectangle 8">
              <a:extLst>
                <a:ext uri="{FF2B5EF4-FFF2-40B4-BE49-F238E27FC236}">
                  <a16:creationId xmlns:a16="http://schemas.microsoft.com/office/drawing/2014/main" id="{C760EE0B-A489-47A4-82D3-BF975E12A472}"/>
                </a:ext>
              </a:extLst>
            </p:cNvPr>
            <p:cNvSpPr/>
            <p:nvPr/>
          </p:nvSpPr>
          <p:spPr>
            <a:xfrm>
              <a:off x="4702633" y="1306603"/>
              <a:ext cx="630621" cy="630621"/>
            </a:xfrm>
            <a:prstGeom prst="rect">
              <a:avLst/>
            </a:prstGeom>
            <a:solidFill>
              <a:schemeClr val="bg1">
                <a:lumMod val="65000"/>
              </a:schemeClr>
            </a:solidFill>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12</a:t>
              </a:r>
            </a:p>
          </p:txBody>
        </p:sp>
        <p:sp>
          <p:nvSpPr>
            <p:cNvPr id="10" name="Rectangle 9">
              <a:extLst>
                <a:ext uri="{FF2B5EF4-FFF2-40B4-BE49-F238E27FC236}">
                  <a16:creationId xmlns:a16="http://schemas.microsoft.com/office/drawing/2014/main" id="{1FC40AB3-F458-4F73-94A3-6C0D68C28C14}"/>
                </a:ext>
              </a:extLst>
            </p:cNvPr>
            <p:cNvSpPr/>
            <p:nvPr/>
          </p:nvSpPr>
          <p:spPr>
            <a:xfrm>
              <a:off x="5333254" y="1306603"/>
              <a:ext cx="630621" cy="630621"/>
            </a:xfrm>
            <a:prstGeom prst="rect">
              <a:avLst/>
            </a:prstGeom>
            <a:effectLst>
              <a:glow rad="101600">
                <a:schemeClr val="accent5">
                  <a:satMod val="175000"/>
                  <a:alpha val="40000"/>
                </a:schemeClr>
              </a:glow>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19</a:t>
              </a:r>
            </a:p>
          </p:txBody>
        </p:sp>
      </p:grpSp>
      <p:sp>
        <p:nvSpPr>
          <p:cNvPr id="27" name="Rectangle 26">
            <a:extLst>
              <a:ext uri="{FF2B5EF4-FFF2-40B4-BE49-F238E27FC236}">
                <a16:creationId xmlns:a16="http://schemas.microsoft.com/office/drawing/2014/main" id="{834B525F-C97D-428E-A3C9-64EBFDAECCB8}"/>
              </a:ext>
            </a:extLst>
          </p:cNvPr>
          <p:cNvSpPr/>
          <p:nvPr/>
        </p:nvSpPr>
        <p:spPr>
          <a:xfrm>
            <a:off x="1646856" y="369157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28" name="TextBox 27">
            <a:extLst>
              <a:ext uri="{FF2B5EF4-FFF2-40B4-BE49-F238E27FC236}">
                <a16:creationId xmlns:a16="http://schemas.microsoft.com/office/drawing/2014/main" id="{61A56F06-932F-4539-8746-7EFB2FA024F7}"/>
              </a:ext>
            </a:extLst>
          </p:cNvPr>
          <p:cNvSpPr txBox="1"/>
          <p:nvPr/>
        </p:nvSpPr>
        <p:spPr>
          <a:xfrm>
            <a:off x="1020153" y="3822218"/>
            <a:ext cx="613694" cy="369332"/>
          </a:xfrm>
          <a:prstGeom prst="rect">
            <a:avLst/>
          </a:prstGeom>
          <a:noFill/>
        </p:spPr>
        <p:txBody>
          <a:bodyPr wrap="none" rtlCol="0">
            <a:spAutoFit/>
          </a:bodyPr>
          <a:lstStyle/>
          <a:p>
            <a:pPr algn="r"/>
            <a:r>
              <a:rPr lang="en-US" dirty="0"/>
              <a:t>start</a:t>
            </a:r>
          </a:p>
        </p:txBody>
      </p:sp>
      <p:sp>
        <p:nvSpPr>
          <p:cNvPr id="29" name="Rectangle 28">
            <a:extLst>
              <a:ext uri="{FF2B5EF4-FFF2-40B4-BE49-F238E27FC236}">
                <a16:creationId xmlns:a16="http://schemas.microsoft.com/office/drawing/2014/main" id="{83D8B9CF-CA52-49E3-8E11-C2FB2B83EA72}"/>
              </a:ext>
            </a:extLst>
          </p:cNvPr>
          <p:cNvSpPr/>
          <p:nvPr/>
        </p:nvSpPr>
        <p:spPr>
          <a:xfrm>
            <a:off x="3841734" y="369157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30" name="TextBox 29">
            <a:extLst>
              <a:ext uri="{FF2B5EF4-FFF2-40B4-BE49-F238E27FC236}">
                <a16:creationId xmlns:a16="http://schemas.microsoft.com/office/drawing/2014/main" id="{58EA0A77-8CCF-45E4-8C2D-20075048F8AF}"/>
              </a:ext>
            </a:extLst>
          </p:cNvPr>
          <p:cNvSpPr txBox="1"/>
          <p:nvPr/>
        </p:nvSpPr>
        <p:spPr>
          <a:xfrm>
            <a:off x="2995553" y="3779632"/>
            <a:ext cx="833883" cy="369332"/>
          </a:xfrm>
          <a:prstGeom prst="rect">
            <a:avLst/>
          </a:prstGeom>
          <a:noFill/>
        </p:spPr>
        <p:txBody>
          <a:bodyPr wrap="none" rtlCol="0">
            <a:spAutoFit/>
          </a:bodyPr>
          <a:lstStyle/>
          <a:p>
            <a:pPr algn="r"/>
            <a:r>
              <a:rPr lang="en-US" dirty="0"/>
              <a:t>middle</a:t>
            </a:r>
          </a:p>
        </p:txBody>
      </p:sp>
      <p:sp>
        <p:nvSpPr>
          <p:cNvPr id="31" name="Rectangle 30">
            <a:extLst>
              <a:ext uri="{FF2B5EF4-FFF2-40B4-BE49-F238E27FC236}">
                <a16:creationId xmlns:a16="http://schemas.microsoft.com/office/drawing/2014/main" id="{7399AE06-AA5B-4DE1-A2B7-370D40D9D41E}"/>
              </a:ext>
            </a:extLst>
          </p:cNvPr>
          <p:cNvSpPr/>
          <p:nvPr/>
        </p:nvSpPr>
        <p:spPr>
          <a:xfrm>
            <a:off x="1646856" y="118505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19</a:t>
            </a:r>
          </a:p>
        </p:txBody>
      </p:sp>
      <p:sp>
        <p:nvSpPr>
          <p:cNvPr id="33" name="Rectangle 32">
            <a:extLst>
              <a:ext uri="{FF2B5EF4-FFF2-40B4-BE49-F238E27FC236}">
                <a16:creationId xmlns:a16="http://schemas.microsoft.com/office/drawing/2014/main" id="{D456D492-D00D-4C13-83D8-6983D8C0F8FF}"/>
              </a:ext>
            </a:extLst>
          </p:cNvPr>
          <p:cNvSpPr/>
          <p:nvPr/>
        </p:nvSpPr>
        <p:spPr>
          <a:xfrm>
            <a:off x="6036612" y="369157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7</a:t>
            </a:r>
          </a:p>
        </p:txBody>
      </p:sp>
      <p:sp>
        <p:nvSpPr>
          <p:cNvPr id="34" name="TextBox 33">
            <a:extLst>
              <a:ext uri="{FF2B5EF4-FFF2-40B4-BE49-F238E27FC236}">
                <a16:creationId xmlns:a16="http://schemas.microsoft.com/office/drawing/2014/main" id="{65E2D9A1-EC4A-47F1-BCBE-E5374937F4EB}"/>
              </a:ext>
            </a:extLst>
          </p:cNvPr>
          <p:cNvSpPr txBox="1"/>
          <p:nvPr/>
        </p:nvSpPr>
        <p:spPr>
          <a:xfrm>
            <a:off x="5492873" y="3822218"/>
            <a:ext cx="543739" cy="369332"/>
          </a:xfrm>
          <a:prstGeom prst="rect">
            <a:avLst/>
          </a:prstGeom>
          <a:noFill/>
        </p:spPr>
        <p:txBody>
          <a:bodyPr wrap="none" rtlCol="0">
            <a:spAutoFit/>
          </a:bodyPr>
          <a:lstStyle/>
          <a:p>
            <a:pPr algn="r"/>
            <a:r>
              <a:rPr lang="en-US" dirty="0"/>
              <a:t>end</a:t>
            </a:r>
          </a:p>
        </p:txBody>
      </p:sp>
      <p:sp>
        <p:nvSpPr>
          <p:cNvPr id="35" name="TextBox 34">
            <a:extLst>
              <a:ext uri="{FF2B5EF4-FFF2-40B4-BE49-F238E27FC236}">
                <a16:creationId xmlns:a16="http://schemas.microsoft.com/office/drawing/2014/main" id="{32532DA8-68B1-4059-9B7C-63AE01FD60E1}"/>
              </a:ext>
            </a:extLst>
          </p:cNvPr>
          <p:cNvSpPr txBox="1"/>
          <p:nvPr/>
        </p:nvSpPr>
        <p:spPr>
          <a:xfrm>
            <a:off x="960643" y="1316339"/>
            <a:ext cx="686213" cy="369332"/>
          </a:xfrm>
          <a:prstGeom prst="rect">
            <a:avLst/>
          </a:prstGeom>
          <a:noFill/>
        </p:spPr>
        <p:txBody>
          <a:bodyPr wrap="none" rtlCol="0">
            <a:spAutoFit/>
          </a:bodyPr>
          <a:lstStyle/>
          <a:p>
            <a:pPr algn="r"/>
            <a:r>
              <a:rPr lang="en-US" dirty="0"/>
              <a:t>value</a:t>
            </a:r>
          </a:p>
        </p:txBody>
      </p:sp>
      <p:sp>
        <p:nvSpPr>
          <p:cNvPr id="32" name="TextBox 31">
            <a:extLst>
              <a:ext uri="{FF2B5EF4-FFF2-40B4-BE49-F238E27FC236}">
                <a16:creationId xmlns:a16="http://schemas.microsoft.com/office/drawing/2014/main" id="{B2FE3A34-A376-4153-B1E2-A4E132FE8656}"/>
              </a:ext>
            </a:extLst>
          </p:cNvPr>
          <p:cNvSpPr txBox="1"/>
          <p:nvPr/>
        </p:nvSpPr>
        <p:spPr>
          <a:xfrm>
            <a:off x="2210520" y="5010156"/>
            <a:ext cx="3798925" cy="461665"/>
          </a:xfrm>
          <a:prstGeom prst="rect">
            <a:avLst/>
          </a:prstGeom>
          <a:noFill/>
        </p:spPr>
        <p:txBody>
          <a:bodyPr wrap="none" rtlCol="0">
            <a:spAutoFit/>
          </a:bodyPr>
          <a:lstStyle/>
          <a:p>
            <a:r>
              <a:rPr lang="en-US" sz="2400" dirty="0"/>
              <a:t>middle = int((start + end) / 2)</a:t>
            </a:r>
          </a:p>
        </p:txBody>
      </p:sp>
    </p:spTree>
    <p:extLst>
      <p:ext uri="{BB962C8B-B14F-4D97-AF65-F5344CB8AC3E}">
        <p14:creationId xmlns:p14="http://schemas.microsoft.com/office/powerpoint/2010/main" val="16617815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8144740-CF63-4B35-8818-08EBD8518497}"/>
              </a:ext>
            </a:extLst>
          </p:cNvPr>
          <p:cNvGrpSpPr/>
          <p:nvPr/>
        </p:nvGrpSpPr>
        <p:grpSpPr>
          <a:xfrm>
            <a:off x="945573" y="2188326"/>
            <a:ext cx="5721660" cy="945931"/>
            <a:chOff x="872836" y="991293"/>
            <a:chExt cx="5721660" cy="945931"/>
          </a:xfrm>
        </p:grpSpPr>
        <p:sp>
          <p:nvSpPr>
            <p:cNvPr id="4" name="Rectangle 3">
              <a:extLst>
                <a:ext uri="{FF2B5EF4-FFF2-40B4-BE49-F238E27FC236}">
                  <a16:creationId xmlns:a16="http://schemas.microsoft.com/office/drawing/2014/main" id="{88C53D60-0FA6-4C09-B36D-7C904E10789E}"/>
                </a:ext>
              </a:extLst>
            </p:cNvPr>
            <p:cNvSpPr/>
            <p:nvPr/>
          </p:nvSpPr>
          <p:spPr>
            <a:xfrm>
              <a:off x="1562260" y="1306603"/>
              <a:ext cx="630621" cy="630621"/>
            </a:xfrm>
            <a:prstGeom prst="rect">
              <a:avLst/>
            </a:prstGeom>
            <a:solidFill>
              <a:schemeClr val="bg1">
                <a:lumMod val="65000"/>
              </a:schemeClr>
            </a:solidFill>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5" name="Rectangle 4">
              <a:extLst>
                <a:ext uri="{FF2B5EF4-FFF2-40B4-BE49-F238E27FC236}">
                  <a16:creationId xmlns:a16="http://schemas.microsoft.com/office/drawing/2014/main" id="{2DB9B2E8-16D9-45B5-AB39-99E013FF582C}"/>
                </a:ext>
              </a:extLst>
            </p:cNvPr>
            <p:cNvSpPr/>
            <p:nvPr/>
          </p:nvSpPr>
          <p:spPr>
            <a:xfrm>
              <a:off x="2192881" y="1306603"/>
              <a:ext cx="630621" cy="630621"/>
            </a:xfrm>
            <a:prstGeom prst="rect">
              <a:avLst/>
            </a:prstGeom>
            <a:solidFill>
              <a:schemeClr val="bg1">
                <a:lumMod val="65000"/>
              </a:schemeClr>
            </a:solidFill>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6" name="Rectangle 5">
              <a:extLst>
                <a:ext uri="{FF2B5EF4-FFF2-40B4-BE49-F238E27FC236}">
                  <a16:creationId xmlns:a16="http://schemas.microsoft.com/office/drawing/2014/main" id="{D334F888-6112-4029-9D64-A13864D69FA3}"/>
                </a:ext>
              </a:extLst>
            </p:cNvPr>
            <p:cNvSpPr/>
            <p:nvPr/>
          </p:nvSpPr>
          <p:spPr>
            <a:xfrm>
              <a:off x="2823502" y="1306603"/>
              <a:ext cx="630621" cy="630621"/>
            </a:xfrm>
            <a:prstGeom prst="rect">
              <a:avLst/>
            </a:prstGeom>
            <a:solidFill>
              <a:schemeClr val="bg1">
                <a:lumMod val="65000"/>
              </a:schemeClr>
            </a:solidFill>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8" name="Rectangle 7">
              <a:extLst>
                <a:ext uri="{FF2B5EF4-FFF2-40B4-BE49-F238E27FC236}">
                  <a16:creationId xmlns:a16="http://schemas.microsoft.com/office/drawing/2014/main" id="{2863F0EB-9569-4EDC-8EB5-9B443C6F7C25}"/>
                </a:ext>
              </a:extLst>
            </p:cNvPr>
            <p:cNvSpPr/>
            <p:nvPr/>
          </p:nvSpPr>
          <p:spPr>
            <a:xfrm>
              <a:off x="4072012" y="1306603"/>
              <a:ext cx="630621" cy="630621"/>
            </a:xfrm>
            <a:prstGeom prst="rect">
              <a:avLst/>
            </a:prstGeom>
            <a:solidFill>
              <a:schemeClr val="bg1">
                <a:lumMod val="6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sp>
          <p:nvSpPr>
            <p:cNvPr id="11" name="Rectangle 10">
              <a:extLst>
                <a:ext uri="{FF2B5EF4-FFF2-40B4-BE49-F238E27FC236}">
                  <a16:creationId xmlns:a16="http://schemas.microsoft.com/office/drawing/2014/main" id="{E8D107B1-FD29-4268-BE28-F72B13C46E48}"/>
                </a:ext>
              </a:extLst>
            </p:cNvPr>
            <p:cNvSpPr/>
            <p:nvPr/>
          </p:nvSpPr>
          <p:spPr>
            <a:xfrm>
              <a:off x="5963875"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21</a:t>
              </a:r>
            </a:p>
          </p:txBody>
        </p:sp>
        <p:sp>
          <p:nvSpPr>
            <p:cNvPr id="13" name="TextBox 12">
              <a:extLst>
                <a:ext uri="{FF2B5EF4-FFF2-40B4-BE49-F238E27FC236}">
                  <a16:creationId xmlns:a16="http://schemas.microsoft.com/office/drawing/2014/main" id="{08D1AD2A-EDF1-4AA6-9E5D-9FDCEAF82735}"/>
                </a:ext>
              </a:extLst>
            </p:cNvPr>
            <p:cNvSpPr txBox="1"/>
            <p:nvPr/>
          </p:nvSpPr>
          <p:spPr>
            <a:xfrm>
              <a:off x="872836" y="1437247"/>
              <a:ext cx="661335" cy="369332"/>
            </a:xfrm>
            <a:prstGeom prst="rect">
              <a:avLst/>
            </a:prstGeom>
            <a:noFill/>
          </p:spPr>
          <p:txBody>
            <a:bodyPr wrap="none" rtlCol="0">
              <a:spAutoFit/>
            </a:bodyPr>
            <a:lstStyle/>
            <a:p>
              <a:r>
                <a:rPr lang="en-US" dirty="0"/>
                <a:t>array</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713996" y="991293"/>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344616" y="991293"/>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975236" y="991293"/>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605856" y="991293"/>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4236476" y="991293"/>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867096" y="991293"/>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497716" y="991293"/>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6128336" y="991293"/>
              <a:ext cx="301686" cy="369332"/>
            </a:xfrm>
            <a:prstGeom prst="rect">
              <a:avLst/>
            </a:prstGeom>
            <a:noFill/>
          </p:spPr>
          <p:txBody>
            <a:bodyPr wrap="none" rtlCol="0">
              <a:spAutoFit/>
            </a:bodyPr>
            <a:lstStyle/>
            <a:p>
              <a:r>
                <a:rPr lang="en-US" dirty="0"/>
                <a:t>7</a:t>
              </a:r>
            </a:p>
          </p:txBody>
        </p:sp>
        <p:sp>
          <p:nvSpPr>
            <p:cNvPr id="7" name="Rectangle 6">
              <a:extLst>
                <a:ext uri="{FF2B5EF4-FFF2-40B4-BE49-F238E27FC236}">
                  <a16:creationId xmlns:a16="http://schemas.microsoft.com/office/drawing/2014/main" id="{BE6162E1-0E81-4FB4-89EF-AEE97F867D67}"/>
                </a:ext>
              </a:extLst>
            </p:cNvPr>
            <p:cNvSpPr/>
            <p:nvPr/>
          </p:nvSpPr>
          <p:spPr>
            <a:xfrm>
              <a:off x="3454123" y="1306603"/>
              <a:ext cx="630621" cy="630621"/>
            </a:xfrm>
            <a:prstGeom prst="rect">
              <a:avLst/>
            </a:prstGeom>
            <a:solidFill>
              <a:schemeClr val="bg1">
                <a:lumMod val="65000"/>
              </a:schemeClr>
            </a:solidFill>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9" name="Rectangle 8">
              <a:extLst>
                <a:ext uri="{FF2B5EF4-FFF2-40B4-BE49-F238E27FC236}">
                  <a16:creationId xmlns:a16="http://schemas.microsoft.com/office/drawing/2014/main" id="{C760EE0B-A489-47A4-82D3-BF975E12A472}"/>
                </a:ext>
              </a:extLst>
            </p:cNvPr>
            <p:cNvSpPr/>
            <p:nvPr/>
          </p:nvSpPr>
          <p:spPr>
            <a:xfrm>
              <a:off x="4702633" y="1306603"/>
              <a:ext cx="630621" cy="630621"/>
            </a:xfrm>
            <a:prstGeom prst="rect">
              <a:avLst/>
            </a:prstGeom>
            <a:solidFill>
              <a:schemeClr val="bg1">
                <a:lumMod val="65000"/>
              </a:schemeClr>
            </a:solidFill>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12</a:t>
              </a:r>
            </a:p>
          </p:txBody>
        </p:sp>
        <p:sp>
          <p:nvSpPr>
            <p:cNvPr id="10" name="Rectangle 9">
              <a:extLst>
                <a:ext uri="{FF2B5EF4-FFF2-40B4-BE49-F238E27FC236}">
                  <a16:creationId xmlns:a16="http://schemas.microsoft.com/office/drawing/2014/main" id="{1FC40AB3-F458-4F73-94A3-6C0D68C28C14}"/>
                </a:ext>
              </a:extLst>
            </p:cNvPr>
            <p:cNvSpPr/>
            <p:nvPr/>
          </p:nvSpPr>
          <p:spPr>
            <a:xfrm>
              <a:off x="5333254" y="1306603"/>
              <a:ext cx="630621" cy="630621"/>
            </a:xfrm>
            <a:prstGeom prst="rect">
              <a:avLst/>
            </a:prstGeom>
            <a:effectLst>
              <a:glow rad="228600">
                <a:schemeClr val="accent4">
                  <a:satMod val="175000"/>
                  <a:alpha val="40000"/>
                </a:schemeClr>
              </a:glow>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19</a:t>
              </a:r>
            </a:p>
          </p:txBody>
        </p:sp>
      </p:grpSp>
      <p:sp>
        <p:nvSpPr>
          <p:cNvPr id="27" name="Rectangle 26">
            <a:extLst>
              <a:ext uri="{FF2B5EF4-FFF2-40B4-BE49-F238E27FC236}">
                <a16:creationId xmlns:a16="http://schemas.microsoft.com/office/drawing/2014/main" id="{834B525F-C97D-428E-A3C9-64EBFDAECCB8}"/>
              </a:ext>
            </a:extLst>
          </p:cNvPr>
          <p:cNvSpPr/>
          <p:nvPr/>
        </p:nvSpPr>
        <p:spPr>
          <a:xfrm>
            <a:off x="1646856" y="369157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28" name="TextBox 27">
            <a:extLst>
              <a:ext uri="{FF2B5EF4-FFF2-40B4-BE49-F238E27FC236}">
                <a16:creationId xmlns:a16="http://schemas.microsoft.com/office/drawing/2014/main" id="{61A56F06-932F-4539-8746-7EFB2FA024F7}"/>
              </a:ext>
            </a:extLst>
          </p:cNvPr>
          <p:cNvSpPr txBox="1"/>
          <p:nvPr/>
        </p:nvSpPr>
        <p:spPr>
          <a:xfrm>
            <a:off x="1020153" y="3822218"/>
            <a:ext cx="613694" cy="369332"/>
          </a:xfrm>
          <a:prstGeom prst="rect">
            <a:avLst/>
          </a:prstGeom>
          <a:noFill/>
        </p:spPr>
        <p:txBody>
          <a:bodyPr wrap="none" rtlCol="0">
            <a:spAutoFit/>
          </a:bodyPr>
          <a:lstStyle/>
          <a:p>
            <a:pPr algn="r"/>
            <a:r>
              <a:rPr lang="en-US" dirty="0"/>
              <a:t>start</a:t>
            </a:r>
          </a:p>
        </p:txBody>
      </p:sp>
      <p:sp>
        <p:nvSpPr>
          <p:cNvPr id="29" name="Rectangle 28">
            <a:extLst>
              <a:ext uri="{FF2B5EF4-FFF2-40B4-BE49-F238E27FC236}">
                <a16:creationId xmlns:a16="http://schemas.microsoft.com/office/drawing/2014/main" id="{83D8B9CF-CA52-49E3-8E11-C2FB2B83EA72}"/>
              </a:ext>
            </a:extLst>
          </p:cNvPr>
          <p:cNvSpPr/>
          <p:nvPr/>
        </p:nvSpPr>
        <p:spPr>
          <a:xfrm>
            <a:off x="3841734" y="369157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30" name="TextBox 29">
            <a:extLst>
              <a:ext uri="{FF2B5EF4-FFF2-40B4-BE49-F238E27FC236}">
                <a16:creationId xmlns:a16="http://schemas.microsoft.com/office/drawing/2014/main" id="{58EA0A77-8CCF-45E4-8C2D-20075048F8AF}"/>
              </a:ext>
            </a:extLst>
          </p:cNvPr>
          <p:cNvSpPr txBox="1"/>
          <p:nvPr/>
        </p:nvSpPr>
        <p:spPr>
          <a:xfrm>
            <a:off x="2995553" y="3779632"/>
            <a:ext cx="833883" cy="369332"/>
          </a:xfrm>
          <a:prstGeom prst="rect">
            <a:avLst/>
          </a:prstGeom>
          <a:noFill/>
        </p:spPr>
        <p:txBody>
          <a:bodyPr wrap="none" rtlCol="0">
            <a:spAutoFit/>
          </a:bodyPr>
          <a:lstStyle/>
          <a:p>
            <a:pPr algn="r"/>
            <a:r>
              <a:rPr lang="en-US" dirty="0"/>
              <a:t>middle</a:t>
            </a:r>
          </a:p>
        </p:txBody>
      </p:sp>
      <p:sp>
        <p:nvSpPr>
          <p:cNvPr id="31" name="Rectangle 30">
            <a:extLst>
              <a:ext uri="{FF2B5EF4-FFF2-40B4-BE49-F238E27FC236}">
                <a16:creationId xmlns:a16="http://schemas.microsoft.com/office/drawing/2014/main" id="{7399AE06-AA5B-4DE1-A2B7-370D40D9D41E}"/>
              </a:ext>
            </a:extLst>
          </p:cNvPr>
          <p:cNvSpPr/>
          <p:nvPr/>
        </p:nvSpPr>
        <p:spPr>
          <a:xfrm>
            <a:off x="1646856" y="118505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19</a:t>
            </a:r>
          </a:p>
        </p:txBody>
      </p:sp>
      <p:sp>
        <p:nvSpPr>
          <p:cNvPr id="33" name="Rectangle 32">
            <a:extLst>
              <a:ext uri="{FF2B5EF4-FFF2-40B4-BE49-F238E27FC236}">
                <a16:creationId xmlns:a16="http://schemas.microsoft.com/office/drawing/2014/main" id="{D456D492-D00D-4C13-83D8-6983D8C0F8FF}"/>
              </a:ext>
            </a:extLst>
          </p:cNvPr>
          <p:cNvSpPr/>
          <p:nvPr/>
        </p:nvSpPr>
        <p:spPr>
          <a:xfrm>
            <a:off x="6036612" y="369157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7</a:t>
            </a:r>
          </a:p>
        </p:txBody>
      </p:sp>
      <p:sp>
        <p:nvSpPr>
          <p:cNvPr id="34" name="TextBox 33">
            <a:extLst>
              <a:ext uri="{FF2B5EF4-FFF2-40B4-BE49-F238E27FC236}">
                <a16:creationId xmlns:a16="http://schemas.microsoft.com/office/drawing/2014/main" id="{65E2D9A1-EC4A-47F1-BCBE-E5374937F4EB}"/>
              </a:ext>
            </a:extLst>
          </p:cNvPr>
          <p:cNvSpPr txBox="1"/>
          <p:nvPr/>
        </p:nvSpPr>
        <p:spPr>
          <a:xfrm>
            <a:off x="5492873" y="3822218"/>
            <a:ext cx="543739" cy="369332"/>
          </a:xfrm>
          <a:prstGeom prst="rect">
            <a:avLst/>
          </a:prstGeom>
          <a:noFill/>
        </p:spPr>
        <p:txBody>
          <a:bodyPr wrap="none" rtlCol="0">
            <a:spAutoFit/>
          </a:bodyPr>
          <a:lstStyle/>
          <a:p>
            <a:pPr algn="r"/>
            <a:r>
              <a:rPr lang="en-US" dirty="0"/>
              <a:t>end</a:t>
            </a:r>
          </a:p>
        </p:txBody>
      </p:sp>
      <p:sp>
        <p:nvSpPr>
          <p:cNvPr id="35" name="TextBox 34">
            <a:extLst>
              <a:ext uri="{FF2B5EF4-FFF2-40B4-BE49-F238E27FC236}">
                <a16:creationId xmlns:a16="http://schemas.microsoft.com/office/drawing/2014/main" id="{32532DA8-68B1-4059-9B7C-63AE01FD60E1}"/>
              </a:ext>
            </a:extLst>
          </p:cNvPr>
          <p:cNvSpPr txBox="1"/>
          <p:nvPr/>
        </p:nvSpPr>
        <p:spPr>
          <a:xfrm>
            <a:off x="960643" y="1316339"/>
            <a:ext cx="686213" cy="369332"/>
          </a:xfrm>
          <a:prstGeom prst="rect">
            <a:avLst/>
          </a:prstGeom>
          <a:noFill/>
        </p:spPr>
        <p:txBody>
          <a:bodyPr wrap="none" rtlCol="0">
            <a:spAutoFit/>
          </a:bodyPr>
          <a:lstStyle/>
          <a:p>
            <a:pPr algn="r"/>
            <a:r>
              <a:rPr lang="en-US" dirty="0"/>
              <a:t>value</a:t>
            </a:r>
          </a:p>
        </p:txBody>
      </p:sp>
      <p:sp>
        <p:nvSpPr>
          <p:cNvPr id="36" name="TextBox 35">
            <a:extLst>
              <a:ext uri="{FF2B5EF4-FFF2-40B4-BE49-F238E27FC236}">
                <a16:creationId xmlns:a16="http://schemas.microsoft.com/office/drawing/2014/main" id="{1FD27673-7BDA-4D6E-A315-969A9A2983AE}"/>
              </a:ext>
            </a:extLst>
          </p:cNvPr>
          <p:cNvSpPr txBox="1"/>
          <p:nvPr/>
        </p:nvSpPr>
        <p:spPr>
          <a:xfrm>
            <a:off x="2676203" y="5010156"/>
            <a:ext cx="2306465" cy="461665"/>
          </a:xfrm>
          <a:prstGeom prst="rect">
            <a:avLst/>
          </a:prstGeom>
          <a:noFill/>
        </p:spPr>
        <p:txBody>
          <a:bodyPr wrap="none" rtlCol="0">
            <a:spAutoFit/>
          </a:bodyPr>
          <a:lstStyle/>
          <a:p>
            <a:r>
              <a:rPr lang="en-US" sz="2400" dirty="0"/>
              <a:t>return element 6</a:t>
            </a:r>
          </a:p>
        </p:txBody>
      </p:sp>
    </p:spTree>
    <p:extLst>
      <p:ext uri="{BB962C8B-B14F-4D97-AF65-F5344CB8AC3E}">
        <p14:creationId xmlns:p14="http://schemas.microsoft.com/office/powerpoint/2010/main" val="14367914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C16CBD-01B4-4DCD-BDA7-23882ABD2011}"/>
              </a:ext>
            </a:extLst>
          </p:cNvPr>
          <p:cNvSpPr txBox="1"/>
          <p:nvPr/>
        </p:nvSpPr>
        <p:spPr>
          <a:xfrm>
            <a:off x="914400" y="914400"/>
            <a:ext cx="7750840" cy="4524315"/>
          </a:xfrm>
          <a:prstGeom prst="rect">
            <a:avLst/>
          </a:prstGeom>
          <a:noFill/>
        </p:spPr>
        <p:txBody>
          <a:bodyPr wrap="none" rtlCol="0">
            <a:spAutoFit/>
          </a:bodyPr>
          <a:lstStyle/>
          <a:p>
            <a:r>
              <a:rPr lang="en-US" dirty="0">
                <a:latin typeface="Consolas" panose="020B0609020204030204" pitchFamily="49" charset="0"/>
              </a:rPr>
              <a:t>function BINARYSEARCH(ARRAY, VALUE)		(1)</a:t>
            </a:r>
          </a:p>
          <a:p>
            <a:r>
              <a:rPr lang="en-US" dirty="0">
                <a:latin typeface="Consolas" panose="020B0609020204030204" pitchFamily="49" charset="0"/>
              </a:rPr>
              <a:t>    START = 0					(2)</a:t>
            </a:r>
          </a:p>
          <a:p>
            <a:r>
              <a:rPr lang="en-US" dirty="0">
                <a:latin typeface="Consolas" panose="020B0609020204030204" pitchFamily="49" charset="0"/>
              </a:rPr>
              <a:t>    END = size of ARRAY - 1			(3)</a:t>
            </a:r>
          </a:p>
          <a:p>
            <a:r>
              <a:rPr lang="en-US" dirty="0">
                <a:latin typeface="Consolas" panose="020B0609020204030204" pitchFamily="49" charset="0"/>
              </a:rPr>
              <a:t>    loop while START &lt;= END			(4)</a:t>
            </a:r>
          </a:p>
          <a:p>
            <a:r>
              <a:rPr lang="en-US" dirty="0">
                <a:latin typeface="Consolas" panose="020B0609020204030204" pitchFamily="49" charset="0"/>
              </a:rPr>
              <a:t>        MIDDLE = INT((START + END) / 2)	(5)</a:t>
            </a:r>
          </a:p>
          <a:p>
            <a:r>
              <a:rPr lang="en-US" dirty="0">
                <a:latin typeface="Consolas" panose="020B0609020204030204" pitchFamily="49" charset="0"/>
              </a:rPr>
              <a:t>        if ARRAY[MIDDLE] == VALUE then	(6)</a:t>
            </a:r>
          </a:p>
          <a:p>
            <a:r>
              <a:rPr lang="en-US" dirty="0">
                <a:latin typeface="Consolas" panose="020B0609020204030204" pitchFamily="49" charset="0"/>
              </a:rPr>
              <a:t>            return MIDDLE			(7)</a:t>
            </a:r>
          </a:p>
          <a:p>
            <a:r>
              <a:rPr lang="en-US" dirty="0">
                <a:latin typeface="Consolas" panose="020B0609020204030204" pitchFamily="49" charset="0"/>
              </a:rPr>
              <a:t>        else if ARRAY[MIDDLE] &gt; VALUE then	(8)</a:t>
            </a:r>
          </a:p>
          <a:p>
            <a:r>
              <a:rPr lang="en-US" dirty="0">
                <a:latin typeface="Consolas" panose="020B0609020204030204" pitchFamily="49" charset="0"/>
              </a:rPr>
              <a:t>            END = MIDDLE – 1			(9)</a:t>
            </a:r>
          </a:p>
          <a:p>
            <a:r>
              <a:rPr lang="en-US" dirty="0">
                <a:latin typeface="Consolas" panose="020B0609020204030204" pitchFamily="49" charset="0"/>
              </a:rPr>
              <a:t>        else if ARRAY[MIDDLE] &lt; VALUE then	(10)</a:t>
            </a:r>
          </a:p>
          <a:p>
            <a:r>
              <a:rPr lang="en-US" dirty="0">
                <a:latin typeface="Consolas" panose="020B0609020204030204" pitchFamily="49" charset="0"/>
              </a:rPr>
              <a:t>            START = MIDDLE + 1		(11)</a:t>
            </a:r>
          </a:p>
          <a:p>
            <a:r>
              <a:rPr lang="en-US" dirty="0">
                <a:latin typeface="Consolas" panose="020B0609020204030204" pitchFamily="49" charset="0"/>
              </a:rPr>
              <a:t>        end if					(12)</a:t>
            </a:r>
          </a:p>
          <a:p>
            <a:r>
              <a:rPr lang="en-US" dirty="0">
                <a:latin typeface="Consolas" panose="020B0609020204030204" pitchFamily="49" charset="0"/>
              </a:rPr>
              <a:t>    end loop					(13)</a:t>
            </a:r>
          </a:p>
          <a:p>
            <a:r>
              <a:rPr lang="en-US" dirty="0">
                <a:latin typeface="Consolas" panose="020B0609020204030204" pitchFamily="49" charset="0"/>
              </a:rPr>
              <a:t>    return -1					(14)</a:t>
            </a:r>
          </a:p>
          <a:p>
            <a:r>
              <a:rPr lang="en-US" dirty="0">
                <a:latin typeface="Consolas" panose="020B0609020204030204" pitchFamily="49" charset="0"/>
              </a:rPr>
              <a:t>end function					(15)            </a:t>
            </a:r>
          </a:p>
          <a:p>
            <a:endParaRPr lang="en-US" dirty="0">
              <a:latin typeface="Consolas" panose="020B0609020204030204" pitchFamily="49" charset="0"/>
            </a:endParaRPr>
          </a:p>
        </p:txBody>
      </p:sp>
      <p:sp>
        <p:nvSpPr>
          <p:cNvPr id="3" name="TextBox 2">
            <a:extLst>
              <a:ext uri="{FF2B5EF4-FFF2-40B4-BE49-F238E27FC236}">
                <a16:creationId xmlns:a16="http://schemas.microsoft.com/office/drawing/2014/main" id="{DA9AE390-E996-4BC0-BF6D-84730F65A41A}"/>
              </a:ext>
            </a:extLst>
          </p:cNvPr>
          <p:cNvSpPr txBox="1"/>
          <p:nvPr/>
        </p:nvSpPr>
        <p:spPr>
          <a:xfrm rot="603758">
            <a:off x="9123879" y="1042284"/>
            <a:ext cx="1509901" cy="523220"/>
          </a:xfrm>
          <a:prstGeom prst="rect">
            <a:avLst/>
          </a:prstGeom>
          <a:noFill/>
        </p:spPr>
        <p:txBody>
          <a:bodyPr wrap="none" rtlCol="0">
            <a:spAutoFit/>
          </a:bodyPr>
          <a:lstStyle/>
          <a:p>
            <a:r>
              <a:rPr lang="en-US" sz="2800" dirty="0"/>
              <a:t>Iterative!</a:t>
            </a:r>
          </a:p>
        </p:txBody>
      </p:sp>
    </p:spTree>
    <p:extLst>
      <p:ext uri="{BB962C8B-B14F-4D97-AF65-F5344CB8AC3E}">
        <p14:creationId xmlns:p14="http://schemas.microsoft.com/office/powerpoint/2010/main" val="1418858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0F18769-0F6D-49C4-B5CE-1C77A0BD0FA5}"/>
              </a:ext>
            </a:extLst>
          </p:cNvPr>
          <p:cNvSpPr/>
          <p:nvPr/>
        </p:nvSpPr>
        <p:spPr>
          <a:xfrm>
            <a:off x="1338943" y="4528458"/>
            <a:ext cx="5889171" cy="26125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 name="Rectangle 2">
            <a:extLst>
              <a:ext uri="{FF2B5EF4-FFF2-40B4-BE49-F238E27FC236}">
                <a16:creationId xmlns:a16="http://schemas.microsoft.com/office/drawing/2014/main" id="{A0D0224D-D8D7-437C-8477-E010C9F39894}"/>
              </a:ext>
            </a:extLst>
          </p:cNvPr>
          <p:cNvSpPr/>
          <p:nvPr/>
        </p:nvSpPr>
        <p:spPr>
          <a:xfrm>
            <a:off x="1338943" y="1251857"/>
            <a:ext cx="5889171" cy="81642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TextBox 1">
            <a:extLst>
              <a:ext uri="{FF2B5EF4-FFF2-40B4-BE49-F238E27FC236}">
                <a16:creationId xmlns:a16="http://schemas.microsoft.com/office/drawing/2014/main" id="{C8C16CBD-01B4-4DCD-BDA7-23882ABD2011}"/>
              </a:ext>
            </a:extLst>
          </p:cNvPr>
          <p:cNvSpPr txBox="1"/>
          <p:nvPr/>
        </p:nvSpPr>
        <p:spPr>
          <a:xfrm>
            <a:off x="914400" y="914400"/>
            <a:ext cx="7750840" cy="4524315"/>
          </a:xfrm>
          <a:prstGeom prst="rect">
            <a:avLst/>
          </a:prstGeom>
          <a:noFill/>
        </p:spPr>
        <p:txBody>
          <a:bodyPr wrap="none" rtlCol="0">
            <a:spAutoFit/>
          </a:bodyPr>
          <a:lstStyle/>
          <a:p>
            <a:r>
              <a:rPr lang="en-US" dirty="0">
                <a:latin typeface="Consolas" panose="020B0609020204030204" pitchFamily="49" charset="0"/>
              </a:rPr>
              <a:t>function BINARYSEARCH(ARRAY, VALUE)		(1)</a:t>
            </a:r>
          </a:p>
          <a:p>
            <a:r>
              <a:rPr lang="en-US" dirty="0">
                <a:latin typeface="Consolas" panose="020B0609020204030204" pitchFamily="49" charset="0"/>
              </a:rPr>
              <a:t>    START = 0					(2)</a:t>
            </a:r>
          </a:p>
          <a:p>
            <a:r>
              <a:rPr lang="en-US" dirty="0">
                <a:latin typeface="Consolas" panose="020B0609020204030204" pitchFamily="49" charset="0"/>
              </a:rPr>
              <a:t>    END = size of ARRAY - 1			(3)</a:t>
            </a:r>
          </a:p>
          <a:p>
            <a:r>
              <a:rPr lang="en-US" dirty="0">
                <a:latin typeface="Consolas" panose="020B0609020204030204" pitchFamily="49" charset="0"/>
              </a:rPr>
              <a:t>    loop while START &lt;= END			(4)</a:t>
            </a:r>
          </a:p>
          <a:p>
            <a:r>
              <a:rPr lang="en-US" dirty="0">
                <a:latin typeface="Consolas" panose="020B0609020204030204" pitchFamily="49" charset="0"/>
              </a:rPr>
              <a:t>        MIDDLE = INT((START + END) / 2)	(5)</a:t>
            </a:r>
          </a:p>
          <a:p>
            <a:r>
              <a:rPr lang="en-US" dirty="0">
                <a:latin typeface="Consolas" panose="020B0609020204030204" pitchFamily="49" charset="0"/>
              </a:rPr>
              <a:t>        if ARRAY[MIDDLE] == VALUE then	(6)</a:t>
            </a:r>
          </a:p>
          <a:p>
            <a:r>
              <a:rPr lang="en-US" dirty="0">
                <a:latin typeface="Consolas" panose="020B0609020204030204" pitchFamily="49" charset="0"/>
              </a:rPr>
              <a:t>            return MIDDLE			(7)</a:t>
            </a:r>
          </a:p>
          <a:p>
            <a:r>
              <a:rPr lang="en-US" dirty="0">
                <a:latin typeface="Consolas" panose="020B0609020204030204" pitchFamily="49" charset="0"/>
              </a:rPr>
              <a:t>        else if ARRAY[MIDDLE] &gt; VALUE then	(8)</a:t>
            </a:r>
          </a:p>
          <a:p>
            <a:r>
              <a:rPr lang="en-US" dirty="0">
                <a:latin typeface="Consolas" panose="020B0609020204030204" pitchFamily="49" charset="0"/>
              </a:rPr>
              <a:t>            END = MIDDLE – 1			(9)</a:t>
            </a:r>
          </a:p>
          <a:p>
            <a:r>
              <a:rPr lang="en-US" dirty="0">
                <a:latin typeface="Consolas" panose="020B0609020204030204" pitchFamily="49" charset="0"/>
              </a:rPr>
              <a:t>        else if ARRAY[MIDDLE] &lt; VALUE then	(10)</a:t>
            </a:r>
          </a:p>
          <a:p>
            <a:r>
              <a:rPr lang="en-US" dirty="0">
                <a:latin typeface="Consolas" panose="020B0609020204030204" pitchFamily="49" charset="0"/>
              </a:rPr>
              <a:t>            START = MIDDLE + 1		(11)</a:t>
            </a:r>
          </a:p>
          <a:p>
            <a:r>
              <a:rPr lang="en-US" dirty="0">
                <a:latin typeface="Consolas" panose="020B0609020204030204" pitchFamily="49" charset="0"/>
              </a:rPr>
              <a:t>        end if					(12)</a:t>
            </a:r>
          </a:p>
          <a:p>
            <a:r>
              <a:rPr lang="en-US" dirty="0">
                <a:latin typeface="Consolas" panose="020B0609020204030204" pitchFamily="49" charset="0"/>
              </a:rPr>
              <a:t>    end loop					(13)</a:t>
            </a:r>
          </a:p>
          <a:p>
            <a:r>
              <a:rPr lang="en-US" dirty="0">
                <a:latin typeface="Consolas" panose="020B0609020204030204" pitchFamily="49" charset="0"/>
              </a:rPr>
              <a:t>    return -1					(14)</a:t>
            </a:r>
          </a:p>
          <a:p>
            <a:r>
              <a:rPr lang="en-US" dirty="0">
                <a:latin typeface="Consolas" panose="020B0609020204030204" pitchFamily="49" charset="0"/>
              </a:rPr>
              <a:t>end function					(15)            </a:t>
            </a:r>
          </a:p>
          <a:p>
            <a:endParaRPr lang="en-US" dirty="0">
              <a:latin typeface="Consolas" panose="020B0609020204030204" pitchFamily="49" charset="0"/>
            </a:endParaRPr>
          </a:p>
        </p:txBody>
      </p:sp>
      <p:sp>
        <p:nvSpPr>
          <p:cNvPr id="5" name="TextBox 4">
            <a:extLst>
              <a:ext uri="{FF2B5EF4-FFF2-40B4-BE49-F238E27FC236}">
                <a16:creationId xmlns:a16="http://schemas.microsoft.com/office/drawing/2014/main" id="{B57AD630-7072-4144-A691-CC84EB78C387}"/>
              </a:ext>
            </a:extLst>
          </p:cNvPr>
          <p:cNvSpPr txBox="1"/>
          <p:nvPr/>
        </p:nvSpPr>
        <p:spPr>
          <a:xfrm rot="603758">
            <a:off x="9123879" y="1042284"/>
            <a:ext cx="1509901" cy="523220"/>
          </a:xfrm>
          <a:prstGeom prst="rect">
            <a:avLst/>
          </a:prstGeom>
          <a:noFill/>
        </p:spPr>
        <p:txBody>
          <a:bodyPr wrap="none" rtlCol="0">
            <a:spAutoFit/>
          </a:bodyPr>
          <a:lstStyle/>
          <a:p>
            <a:r>
              <a:rPr lang="en-US" sz="2800" dirty="0"/>
              <a:t>Iterative!</a:t>
            </a:r>
          </a:p>
        </p:txBody>
      </p:sp>
    </p:spTree>
    <p:extLst>
      <p:ext uri="{BB962C8B-B14F-4D97-AF65-F5344CB8AC3E}">
        <p14:creationId xmlns:p14="http://schemas.microsoft.com/office/powerpoint/2010/main" val="24409854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0D0224D-D8D7-437C-8477-E010C9F39894}"/>
              </a:ext>
            </a:extLst>
          </p:cNvPr>
          <p:cNvSpPr/>
          <p:nvPr/>
        </p:nvSpPr>
        <p:spPr>
          <a:xfrm>
            <a:off x="1338943" y="2057399"/>
            <a:ext cx="5910943" cy="81642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TextBox 1">
            <a:extLst>
              <a:ext uri="{FF2B5EF4-FFF2-40B4-BE49-F238E27FC236}">
                <a16:creationId xmlns:a16="http://schemas.microsoft.com/office/drawing/2014/main" id="{C8C16CBD-01B4-4DCD-BDA7-23882ABD2011}"/>
              </a:ext>
            </a:extLst>
          </p:cNvPr>
          <p:cNvSpPr txBox="1"/>
          <p:nvPr/>
        </p:nvSpPr>
        <p:spPr>
          <a:xfrm>
            <a:off x="914400" y="914400"/>
            <a:ext cx="7750840" cy="4524315"/>
          </a:xfrm>
          <a:prstGeom prst="rect">
            <a:avLst/>
          </a:prstGeom>
          <a:noFill/>
        </p:spPr>
        <p:txBody>
          <a:bodyPr wrap="none" rtlCol="0">
            <a:spAutoFit/>
          </a:bodyPr>
          <a:lstStyle/>
          <a:p>
            <a:r>
              <a:rPr lang="en-US" dirty="0">
                <a:latin typeface="Consolas" panose="020B0609020204030204" pitchFamily="49" charset="0"/>
              </a:rPr>
              <a:t>function BINARYSEARCH(ARRAY, VALUE)		(1)</a:t>
            </a:r>
          </a:p>
          <a:p>
            <a:r>
              <a:rPr lang="en-US" dirty="0">
                <a:latin typeface="Consolas" panose="020B0609020204030204" pitchFamily="49" charset="0"/>
              </a:rPr>
              <a:t>    START = 0					(2)</a:t>
            </a:r>
          </a:p>
          <a:p>
            <a:r>
              <a:rPr lang="en-US" dirty="0">
                <a:latin typeface="Consolas" panose="020B0609020204030204" pitchFamily="49" charset="0"/>
              </a:rPr>
              <a:t>    END = size of ARRAY - 1			(3)</a:t>
            </a:r>
          </a:p>
          <a:p>
            <a:r>
              <a:rPr lang="en-US" dirty="0">
                <a:latin typeface="Consolas" panose="020B0609020204030204" pitchFamily="49" charset="0"/>
              </a:rPr>
              <a:t>    loop while START &lt;= END			(4)</a:t>
            </a:r>
          </a:p>
          <a:p>
            <a:r>
              <a:rPr lang="en-US" dirty="0">
                <a:latin typeface="Consolas" panose="020B0609020204030204" pitchFamily="49" charset="0"/>
              </a:rPr>
              <a:t>        MIDDLE = INT((START + END) / 2)	(5)</a:t>
            </a:r>
          </a:p>
          <a:p>
            <a:r>
              <a:rPr lang="en-US" dirty="0">
                <a:latin typeface="Consolas" panose="020B0609020204030204" pitchFamily="49" charset="0"/>
              </a:rPr>
              <a:t>        if ARRAY[MIDDLE] == VALUE then	(6)</a:t>
            </a:r>
          </a:p>
          <a:p>
            <a:r>
              <a:rPr lang="en-US" dirty="0">
                <a:latin typeface="Consolas" panose="020B0609020204030204" pitchFamily="49" charset="0"/>
              </a:rPr>
              <a:t>            return MIDDLE			(7)</a:t>
            </a:r>
          </a:p>
          <a:p>
            <a:r>
              <a:rPr lang="en-US" dirty="0">
                <a:latin typeface="Consolas" panose="020B0609020204030204" pitchFamily="49" charset="0"/>
              </a:rPr>
              <a:t>        else if ARRAY[MIDDLE] &gt; VALUE then	(8)</a:t>
            </a:r>
          </a:p>
          <a:p>
            <a:r>
              <a:rPr lang="en-US" dirty="0">
                <a:latin typeface="Consolas" panose="020B0609020204030204" pitchFamily="49" charset="0"/>
              </a:rPr>
              <a:t>            END = MIDDLE – 1			(9)</a:t>
            </a:r>
          </a:p>
          <a:p>
            <a:r>
              <a:rPr lang="en-US" dirty="0">
                <a:latin typeface="Consolas" panose="020B0609020204030204" pitchFamily="49" charset="0"/>
              </a:rPr>
              <a:t>        else if ARRAY[MIDDLE] &lt; VALUE then	(10)</a:t>
            </a:r>
          </a:p>
          <a:p>
            <a:r>
              <a:rPr lang="en-US" dirty="0">
                <a:latin typeface="Consolas" panose="020B0609020204030204" pitchFamily="49" charset="0"/>
              </a:rPr>
              <a:t>            START = MIDDLE + 1		(11)</a:t>
            </a:r>
          </a:p>
          <a:p>
            <a:r>
              <a:rPr lang="en-US" dirty="0">
                <a:latin typeface="Consolas" panose="020B0609020204030204" pitchFamily="49" charset="0"/>
              </a:rPr>
              <a:t>        end if					(12)</a:t>
            </a:r>
          </a:p>
          <a:p>
            <a:r>
              <a:rPr lang="en-US" dirty="0">
                <a:latin typeface="Consolas" panose="020B0609020204030204" pitchFamily="49" charset="0"/>
              </a:rPr>
              <a:t>    end loop					(13)</a:t>
            </a:r>
          </a:p>
          <a:p>
            <a:r>
              <a:rPr lang="en-US" dirty="0">
                <a:latin typeface="Consolas" panose="020B0609020204030204" pitchFamily="49" charset="0"/>
              </a:rPr>
              <a:t>    return -1					(14)</a:t>
            </a:r>
          </a:p>
          <a:p>
            <a:r>
              <a:rPr lang="en-US" dirty="0">
                <a:latin typeface="Consolas" panose="020B0609020204030204" pitchFamily="49" charset="0"/>
              </a:rPr>
              <a:t>end function					(15)            </a:t>
            </a:r>
          </a:p>
          <a:p>
            <a:endParaRPr lang="en-US" dirty="0">
              <a:latin typeface="Consolas" panose="020B0609020204030204" pitchFamily="49" charset="0"/>
            </a:endParaRPr>
          </a:p>
        </p:txBody>
      </p:sp>
      <p:sp>
        <p:nvSpPr>
          <p:cNvPr id="5" name="TextBox 4">
            <a:extLst>
              <a:ext uri="{FF2B5EF4-FFF2-40B4-BE49-F238E27FC236}">
                <a16:creationId xmlns:a16="http://schemas.microsoft.com/office/drawing/2014/main" id="{4FE44156-C5E0-4557-B7B7-212C94978D18}"/>
              </a:ext>
            </a:extLst>
          </p:cNvPr>
          <p:cNvSpPr txBox="1"/>
          <p:nvPr/>
        </p:nvSpPr>
        <p:spPr>
          <a:xfrm rot="603758">
            <a:off x="9123879" y="1042284"/>
            <a:ext cx="1509901" cy="523220"/>
          </a:xfrm>
          <a:prstGeom prst="rect">
            <a:avLst/>
          </a:prstGeom>
          <a:noFill/>
        </p:spPr>
        <p:txBody>
          <a:bodyPr wrap="none" rtlCol="0">
            <a:spAutoFit/>
          </a:bodyPr>
          <a:lstStyle/>
          <a:p>
            <a:r>
              <a:rPr lang="en-US" sz="2800" dirty="0"/>
              <a:t>Iterative!</a:t>
            </a:r>
          </a:p>
        </p:txBody>
      </p:sp>
    </p:spTree>
    <p:extLst>
      <p:ext uri="{BB962C8B-B14F-4D97-AF65-F5344CB8AC3E}">
        <p14:creationId xmlns:p14="http://schemas.microsoft.com/office/powerpoint/2010/main" val="25217302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0D0224D-D8D7-437C-8477-E010C9F39894}"/>
              </a:ext>
            </a:extLst>
          </p:cNvPr>
          <p:cNvSpPr/>
          <p:nvPr/>
        </p:nvSpPr>
        <p:spPr>
          <a:xfrm>
            <a:off x="1338943" y="2873829"/>
            <a:ext cx="5910943" cy="140425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TextBox 1">
            <a:extLst>
              <a:ext uri="{FF2B5EF4-FFF2-40B4-BE49-F238E27FC236}">
                <a16:creationId xmlns:a16="http://schemas.microsoft.com/office/drawing/2014/main" id="{C8C16CBD-01B4-4DCD-BDA7-23882ABD2011}"/>
              </a:ext>
            </a:extLst>
          </p:cNvPr>
          <p:cNvSpPr txBox="1"/>
          <p:nvPr/>
        </p:nvSpPr>
        <p:spPr>
          <a:xfrm>
            <a:off x="914400" y="914400"/>
            <a:ext cx="7750840" cy="4524315"/>
          </a:xfrm>
          <a:prstGeom prst="rect">
            <a:avLst/>
          </a:prstGeom>
          <a:noFill/>
        </p:spPr>
        <p:txBody>
          <a:bodyPr wrap="none" rtlCol="0">
            <a:spAutoFit/>
          </a:bodyPr>
          <a:lstStyle/>
          <a:p>
            <a:r>
              <a:rPr lang="en-US" dirty="0">
                <a:latin typeface="Consolas" panose="020B0609020204030204" pitchFamily="49" charset="0"/>
              </a:rPr>
              <a:t>function BINARYSEARCH(ARRAY, VALUE)		(1)</a:t>
            </a:r>
          </a:p>
          <a:p>
            <a:r>
              <a:rPr lang="en-US" dirty="0">
                <a:latin typeface="Consolas" panose="020B0609020204030204" pitchFamily="49" charset="0"/>
              </a:rPr>
              <a:t>    START = 0					(2)</a:t>
            </a:r>
          </a:p>
          <a:p>
            <a:r>
              <a:rPr lang="en-US" dirty="0">
                <a:latin typeface="Consolas" panose="020B0609020204030204" pitchFamily="49" charset="0"/>
              </a:rPr>
              <a:t>    END = size of ARRAY - 1			(3)</a:t>
            </a:r>
          </a:p>
          <a:p>
            <a:r>
              <a:rPr lang="en-US" dirty="0">
                <a:latin typeface="Consolas" panose="020B0609020204030204" pitchFamily="49" charset="0"/>
              </a:rPr>
              <a:t>    loop while START &lt;= END			(4)</a:t>
            </a:r>
          </a:p>
          <a:p>
            <a:r>
              <a:rPr lang="en-US" dirty="0">
                <a:latin typeface="Consolas" panose="020B0609020204030204" pitchFamily="49" charset="0"/>
              </a:rPr>
              <a:t>        MIDDLE = INT((START + END) / 2)	(5)</a:t>
            </a:r>
          </a:p>
          <a:p>
            <a:r>
              <a:rPr lang="en-US" dirty="0">
                <a:latin typeface="Consolas" panose="020B0609020204030204" pitchFamily="49" charset="0"/>
              </a:rPr>
              <a:t>        if ARRAY[MIDDLE] == VALUE then	(6)</a:t>
            </a:r>
          </a:p>
          <a:p>
            <a:r>
              <a:rPr lang="en-US" dirty="0">
                <a:latin typeface="Consolas" panose="020B0609020204030204" pitchFamily="49" charset="0"/>
              </a:rPr>
              <a:t>            return MIDDLE			(7)</a:t>
            </a:r>
          </a:p>
          <a:p>
            <a:r>
              <a:rPr lang="en-US" dirty="0">
                <a:latin typeface="Consolas" panose="020B0609020204030204" pitchFamily="49" charset="0"/>
              </a:rPr>
              <a:t>        else if ARRAY[MIDDLE] &gt; VALUE then	(8)</a:t>
            </a:r>
          </a:p>
          <a:p>
            <a:r>
              <a:rPr lang="en-US" dirty="0">
                <a:latin typeface="Consolas" panose="020B0609020204030204" pitchFamily="49" charset="0"/>
              </a:rPr>
              <a:t>            END = MIDDLE – 1			(9)</a:t>
            </a:r>
          </a:p>
          <a:p>
            <a:r>
              <a:rPr lang="en-US" dirty="0">
                <a:latin typeface="Consolas" panose="020B0609020204030204" pitchFamily="49" charset="0"/>
              </a:rPr>
              <a:t>        else if ARRAY[MIDDLE] &lt; VALUE then	(10)</a:t>
            </a:r>
          </a:p>
          <a:p>
            <a:r>
              <a:rPr lang="en-US" dirty="0">
                <a:latin typeface="Consolas" panose="020B0609020204030204" pitchFamily="49" charset="0"/>
              </a:rPr>
              <a:t>            START = MIDDLE + 1		(11)</a:t>
            </a:r>
          </a:p>
          <a:p>
            <a:r>
              <a:rPr lang="en-US" dirty="0">
                <a:latin typeface="Consolas" panose="020B0609020204030204" pitchFamily="49" charset="0"/>
              </a:rPr>
              <a:t>        end if					(12)</a:t>
            </a:r>
          </a:p>
          <a:p>
            <a:r>
              <a:rPr lang="en-US" dirty="0">
                <a:latin typeface="Consolas" panose="020B0609020204030204" pitchFamily="49" charset="0"/>
              </a:rPr>
              <a:t>    end loop					(13)</a:t>
            </a:r>
          </a:p>
          <a:p>
            <a:r>
              <a:rPr lang="en-US" dirty="0">
                <a:latin typeface="Consolas" panose="020B0609020204030204" pitchFamily="49" charset="0"/>
              </a:rPr>
              <a:t>    return -1					(14)</a:t>
            </a:r>
          </a:p>
          <a:p>
            <a:r>
              <a:rPr lang="en-US" dirty="0">
                <a:latin typeface="Consolas" panose="020B0609020204030204" pitchFamily="49" charset="0"/>
              </a:rPr>
              <a:t>end function					(15)            </a:t>
            </a:r>
          </a:p>
          <a:p>
            <a:endParaRPr lang="en-US" dirty="0">
              <a:latin typeface="Consolas" panose="020B0609020204030204" pitchFamily="49" charset="0"/>
            </a:endParaRPr>
          </a:p>
        </p:txBody>
      </p:sp>
      <p:sp>
        <p:nvSpPr>
          <p:cNvPr id="4" name="TextBox 3">
            <a:extLst>
              <a:ext uri="{FF2B5EF4-FFF2-40B4-BE49-F238E27FC236}">
                <a16:creationId xmlns:a16="http://schemas.microsoft.com/office/drawing/2014/main" id="{D5CF39CA-5D90-4F18-9180-EFEEB921BE96}"/>
              </a:ext>
            </a:extLst>
          </p:cNvPr>
          <p:cNvSpPr txBox="1"/>
          <p:nvPr/>
        </p:nvSpPr>
        <p:spPr>
          <a:xfrm rot="603758">
            <a:off x="9123879" y="1042284"/>
            <a:ext cx="1509901" cy="523220"/>
          </a:xfrm>
          <a:prstGeom prst="rect">
            <a:avLst/>
          </a:prstGeom>
          <a:noFill/>
        </p:spPr>
        <p:txBody>
          <a:bodyPr wrap="none" rtlCol="0">
            <a:spAutoFit/>
          </a:bodyPr>
          <a:lstStyle/>
          <a:p>
            <a:r>
              <a:rPr lang="en-US" sz="2800" dirty="0"/>
              <a:t>Iterative!</a:t>
            </a:r>
          </a:p>
        </p:txBody>
      </p:sp>
    </p:spTree>
    <p:extLst>
      <p:ext uri="{BB962C8B-B14F-4D97-AF65-F5344CB8AC3E}">
        <p14:creationId xmlns:p14="http://schemas.microsoft.com/office/powerpoint/2010/main" val="2524507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7C6C87-3C4F-4C51-B106-352E71012946}"/>
              </a:ext>
            </a:extLst>
          </p:cNvPr>
          <p:cNvSpPr txBox="1"/>
          <p:nvPr/>
        </p:nvSpPr>
        <p:spPr>
          <a:xfrm>
            <a:off x="1636095" y="952209"/>
            <a:ext cx="3588226" cy="830997"/>
          </a:xfrm>
          <a:prstGeom prst="rect">
            <a:avLst/>
          </a:prstGeom>
          <a:noFill/>
        </p:spPr>
        <p:txBody>
          <a:bodyPr wrap="none" rtlCol="0">
            <a:spAutoFit/>
          </a:bodyPr>
          <a:lstStyle/>
          <a:p>
            <a:r>
              <a:rPr lang="en-US" sz="4800" dirty="0">
                <a:latin typeface="Barbatrick" panose="02000400000000000000" pitchFamily="2" charset="0"/>
              </a:rPr>
              <a:t>Binary Search</a:t>
            </a:r>
          </a:p>
        </p:txBody>
      </p:sp>
      <p:sp>
        <p:nvSpPr>
          <p:cNvPr id="2" name="TextBox 1">
            <a:extLst>
              <a:ext uri="{FF2B5EF4-FFF2-40B4-BE49-F238E27FC236}">
                <a16:creationId xmlns:a16="http://schemas.microsoft.com/office/drawing/2014/main" id="{BBF55F7A-60D2-42B6-AED8-2E9568C65D5E}"/>
              </a:ext>
            </a:extLst>
          </p:cNvPr>
          <p:cNvSpPr txBox="1"/>
          <p:nvPr/>
        </p:nvSpPr>
        <p:spPr>
          <a:xfrm>
            <a:off x="903515" y="2607336"/>
            <a:ext cx="4903907" cy="2554545"/>
          </a:xfrm>
          <a:prstGeom prst="rect">
            <a:avLst/>
          </a:prstGeom>
          <a:noFill/>
        </p:spPr>
        <p:txBody>
          <a:bodyPr wrap="none" rtlCol="0">
            <a:spAutoFit/>
          </a:bodyPr>
          <a:lstStyle/>
          <a:p>
            <a:r>
              <a:rPr lang="en-US" sz="3200" dirty="0">
                <a:latin typeface="OCR A Std" panose="020F0609000104060307" pitchFamily="49" charset="0"/>
              </a:rPr>
              <a:t>0101010101010101</a:t>
            </a:r>
          </a:p>
          <a:p>
            <a:r>
              <a:rPr lang="en-US" sz="3200" dirty="0">
                <a:latin typeface="OCR A Std" panose="020F0609000104060307" pitchFamily="49" charset="0"/>
              </a:rPr>
              <a:t>0101010101010101</a:t>
            </a:r>
          </a:p>
          <a:p>
            <a:r>
              <a:rPr lang="en-US" sz="3200" dirty="0">
                <a:latin typeface="OCR A Std" panose="020F0609000104060307" pitchFamily="49" charset="0"/>
              </a:rPr>
              <a:t>0101010101010101</a:t>
            </a:r>
          </a:p>
          <a:p>
            <a:r>
              <a:rPr lang="en-US" sz="3200" dirty="0">
                <a:latin typeface="OCR A Std" panose="020F0609000104060307" pitchFamily="49" charset="0"/>
              </a:rPr>
              <a:t>0101010101010101</a:t>
            </a:r>
          </a:p>
          <a:p>
            <a:r>
              <a:rPr lang="en-US" sz="3200" dirty="0">
                <a:latin typeface="OCR A Std" panose="020F0609000104060307" pitchFamily="49" charset="0"/>
              </a:rPr>
              <a:t>0101010101010101</a:t>
            </a:r>
          </a:p>
        </p:txBody>
      </p:sp>
      <p:pic>
        <p:nvPicPr>
          <p:cNvPr id="5" name="Picture 4" descr="A close up of a logo&#10;&#10;Description automatically generated">
            <a:extLst>
              <a:ext uri="{FF2B5EF4-FFF2-40B4-BE49-F238E27FC236}">
                <a16:creationId xmlns:a16="http://schemas.microsoft.com/office/drawing/2014/main" id="{A92CA5F9-228A-4501-92FD-6948F8003884}"/>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2937189" y="3222170"/>
            <a:ext cx="1643743" cy="1643743"/>
          </a:xfrm>
          <a:prstGeom prst="rect">
            <a:avLst/>
          </a:prstGeom>
        </p:spPr>
      </p:pic>
      <p:sp>
        <p:nvSpPr>
          <p:cNvPr id="6" name="TextBox 5">
            <a:extLst>
              <a:ext uri="{FF2B5EF4-FFF2-40B4-BE49-F238E27FC236}">
                <a16:creationId xmlns:a16="http://schemas.microsoft.com/office/drawing/2014/main" id="{3ADD2276-5597-4F8D-9CCD-3A3B67E99428}"/>
              </a:ext>
            </a:extLst>
          </p:cNvPr>
          <p:cNvSpPr txBox="1"/>
          <p:nvPr/>
        </p:nvSpPr>
        <p:spPr>
          <a:xfrm>
            <a:off x="2937189" y="5013756"/>
            <a:ext cx="1643751" cy="369332"/>
          </a:xfrm>
          <a:prstGeom prst="rect">
            <a:avLst/>
          </a:prstGeom>
          <a:noFill/>
        </p:spPr>
        <p:txBody>
          <a:bodyPr wrap="square" rtlCol="0">
            <a:spAutoFit/>
          </a:bodyPr>
          <a:lstStyle/>
          <a:p>
            <a:r>
              <a:rPr lang="en-US" sz="900" dirty="0">
                <a:solidFill>
                  <a:schemeClr val="bg1">
                    <a:lumMod val="65000"/>
                  </a:schemeClr>
                </a:solidFill>
                <a:hlinkClick r:id="rId4" tooltip="http://commons.wikimedia.org/wiki/File:Feedbin-Icon-home-search.svg">
                  <a:extLst>
                    <a:ext uri="{A12FA001-AC4F-418D-AE19-62706E023703}">
                      <ahyp:hlinkClr xmlns:ahyp="http://schemas.microsoft.com/office/drawing/2018/hyperlinkcolor" val="tx"/>
                    </a:ext>
                  </a:extLst>
                </a:hlinkClick>
              </a:rPr>
              <a:t>This Photo</a:t>
            </a:r>
            <a:r>
              <a:rPr lang="en-US" sz="900" dirty="0">
                <a:solidFill>
                  <a:schemeClr val="bg1">
                    <a:lumMod val="65000"/>
                  </a:schemeClr>
                </a:solidFill>
              </a:rPr>
              <a:t> by Unknown Author is licensed under </a:t>
            </a:r>
            <a:r>
              <a:rPr lang="en-US" sz="900" dirty="0">
                <a:solidFill>
                  <a:schemeClr val="bg1">
                    <a:lumMod val="65000"/>
                  </a:schemeClr>
                </a:solidFill>
                <a:hlinkClick r:id="rId5" tooltip="https://creativecommons.org/licenses/by-sa/3.0/">
                  <a:extLst>
                    <a:ext uri="{A12FA001-AC4F-418D-AE19-62706E023703}">
                      <ahyp:hlinkClr xmlns:ahyp="http://schemas.microsoft.com/office/drawing/2018/hyperlinkcolor" val="tx"/>
                    </a:ext>
                  </a:extLst>
                </a:hlinkClick>
              </a:rPr>
              <a:t>CC BY-SA</a:t>
            </a:r>
            <a:endParaRPr lang="en-US" sz="900" dirty="0">
              <a:solidFill>
                <a:schemeClr val="bg1">
                  <a:lumMod val="65000"/>
                </a:schemeClr>
              </a:solidFill>
            </a:endParaRPr>
          </a:p>
        </p:txBody>
      </p:sp>
    </p:spTree>
    <p:extLst>
      <p:ext uri="{BB962C8B-B14F-4D97-AF65-F5344CB8AC3E}">
        <p14:creationId xmlns:p14="http://schemas.microsoft.com/office/powerpoint/2010/main" val="33023443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BB04123-A596-4551-B3B9-65F6C2EF643C}"/>
              </a:ext>
            </a:extLst>
          </p:cNvPr>
          <p:cNvSpPr/>
          <p:nvPr/>
        </p:nvSpPr>
        <p:spPr>
          <a:xfrm>
            <a:off x="1121229" y="1208315"/>
            <a:ext cx="2416629" cy="85909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 name="Rectangle 4">
            <a:extLst>
              <a:ext uri="{FF2B5EF4-FFF2-40B4-BE49-F238E27FC236}">
                <a16:creationId xmlns:a16="http://schemas.microsoft.com/office/drawing/2014/main" id="{96C634AD-0BAD-4A68-8A86-8F2966157EA9}"/>
              </a:ext>
            </a:extLst>
          </p:cNvPr>
          <p:cNvSpPr/>
          <p:nvPr/>
        </p:nvSpPr>
        <p:spPr>
          <a:xfrm>
            <a:off x="1338943" y="3690255"/>
            <a:ext cx="5987143" cy="29391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 name="Rectangle 2">
            <a:extLst>
              <a:ext uri="{FF2B5EF4-FFF2-40B4-BE49-F238E27FC236}">
                <a16:creationId xmlns:a16="http://schemas.microsoft.com/office/drawing/2014/main" id="{A0D0224D-D8D7-437C-8477-E010C9F39894}"/>
              </a:ext>
            </a:extLst>
          </p:cNvPr>
          <p:cNvSpPr/>
          <p:nvPr/>
        </p:nvSpPr>
        <p:spPr>
          <a:xfrm>
            <a:off x="1338943" y="3135086"/>
            <a:ext cx="5987143" cy="29391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TextBox 1">
            <a:extLst>
              <a:ext uri="{FF2B5EF4-FFF2-40B4-BE49-F238E27FC236}">
                <a16:creationId xmlns:a16="http://schemas.microsoft.com/office/drawing/2014/main" id="{C8C16CBD-01B4-4DCD-BDA7-23882ABD2011}"/>
              </a:ext>
            </a:extLst>
          </p:cNvPr>
          <p:cNvSpPr txBox="1"/>
          <p:nvPr/>
        </p:nvSpPr>
        <p:spPr>
          <a:xfrm>
            <a:off x="914400" y="914400"/>
            <a:ext cx="8494633" cy="3970318"/>
          </a:xfrm>
          <a:prstGeom prst="rect">
            <a:avLst/>
          </a:prstGeom>
          <a:noFill/>
        </p:spPr>
        <p:txBody>
          <a:bodyPr wrap="none" rtlCol="0">
            <a:spAutoFit/>
          </a:bodyPr>
          <a:lstStyle/>
          <a:p>
            <a:r>
              <a:rPr lang="en-US" dirty="0"/>
              <a:t>function BINARYSEARCHRECURSE(ARRAY, VALUE, START, END)	(1)</a:t>
            </a:r>
          </a:p>
          <a:p>
            <a:r>
              <a:rPr lang="en-US" dirty="0"/>
              <a:t>    if START &gt; END then					(2)</a:t>
            </a:r>
          </a:p>
          <a:p>
            <a:r>
              <a:rPr lang="en-US" dirty="0"/>
              <a:t>        return -1						(3)</a:t>
            </a:r>
          </a:p>
          <a:p>
            <a:r>
              <a:rPr lang="en-US" dirty="0"/>
              <a:t>    end if							(4)</a:t>
            </a:r>
          </a:p>
          <a:p>
            <a:r>
              <a:rPr lang="en-US" dirty="0"/>
              <a:t>    MIDDLE = INT((START + END) / 2)				(5)</a:t>
            </a:r>
          </a:p>
          <a:p>
            <a:r>
              <a:rPr lang="en-US" dirty="0"/>
              <a:t>    if ARRAY[MIDDLE] == VALUE then				(6)</a:t>
            </a:r>
          </a:p>
          <a:p>
            <a:r>
              <a:rPr lang="en-US" dirty="0"/>
              <a:t>        return MIDDLE						(7)</a:t>
            </a:r>
          </a:p>
          <a:p>
            <a:r>
              <a:rPr lang="en-US" dirty="0"/>
              <a:t>    else if ARRAY[MIDDLE] &gt; VALUE then				(8)</a:t>
            </a:r>
          </a:p>
          <a:p>
            <a:r>
              <a:rPr lang="en-US" dirty="0"/>
              <a:t>        return BINARYSEARCHRECURSE(</a:t>
            </a:r>
            <a:r>
              <a:rPr lang="en-US" sz="1600" dirty="0"/>
              <a:t>ARRAY, VALUE, START, MIDDLE – 1</a:t>
            </a:r>
            <a:r>
              <a:rPr lang="en-US" dirty="0"/>
              <a:t>)	(9)		</a:t>
            </a:r>
          </a:p>
          <a:p>
            <a:r>
              <a:rPr lang="en-US" dirty="0"/>
              <a:t>    else if ARRAY[MIDDLE] &lt; VALUE then				(10)</a:t>
            </a:r>
          </a:p>
          <a:p>
            <a:r>
              <a:rPr lang="en-US" dirty="0"/>
              <a:t>        return BINARYSEARCHRECURSE(</a:t>
            </a:r>
            <a:r>
              <a:rPr lang="en-US" sz="1600" dirty="0"/>
              <a:t>ARRAY, VALUE, MIDDLE + 1, END</a:t>
            </a:r>
            <a:r>
              <a:rPr lang="en-US" dirty="0"/>
              <a:t>)	(11)</a:t>
            </a:r>
          </a:p>
          <a:p>
            <a:r>
              <a:rPr lang="en-US" dirty="0"/>
              <a:t>    end if							(12)</a:t>
            </a:r>
          </a:p>
          <a:p>
            <a:r>
              <a:rPr lang="en-US" dirty="0"/>
              <a:t>end function						(13)</a:t>
            </a:r>
          </a:p>
          <a:p>
            <a:endParaRPr lang="en-US" dirty="0">
              <a:latin typeface="Consolas" panose="020B0609020204030204" pitchFamily="49" charset="0"/>
            </a:endParaRPr>
          </a:p>
        </p:txBody>
      </p:sp>
      <p:sp>
        <p:nvSpPr>
          <p:cNvPr id="4" name="TextBox 3">
            <a:extLst>
              <a:ext uri="{FF2B5EF4-FFF2-40B4-BE49-F238E27FC236}">
                <a16:creationId xmlns:a16="http://schemas.microsoft.com/office/drawing/2014/main" id="{D5CF39CA-5D90-4F18-9180-EFEEB921BE96}"/>
              </a:ext>
            </a:extLst>
          </p:cNvPr>
          <p:cNvSpPr txBox="1"/>
          <p:nvPr/>
        </p:nvSpPr>
        <p:spPr>
          <a:xfrm rot="711720">
            <a:off x="9034657" y="1042284"/>
            <a:ext cx="1688347" cy="523220"/>
          </a:xfrm>
          <a:prstGeom prst="rect">
            <a:avLst/>
          </a:prstGeom>
          <a:noFill/>
        </p:spPr>
        <p:txBody>
          <a:bodyPr wrap="none" rtlCol="0">
            <a:spAutoFit/>
          </a:bodyPr>
          <a:lstStyle/>
          <a:p>
            <a:r>
              <a:rPr lang="en-US" sz="2800" dirty="0">
                <a:solidFill>
                  <a:schemeClr val="accent2"/>
                </a:solidFill>
              </a:rPr>
              <a:t>Recursive!</a:t>
            </a:r>
          </a:p>
        </p:txBody>
      </p:sp>
    </p:spTree>
    <p:extLst>
      <p:ext uri="{BB962C8B-B14F-4D97-AF65-F5344CB8AC3E}">
        <p14:creationId xmlns:p14="http://schemas.microsoft.com/office/powerpoint/2010/main" val="4769627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BEC68C-43AD-4AE9-BFC3-35FDF2774478}"/>
              </a:ext>
            </a:extLst>
          </p:cNvPr>
          <p:cNvSpPr txBox="1"/>
          <p:nvPr/>
        </p:nvSpPr>
        <p:spPr>
          <a:xfrm>
            <a:off x="1636095" y="952209"/>
            <a:ext cx="4364015" cy="830997"/>
          </a:xfrm>
          <a:prstGeom prst="rect">
            <a:avLst/>
          </a:prstGeom>
          <a:noFill/>
        </p:spPr>
        <p:txBody>
          <a:bodyPr wrap="none" rtlCol="0">
            <a:spAutoFit/>
          </a:bodyPr>
          <a:lstStyle/>
          <a:p>
            <a:r>
              <a:rPr lang="en-US" sz="4800" dirty="0">
                <a:latin typeface="Barbatrick" panose="02000400000000000000" pitchFamily="2" charset="0"/>
              </a:rPr>
              <a:t>Time Complexity</a:t>
            </a:r>
          </a:p>
        </p:txBody>
      </p:sp>
      <p:pic>
        <p:nvPicPr>
          <p:cNvPr id="5" name="Picture 4" descr="A picture containing drawing&#10;&#10;Description automatically generated">
            <a:extLst>
              <a:ext uri="{FF2B5EF4-FFF2-40B4-BE49-F238E27FC236}">
                <a16:creationId xmlns:a16="http://schemas.microsoft.com/office/drawing/2014/main" id="{EFCD59B0-6A43-41D3-A5CB-7B1664EAC1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366" y="2377168"/>
            <a:ext cx="6486525" cy="3257550"/>
          </a:xfrm>
          <a:prstGeom prst="rect">
            <a:avLst/>
          </a:prstGeom>
        </p:spPr>
      </p:pic>
    </p:spTree>
    <p:extLst>
      <p:ext uri="{BB962C8B-B14F-4D97-AF65-F5344CB8AC3E}">
        <p14:creationId xmlns:p14="http://schemas.microsoft.com/office/powerpoint/2010/main" val="32784495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7C6C87-3C4F-4C51-B106-352E71012946}"/>
              </a:ext>
            </a:extLst>
          </p:cNvPr>
          <p:cNvSpPr txBox="1"/>
          <p:nvPr/>
        </p:nvSpPr>
        <p:spPr>
          <a:xfrm>
            <a:off x="1636095" y="952209"/>
            <a:ext cx="3588226" cy="830997"/>
          </a:xfrm>
          <a:prstGeom prst="rect">
            <a:avLst/>
          </a:prstGeom>
          <a:noFill/>
        </p:spPr>
        <p:txBody>
          <a:bodyPr wrap="none" rtlCol="0">
            <a:spAutoFit/>
          </a:bodyPr>
          <a:lstStyle/>
          <a:p>
            <a:r>
              <a:rPr lang="en-US" sz="4800" dirty="0">
                <a:latin typeface="Barbatrick" panose="02000400000000000000" pitchFamily="2" charset="0"/>
              </a:rPr>
              <a:t>Binary Search</a:t>
            </a:r>
          </a:p>
        </p:txBody>
      </p:sp>
      <p:sp>
        <p:nvSpPr>
          <p:cNvPr id="2" name="TextBox 1">
            <a:extLst>
              <a:ext uri="{FF2B5EF4-FFF2-40B4-BE49-F238E27FC236}">
                <a16:creationId xmlns:a16="http://schemas.microsoft.com/office/drawing/2014/main" id="{BBF55F7A-60D2-42B6-AED8-2E9568C65D5E}"/>
              </a:ext>
            </a:extLst>
          </p:cNvPr>
          <p:cNvSpPr txBox="1"/>
          <p:nvPr/>
        </p:nvSpPr>
        <p:spPr>
          <a:xfrm>
            <a:off x="903515" y="2607336"/>
            <a:ext cx="4903907" cy="2554545"/>
          </a:xfrm>
          <a:prstGeom prst="rect">
            <a:avLst/>
          </a:prstGeom>
          <a:noFill/>
        </p:spPr>
        <p:txBody>
          <a:bodyPr wrap="none" rtlCol="0">
            <a:spAutoFit/>
          </a:bodyPr>
          <a:lstStyle/>
          <a:p>
            <a:r>
              <a:rPr lang="en-US" sz="3200" dirty="0">
                <a:latin typeface="OCR A Std" panose="020F0609000104060307" pitchFamily="49" charset="0"/>
              </a:rPr>
              <a:t>0101010101010101</a:t>
            </a:r>
          </a:p>
          <a:p>
            <a:r>
              <a:rPr lang="en-US" sz="3200" dirty="0">
                <a:latin typeface="OCR A Std" panose="020F0609000104060307" pitchFamily="49" charset="0"/>
              </a:rPr>
              <a:t>0101010101010101</a:t>
            </a:r>
          </a:p>
          <a:p>
            <a:r>
              <a:rPr lang="en-US" sz="3200" dirty="0">
                <a:latin typeface="OCR A Std" panose="020F0609000104060307" pitchFamily="49" charset="0"/>
              </a:rPr>
              <a:t>0101010101010101</a:t>
            </a:r>
          </a:p>
          <a:p>
            <a:r>
              <a:rPr lang="en-US" sz="3200" dirty="0">
                <a:latin typeface="OCR A Std" panose="020F0609000104060307" pitchFamily="49" charset="0"/>
              </a:rPr>
              <a:t>0101010101010101</a:t>
            </a:r>
          </a:p>
          <a:p>
            <a:r>
              <a:rPr lang="en-US" sz="3200" dirty="0">
                <a:latin typeface="OCR A Std" panose="020F0609000104060307" pitchFamily="49" charset="0"/>
              </a:rPr>
              <a:t>0101010101010101</a:t>
            </a:r>
          </a:p>
        </p:txBody>
      </p:sp>
      <p:pic>
        <p:nvPicPr>
          <p:cNvPr id="5" name="Picture 4" descr="A close up of a logo&#10;&#10;Description automatically generated">
            <a:extLst>
              <a:ext uri="{FF2B5EF4-FFF2-40B4-BE49-F238E27FC236}">
                <a16:creationId xmlns:a16="http://schemas.microsoft.com/office/drawing/2014/main" id="{A92CA5F9-228A-4501-92FD-6948F8003884}"/>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2937189" y="3222170"/>
            <a:ext cx="1643743" cy="1643743"/>
          </a:xfrm>
          <a:prstGeom prst="rect">
            <a:avLst/>
          </a:prstGeom>
        </p:spPr>
      </p:pic>
      <p:sp>
        <p:nvSpPr>
          <p:cNvPr id="6" name="TextBox 5">
            <a:extLst>
              <a:ext uri="{FF2B5EF4-FFF2-40B4-BE49-F238E27FC236}">
                <a16:creationId xmlns:a16="http://schemas.microsoft.com/office/drawing/2014/main" id="{3ADD2276-5597-4F8D-9CCD-3A3B67E99428}"/>
              </a:ext>
            </a:extLst>
          </p:cNvPr>
          <p:cNvSpPr txBox="1"/>
          <p:nvPr/>
        </p:nvSpPr>
        <p:spPr>
          <a:xfrm>
            <a:off x="2937189" y="5013756"/>
            <a:ext cx="1643751" cy="369332"/>
          </a:xfrm>
          <a:prstGeom prst="rect">
            <a:avLst/>
          </a:prstGeom>
          <a:noFill/>
        </p:spPr>
        <p:txBody>
          <a:bodyPr wrap="square" rtlCol="0">
            <a:spAutoFit/>
          </a:bodyPr>
          <a:lstStyle/>
          <a:p>
            <a:r>
              <a:rPr lang="en-US" sz="900" dirty="0">
                <a:solidFill>
                  <a:schemeClr val="bg1">
                    <a:lumMod val="65000"/>
                  </a:schemeClr>
                </a:solidFill>
                <a:hlinkClick r:id="rId4" tooltip="http://commons.wikimedia.org/wiki/File:Feedbin-Icon-home-search.svg">
                  <a:extLst>
                    <a:ext uri="{A12FA001-AC4F-418D-AE19-62706E023703}">
                      <ahyp:hlinkClr xmlns:ahyp="http://schemas.microsoft.com/office/drawing/2018/hyperlinkcolor" val="tx"/>
                    </a:ext>
                  </a:extLst>
                </a:hlinkClick>
              </a:rPr>
              <a:t>This Photo</a:t>
            </a:r>
            <a:r>
              <a:rPr lang="en-US" sz="900" dirty="0">
                <a:solidFill>
                  <a:schemeClr val="bg1">
                    <a:lumMod val="65000"/>
                  </a:schemeClr>
                </a:solidFill>
              </a:rPr>
              <a:t> by Unknown Author is licensed under </a:t>
            </a:r>
            <a:r>
              <a:rPr lang="en-US" sz="900" dirty="0">
                <a:solidFill>
                  <a:schemeClr val="bg1">
                    <a:lumMod val="65000"/>
                  </a:schemeClr>
                </a:solidFill>
                <a:hlinkClick r:id="rId5" tooltip="https://creativecommons.org/licenses/by-sa/3.0/">
                  <a:extLst>
                    <a:ext uri="{A12FA001-AC4F-418D-AE19-62706E023703}">
                      <ahyp:hlinkClr xmlns:ahyp="http://schemas.microsoft.com/office/drawing/2018/hyperlinkcolor" val="tx"/>
                    </a:ext>
                  </a:extLst>
                </a:hlinkClick>
              </a:rPr>
              <a:t>CC BY-SA</a:t>
            </a:r>
            <a:endParaRPr lang="en-US" sz="900" dirty="0">
              <a:solidFill>
                <a:schemeClr val="bg1">
                  <a:lumMod val="65000"/>
                </a:schemeClr>
              </a:solidFill>
            </a:endParaRPr>
          </a:p>
        </p:txBody>
      </p:sp>
    </p:spTree>
    <p:extLst>
      <p:ext uri="{BB962C8B-B14F-4D97-AF65-F5344CB8AC3E}">
        <p14:creationId xmlns:p14="http://schemas.microsoft.com/office/powerpoint/2010/main" val="1213497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AA9793-A23C-420C-B988-DFBD7B72D917}"/>
              </a:ext>
            </a:extLst>
          </p:cNvPr>
          <p:cNvSpPr txBox="1"/>
          <p:nvPr/>
        </p:nvSpPr>
        <p:spPr>
          <a:xfrm>
            <a:off x="1636095" y="952209"/>
            <a:ext cx="3588226" cy="830997"/>
          </a:xfrm>
          <a:prstGeom prst="rect">
            <a:avLst/>
          </a:prstGeom>
          <a:noFill/>
        </p:spPr>
        <p:txBody>
          <a:bodyPr wrap="none" rtlCol="0">
            <a:spAutoFit/>
          </a:bodyPr>
          <a:lstStyle/>
          <a:p>
            <a:r>
              <a:rPr lang="en-US" sz="4800" dirty="0">
                <a:latin typeface="Barbatrick" panose="02000400000000000000" pitchFamily="2" charset="0"/>
              </a:rPr>
              <a:t>Binary Search</a:t>
            </a:r>
          </a:p>
        </p:txBody>
      </p:sp>
      <p:sp>
        <p:nvSpPr>
          <p:cNvPr id="3" name="TextBox 2">
            <a:extLst>
              <a:ext uri="{FF2B5EF4-FFF2-40B4-BE49-F238E27FC236}">
                <a16:creationId xmlns:a16="http://schemas.microsoft.com/office/drawing/2014/main" id="{D2C7B302-50BE-4242-858F-D621DE005D78}"/>
              </a:ext>
            </a:extLst>
          </p:cNvPr>
          <p:cNvSpPr txBox="1"/>
          <p:nvPr/>
        </p:nvSpPr>
        <p:spPr>
          <a:xfrm>
            <a:off x="914400" y="2468880"/>
            <a:ext cx="9629111" cy="3108543"/>
          </a:xfrm>
          <a:prstGeom prst="rect">
            <a:avLst/>
          </a:prstGeom>
          <a:noFill/>
        </p:spPr>
        <p:txBody>
          <a:bodyPr wrap="none" rtlCol="0">
            <a:spAutoFit/>
          </a:bodyPr>
          <a:lstStyle/>
          <a:p>
            <a:pPr marL="342900" indent="-342900">
              <a:buAutoNum type="arabicPeriod"/>
            </a:pPr>
            <a:r>
              <a:rPr lang="en-US" sz="2800" dirty="0"/>
              <a:t>Select the value in the middle of the container</a:t>
            </a:r>
          </a:p>
          <a:p>
            <a:pPr marL="971550" lvl="1" indent="-514350">
              <a:buFont typeface="+mj-lt"/>
              <a:buAutoNum type="alphaLcParenR"/>
            </a:pPr>
            <a:r>
              <a:rPr lang="en-US" sz="2800" dirty="0"/>
              <a:t>If the value in the middle is equal to the search value. </a:t>
            </a:r>
            <a:br>
              <a:rPr lang="en-US" sz="2800" dirty="0"/>
            </a:br>
            <a:r>
              <a:rPr lang="en-US" sz="2800" dirty="0"/>
              <a:t>    We have found the element!</a:t>
            </a:r>
          </a:p>
          <a:p>
            <a:pPr marL="971550" lvl="1" indent="-514350">
              <a:buFont typeface="+mj-lt"/>
              <a:buAutoNum type="alphaLcParenR"/>
            </a:pPr>
            <a:r>
              <a:rPr lang="en-US" sz="2800" dirty="0"/>
              <a:t>If the value in the middle is less than the search value. </a:t>
            </a:r>
            <a:br>
              <a:rPr lang="en-US" sz="2800" dirty="0"/>
            </a:br>
            <a:r>
              <a:rPr lang="en-US" sz="2800" dirty="0"/>
              <a:t>    Recursively search the second half of the container.</a:t>
            </a:r>
          </a:p>
          <a:p>
            <a:pPr marL="971550" lvl="1" indent="-514350">
              <a:buFont typeface="+mj-lt"/>
              <a:buAutoNum type="alphaLcParenR"/>
            </a:pPr>
            <a:r>
              <a:rPr lang="en-US" sz="2800" dirty="0"/>
              <a:t>If the value in the middle is greater than the search value. </a:t>
            </a:r>
            <a:br>
              <a:rPr lang="en-US" sz="2800" dirty="0"/>
            </a:br>
            <a:r>
              <a:rPr lang="en-US" sz="2800" dirty="0"/>
              <a:t>    Recursively search the first half of the container.</a:t>
            </a:r>
          </a:p>
        </p:txBody>
      </p:sp>
    </p:spTree>
    <p:extLst>
      <p:ext uri="{BB962C8B-B14F-4D97-AF65-F5344CB8AC3E}">
        <p14:creationId xmlns:p14="http://schemas.microsoft.com/office/powerpoint/2010/main" val="4214259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8144740-CF63-4B35-8818-08EBD8518497}"/>
              </a:ext>
            </a:extLst>
          </p:cNvPr>
          <p:cNvGrpSpPr/>
          <p:nvPr/>
        </p:nvGrpSpPr>
        <p:grpSpPr>
          <a:xfrm>
            <a:off x="945573" y="2188326"/>
            <a:ext cx="5721660" cy="945931"/>
            <a:chOff x="872836" y="991293"/>
            <a:chExt cx="5721660" cy="945931"/>
          </a:xfrm>
        </p:grpSpPr>
        <p:sp>
          <p:nvSpPr>
            <p:cNvPr id="4" name="Rectangle 3">
              <a:extLst>
                <a:ext uri="{FF2B5EF4-FFF2-40B4-BE49-F238E27FC236}">
                  <a16:creationId xmlns:a16="http://schemas.microsoft.com/office/drawing/2014/main" id="{88C53D60-0FA6-4C09-B36D-7C904E10789E}"/>
                </a:ext>
              </a:extLst>
            </p:cNvPr>
            <p:cNvSpPr/>
            <p:nvPr/>
          </p:nvSpPr>
          <p:spPr>
            <a:xfrm>
              <a:off x="1562260"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5" name="Rectangle 4">
              <a:extLst>
                <a:ext uri="{FF2B5EF4-FFF2-40B4-BE49-F238E27FC236}">
                  <a16:creationId xmlns:a16="http://schemas.microsoft.com/office/drawing/2014/main" id="{2DB9B2E8-16D9-45B5-AB39-99E013FF582C}"/>
                </a:ext>
              </a:extLst>
            </p:cNvPr>
            <p:cNvSpPr/>
            <p:nvPr/>
          </p:nvSpPr>
          <p:spPr>
            <a:xfrm>
              <a:off x="2192881"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6" name="Rectangle 5">
              <a:extLst>
                <a:ext uri="{FF2B5EF4-FFF2-40B4-BE49-F238E27FC236}">
                  <a16:creationId xmlns:a16="http://schemas.microsoft.com/office/drawing/2014/main" id="{D334F888-6112-4029-9D64-A13864D69FA3}"/>
                </a:ext>
              </a:extLst>
            </p:cNvPr>
            <p:cNvSpPr/>
            <p:nvPr/>
          </p:nvSpPr>
          <p:spPr>
            <a:xfrm>
              <a:off x="2823502"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7" name="Rectangle 6">
              <a:extLst>
                <a:ext uri="{FF2B5EF4-FFF2-40B4-BE49-F238E27FC236}">
                  <a16:creationId xmlns:a16="http://schemas.microsoft.com/office/drawing/2014/main" id="{BE6162E1-0E81-4FB4-89EF-AEE97F867D67}"/>
                </a:ext>
              </a:extLst>
            </p:cNvPr>
            <p:cNvSpPr/>
            <p:nvPr/>
          </p:nvSpPr>
          <p:spPr>
            <a:xfrm>
              <a:off x="3454123"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8" name="Rectangle 7">
              <a:extLst>
                <a:ext uri="{FF2B5EF4-FFF2-40B4-BE49-F238E27FC236}">
                  <a16:creationId xmlns:a16="http://schemas.microsoft.com/office/drawing/2014/main" id="{2863F0EB-9569-4EDC-8EB5-9B443C6F7C25}"/>
                </a:ext>
              </a:extLst>
            </p:cNvPr>
            <p:cNvSpPr/>
            <p:nvPr/>
          </p:nvSpPr>
          <p:spPr>
            <a:xfrm>
              <a:off x="4072012"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sp>
          <p:nvSpPr>
            <p:cNvPr id="9" name="Rectangle 8">
              <a:extLst>
                <a:ext uri="{FF2B5EF4-FFF2-40B4-BE49-F238E27FC236}">
                  <a16:creationId xmlns:a16="http://schemas.microsoft.com/office/drawing/2014/main" id="{C760EE0B-A489-47A4-82D3-BF975E12A472}"/>
                </a:ext>
              </a:extLst>
            </p:cNvPr>
            <p:cNvSpPr/>
            <p:nvPr/>
          </p:nvSpPr>
          <p:spPr>
            <a:xfrm>
              <a:off x="4702633"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12</a:t>
              </a:r>
            </a:p>
          </p:txBody>
        </p:sp>
        <p:sp>
          <p:nvSpPr>
            <p:cNvPr id="10" name="Rectangle 9">
              <a:extLst>
                <a:ext uri="{FF2B5EF4-FFF2-40B4-BE49-F238E27FC236}">
                  <a16:creationId xmlns:a16="http://schemas.microsoft.com/office/drawing/2014/main" id="{1FC40AB3-F458-4F73-94A3-6C0D68C28C14}"/>
                </a:ext>
              </a:extLst>
            </p:cNvPr>
            <p:cNvSpPr/>
            <p:nvPr/>
          </p:nvSpPr>
          <p:spPr>
            <a:xfrm>
              <a:off x="5333254"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19</a:t>
              </a:r>
            </a:p>
          </p:txBody>
        </p:sp>
        <p:sp>
          <p:nvSpPr>
            <p:cNvPr id="11" name="Rectangle 10">
              <a:extLst>
                <a:ext uri="{FF2B5EF4-FFF2-40B4-BE49-F238E27FC236}">
                  <a16:creationId xmlns:a16="http://schemas.microsoft.com/office/drawing/2014/main" id="{E8D107B1-FD29-4268-BE28-F72B13C46E48}"/>
                </a:ext>
              </a:extLst>
            </p:cNvPr>
            <p:cNvSpPr/>
            <p:nvPr/>
          </p:nvSpPr>
          <p:spPr>
            <a:xfrm>
              <a:off x="5963875"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21</a:t>
              </a:r>
            </a:p>
          </p:txBody>
        </p:sp>
        <p:sp>
          <p:nvSpPr>
            <p:cNvPr id="13" name="TextBox 12">
              <a:extLst>
                <a:ext uri="{FF2B5EF4-FFF2-40B4-BE49-F238E27FC236}">
                  <a16:creationId xmlns:a16="http://schemas.microsoft.com/office/drawing/2014/main" id="{08D1AD2A-EDF1-4AA6-9E5D-9FDCEAF82735}"/>
                </a:ext>
              </a:extLst>
            </p:cNvPr>
            <p:cNvSpPr txBox="1"/>
            <p:nvPr/>
          </p:nvSpPr>
          <p:spPr>
            <a:xfrm>
              <a:off x="872836" y="1437247"/>
              <a:ext cx="661335" cy="369332"/>
            </a:xfrm>
            <a:prstGeom prst="rect">
              <a:avLst/>
            </a:prstGeom>
            <a:noFill/>
          </p:spPr>
          <p:txBody>
            <a:bodyPr wrap="none" rtlCol="0">
              <a:spAutoFit/>
            </a:bodyPr>
            <a:lstStyle/>
            <a:p>
              <a:r>
                <a:rPr lang="en-US" dirty="0"/>
                <a:t>array</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713996" y="991293"/>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344616" y="991293"/>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975236" y="991293"/>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605856" y="991293"/>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4236476" y="991293"/>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867096" y="991293"/>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497716" y="991293"/>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6128336" y="991293"/>
              <a:ext cx="301686" cy="369332"/>
            </a:xfrm>
            <a:prstGeom prst="rect">
              <a:avLst/>
            </a:prstGeom>
            <a:noFill/>
          </p:spPr>
          <p:txBody>
            <a:bodyPr wrap="none" rtlCol="0">
              <a:spAutoFit/>
            </a:bodyPr>
            <a:lstStyle/>
            <a:p>
              <a:r>
                <a:rPr lang="en-US" dirty="0"/>
                <a:t>7</a:t>
              </a:r>
            </a:p>
          </p:txBody>
        </p:sp>
      </p:grpSp>
      <p:sp>
        <p:nvSpPr>
          <p:cNvPr id="27" name="Rectangle 26">
            <a:extLst>
              <a:ext uri="{FF2B5EF4-FFF2-40B4-BE49-F238E27FC236}">
                <a16:creationId xmlns:a16="http://schemas.microsoft.com/office/drawing/2014/main" id="{834B525F-C97D-428E-A3C9-64EBFDAECCB8}"/>
              </a:ext>
            </a:extLst>
          </p:cNvPr>
          <p:cNvSpPr/>
          <p:nvPr/>
        </p:nvSpPr>
        <p:spPr>
          <a:xfrm>
            <a:off x="1646856" y="369157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28" name="TextBox 27">
            <a:extLst>
              <a:ext uri="{FF2B5EF4-FFF2-40B4-BE49-F238E27FC236}">
                <a16:creationId xmlns:a16="http://schemas.microsoft.com/office/drawing/2014/main" id="{61A56F06-932F-4539-8746-7EFB2FA024F7}"/>
              </a:ext>
            </a:extLst>
          </p:cNvPr>
          <p:cNvSpPr txBox="1"/>
          <p:nvPr/>
        </p:nvSpPr>
        <p:spPr>
          <a:xfrm>
            <a:off x="1020153" y="3822218"/>
            <a:ext cx="613694" cy="369332"/>
          </a:xfrm>
          <a:prstGeom prst="rect">
            <a:avLst/>
          </a:prstGeom>
          <a:noFill/>
        </p:spPr>
        <p:txBody>
          <a:bodyPr wrap="none" rtlCol="0">
            <a:spAutoFit/>
          </a:bodyPr>
          <a:lstStyle/>
          <a:p>
            <a:pPr algn="r"/>
            <a:r>
              <a:rPr lang="en-US" dirty="0"/>
              <a:t>start</a:t>
            </a:r>
          </a:p>
        </p:txBody>
      </p:sp>
      <p:sp>
        <p:nvSpPr>
          <p:cNvPr id="29" name="Rectangle 28">
            <a:extLst>
              <a:ext uri="{FF2B5EF4-FFF2-40B4-BE49-F238E27FC236}">
                <a16:creationId xmlns:a16="http://schemas.microsoft.com/office/drawing/2014/main" id="{83D8B9CF-CA52-49E3-8E11-C2FB2B83EA72}"/>
              </a:ext>
            </a:extLst>
          </p:cNvPr>
          <p:cNvSpPr/>
          <p:nvPr/>
        </p:nvSpPr>
        <p:spPr>
          <a:xfrm>
            <a:off x="3841734" y="369157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0" name="TextBox 29">
            <a:extLst>
              <a:ext uri="{FF2B5EF4-FFF2-40B4-BE49-F238E27FC236}">
                <a16:creationId xmlns:a16="http://schemas.microsoft.com/office/drawing/2014/main" id="{58EA0A77-8CCF-45E4-8C2D-20075048F8AF}"/>
              </a:ext>
            </a:extLst>
          </p:cNvPr>
          <p:cNvSpPr txBox="1"/>
          <p:nvPr/>
        </p:nvSpPr>
        <p:spPr>
          <a:xfrm>
            <a:off x="2995553" y="3779632"/>
            <a:ext cx="833883" cy="369332"/>
          </a:xfrm>
          <a:prstGeom prst="rect">
            <a:avLst/>
          </a:prstGeom>
          <a:noFill/>
        </p:spPr>
        <p:txBody>
          <a:bodyPr wrap="none" rtlCol="0">
            <a:spAutoFit/>
          </a:bodyPr>
          <a:lstStyle/>
          <a:p>
            <a:pPr algn="r"/>
            <a:r>
              <a:rPr lang="en-US" dirty="0"/>
              <a:t>middle</a:t>
            </a:r>
          </a:p>
        </p:txBody>
      </p:sp>
      <p:sp>
        <p:nvSpPr>
          <p:cNvPr id="31" name="Rectangle 30">
            <a:extLst>
              <a:ext uri="{FF2B5EF4-FFF2-40B4-BE49-F238E27FC236}">
                <a16:creationId xmlns:a16="http://schemas.microsoft.com/office/drawing/2014/main" id="{7399AE06-AA5B-4DE1-A2B7-370D40D9D41E}"/>
              </a:ext>
            </a:extLst>
          </p:cNvPr>
          <p:cNvSpPr/>
          <p:nvPr/>
        </p:nvSpPr>
        <p:spPr>
          <a:xfrm>
            <a:off x="1646856" y="118505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3" name="Rectangle 32">
            <a:extLst>
              <a:ext uri="{FF2B5EF4-FFF2-40B4-BE49-F238E27FC236}">
                <a16:creationId xmlns:a16="http://schemas.microsoft.com/office/drawing/2014/main" id="{D456D492-D00D-4C13-83D8-6983D8C0F8FF}"/>
              </a:ext>
            </a:extLst>
          </p:cNvPr>
          <p:cNvSpPr/>
          <p:nvPr/>
        </p:nvSpPr>
        <p:spPr>
          <a:xfrm>
            <a:off x="6036612" y="369157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4" name="TextBox 33">
            <a:extLst>
              <a:ext uri="{FF2B5EF4-FFF2-40B4-BE49-F238E27FC236}">
                <a16:creationId xmlns:a16="http://schemas.microsoft.com/office/drawing/2014/main" id="{65E2D9A1-EC4A-47F1-BCBE-E5374937F4EB}"/>
              </a:ext>
            </a:extLst>
          </p:cNvPr>
          <p:cNvSpPr txBox="1"/>
          <p:nvPr/>
        </p:nvSpPr>
        <p:spPr>
          <a:xfrm>
            <a:off x="5492873" y="3822218"/>
            <a:ext cx="543739" cy="369332"/>
          </a:xfrm>
          <a:prstGeom prst="rect">
            <a:avLst/>
          </a:prstGeom>
          <a:noFill/>
        </p:spPr>
        <p:txBody>
          <a:bodyPr wrap="none" rtlCol="0">
            <a:spAutoFit/>
          </a:bodyPr>
          <a:lstStyle/>
          <a:p>
            <a:pPr algn="r"/>
            <a:r>
              <a:rPr lang="en-US" dirty="0"/>
              <a:t>end</a:t>
            </a:r>
          </a:p>
        </p:txBody>
      </p:sp>
      <p:sp>
        <p:nvSpPr>
          <p:cNvPr id="35" name="TextBox 34">
            <a:extLst>
              <a:ext uri="{FF2B5EF4-FFF2-40B4-BE49-F238E27FC236}">
                <a16:creationId xmlns:a16="http://schemas.microsoft.com/office/drawing/2014/main" id="{32532DA8-68B1-4059-9B7C-63AE01FD60E1}"/>
              </a:ext>
            </a:extLst>
          </p:cNvPr>
          <p:cNvSpPr txBox="1"/>
          <p:nvPr/>
        </p:nvSpPr>
        <p:spPr>
          <a:xfrm>
            <a:off x="960643" y="1316339"/>
            <a:ext cx="686213" cy="369332"/>
          </a:xfrm>
          <a:prstGeom prst="rect">
            <a:avLst/>
          </a:prstGeom>
          <a:noFill/>
        </p:spPr>
        <p:txBody>
          <a:bodyPr wrap="none" rtlCol="0">
            <a:spAutoFit/>
          </a:bodyPr>
          <a:lstStyle/>
          <a:p>
            <a:pPr algn="r"/>
            <a:r>
              <a:rPr lang="en-US" dirty="0"/>
              <a:t>value</a:t>
            </a:r>
          </a:p>
        </p:txBody>
      </p:sp>
    </p:spTree>
    <p:extLst>
      <p:ext uri="{BB962C8B-B14F-4D97-AF65-F5344CB8AC3E}">
        <p14:creationId xmlns:p14="http://schemas.microsoft.com/office/powerpoint/2010/main" val="3011034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8144740-CF63-4B35-8818-08EBD8518497}"/>
              </a:ext>
            </a:extLst>
          </p:cNvPr>
          <p:cNvGrpSpPr/>
          <p:nvPr/>
        </p:nvGrpSpPr>
        <p:grpSpPr>
          <a:xfrm>
            <a:off x="945573" y="2188326"/>
            <a:ext cx="5721660" cy="945931"/>
            <a:chOff x="872836" y="991293"/>
            <a:chExt cx="5721660" cy="945931"/>
          </a:xfrm>
        </p:grpSpPr>
        <p:sp>
          <p:nvSpPr>
            <p:cNvPr id="4" name="Rectangle 3">
              <a:extLst>
                <a:ext uri="{FF2B5EF4-FFF2-40B4-BE49-F238E27FC236}">
                  <a16:creationId xmlns:a16="http://schemas.microsoft.com/office/drawing/2014/main" id="{88C53D60-0FA6-4C09-B36D-7C904E10789E}"/>
                </a:ext>
              </a:extLst>
            </p:cNvPr>
            <p:cNvSpPr/>
            <p:nvPr/>
          </p:nvSpPr>
          <p:spPr>
            <a:xfrm>
              <a:off x="1562260"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5" name="Rectangle 4">
              <a:extLst>
                <a:ext uri="{FF2B5EF4-FFF2-40B4-BE49-F238E27FC236}">
                  <a16:creationId xmlns:a16="http://schemas.microsoft.com/office/drawing/2014/main" id="{2DB9B2E8-16D9-45B5-AB39-99E013FF582C}"/>
                </a:ext>
              </a:extLst>
            </p:cNvPr>
            <p:cNvSpPr/>
            <p:nvPr/>
          </p:nvSpPr>
          <p:spPr>
            <a:xfrm>
              <a:off x="2192881"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6" name="Rectangle 5">
              <a:extLst>
                <a:ext uri="{FF2B5EF4-FFF2-40B4-BE49-F238E27FC236}">
                  <a16:creationId xmlns:a16="http://schemas.microsoft.com/office/drawing/2014/main" id="{D334F888-6112-4029-9D64-A13864D69FA3}"/>
                </a:ext>
              </a:extLst>
            </p:cNvPr>
            <p:cNvSpPr/>
            <p:nvPr/>
          </p:nvSpPr>
          <p:spPr>
            <a:xfrm>
              <a:off x="2823502"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7" name="Rectangle 6">
              <a:extLst>
                <a:ext uri="{FF2B5EF4-FFF2-40B4-BE49-F238E27FC236}">
                  <a16:creationId xmlns:a16="http://schemas.microsoft.com/office/drawing/2014/main" id="{BE6162E1-0E81-4FB4-89EF-AEE97F867D67}"/>
                </a:ext>
              </a:extLst>
            </p:cNvPr>
            <p:cNvSpPr/>
            <p:nvPr/>
          </p:nvSpPr>
          <p:spPr>
            <a:xfrm>
              <a:off x="3454123"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8" name="Rectangle 7">
              <a:extLst>
                <a:ext uri="{FF2B5EF4-FFF2-40B4-BE49-F238E27FC236}">
                  <a16:creationId xmlns:a16="http://schemas.microsoft.com/office/drawing/2014/main" id="{2863F0EB-9569-4EDC-8EB5-9B443C6F7C25}"/>
                </a:ext>
              </a:extLst>
            </p:cNvPr>
            <p:cNvSpPr/>
            <p:nvPr/>
          </p:nvSpPr>
          <p:spPr>
            <a:xfrm>
              <a:off x="4072012"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sp>
          <p:nvSpPr>
            <p:cNvPr id="9" name="Rectangle 8">
              <a:extLst>
                <a:ext uri="{FF2B5EF4-FFF2-40B4-BE49-F238E27FC236}">
                  <a16:creationId xmlns:a16="http://schemas.microsoft.com/office/drawing/2014/main" id="{C760EE0B-A489-47A4-82D3-BF975E12A472}"/>
                </a:ext>
              </a:extLst>
            </p:cNvPr>
            <p:cNvSpPr/>
            <p:nvPr/>
          </p:nvSpPr>
          <p:spPr>
            <a:xfrm>
              <a:off x="4702633"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12</a:t>
              </a:r>
            </a:p>
          </p:txBody>
        </p:sp>
        <p:sp>
          <p:nvSpPr>
            <p:cNvPr id="10" name="Rectangle 9">
              <a:extLst>
                <a:ext uri="{FF2B5EF4-FFF2-40B4-BE49-F238E27FC236}">
                  <a16:creationId xmlns:a16="http://schemas.microsoft.com/office/drawing/2014/main" id="{1FC40AB3-F458-4F73-94A3-6C0D68C28C14}"/>
                </a:ext>
              </a:extLst>
            </p:cNvPr>
            <p:cNvSpPr/>
            <p:nvPr/>
          </p:nvSpPr>
          <p:spPr>
            <a:xfrm>
              <a:off x="5333254"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19</a:t>
              </a:r>
            </a:p>
          </p:txBody>
        </p:sp>
        <p:sp>
          <p:nvSpPr>
            <p:cNvPr id="11" name="Rectangle 10">
              <a:extLst>
                <a:ext uri="{FF2B5EF4-FFF2-40B4-BE49-F238E27FC236}">
                  <a16:creationId xmlns:a16="http://schemas.microsoft.com/office/drawing/2014/main" id="{E8D107B1-FD29-4268-BE28-F72B13C46E48}"/>
                </a:ext>
              </a:extLst>
            </p:cNvPr>
            <p:cNvSpPr/>
            <p:nvPr/>
          </p:nvSpPr>
          <p:spPr>
            <a:xfrm>
              <a:off x="5963875"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21</a:t>
              </a:r>
            </a:p>
          </p:txBody>
        </p:sp>
        <p:sp>
          <p:nvSpPr>
            <p:cNvPr id="13" name="TextBox 12">
              <a:extLst>
                <a:ext uri="{FF2B5EF4-FFF2-40B4-BE49-F238E27FC236}">
                  <a16:creationId xmlns:a16="http://schemas.microsoft.com/office/drawing/2014/main" id="{08D1AD2A-EDF1-4AA6-9E5D-9FDCEAF82735}"/>
                </a:ext>
              </a:extLst>
            </p:cNvPr>
            <p:cNvSpPr txBox="1"/>
            <p:nvPr/>
          </p:nvSpPr>
          <p:spPr>
            <a:xfrm>
              <a:off x="872836" y="1437247"/>
              <a:ext cx="661335" cy="369332"/>
            </a:xfrm>
            <a:prstGeom prst="rect">
              <a:avLst/>
            </a:prstGeom>
            <a:noFill/>
          </p:spPr>
          <p:txBody>
            <a:bodyPr wrap="none" rtlCol="0">
              <a:spAutoFit/>
            </a:bodyPr>
            <a:lstStyle/>
            <a:p>
              <a:r>
                <a:rPr lang="en-US" dirty="0"/>
                <a:t>array</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713996" y="991293"/>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344616" y="991293"/>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975236" y="991293"/>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605856" y="991293"/>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4236476" y="991293"/>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867096" y="991293"/>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497716" y="991293"/>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6128336" y="991293"/>
              <a:ext cx="301686" cy="369332"/>
            </a:xfrm>
            <a:prstGeom prst="rect">
              <a:avLst/>
            </a:prstGeom>
            <a:noFill/>
          </p:spPr>
          <p:txBody>
            <a:bodyPr wrap="none" rtlCol="0">
              <a:spAutoFit/>
            </a:bodyPr>
            <a:lstStyle/>
            <a:p>
              <a:r>
                <a:rPr lang="en-US" dirty="0"/>
                <a:t>7</a:t>
              </a:r>
            </a:p>
          </p:txBody>
        </p:sp>
      </p:grpSp>
      <p:sp>
        <p:nvSpPr>
          <p:cNvPr id="27" name="Rectangle 26">
            <a:extLst>
              <a:ext uri="{FF2B5EF4-FFF2-40B4-BE49-F238E27FC236}">
                <a16:creationId xmlns:a16="http://schemas.microsoft.com/office/drawing/2014/main" id="{834B525F-C97D-428E-A3C9-64EBFDAECCB8}"/>
              </a:ext>
            </a:extLst>
          </p:cNvPr>
          <p:cNvSpPr/>
          <p:nvPr/>
        </p:nvSpPr>
        <p:spPr>
          <a:xfrm>
            <a:off x="1646856" y="369157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28" name="TextBox 27">
            <a:extLst>
              <a:ext uri="{FF2B5EF4-FFF2-40B4-BE49-F238E27FC236}">
                <a16:creationId xmlns:a16="http://schemas.microsoft.com/office/drawing/2014/main" id="{61A56F06-932F-4539-8746-7EFB2FA024F7}"/>
              </a:ext>
            </a:extLst>
          </p:cNvPr>
          <p:cNvSpPr txBox="1"/>
          <p:nvPr/>
        </p:nvSpPr>
        <p:spPr>
          <a:xfrm>
            <a:off x="1020153" y="3822218"/>
            <a:ext cx="613694" cy="369332"/>
          </a:xfrm>
          <a:prstGeom prst="rect">
            <a:avLst/>
          </a:prstGeom>
          <a:noFill/>
        </p:spPr>
        <p:txBody>
          <a:bodyPr wrap="none" rtlCol="0">
            <a:spAutoFit/>
          </a:bodyPr>
          <a:lstStyle/>
          <a:p>
            <a:pPr algn="r"/>
            <a:r>
              <a:rPr lang="en-US" dirty="0"/>
              <a:t>start</a:t>
            </a:r>
          </a:p>
        </p:txBody>
      </p:sp>
      <p:sp>
        <p:nvSpPr>
          <p:cNvPr id="29" name="Rectangle 28">
            <a:extLst>
              <a:ext uri="{FF2B5EF4-FFF2-40B4-BE49-F238E27FC236}">
                <a16:creationId xmlns:a16="http://schemas.microsoft.com/office/drawing/2014/main" id="{83D8B9CF-CA52-49E3-8E11-C2FB2B83EA72}"/>
              </a:ext>
            </a:extLst>
          </p:cNvPr>
          <p:cNvSpPr/>
          <p:nvPr/>
        </p:nvSpPr>
        <p:spPr>
          <a:xfrm>
            <a:off x="3841734" y="369157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0" name="TextBox 29">
            <a:extLst>
              <a:ext uri="{FF2B5EF4-FFF2-40B4-BE49-F238E27FC236}">
                <a16:creationId xmlns:a16="http://schemas.microsoft.com/office/drawing/2014/main" id="{58EA0A77-8CCF-45E4-8C2D-20075048F8AF}"/>
              </a:ext>
            </a:extLst>
          </p:cNvPr>
          <p:cNvSpPr txBox="1"/>
          <p:nvPr/>
        </p:nvSpPr>
        <p:spPr>
          <a:xfrm>
            <a:off x="2995553" y="3779632"/>
            <a:ext cx="833883" cy="369332"/>
          </a:xfrm>
          <a:prstGeom prst="rect">
            <a:avLst/>
          </a:prstGeom>
          <a:noFill/>
        </p:spPr>
        <p:txBody>
          <a:bodyPr wrap="none" rtlCol="0">
            <a:spAutoFit/>
          </a:bodyPr>
          <a:lstStyle/>
          <a:p>
            <a:pPr algn="r"/>
            <a:r>
              <a:rPr lang="en-US" dirty="0"/>
              <a:t>middle</a:t>
            </a:r>
          </a:p>
        </p:txBody>
      </p:sp>
      <p:sp>
        <p:nvSpPr>
          <p:cNvPr id="31" name="Rectangle 30">
            <a:extLst>
              <a:ext uri="{FF2B5EF4-FFF2-40B4-BE49-F238E27FC236}">
                <a16:creationId xmlns:a16="http://schemas.microsoft.com/office/drawing/2014/main" id="{7399AE06-AA5B-4DE1-A2B7-370D40D9D41E}"/>
              </a:ext>
            </a:extLst>
          </p:cNvPr>
          <p:cNvSpPr/>
          <p:nvPr/>
        </p:nvSpPr>
        <p:spPr>
          <a:xfrm>
            <a:off x="1646856" y="118505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33" name="Rectangle 32">
            <a:extLst>
              <a:ext uri="{FF2B5EF4-FFF2-40B4-BE49-F238E27FC236}">
                <a16:creationId xmlns:a16="http://schemas.microsoft.com/office/drawing/2014/main" id="{D456D492-D00D-4C13-83D8-6983D8C0F8FF}"/>
              </a:ext>
            </a:extLst>
          </p:cNvPr>
          <p:cNvSpPr/>
          <p:nvPr/>
        </p:nvSpPr>
        <p:spPr>
          <a:xfrm>
            <a:off x="6036612" y="369157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7</a:t>
            </a:r>
          </a:p>
        </p:txBody>
      </p:sp>
      <p:sp>
        <p:nvSpPr>
          <p:cNvPr id="34" name="TextBox 33">
            <a:extLst>
              <a:ext uri="{FF2B5EF4-FFF2-40B4-BE49-F238E27FC236}">
                <a16:creationId xmlns:a16="http://schemas.microsoft.com/office/drawing/2014/main" id="{65E2D9A1-EC4A-47F1-BCBE-E5374937F4EB}"/>
              </a:ext>
            </a:extLst>
          </p:cNvPr>
          <p:cNvSpPr txBox="1"/>
          <p:nvPr/>
        </p:nvSpPr>
        <p:spPr>
          <a:xfrm>
            <a:off x="5492873" y="3822218"/>
            <a:ext cx="543739" cy="369332"/>
          </a:xfrm>
          <a:prstGeom prst="rect">
            <a:avLst/>
          </a:prstGeom>
          <a:noFill/>
        </p:spPr>
        <p:txBody>
          <a:bodyPr wrap="none" rtlCol="0">
            <a:spAutoFit/>
          </a:bodyPr>
          <a:lstStyle/>
          <a:p>
            <a:pPr algn="r"/>
            <a:r>
              <a:rPr lang="en-US" dirty="0"/>
              <a:t>end</a:t>
            </a:r>
          </a:p>
        </p:txBody>
      </p:sp>
      <p:sp>
        <p:nvSpPr>
          <p:cNvPr id="35" name="TextBox 34">
            <a:extLst>
              <a:ext uri="{FF2B5EF4-FFF2-40B4-BE49-F238E27FC236}">
                <a16:creationId xmlns:a16="http://schemas.microsoft.com/office/drawing/2014/main" id="{32532DA8-68B1-4059-9B7C-63AE01FD60E1}"/>
              </a:ext>
            </a:extLst>
          </p:cNvPr>
          <p:cNvSpPr txBox="1"/>
          <p:nvPr/>
        </p:nvSpPr>
        <p:spPr>
          <a:xfrm>
            <a:off x="960643" y="1316339"/>
            <a:ext cx="686213" cy="369332"/>
          </a:xfrm>
          <a:prstGeom prst="rect">
            <a:avLst/>
          </a:prstGeom>
          <a:noFill/>
        </p:spPr>
        <p:txBody>
          <a:bodyPr wrap="none" rtlCol="0">
            <a:spAutoFit/>
          </a:bodyPr>
          <a:lstStyle/>
          <a:p>
            <a:pPr algn="r"/>
            <a:r>
              <a:rPr lang="en-US" dirty="0"/>
              <a:t>value</a:t>
            </a:r>
          </a:p>
        </p:txBody>
      </p:sp>
    </p:spTree>
    <p:extLst>
      <p:ext uri="{BB962C8B-B14F-4D97-AF65-F5344CB8AC3E}">
        <p14:creationId xmlns:p14="http://schemas.microsoft.com/office/powerpoint/2010/main" val="1424053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8144740-CF63-4B35-8818-08EBD8518497}"/>
              </a:ext>
            </a:extLst>
          </p:cNvPr>
          <p:cNvGrpSpPr/>
          <p:nvPr/>
        </p:nvGrpSpPr>
        <p:grpSpPr>
          <a:xfrm>
            <a:off x="945573" y="2188326"/>
            <a:ext cx="5721660" cy="945931"/>
            <a:chOff x="872836" y="991293"/>
            <a:chExt cx="5721660" cy="945931"/>
          </a:xfrm>
        </p:grpSpPr>
        <p:sp>
          <p:nvSpPr>
            <p:cNvPr id="4" name="Rectangle 3">
              <a:extLst>
                <a:ext uri="{FF2B5EF4-FFF2-40B4-BE49-F238E27FC236}">
                  <a16:creationId xmlns:a16="http://schemas.microsoft.com/office/drawing/2014/main" id="{88C53D60-0FA6-4C09-B36D-7C904E10789E}"/>
                </a:ext>
              </a:extLst>
            </p:cNvPr>
            <p:cNvSpPr/>
            <p:nvPr/>
          </p:nvSpPr>
          <p:spPr>
            <a:xfrm>
              <a:off x="1562260"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5" name="Rectangle 4">
              <a:extLst>
                <a:ext uri="{FF2B5EF4-FFF2-40B4-BE49-F238E27FC236}">
                  <a16:creationId xmlns:a16="http://schemas.microsoft.com/office/drawing/2014/main" id="{2DB9B2E8-16D9-45B5-AB39-99E013FF582C}"/>
                </a:ext>
              </a:extLst>
            </p:cNvPr>
            <p:cNvSpPr/>
            <p:nvPr/>
          </p:nvSpPr>
          <p:spPr>
            <a:xfrm>
              <a:off x="2192881"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6" name="Rectangle 5">
              <a:extLst>
                <a:ext uri="{FF2B5EF4-FFF2-40B4-BE49-F238E27FC236}">
                  <a16:creationId xmlns:a16="http://schemas.microsoft.com/office/drawing/2014/main" id="{D334F888-6112-4029-9D64-A13864D69FA3}"/>
                </a:ext>
              </a:extLst>
            </p:cNvPr>
            <p:cNvSpPr/>
            <p:nvPr/>
          </p:nvSpPr>
          <p:spPr>
            <a:xfrm>
              <a:off x="2823502"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7" name="Rectangle 6">
              <a:extLst>
                <a:ext uri="{FF2B5EF4-FFF2-40B4-BE49-F238E27FC236}">
                  <a16:creationId xmlns:a16="http://schemas.microsoft.com/office/drawing/2014/main" id="{BE6162E1-0E81-4FB4-89EF-AEE97F867D67}"/>
                </a:ext>
              </a:extLst>
            </p:cNvPr>
            <p:cNvSpPr/>
            <p:nvPr/>
          </p:nvSpPr>
          <p:spPr>
            <a:xfrm>
              <a:off x="3454123"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8" name="Rectangle 7">
              <a:extLst>
                <a:ext uri="{FF2B5EF4-FFF2-40B4-BE49-F238E27FC236}">
                  <a16:creationId xmlns:a16="http://schemas.microsoft.com/office/drawing/2014/main" id="{2863F0EB-9569-4EDC-8EB5-9B443C6F7C25}"/>
                </a:ext>
              </a:extLst>
            </p:cNvPr>
            <p:cNvSpPr/>
            <p:nvPr/>
          </p:nvSpPr>
          <p:spPr>
            <a:xfrm>
              <a:off x="4072012"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sp>
          <p:nvSpPr>
            <p:cNvPr id="9" name="Rectangle 8">
              <a:extLst>
                <a:ext uri="{FF2B5EF4-FFF2-40B4-BE49-F238E27FC236}">
                  <a16:creationId xmlns:a16="http://schemas.microsoft.com/office/drawing/2014/main" id="{C760EE0B-A489-47A4-82D3-BF975E12A472}"/>
                </a:ext>
              </a:extLst>
            </p:cNvPr>
            <p:cNvSpPr/>
            <p:nvPr/>
          </p:nvSpPr>
          <p:spPr>
            <a:xfrm>
              <a:off x="4702633"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12</a:t>
              </a:r>
            </a:p>
          </p:txBody>
        </p:sp>
        <p:sp>
          <p:nvSpPr>
            <p:cNvPr id="10" name="Rectangle 9">
              <a:extLst>
                <a:ext uri="{FF2B5EF4-FFF2-40B4-BE49-F238E27FC236}">
                  <a16:creationId xmlns:a16="http://schemas.microsoft.com/office/drawing/2014/main" id="{1FC40AB3-F458-4F73-94A3-6C0D68C28C14}"/>
                </a:ext>
              </a:extLst>
            </p:cNvPr>
            <p:cNvSpPr/>
            <p:nvPr/>
          </p:nvSpPr>
          <p:spPr>
            <a:xfrm>
              <a:off x="5333254"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19</a:t>
              </a:r>
            </a:p>
          </p:txBody>
        </p:sp>
        <p:sp>
          <p:nvSpPr>
            <p:cNvPr id="11" name="Rectangle 10">
              <a:extLst>
                <a:ext uri="{FF2B5EF4-FFF2-40B4-BE49-F238E27FC236}">
                  <a16:creationId xmlns:a16="http://schemas.microsoft.com/office/drawing/2014/main" id="{E8D107B1-FD29-4268-BE28-F72B13C46E48}"/>
                </a:ext>
              </a:extLst>
            </p:cNvPr>
            <p:cNvSpPr/>
            <p:nvPr/>
          </p:nvSpPr>
          <p:spPr>
            <a:xfrm>
              <a:off x="5963875"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21</a:t>
              </a:r>
            </a:p>
          </p:txBody>
        </p:sp>
        <p:sp>
          <p:nvSpPr>
            <p:cNvPr id="13" name="TextBox 12">
              <a:extLst>
                <a:ext uri="{FF2B5EF4-FFF2-40B4-BE49-F238E27FC236}">
                  <a16:creationId xmlns:a16="http://schemas.microsoft.com/office/drawing/2014/main" id="{08D1AD2A-EDF1-4AA6-9E5D-9FDCEAF82735}"/>
                </a:ext>
              </a:extLst>
            </p:cNvPr>
            <p:cNvSpPr txBox="1"/>
            <p:nvPr/>
          </p:nvSpPr>
          <p:spPr>
            <a:xfrm>
              <a:off x="872836" y="1437247"/>
              <a:ext cx="661335" cy="369332"/>
            </a:xfrm>
            <a:prstGeom prst="rect">
              <a:avLst/>
            </a:prstGeom>
            <a:noFill/>
          </p:spPr>
          <p:txBody>
            <a:bodyPr wrap="none" rtlCol="0">
              <a:spAutoFit/>
            </a:bodyPr>
            <a:lstStyle/>
            <a:p>
              <a:r>
                <a:rPr lang="en-US" dirty="0"/>
                <a:t>array</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713996" y="991293"/>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344616" y="991293"/>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975236" y="991293"/>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605856" y="991293"/>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4236476" y="991293"/>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867096" y="991293"/>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497716" y="991293"/>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6128336" y="991293"/>
              <a:ext cx="301686" cy="369332"/>
            </a:xfrm>
            <a:prstGeom prst="rect">
              <a:avLst/>
            </a:prstGeom>
            <a:noFill/>
          </p:spPr>
          <p:txBody>
            <a:bodyPr wrap="none" rtlCol="0">
              <a:spAutoFit/>
            </a:bodyPr>
            <a:lstStyle/>
            <a:p>
              <a:r>
                <a:rPr lang="en-US" dirty="0"/>
                <a:t>7</a:t>
              </a:r>
            </a:p>
          </p:txBody>
        </p:sp>
      </p:grpSp>
      <p:sp>
        <p:nvSpPr>
          <p:cNvPr id="27" name="Rectangle 26">
            <a:extLst>
              <a:ext uri="{FF2B5EF4-FFF2-40B4-BE49-F238E27FC236}">
                <a16:creationId xmlns:a16="http://schemas.microsoft.com/office/drawing/2014/main" id="{834B525F-C97D-428E-A3C9-64EBFDAECCB8}"/>
              </a:ext>
            </a:extLst>
          </p:cNvPr>
          <p:cNvSpPr/>
          <p:nvPr/>
        </p:nvSpPr>
        <p:spPr>
          <a:xfrm>
            <a:off x="1646856" y="369157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28" name="TextBox 27">
            <a:extLst>
              <a:ext uri="{FF2B5EF4-FFF2-40B4-BE49-F238E27FC236}">
                <a16:creationId xmlns:a16="http://schemas.microsoft.com/office/drawing/2014/main" id="{61A56F06-932F-4539-8746-7EFB2FA024F7}"/>
              </a:ext>
            </a:extLst>
          </p:cNvPr>
          <p:cNvSpPr txBox="1"/>
          <p:nvPr/>
        </p:nvSpPr>
        <p:spPr>
          <a:xfrm>
            <a:off x="1020153" y="3822218"/>
            <a:ext cx="613694" cy="369332"/>
          </a:xfrm>
          <a:prstGeom prst="rect">
            <a:avLst/>
          </a:prstGeom>
          <a:noFill/>
        </p:spPr>
        <p:txBody>
          <a:bodyPr wrap="none" rtlCol="0">
            <a:spAutoFit/>
          </a:bodyPr>
          <a:lstStyle/>
          <a:p>
            <a:pPr algn="r"/>
            <a:r>
              <a:rPr lang="en-US" dirty="0"/>
              <a:t>start</a:t>
            </a:r>
          </a:p>
        </p:txBody>
      </p:sp>
      <p:sp>
        <p:nvSpPr>
          <p:cNvPr id="29" name="Rectangle 28">
            <a:extLst>
              <a:ext uri="{FF2B5EF4-FFF2-40B4-BE49-F238E27FC236}">
                <a16:creationId xmlns:a16="http://schemas.microsoft.com/office/drawing/2014/main" id="{83D8B9CF-CA52-49E3-8E11-C2FB2B83EA72}"/>
              </a:ext>
            </a:extLst>
          </p:cNvPr>
          <p:cNvSpPr/>
          <p:nvPr/>
        </p:nvSpPr>
        <p:spPr>
          <a:xfrm>
            <a:off x="3841734" y="369157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0" name="TextBox 29">
            <a:extLst>
              <a:ext uri="{FF2B5EF4-FFF2-40B4-BE49-F238E27FC236}">
                <a16:creationId xmlns:a16="http://schemas.microsoft.com/office/drawing/2014/main" id="{58EA0A77-8CCF-45E4-8C2D-20075048F8AF}"/>
              </a:ext>
            </a:extLst>
          </p:cNvPr>
          <p:cNvSpPr txBox="1"/>
          <p:nvPr/>
        </p:nvSpPr>
        <p:spPr>
          <a:xfrm>
            <a:off x="2995553" y="3779632"/>
            <a:ext cx="833883" cy="369332"/>
          </a:xfrm>
          <a:prstGeom prst="rect">
            <a:avLst/>
          </a:prstGeom>
          <a:noFill/>
        </p:spPr>
        <p:txBody>
          <a:bodyPr wrap="none" rtlCol="0">
            <a:spAutoFit/>
          </a:bodyPr>
          <a:lstStyle/>
          <a:p>
            <a:pPr algn="r"/>
            <a:r>
              <a:rPr lang="en-US" dirty="0"/>
              <a:t>middle</a:t>
            </a:r>
          </a:p>
        </p:txBody>
      </p:sp>
      <p:sp>
        <p:nvSpPr>
          <p:cNvPr id="31" name="Rectangle 30">
            <a:extLst>
              <a:ext uri="{FF2B5EF4-FFF2-40B4-BE49-F238E27FC236}">
                <a16:creationId xmlns:a16="http://schemas.microsoft.com/office/drawing/2014/main" id="{7399AE06-AA5B-4DE1-A2B7-370D40D9D41E}"/>
              </a:ext>
            </a:extLst>
          </p:cNvPr>
          <p:cNvSpPr/>
          <p:nvPr/>
        </p:nvSpPr>
        <p:spPr>
          <a:xfrm>
            <a:off x="1646856" y="118505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33" name="Rectangle 32">
            <a:extLst>
              <a:ext uri="{FF2B5EF4-FFF2-40B4-BE49-F238E27FC236}">
                <a16:creationId xmlns:a16="http://schemas.microsoft.com/office/drawing/2014/main" id="{D456D492-D00D-4C13-83D8-6983D8C0F8FF}"/>
              </a:ext>
            </a:extLst>
          </p:cNvPr>
          <p:cNvSpPr/>
          <p:nvPr/>
        </p:nvSpPr>
        <p:spPr>
          <a:xfrm>
            <a:off x="6036612" y="369157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7</a:t>
            </a:r>
          </a:p>
        </p:txBody>
      </p:sp>
      <p:sp>
        <p:nvSpPr>
          <p:cNvPr id="34" name="TextBox 33">
            <a:extLst>
              <a:ext uri="{FF2B5EF4-FFF2-40B4-BE49-F238E27FC236}">
                <a16:creationId xmlns:a16="http://schemas.microsoft.com/office/drawing/2014/main" id="{65E2D9A1-EC4A-47F1-BCBE-E5374937F4EB}"/>
              </a:ext>
            </a:extLst>
          </p:cNvPr>
          <p:cNvSpPr txBox="1"/>
          <p:nvPr/>
        </p:nvSpPr>
        <p:spPr>
          <a:xfrm>
            <a:off x="5492873" y="3822218"/>
            <a:ext cx="543739" cy="369332"/>
          </a:xfrm>
          <a:prstGeom prst="rect">
            <a:avLst/>
          </a:prstGeom>
          <a:noFill/>
        </p:spPr>
        <p:txBody>
          <a:bodyPr wrap="none" rtlCol="0">
            <a:spAutoFit/>
          </a:bodyPr>
          <a:lstStyle/>
          <a:p>
            <a:pPr algn="r"/>
            <a:r>
              <a:rPr lang="en-US" dirty="0"/>
              <a:t>end</a:t>
            </a:r>
          </a:p>
        </p:txBody>
      </p:sp>
      <p:sp>
        <p:nvSpPr>
          <p:cNvPr id="35" name="TextBox 34">
            <a:extLst>
              <a:ext uri="{FF2B5EF4-FFF2-40B4-BE49-F238E27FC236}">
                <a16:creationId xmlns:a16="http://schemas.microsoft.com/office/drawing/2014/main" id="{32532DA8-68B1-4059-9B7C-63AE01FD60E1}"/>
              </a:ext>
            </a:extLst>
          </p:cNvPr>
          <p:cNvSpPr txBox="1"/>
          <p:nvPr/>
        </p:nvSpPr>
        <p:spPr>
          <a:xfrm>
            <a:off x="960643" y="1316339"/>
            <a:ext cx="686213" cy="369332"/>
          </a:xfrm>
          <a:prstGeom prst="rect">
            <a:avLst/>
          </a:prstGeom>
          <a:noFill/>
        </p:spPr>
        <p:txBody>
          <a:bodyPr wrap="none" rtlCol="0">
            <a:spAutoFit/>
          </a:bodyPr>
          <a:lstStyle/>
          <a:p>
            <a:pPr algn="r"/>
            <a:r>
              <a:rPr lang="en-US" dirty="0"/>
              <a:t>value</a:t>
            </a:r>
          </a:p>
        </p:txBody>
      </p:sp>
      <p:sp>
        <p:nvSpPr>
          <p:cNvPr id="3" name="TextBox 2">
            <a:extLst>
              <a:ext uri="{FF2B5EF4-FFF2-40B4-BE49-F238E27FC236}">
                <a16:creationId xmlns:a16="http://schemas.microsoft.com/office/drawing/2014/main" id="{5DA089BB-ED02-4C6E-BD74-812B28228086}"/>
              </a:ext>
            </a:extLst>
          </p:cNvPr>
          <p:cNvSpPr txBox="1"/>
          <p:nvPr/>
        </p:nvSpPr>
        <p:spPr>
          <a:xfrm>
            <a:off x="2210520" y="5010156"/>
            <a:ext cx="3798925" cy="461665"/>
          </a:xfrm>
          <a:prstGeom prst="rect">
            <a:avLst/>
          </a:prstGeom>
          <a:noFill/>
        </p:spPr>
        <p:txBody>
          <a:bodyPr wrap="none" rtlCol="0">
            <a:spAutoFit/>
          </a:bodyPr>
          <a:lstStyle/>
          <a:p>
            <a:r>
              <a:rPr lang="en-US" sz="2400" dirty="0"/>
              <a:t>middle = int((start + end) / 2)</a:t>
            </a:r>
          </a:p>
        </p:txBody>
      </p:sp>
    </p:spTree>
    <p:extLst>
      <p:ext uri="{BB962C8B-B14F-4D97-AF65-F5344CB8AC3E}">
        <p14:creationId xmlns:p14="http://schemas.microsoft.com/office/powerpoint/2010/main" val="2556038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8144740-CF63-4B35-8818-08EBD8518497}"/>
              </a:ext>
            </a:extLst>
          </p:cNvPr>
          <p:cNvGrpSpPr/>
          <p:nvPr/>
        </p:nvGrpSpPr>
        <p:grpSpPr>
          <a:xfrm>
            <a:off x="945573" y="2188326"/>
            <a:ext cx="5721660" cy="945931"/>
            <a:chOff x="872836" y="991293"/>
            <a:chExt cx="5721660" cy="945931"/>
          </a:xfrm>
        </p:grpSpPr>
        <p:sp>
          <p:nvSpPr>
            <p:cNvPr id="4" name="Rectangle 3">
              <a:extLst>
                <a:ext uri="{FF2B5EF4-FFF2-40B4-BE49-F238E27FC236}">
                  <a16:creationId xmlns:a16="http://schemas.microsoft.com/office/drawing/2014/main" id="{88C53D60-0FA6-4C09-B36D-7C904E10789E}"/>
                </a:ext>
              </a:extLst>
            </p:cNvPr>
            <p:cNvSpPr/>
            <p:nvPr/>
          </p:nvSpPr>
          <p:spPr>
            <a:xfrm>
              <a:off x="1562260"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5" name="Rectangle 4">
              <a:extLst>
                <a:ext uri="{FF2B5EF4-FFF2-40B4-BE49-F238E27FC236}">
                  <a16:creationId xmlns:a16="http://schemas.microsoft.com/office/drawing/2014/main" id="{2DB9B2E8-16D9-45B5-AB39-99E013FF582C}"/>
                </a:ext>
              </a:extLst>
            </p:cNvPr>
            <p:cNvSpPr/>
            <p:nvPr/>
          </p:nvSpPr>
          <p:spPr>
            <a:xfrm>
              <a:off x="2192881"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6" name="Rectangle 5">
              <a:extLst>
                <a:ext uri="{FF2B5EF4-FFF2-40B4-BE49-F238E27FC236}">
                  <a16:creationId xmlns:a16="http://schemas.microsoft.com/office/drawing/2014/main" id="{D334F888-6112-4029-9D64-A13864D69FA3}"/>
                </a:ext>
              </a:extLst>
            </p:cNvPr>
            <p:cNvSpPr/>
            <p:nvPr/>
          </p:nvSpPr>
          <p:spPr>
            <a:xfrm>
              <a:off x="2823502"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8" name="Rectangle 7">
              <a:extLst>
                <a:ext uri="{FF2B5EF4-FFF2-40B4-BE49-F238E27FC236}">
                  <a16:creationId xmlns:a16="http://schemas.microsoft.com/office/drawing/2014/main" id="{2863F0EB-9569-4EDC-8EB5-9B443C6F7C25}"/>
                </a:ext>
              </a:extLst>
            </p:cNvPr>
            <p:cNvSpPr/>
            <p:nvPr/>
          </p:nvSpPr>
          <p:spPr>
            <a:xfrm>
              <a:off x="4072012"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sp>
          <p:nvSpPr>
            <p:cNvPr id="9" name="Rectangle 8">
              <a:extLst>
                <a:ext uri="{FF2B5EF4-FFF2-40B4-BE49-F238E27FC236}">
                  <a16:creationId xmlns:a16="http://schemas.microsoft.com/office/drawing/2014/main" id="{C760EE0B-A489-47A4-82D3-BF975E12A472}"/>
                </a:ext>
              </a:extLst>
            </p:cNvPr>
            <p:cNvSpPr/>
            <p:nvPr/>
          </p:nvSpPr>
          <p:spPr>
            <a:xfrm>
              <a:off x="4702633"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12</a:t>
              </a:r>
            </a:p>
          </p:txBody>
        </p:sp>
        <p:sp>
          <p:nvSpPr>
            <p:cNvPr id="10" name="Rectangle 9">
              <a:extLst>
                <a:ext uri="{FF2B5EF4-FFF2-40B4-BE49-F238E27FC236}">
                  <a16:creationId xmlns:a16="http://schemas.microsoft.com/office/drawing/2014/main" id="{1FC40AB3-F458-4F73-94A3-6C0D68C28C14}"/>
                </a:ext>
              </a:extLst>
            </p:cNvPr>
            <p:cNvSpPr/>
            <p:nvPr/>
          </p:nvSpPr>
          <p:spPr>
            <a:xfrm>
              <a:off x="5333254"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19</a:t>
              </a:r>
            </a:p>
          </p:txBody>
        </p:sp>
        <p:sp>
          <p:nvSpPr>
            <p:cNvPr id="11" name="Rectangle 10">
              <a:extLst>
                <a:ext uri="{FF2B5EF4-FFF2-40B4-BE49-F238E27FC236}">
                  <a16:creationId xmlns:a16="http://schemas.microsoft.com/office/drawing/2014/main" id="{E8D107B1-FD29-4268-BE28-F72B13C46E48}"/>
                </a:ext>
              </a:extLst>
            </p:cNvPr>
            <p:cNvSpPr/>
            <p:nvPr/>
          </p:nvSpPr>
          <p:spPr>
            <a:xfrm>
              <a:off x="5963875"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21</a:t>
              </a:r>
            </a:p>
          </p:txBody>
        </p:sp>
        <p:sp>
          <p:nvSpPr>
            <p:cNvPr id="13" name="TextBox 12">
              <a:extLst>
                <a:ext uri="{FF2B5EF4-FFF2-40B4-BE49-F238E27FC236}">
                  <a16:creationId xmlns:a16="http://schemas.microsoft.com/office/drawing/2014/main" id="{08D1AD2A-EDF1-4AA6-9E5D-9FDCEAF82735}"/>
                </a:ext>
              </a:extLst>
            </p:cNvPr>
            <p:cNvSpPr txBox="1"/>
            <p:nvPr/>
          </p:nvSpPr>
          <p:spPr>
            <a:xfrm>
              <a:off x="872836" y="1437247"/>
              <a:ext cx="661335" cy="369332"/>
            </a:xfrm>
            <a:prstGeom prst="rect">
              <a:avLst/>
            </a:prstGeom>
            <a:noFill/>
          </p:spPr>
          <p:txBody>
            <a:bodyPr wrap="none" rtlCol="0">
              <a:spAutoFit/>
            </a:bodyPr>
            <a:lstStyle/>
            <a:p>
              <a:r>
                <a:rPr lang="en-US" dirty="0"/>
                <a:t>array</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713996" y="991293"/>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344616" y="991293"/>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975236" y="991293"/>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605856" y="991293"/>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4236476" y="991293"/>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867096" y="991293"/>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497716" y="991293"/>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6128336" y="991293"/>
              <a:ext cx="301686" cy="369332"/>
            </a:xfrm>
            <a:prstGeom prst="rect">
              <a:avLst/>
            </a:prstGeom>
            <a:noFill/>
          </p:spPr>
          <p:txBody>
            <a:bodyPr wrap="none" rtlCol="0">
              <a:spAutoFit/>
            </a:bodyPr>
            <a:lstStyle/>
            <a:p>
              <a:r>
                <a:rPr lang="en-US" dirty="0"/>
                <a:t>7</a:t>
              </a:r>
            </a:p>
          </p:txBody>
        </p:sp>
        <p:sp>
          <p:nvSpPr>
            <p:cNvPr id="7" name="Rectangle 6">
              <a:extLst>
                <a:ext uri="{FF2B5EF4-FFF2-40B4-BE49-F238E27FC236}">
                  <a16:creationId xmlns:a16="http://schemas.microsoft.com/office/drawing/2014/main" id="{BE6162E1-0E81-4FB4-89EF-AEE97F867D67}"/>
                </a:ext>
              </a:extLst>
            </p:cNvPr>
            <p:cNvSpPr/>
            <p:nvPr/>
          </p:nvSpPr>
          <p:spPr>
            <a:xfrm>
              <a:off x="3454123" y="1306603"/>
              <a:ext cx="630621" cy="630621"/>
            </a:xfrm>
            <a:prstGeom prst="rect">
              <a:avLst/>
            </a:prstGeom>
            <a:effectLst>
              <a:glow rad="101600">
                <a:schemeClr val="accent6">
                  <a:satMod val="175000"/>
                  <a:alpha val="40000"/>
                </a:schemeClr>
              </a:glow>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grpSp>
      <p:sp>
        <p:nvSpPr>
          <p:cNvPr id="27" name="Rectangle 26">
            <a:extLst>
              <a:ext uri="{FF2B5EF4-FFF2-40B4-BE49-F238E27FC236}">
                <a16:creationId xmlns:a16="http://schemas.microsoft.com/office/drawing/2014/main" id="{834B525F-C97D-428E-A3C9-64EBFDAECCB8}"/>
              </a:ext>
            </a:extLst>
          </p:cNvPr>
          <p:cNvSpPr/>
          <p:nvPr/>
        </p:nvSpPr>
        <p:spPr>
          <a:xfrm>
            <a:off x="1646856" y="369157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28" name="TextBox 27">
            <a:extLst>
              <a:ext uri="{FF2B5EF4-FFF2-40B4-BE49-F238E27FC236}">
                <a16:creationId xmlns:a16="http://schemas.microsoft.com/office/drawing/2014/main" id="{61A56F06-932F-4539-8746-7EFB2FA024F7}"/>
              </a:ext>
            </a:extLst>
          </p:cNvPr>
          <p:cNvSpPr txBox="1"/>
          <p:nvPr/>
        </p:nvSpPr>
        <p:spPr>
          <a:xfrm>
            <a:off x="1020153" y="3822218"/>
            <a:ext cx="613694" cy="369332"/>
          </a:xfrm>
          <a:prstGeom prst="rect">
            <a:avLst/>
          </a:prstGeom>
          <a:noFill/>
        </p:spPr>
        <p:txBody>
          <a:bodyPr wrap="none" rtlCol="0">
            <a:spAutoFit/>
          </a:bodyPr>
          <a:lstStyle/>
          <a:p>
            <a:pPr algn="r"/>
            <a:r>
              <a:rPr lang="en-US" dirty="0"/>
              <a:t>start</a:t>
            </a:r>
          </a:p>
        </p:txBody>
      </p:sp>
      <p:sp>
        <p:nvSpPr>
          <p:cNvPr id="29" name="Rectangle 28">
            <a:extLst>
              <a:ext uri="{FF2B5EF4-FFF2-40B4-BE49-F238E27FC236}">
                <a16:creationId xmlns:a16="http://schemas.microsoft.com/office/drawing/2014/main" id="{83D8B9CF-CA52-49E3-8E11-C2FB2B83EA72}"/>
              </a:ext>
            </a:extLst>
          </p:cNvPr>
          <p:cNvSpPr/>
          <p:nvPr/>
        </p:nvSpPr>
        <p:spPr>
          <a:xfrm>
            <a:off x="3841734" y="369157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30" name="TextBox 29">
            <a:extLst>
              <a:ext uri="{FF2B5EF4-FFF2-40B4-BE49-F238E27FC236}">
                <a16:creationId xmlns:a16="http://schemas.microsoft.com/office/drawing/2014/main" id="{58EA0A77-8CCF-45E4-8C2D-20075048F8AF}"/>
              </a:ext>
            </a:extLst>
          </p:cNvPr>
          <p:cNvSpPr txBox="1"/>
          <p:nvPr/>
        </p:nvSpPr>
        <p:spPr>
          <a:xfrm>
            <a:off x="2995553" y="3779632"/>
            <a:ext cx="833883" cy="369332"/>
          </a:xfrm>
          <a:prstGeom prst="rect">
            <a:avLst/>
          </a:prstGeom>
          <a:noFill/>
        </p:spPr>
        <p:txBody>
          <a:bodyPr wrap="none" rtlCol="0">
            <a:spAutoFit/>
          </a:bodyPr>
          <a:lstStyle/>
          <a:p>
            <a:pPr algn="r"/>
            <a:r>
              <a:rPr lang="en-US" dirty="0"/>
              <a:t>middle</a:t>
            </a:r>
          </a:p>
        </p:txBody>
      </p:sp>
      <p:sp>
        <p:nvSpPr>
          <p:cNvPr id="31" name="Rectangle 30">
            <a:extLst>
              <a:ext uri="{FF2B5EF4-FFF2-40B4-BE49-F238E27FC236}">
                <a16:creationId xmlns:a16="http://schemas.microsoft.com/office/drawing/2014/main" id="{7399AE06-AA5B-4DE1-A2B7-370D40D9D41E}"/>
              </a:ext>
            </a:extLst>
          </p:cNvPr>
          <p:cNvSpPr/>
          <p:nvPr/>
        </p:nvSpPr>
        <p:spPr>
          <a:xfrm>
            <a:off x="1646856" y="118505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33" name="Rectangle 32">
            <a:extLst>
              <a:ext uri="{FF2B5EF4-FFF2-40B4-BE49-F238E27FC236}">
                <a16:creationId xmlns:a16="http://schemas.microsoft.com/office/drawing/2014/main" id="{D456D492-D00D-4C13-83D8-6983D8C0F8FF}"/>
              </a:ext>
            </a:extLst>
          </p:cNvPr>
          <p:cNvSpPr/>
          <p:nvPr/>
        </p:nvSpPr>
        <p:spPr>
          <a:xfrm>
            <a:off x="6036612" y="369157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7</a:t>
            </a:r>
          </a:p>
        </p:txBody>
      </p:sp>
      <p:sp>
        <p:nvSpPr>
          <p:cNvPr id="34" name="TextBox 33">
            <a:extLst>
              <a:ext uri="{FF2B5EF4-FFF2-40B4-BE49-F238E27FC236}">
                <a16:creationId xmlns:a16="http://schemas.microsoft.com/office/drawing/2014/main" id="{65E2D9A1-EC4A-47F1-BCBE-E5374937F4EB}"/>
              </a:ext>
            </a:extLst>
          </p:cNvPr>
          <p:cNvSpPr txBox="1"/>
          <p:nvPr/>
        </p:nvSpPr>
        <p:spPr>
          <a:xfrm>
            <a:off x="5492873" y="3822218"/>
            <a:ext cx="543739" cy="369332"/>
          </a:xfrm>
          <a:prstGeom prst="rect">
            <a:avLst/>
          </a:prstGeom>
          <a:noFill/>
        </p:spPr>
        <p:txBody>
          <a:bodyPr wrap="none" rtlCol="0">
            <a:spAutoFit/>
          </a:bodyPr>
          <a:lstStyle/>
          <a:p>
            <a:pPr algn="r"/>
            <a:r>
              <a:rPr lang="en-US" dirty="0"/>
              <a:t>end</a:t>
            </a:r>
          </a:p>
        </p:txBody>
      </p:sp>
      <p:sp>
        <p:nvSpPr>
          <p:cNvPr id="35" name="TextBox 34">
            <a:extLst>
              <a:ext uri="{FF2B5EF4-FFF2-40B4-BE49-F238E27FC236}">
                <a16:creationId xmlns:a16="http://schemas.microsoft.com/office/drawing/2014/main" id="{32532DA8-68B1-4059-9B7C-63AE01FD60E1}"/>
              </a:ext>
            </a:extLst>
          </p:cNvPr>
          <p:cNvSpPr txBox="1"/>
          <p:nvPr/>
        </p:nvSpPr>
        <p:spPr>
          <a:xfrm>
            <a:off x="960643" y="1316339"/>
            <a:ext cx="686213" cy="369332"/>
          </a:xfrm>
          <a:prstGeom prst="rect">
            <a:avLst/>
          </a:prstGeom>
          <a:noFill/>
        </p:spPr>
        <p:txBody>
          <a:bodyPr wrap="none" rtlCol="0">
            <a:spAutoFit/>
          </a:bodyPr>
          <a:lstStyle/>
          <a:p>
            <a:pPr algn="r"/>
            <a:r>
              <a:rPr lang="en-US" dirty="0"/>
              <a:t>value</a:t>
            </a:r>
          </a:p>
        </p:txBody>
      </p:sp>
      <p:sp>
        <p:nvSpPr>
          <p:cNvPr id="3" name="TextBox 2">
            <a:extLst>
              <a:ext uri="{FF2B5EF4-FFF2-40B4-BE49-F238E27FC236}">
                <a16:creationId xmlns:a16="http://schemas.microsoft.com/office/drawing/2014/main" id="{5DA089BB-ED02-4C6E-BD74-812B28228086}"/>
              </a:ext>
            </a:extLst>
          </p:cNvPr>
          <p:cNvSpPr txBox="1"/>
          <p:nvPr/>
        </p:nvSpPr>
        <p:spPr>
          <a:xfrm>
            <a:off x="2210520" y="5010156"/>
            <a:ext cx="3798925" cy="461665"/>
          </a:xfrm>
          <a:prstGeom prst="rect">
            <a:avLst/>
          </a:prstGeom>
          <a:noFill/>
        </p:spPr>
        <p:txBody>
          <a:bodyPr wrap="none" rtlCol="0">
            <a:spAutoFit/>
          </a:bodyPr>
          <a:lstStyle/>
          <a:p>
            <a:r>
              <a:rPr lang="en-US" sz="2400" dirty="0"/>
              <a:t>middle = int((start + end) / 2)</a:t>
            </a:r>
          </a:p>
        </p:txBody>
      </p:sp>
    </p:spTree>
    <p:extLst>
      <p:ext uri="{BB962C8B-B14F-4D97-AF65-F5344CB8AC3E}">
        <p14:creationId xmlns:p14="http://schemas.microsoft.com/office/powerpoint/2010/main" val="4212866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8144740-CF63-4B35-8818-08EBD8518497}"/>
              </a:ext>
            </a:extLst>
          </p:cNvPr>
          <p:cNvGrpSpPr/>
          <p:nvPr/>
        </p:nvGrpSpPr>
        <p:grpSpPr>
          <a:xfrm>
            <a:off x="945573" y="2188326"/>
            <a:ext cx="5721660" cy="945931"/>
            <a:chOff x="872836" y="991293"/>
            <a:chExt cx="5721660" cy="945931"/>
          </a:xfrm>
        </p:grpSpPr>
        <p:sp>
          <p:nvSpPr>
            <p:cNvPr id="4" name="Rectangle 3">
              <a:extLst>
                <a:ext uri="{FF2B5EF4-FFF2-40B4-BE49-F238E27FC236}">
                  <a16:creationId xmlns:a16="http://schemas.microsoft.com/office/drawing/2014/main" id="{88C53D60-0FA6-4C09-B36D-7C904E10789E}"/>
                </a:ext>
              </a:extLst>
            </p:cNvPr>
            <p:cNvSpPr/>
            <p:nvPr/>
          </p:nvSpPr>
          <p:spPr>
            <a:xfrm>
              <a:off x="1562260"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6" name="Rectangle 5">
              <a:extLst>
                <a:ext uri="{FF2B5EF4-FFF2-40B4-BE49-F238E27FC236}">
                  <a16:creationId xmlns:a16="http://schemas.microsoft.com/office/drawing/2014/main" id="{D334F888-6112-4029-9D64-A13864D69FA3}"/>
                </a:ext>
              </a:extLst>
            </p:cNvPr>
            <p:cNvSpPr/>
            <p:nvPr/>
          </p:nvSpPr>
          <p:spPr>
            <a:xfrm>
              <a:off x="2823502"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7" name="Rectangle 6">
              <a:extLst>
                <a:ext uri="{FF2B5EF4-FFF2-40B4-BE49-F238E27FC236}">
                  <a16:creationId xmlns:a16="http://schemas.microsoft.com/office/drawing/2014/main" id="{BE6162E1-0E81-4FB4-89EF-AEE97F867D67}"/>
                </a:ext>
              </a:extLst>
            </p:cNvPr>
            <p:cNvSpPr/>
            <p:nvPr/>
          </p:nvSpPr>
          <p:spPr>
            <a:xfrm>
              <a:off x="3454123" y="1306603"/>
              <a:ext cx="630621" cy="630621"/>
            </a:xfrm>
            <a:prstGeom prst="rect">
              <a:avLst/>
            </a:prstGeom>
            <a:solidFill>
              <a:schemeClr val="bg1">
                <a:lumMod val="6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8" name="Rectangle 7">
              <a:extLst>
                <a:ext uri="{FF2B5EF4-FFF2-40B4-BE49-F238E27FC236}">
                  <a16:creationId xmlns:a16="http://schemas.microsoft.com/office/drawing/2014/main" id="{2863F0EB-9569-4EDC-8EB5-9B443C6F7C25}"/>
                </a:ext>
              </a:extLst>
            </p:cNvPr>
            <p:cNvSpPr/>
            <p:nvPr/>
          </p:nvSpPr>
          <p:spPr>
            <a:xfrm>
              <a:off x="4072012" y="1306603"/>
              <a:ext cx="630621" cy="630621"/>
            </a:xfrm>
            <a:prstGeom prst="rect">
              <a:avLst/>
            </a:prstGeom>
            <a:solidFill>
              <a:schemeClr val="bg1">
                <a:lumMod val="6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sp>
          <p:nvSpPr>
            <p:cNvPr id="9" name="Rectangle 8">
              <a:extLst>
                <a:ext uri="{FF2B5EF4-FFF2-40B4-BE49-F238E27FC236}">
                  <a16:creationId xmlns:a16="http://schemas.microsoft.com/office/drawing/2014/main" id="{C760EE0B-A489-47A4-82D3-BF975E12A472}"/>
                </a:ext>
              </a:extLst>
            </p:cNvPr>
            <p:cNvSpPr/>
            <p:nvPr/>
          </p:nvSpPr>
          <p:spPr>
            <a:xfrm>
              <a:off x="4702633" y="1306603"/>
              <a:ext cx="630621" cy="630621"/>
            </a:xfrm>
            <a:prstGeom prst="rect">
              <a:avLst/>
            </a:prstGeom>
            <a:solidFill>
              <a:schemeClr val="bg1">
                <a:lumMod val="6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12</a:t>
              </a:r>
            </a:p>
          </p:txBody>
        </p:sp>
        <p:sp>
          <p:nvSpPr>
            <p:cNvPr id="10" name="Rectangle 9">
              <a:extLst>
                <a:ext uri="{FF2B5EF4-FFF2-40B4-BE49-F238E27FC236}">
                  <a16:creationId xmlns:a16="http://schemas.microsoft.com/office/drawing/2014/main" id="{1FC40AB3-F458-4F73-94A3-6C0D68C28C14}"/>
                </a:ext>
              </a:extLst>
            </p:cNvPr>
            <p:cNvSpPr/>
            <p:nvPr/>
          </p:nvSpPr>
          <p:spPr>
            <a:xfrm>
              <a:off x="5333254" y="1306603"/>
              <a:ext cx="630621" cy="630621"/>
            </a:xfrm>
            <a:prstGeom prst="rect">
              <a:avLst/>
            </a:prstGeom>
            <a:solidFill>
              <a:schemeClr val="bg1">
                <a:lumMod val="6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19</a:t>
              </a:r>
            </a:p>
          </p:txBody>
        </p:sp>
        <p:sp>
          <p:nvSpPr>
            <p:cNvPr id="11" name="Rectangle 10">
              <a:extLst>
                <a:ext uri="{FF2B5EF4-FFF2-40B4-BE49-F238E27FC236}">
                  <a16:creationId xmlns:a16="http://schemas.microsoft.com/office/drawing/2014/main" id="{E8D107B1-FD29-4268-BE28-F72B13C46E48}"/>
                </a:ext>
              </a:extLst>
            </p:cNvPr>
            <p:cNvSpPr/>
            <p:nvPr/>
          </p:nvSpPr>
          <p:spPr>
            <a:xfrm>
              <a:off x="5963875" y="1306603"/>
              <a:ext cx="630621" cy="630621"/>
            </a:xfrm>
            <a:prstGeom prst="rect">
              <a:avLst/>
            </a:prstGeom>
            <a:solidFill>
              <a:schemeClr val="bg1">
                <a:lumMod val="6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21</a:t>
              </a:r>
            </a:p>
          </p:txBody>
        </p:sp>
        <p:sp>
          <p:nvSpPr>
            <p:cNvPr id="13" name="TextBox 12">
              <a:extLst>
                <a:ext uri="{FF2B5EF4-FFF2-40B4-BE49-F238E27FC236}">
                  <a16:creationId xmlns:a16="http://schemas.microsoft.com/office/drawing/2014/main" id="{08D1AD2A-EDF1-4AA6-9E5D-9FDCEAF82735}"/>
                </a:ext>
              </a:extLst>
            </p:cNvPr>
            <p:cNvSpPr txBox="1"/>
            <p:nvPr/>
          </p:nvSpPr>
          <p:spPr>
            <a:xfrm>
              <a:off x="872836" y="1437247"/>
              <a:ext cx="661335" cy="369332"/>
            </a:xfrm>
            <a:prstGeom prst="rect">
              <a:avLst/>
            </a:prstGeom>
            <a:noFill/>
          </p:spPr>
          <p:txBody>
            <a:bodyPr wrap="none" rtlCol="0">
              <a:spAutoFit/>
            </a:bodyPr>
            <a:lstStyle/>
            <a:p>
              <a:r>
                <a:rPr lang="en-US" dirty="0"/>
                <a:t>array</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713996" y="991293"/>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344616" y="991293"/>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975236" y="991293"/>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605856" y="991293"/>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4236476" y="991293"/>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867096" y="991293"/>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497716" y="991293"/>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6128336" y="991293"/>
              <a:ext cx="301686" cy="369332"/>
            </a:xfrm>
            <a:prstGeom prst="rect">
              <a:avLst/>
            </a:prstGeom>
            <a:noFill/>
          </p:spPr>
          <p:txBody>
            <a:bodyPr wrap="none" rtlCol="0">
              <a:spAutoFit/>
            </a:bodyPr>
            <a:lstStyle/>
            <a:p>
              <a:r>
                <a:rPr lang="en-US" dirty="0"/>
                <a:t>7</a:t>
              </a:r>
            </a:p>
          </p:txBody>
        </p:sp>
        <p:sp>
          <p:nvSpPr>
            <p:cNvPr id="5" name="Rectangle 4">
              <a:extLst>
                <a:ext uri="{FF2B5EF4-FFF2-40B4-BE49-F238E27FC236}">
                  <a16:creationId xmlns:a16="http://schemas.microsoft.com/office/drawing/2014/main" id="{2DB9B2E8-16D9-45B5-AB39-99E013FF582C}"/>
                </a:ext>
              </a:extLst>
            </p:cNvPr>
            <p:cNvSpPr/>
            <p:nvPr/>
          </p:nvSpPr>
          <p:spPr>
            <a:xfrm>
              <a:off x="2192881" y="1306603"/>
              <a:ext cx="630621" cy="630621"/>
            </a:xfrm>
            <a:prstGeom prst="rect">
              <a:avLst/>
            </a:prstGeom>
            <a:effectLst>
              <a:glow rad="101600">
                <a:schemeClr val="accent6">
                  <a:satMod val="175000"/>
                  <a:alpha val="40000"/>
                </a:schemeClr>
              </a:glow>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grpSp>
      <p:sp>
        <p:nvSpPr>
          <p:cNvPr id="27" name="Rectangle 26">
            <a:extLst>
              <a:ext uri="{FF2B5EF4-FFF2-40B4-BE49-F238E27FC236}">
                <a16:creationId xmlns:a16="http://schemas.microsoft.com/office/drawing/2014/main" id="{834B525F-C97D-428E-A3C9-64EBFDAECCB8}"/>
              </a:ext>
            </a:extLst>
          </p:cNvPr>
          <p:cNvSpPr/>
          <p:nvPr/>
        </p:nvSpPr>
        <p:spPr>
          <a:xfrm>
            <a:off x="1646856" y="369157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28" name="TextBox 27">
            <a:extLst>
              <a:ext uri="{FF2B5EF4-FFF2-40B4-BE49-F238E27FC236}">
                <a16:creationId xmlns:a16="http://schemas.microsoft.com/office/drawing/2014/main" id="{61A56F06-932F-4539-8746-7EFB2FA024F7}"/>
              </a:ext>
            </a:extLst>
          </p:cNvPr>
          <p:cNvSpPr txBox="1"/>
          <p:nvPr/>
        </p:nvSpPr>
        <p:spPr>
          <a:xfrm>
            <a:off x="1020153" y="3822218"/>
            <a:ext cx="613694" cy="369332"/>
          </a:xfrm>
          <a:prstGeom prst="rect">
            <a:avLst/>
          </a:prstGeom>
          <a:noFill/>
        </p:spPr>
        <p:txBody>
          <a:bodyPr wrap="none" rtlCol="0">
            <a:spAutoFit/>
          </a:bodyPr>
          <a:lstStyle/>
          <a:p>
            <a:pPr algn="r"/>
            <a:r>
              <a:rPr lang="en-US" dirty="0"/>
              <a:t>start</a:t>
            </a:r>
          </a:p>
        </p:txBody>
      </p:sp>
      <p:sp>
        <p:nvSpPr>
          <p:cNvPr id="29" name="Rectangle 28">
            <a:extLst>
              <a:ext uri="{FF2B5EF4-FFF2-40B4-BE49-F238E27FC236}">
                <a16:creationId xmlns:a16="http://schemas.microsoft.com/office/drawing/2014/main" id="{83D8B9CF-CA52-49E3-8E11-C2FB2B83EA72}"/>
              </a:ext>
            </a:extLst>
          </p:cNvPr>
          <p:cNvSpPr/>
          <p:nvPr/>
        </p:nvSpPr>
        <p:spPr>
          <a:xfrm>
            <a:off x="3841734" y="369157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30" name="TextBox 29">
            <a:extLst>
              <a:ext uri="{FF2B5EF4-FFF2-40B4-BE49-F238E27FC236}">
                <a16:creationId xmlns:a16="http://schemas.microsoft.com/office/drawing/2014/main" id="{58EA0A77-8CCF-45E4-8C2D-20075048F8AF}"/>
              </a:ext>
            </a:extLst>
          </p:cNvPr>
          <p:cNvSpPr txBox="1"/>
          <p:nvPr/>
        </p:nvSpPr>
        <p:spPr>
          <a:xfrm>
            <a:off x="2995553" y="3779632"/>
            <a:ext cx="833883" cy="369332"/>
          </a:xfrm>
          <a:prstGeom prst="rect">
            <a:avLst/>
          </a:prstGeom>
          <a:noFill/>
        </p:spPr>
        <p:txBody>
          <a:bodyPr wrap="none" rtlCol="0">
            <a:spAutoFit/>
          </a:bodyPr>
          <a:lstStyle/>
          <a:p>
            <a:pPr algn="r"/>
            <a:r>
              <a:rPr lang="en-US" dirty="0"/>
              <a:t>middle</a:t>
            </a:r>
          </a:p>
        </p:txBody>
      </p:sp>
      <p:sp>
        <p:nvSpPr>
          <p:cNvPr id="31" name="Rectangle 30">
            <a:extLst>
              <a:ext uri="{FF2B5EF4-FFF2-40B4-BE49-F238E27FC236}">
                <a16:creationId xmlns:a16="http://schemas.microsoft.com/office/drawing/2014/main" id="{7399AE06-AA5B-4DE1-A2B7-370D40D9D41E}"/>
              </a:ext>
            </a:extLst>
          </p:cNvPr>
          <p:cNvSpPr/>
          <p:nvPr/>
        </p:nvSpPr>
        <p:spPr>
          <a:xfrm>
            <a:off x="1646856" y="118505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33" name="Rectangle 32">
            <a:extLst>
              <a:ext uri="{FF2B5EF4-FFF2-40B4-BE49-F238E27FC236}">
                <a16:creationId xmlns:a16="http://schemas.microsoft.com/office/drawing/2014/main" id="{D456D492-D00D-4C13-83D8-6983D8C0F8FF}"/>
              </a:ext>
            </a:extLst>
          </p:cNvPr>
          <p:cNvSpPr/>
          <p:nvPr/>
        </p:nvSpPr>
        <p:spPr>
          <a:xfrm>
            <a:off x="6036612" y="369157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34" name="TextBox 33">
            <a:extLst>
              <a:ext uri="{FF2B5EF4-FFF2-40B4-BE49-F238E27FC236}">
                <a16:creationId xmlns:a16="http://schemas.microsoft.com/office/drawing/2014/main" id="{65E2D9A1-EC4A-47F1-BCBE-E5374937F4EB}"/>
              </a:ext>
            </a:extLst>
          </p:cNvPr>
          <p:cNvSpPr txBox="1"/>
          <p:nvPr/>
        </p:nvSpPr>
        <p:spPr>
          <a:xfrm>
            <a:off x="5492873" y="3822218"/>
            <a:ext cx="543739" cy="369332"/>
          </a:xfrm>
          <a:prstGeom prst="rect">
            <a:avLst/>
          </a:prstGeom>
          <a:noFill/>
        </p:spPr>
        <p:txBody>
          <a:bodyPr wrap="none" rtlCol="0">
            <a:spAutoFit/>
          </a:bodyPr>
          <a:lstStyle/>
          <a:p>
            <a:pPr algn="r"/>
            <a:r>
              <a:rPr lang="en-US" dirty="0"/>
              <a:t>end</a:t>
            </a:r>
          </a:p>
        </p:txBody>
      </p:sp>
      <p:sp>
        <p:nvSpPr>
          <p:cNvPr id="35" name="TextBox 34">
            <a:extLst>
              <a:ext uri="{FF2B5EF4-FFF2-40B4-BE49-F238E27FC236}">
                <a16:creationId xmlns:a16="http://schemas.microsoft.com/office/drawing/2014/main" id="{32532DA8-68B1-4059-9B7C-63AE01FD60E1}"/>
              </a:ext>
            </a:extLst>
          </p:cNvPr>
          <p:cNvSpPr txBox="1"/>
          <p:nvPr/>
        </p:nvSpPr>
        <p:spPr>
          <a:xfrm>
            <a:off x="960643" y="1316339"/>
            <a:ext cx="686213" cy="369332"/>
          </a:xfrm>
          <a:prstGeom prst="rect">
            <a:avLst/>
          </a:prstGeom>
          <a:noFill/>
        </p:spPr>
        <p:txBody>
          <a:bodyPr wrap="none" rtlCol="0">
            <a:spAutoFit/>
          </a:bodyPr>
          <a:lstStyle/>
          <a:p>
            <a:pPr algn="r"/>
            <a:r>
              <a:rPr lang="en-US" dirty="0"/>
              <a:t>value</a:t>
            </a:r>
          </a:p>
        </p:txBody>
      </p:sp>
      <p:sp>
        <p:nvSpPr>
          <p:cNvPr id="3" name="TextBox 2">
            <a:extLst>
              <a:ext uri="{FF2B5EF4-FFF2-40B4-BE49-F238E27FC236}">
                <a16:creationId xmlns:a16="http://schemas.microsoft.com/office/drawing/2014/main" id="{5DA089BB-ED02-4C6E-BD74-812B28228086}"/>
              </a:ext>
            </a:extLst>
          </p:cNvPr>
          <p:cNvSpPr txBox="1"/>
          <p:nvPr/>
        </p:nvSpPr>
        <p:spPr>
          <a:xfrm>
            <a:off x="2210520" y="5010156"/>
            <a:ext cx="3798925" cy="461665"/>
          </a:xfrm>
          <a:prstGeom prst="rect">
            <a:avLst/>
          </a:prstGeom>
          <a:noFill/>
        </p:spPr>
        <p:txBody>
          <a:bodyPr wrap="none" rtlCol="0">
            <a:spAutoFit/>
          </a:bodyPr>
          <a:lstStyle/>
          <a:p>
            <a:r>
              <a:rPr lang="en-US" sz="2400" dirty="0"/>
              <a:t>middle = int((start + end) / 2)</a:t>
            </a:r>
          </a:p>
        </p:txBody>
      </p:sp>
    </p:spTree>
    <p:extLst>
      <p:ext uri="{BB962C8B-B14F-4D97-AF65-F5344CB8AC3E}">
        <p14:creationId xmlns:p14="http://schemas.microsoft.com/office/powerpoint/2010/main" val="393664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8144740-CF63-4B35-8818-08EBD8518497}"/>
              </a:ext>
            </a:extLst>
          </p:cNvPr>
          <p:cNvGrpSpPr/>
          <p:nvPr/>
        </p:nvGrpSpPr>
        <p:grpSpPr>
          <a:xfrm>
            <a:off x="945573" y="2188326"/>
            <a:ext cx="5721660" cy="945931"/>
            <a:chOff x="872836" y="991293"/>
            <a:chExt cx="5721660" cy="945931"/>
          </a:xfrm>
        </p:grpSpPr>
        <p:sp>
          <p:nvSpPr>
            <p:cNvPr id="4" name="Rectangle 3">
              <a:extLst>
                <a:ext uri="{FF2B5EF4-FFF2-40B4-BE49-F238E27FC236}">
                  <a16:creationId xmlns:a16="http://schemas.microsoft.com/office/drawing/2014/main" id="{88C53D60-0FA6-4C09-B36D-7C904E10789E}"/>
                </a:ext>
              </a:extLst>
            </p:cNvPr>
            <p:cNvSpPr/>
            <p:nvPr/>
          </p:nvSpPr>
          <p:spPr>
            <a:xfrm>
              <a:off x="1562260"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6" name="Rectangle 5">
              <a:extLst>
                <a:ext uri="{FF2B5EF4-FFF2-40B4-BE49-F238E27FC236}">
                  <a16:creationId xmlns:a16="http://schemas.microsoft.com/office/drawing/2014/main" id="{D334F888-6112-4029-9D64-A13864D69FA3}"/>
                </a:ext>
              </a:extLst>
            </p:cNvPr>
            <p:cNvSpPr/>
            <p:nvPr/>
          </p:nvSpPr>
          <p:spPr>
            <a:xfrm>
              <a:off x="2823502"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7" name="Rectangle 6">
              <a:extLst>
                <a:ext uri="{FF2B5EF4-FFF2-40B4-BE49-F238E27FC236}">
                  <a16:creationId xmlns:a16="http://schemas.microsoft.com/office/drawing/2014/main" id="{BE6162E1-0E81-4FB4-89EF-AEE97F867D67}"/>
                </a:ext>
              </a:extLst>
            </p:cNvPr>
            <p:cNvSpPr/>
            <p:nvPr/>
          </p:nvSpPr>
          <p:spPr>
            <a:xfrm>
              <a:off x="3454123" y="1306603"/>
              <a:ext cx="630621" cy="630621"/>
            </a:xfrm>
            <a:prstGeom prst="rect">
              <a:avLst/>
            </a:prstGeom>
            <a:solidFill>
              <a:schemeClr val="bg1">
                <a:lumMod val="6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8" name="Rectangle 7">
              <a:extLst>
                <a:ext uri="{FF2B5EF4-FFF2-40B4-BE49-F238E27FC236}">
                  <a16:creationId xmlns:a16="http://schemas.microsoft.com/office/drawing/2014/main" id="{2863F0EB-9569-4EDC-8EB5-9B443C6F7C25}"/>
                </a:ext>
              </a:extLst>
            </p:cNvPr>
            <p:cNvSpPr/>
            <p:nvPr/>
          </p:nvSpPr>
          <p:spPr>
            <a:xfrm>
              <a:off x="4072012" y="1306603"/>
              <a:ext cx="630621" cy="630621"/>
            </a:xfrm>
            <a:prstGeom prst="rect">
              <a:avLst/>
            </a:prstGeom>
            <a:solidFill>
              <a:schemeClr val="bg1">
                <a:lumMod val="6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sp>
          <p:nvSpPr>
            <p:cNvPr id="9" name="Rectangle 8">
              <a:extLst>
                <a:ext uri="{FF2B5EF4-FFF2-40B4-BE49-F238E27FC236}">
                  <a16:creationId xmlns:a16="http://schemas.microsoft.com/office/drawing/2014/main" id="{C760EE0B-A489-47A4-82D3-BF975E12A472}"/>
                </a:ext>
              </a:extLst>
            </p:cNvPr>
            <p:cNvSpPr/>
            <p:nvPr/>
          </p:nvSpPr>
          <p:spPr>
            <a:xfrm>
              <a:off x="4702633" y="1306603"/>
              <a:ext cx="630621" cy="630621"/>
            </a:xfrm>
            <a:prstGeom prst="rect">
              <a:avLst/>
            </a:prstGeom>
            <a:solidFill>
              <a:schemeClr val="bg1">
                <a:lumMod val="6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12</a:t>
              </a:r>
            </a:p>
          </p:txBody>
        </p:sp>
        <p:sp>
          <p:nvSpPr>
            <p:cNvPr id="10" name="Rectangle 9">
              <a:extLst>
                <a:ext uri="{FF2B5EF4-FFF2-40B4-BE49-F238E27FC236}">
                  <a16:creationId xmlns:a16="http://schemas.microsoft.com/office/drawing/2014/main" id="{1FC40AB3-F458-4F73-94A3-6C0D68C28C14}"/>
                </a:ext>
              </a:extLst>
            </p:cNvPr>
            <p:cNvSpPr/>
            <p:nvPr/>
          </p:nvSpPr>
          <p:spPr>
            <a:xfrm>
              <a:off x="5333254" y="1306603"/>
              <a:ext cx="630621" cy="630621"/>
            </a:xfrm>
            <a:prstGeom prst="rect">
              <a:avLst/>
            </a:prstGeom>
            <a:solidFill>
              <a:schemeClr val="bg1">
                <a:lumMod val="6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19</a:t>
              </a:r>
            </a:p>
          </p:txBody>
        </p:sp>
        <p:sp>
          <p:nvSpPr>
            <p:cNvPr id="11" name="Rectangle 10">
              <a:extLst>
                <a:ext uri="{FF2B5EF4-FFF2-40B4-BE49-F238E27FC236}">
                  <a16:creationId xmlns:a16="http://schemas.microsoft.com/office/drawing/2014/main" id="{E8D107B1-FD29-4268-BE28-F72B13C46E48}"/>
                </a:ext>
              </a:extLst>
            </p:cNvPr>
            <p:cNvSpPr/>
            <p:nvPr/>
          </p:nvSpPr>
          <p:spPr>
            <a:xfrm>
              <a:off x="5963875" y="1306603"/>
              <a:ext cx="630621" cy="630621"/>
            </a:xfrm>
            <a:prstGeom prst="rect">
              <a:avLst/>
            </a:prstGeom>
            <a:solidFill>
              <a:schemeClr val="bg1">
                <a:lumMod val="6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21</a:t>
              </a:r>
            </a:p>
          </p:txBody>
        </p:sp>
        <p:sp>
          <p:nvSpPr>
            <p:cNvPr id="13" name="TextBox 12">
              <a:extLst>
                <a:ext uri="{FF2B5EF4-FFF2-40B4-BE49-F238E27FC236}">
                  <a16:creationId xmlns:a16="http://schemas.microsoft.com/office/drawing/2014/main" id="{08D1AD2A-EDF1-4AA6-9E5D-9FDCEAF82735}"/>
                </a:ext>
              </a:extLst>
            </p:cNvPr>
            <p:cNvSpPr txBox="1"/>
            <p:nvPr/>
          </p:nvSpPr>
          <p:spPr>
            <a:xfrm>
              <a:off x="872836" y="1437247"/>
              <a:ext cx="661335" cy="369332"/>
            </a:xfrm>
            <a:prstGeom prst="rect">
              <a:avLst/>
            </a:prstGeom>
            <a:noFill/>
          </p:spPr>
          <p:txBody>
            <a:bodyPr wrap="none" rtlCol="0">
              <a:spAutoFit/>
            </a:bodyPr>
            <a:lstStyle/>
            <a:p>
              <a:r>
                <a:rPr lang="en-US" dirty="0"/>
                <a:t>array</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713996" y="991293"/>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344616" y="991293"/>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975236" y="991293"/>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605856" y="991293"/>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4236476" y="991293"/>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867096" y="991293"/>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497716" y="991293"/>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6128336" y="991293"/>
              <a:ext cx="301686" cy="369332"/>
            </a:xfrm>
            <a:prstGeom prst="rect">
              <a:avLst/>
            </a:prstGeom>
            <a:noFill/>
          </p:spPr>
          <p:txBody>
            <a:bodyPr wrap="none" rtlCol="0">
              <a:spAutoFit/>
            </a:bodyPr>
            <a:lstStyle/>
            <a:p>
              <a:r>
                <a:rPr lang="en-US" dirty="0"/>
                <a:t>7</a:t>
              </a:r>
            </a:p>
          </p:txBody>
        </p:sp>
        <p:sp>
          <p:nvSpPr>
            <p:cNvPr id="5" name="Rectangle 4">
              <a:extLst>
                <a:ext uri="{FF2B5EF4-FFF2-40B4-BE49-F238E27FC236}">
                  <a16:creationId xmlns:a16="http://schemas.microsoft.com/office/drawing/2014/main" id="{2DB9B2E8-16D9-45B5-AB39-99E013FF582C}"/>
                </a:ext>
              </a:extLst>
            </p:cNvPr>
            <p:cNvSpPr/>
            <p:nvPr/>
          </p:nvSpPr>
          <p:spPr>
            <a:xfrm>
              <a:off x="2192881" y="1306603"/>
              <a:ext cx="630621" cy="630621"/>
            </a:xfrm>
            <a:prstGeom prst="rect">
              <a:avLst/>
            </a:prstGeom>
            <a:effectLst>
              <a:glow rad="228600">
                <a:schemeClr val="accent4">
                  <a:satMod val="175000"/>
                  <a:alpha val="40000"/>
                </a:schemeClr>
              </a:glow>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grpSp>
      <p:sp>
        <p:nvSpPr>
          <p:cNvPr id="27" name="Rectangle 26">
            <a:extLst>
              <a:ext uri="{FF2B5EF4-FFF2-40B4-BE49-F238E27FC236}">
                <a16:creationId xmlns:a16="http://schemas.microsoft.com/office/drawing/2014/main" id="{834B525F-C97D-428E-A3C9-64EBFDAECCB8}"/>
              </a:ext>
            </a:extLst>
          </p:cNvPr>
          <p:cNvSpPr/>
          <p:nvPr/>
        </p:nvSpPr>
        <p:spPr>
          <a:xfrm>
            <a:off x="1646856" y="369157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28" name="TextBox 27">
            <a:extLst>
              <a:ext uri="{FF2B5EF4-FFF2-40B4-BE49-F238E27FC236}">
                <a16:creationId xmlns:a16="http://schemas.microsoft.com/office/drawing/2014/main" id="{61A56F06-932F-4539-8746-7EFB2FA024F7}"/>
              </a:ext>
            </a:extLst>
          </p:cNvPr>
          <p:cNvSpPr txBox="1"/>
          <p:nvPr/>
        </p:nvSpPr>
        <p:spPr>
          <a:xfrm>
            <a:off x="1020153" y="3822218"/>
            <a:ext cx="613694" cy="369332"/>
          </a:xfrm>
          <a:prstGeom prst="rect">
            <a:avLst/>
          </a:prstGeom>
          <a:noFill/>
        </p:spPr>
        <p:txBody>
          <a:bodyPr wrap="none" rtlCol="0">
            <a:spAutoFit/>
          </a:bodyPr>
          <a:lstStyle/>
          <a:p>
            <a:pPr algn="r"/>
            <a:r>
              <a:rPr lang="en-US" dirty="0"/>
              <a:t>start</a:t>
            </a:r>
          </a:p>
        </p:txBody>
      </p:sp>
      <p:sp>
        <p:nvSpPr>
          <p:cNvPr id="29" name="Rectangle 28">
            <a:extLst>
              <a:ext uri="{FF2B5EF4-FFF2-40B4-BE49-F238E27FC236}">
                <a16:creationId xmlns:a16="http://schemas.microsoft.com/office/drawing/2014/main" id="{83D8B9CF-CA52-49E3-8E11-C2FB2B83EA72}"/>
              </a:ext>
            </a:extLst>
          </p:cNvPr>
          <p:cNvSpPr/>
          <p:nvPr/>
        </p:nvSpPr>
        <p:spPr>
          <a:xfrm>
            <a:off x="3841734" y="369157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30" name="TextBox 29">
            <a:extLst>
              <a:ext uri="{FF2B5EF4-FFF2-40B4-BE49-F238E27FC236}">
                <a16:creationId xmlns:a16="http://schemas.microsoft.com/office/drawing/2014/main" id="{58EA0A77-8CCF-45E4-8C2D-20075048F8AF}"/>
              </a:ext>
            </a:extLst>
          </p:cNvPr>
          <p:cNvSpPr txBox="1"/>
          <p:nvPr/>
        </p:nvSpPr>
        <p:spPr>
          <a:xfrm>
            <a:off x="2995553" y="3779632"/>
            <a:ext cx="833883" cy="369332"/>
          </a:xfrm>
          <a:prstGeom prst="rect">
            <a:avLst/>
          </a:prstGeom>
          <a:noFill/>
        </p:spPr>
        <p:txBody>
          <a:bodyPr wrap="none" rtlCol="0">
            <a:spAutoFit/>
          </a:bodyPr>
          <a:lstStyle/>
          <a:p>
            <a:pPr algn="r"/>
            <a:r>
              <a:rPr lang="en-US" dirty="0"/>
              <a:t>middle</a:t>
            </a:r>
          </a:p>
        </p:txBody>
      </p:sp>
      <p:sp>
        <p:nvSpPr>
          <p:cNvPr id="31" name="Rectangle 30">
            <a:extLst>
              <a:ext uri="{FF2B5EF4-FFF2-40B4-BE49-F238E27FC236}">
                <a16:creationId xmlns:a16="http://schemas.microsoft.com/office/drawing/2014/main" id="{7399AE06-AA5B-4DE1-A2B7-370D40D9D41E}"/>
              </a:ext>
            </a:extLst>
          </p:cNvPr>
          <p:cNvSpPr/>
          <p:nvPr/>
        </p:nvSpPr>
        <p:spPr>
          <a:xfrm>
            <a:off x="1646856" y="118505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33" name="Rectangle 32">
            <a:extLst>
              <a:ext uri="{FF2B5EF4-FFF2-40B4-BE49-F238E27FC236}">
                <a16:creationId xmlns:a16="http://schemas.microsoft.com/office/drawing/2014/main" id="{D456D492-D00D-4C13-83D8-6983D8C0F8FF}"/>
              </a:ext>
            </a:extLst>
          </p:cNvPr>
          <p:cNvSpPr/>
          <p:nvPr/>
        </p:nvSpPr>
        <p:spPr>
          <a:xfrm>
            <a:off x="6036612" y="3691574"/>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34" name="TextBox 33">
            <a:extLst>
              <a:ext uri="{FF2B5EF4-FFF2-40B4-BE49-F238E27FC236}">
                <a16:creationId xmlns:a16="http://schemas.microsoft.com/office/drawing/2014/main" id="{65E2D9A1-EC4A-47F1-BCBE-E5374937F4EB}"/>
              </a:ext>
            </a:extLst>
          </p:cNvPr>
          <p:cNvSpPr txBox="1"/>
          <p:nvPr/>
        </p:nvSpPr>
        <p:spPr>
          <a:xfrm>
            <a:off x="5492873" y="3822218"/>
            <a:ext cx="543739" cy="369332"/>
          </a:xfrm>
          <a:prstGeom prst="rect">
            <a:avLst/>
          </a:prstGeom>
          <a:noFill/>
        </p:spPr>
        <p:txBody>
          <a:bodyPr wrap="none" rtlCol="0">
            <a:spAutoFit/>
          </a:bodyPr>
          <a:lstStyle/>
          <a:p>
            <a:pPr algn="r"/>
            <a:r>
              <a:rPr lang="en-US" dirty="0"/>
              <a:t>end</a:t>
            </a:r>
          </a:p>
        </p:txBody>
      </p:sp>
      <p:sp>
        <p:nvSpPr>
          <p:cNvPr id="35" name="TextBox 34">
            <a:extLst>
              <a:ext uri="{FF2B5EF4-FFF2-40B4-BE49-F238E27FC236}">
                <a16:creationId xmlns:a16="http://schemas.microsoft.com/office/drawing/2014/main" id="{32532DA8-68B1-4059-9B7C-63AE01FD60E1}"/>
              </a:ext>
            </a:extLst>
          </p:cNvPr>
          <p:cNvSpPr txBox="1"/>
          <p:nvPr/>
        </p:nvSpPr>
        <p:spPr>
          <a:xfrm>
            <a:off x="960643" y="1316339"/>
            <a:ext cx="686213" cy="369332"/>
          </a:xfrm>
          <a:prstGeom prst="rect">
            <a:avLst/>
          </a:prstGeom>
          <a:noFill/>
        </p:spPr>
        <p:txBody>
          <a:bodyPr wrap="none" rtlCol="0">
            <a:spAutoFit/>
          </a:bodyPr>
          <a:lstStyle/>
          <a:p>
            <a:pPr algn="r"/>
            <a:r>
              <a:rPr lang="en-US" dirty="0"/>
              <a:t>value</a:t>
            </a:r>
          </a:p>
        </p:txBody>
      </p:sp>
      <p:sp>
        <p:nvSpPr>
          <p:cNvPr id="3" name="TextBox 2">
            <a:extLst>
              <a:ext uri="{FF2B5EF4-FFF2-40B4-BE49-F238E27FC236}">
                <a16:creationId xmlns:a16="http://schemas.microsoft.com/office/drawing/2014/main" id="{5DA089BB-ED02-4C6E-BD74-812B28228086}"/>
              </a:ext>
            </a:extLst>
          </p:cNvPr>
          <p:cNvSpPr txBox="1"/>
          <p:nvPr/>
        </p:nvSpPr>
        <p:spPr>
          <a:xfrm>
            <a:off x="2676203" y="5010156"/>
            <a:ext cx="2306465" cy="461665"/>
          </a:xfrm>
          <a:prstGeom prst="rect">
            <a:avLst/>
          </a:prstGeom>
          <a:noFill/>
        </p:spPr>
        <p:txBody>
          <a:bodyPr wrap="none" rtlCol="0">
            <a:spAutoFit/>
          </a:bodyPr>
          <a:lstStyle/>
          <a:p>
            <a:r>
              <a:rPr lang="en-US" sz="2400" dirty="0"/>
              <a:t>return element 1</a:t>
            </a:r>
          </a:p>
        </p:txBody>
      </p:sp>
    </p:spTree>
    <p:extLst>
      <p:ext uri="{BB962C8B-B14F-4D97-AF65-F5344CB8AC3E}">
        <p14:creationId xmlns:p14="http://schemas.microsoft.com/office/powerpoint/2010/main" val="3157141080"/>
      </p:ext>
    </p:extLst>
  </p:cSld>
  <p:clrMapOvr>
    <a:masterClrMapping/>
  </p:clrMapOvr>
</p:sld>
</file>

<file path=ppt/theme/theme1.xml><?xml version="1.0" encoding="utf-8"?>
<a:theme xmlns:a="http://schemas.openxmlformats.org/drawingml/2006/main" name="CC_theme">
  <a:themeElements>
    <a:clrScheme name="Custom 2">
      <a:dk1>
        <a:srgbClr val="512888"/>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C_theme" id="{CCAAECA8-996C-4E60-9256-2F9A9B29BE8B}" vid="{34F56D96-4504-4F58-B49B-68E9416431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3F0F5F090D6FE4C9D66FF879A7CC7B3" ma:contentTypeVersion="9" ma:contentTypeDescription="Create a new document." ma:contentTypeScope="" ma:versionID="606f2283565418712a5a3267706a5f5d">
  <xsd:schema xmlns:xsd="http://www.w3.org/2001/XMLSchema" xmlns:xs="http://www.w3.org/2001/XMLSchema" xmlns:p="http://schemas.microsoft.com/office/2006/metadata/properties" xmlns:ns2="58c44ba5-51a4-40bc-b9f0-9fe2032e2130" targetNamespace="http://schemas.microsoft.com/office/2006/metadata/properties" ma:root="true" ma:fieldsID="0d021ce73d87f7988edb471f4256858c" ns2:_="">
    <xsd:import namespace="58c44ba5-51a4-40bc-b9f0-9fe2032e213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8c44ba5-51a4-40bc-b9f0-9fe2032e213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36B5C00-A49D-4F91-89B2-E9D01A16B433}">
  <ds:schemaRefs>
    <ds:schemaRef ds:uri="http://schemas.microsoft.com/office/2006/metadata/properties"/>
    <ds:schemaRef ds:uri="http://schemas.microsoft.com/office/infopath/2007/PartnerControls"/>
    <ds:schemaRef ds:uri="http://purl.org/dc/terms/"/>
    <ds:schemaRef ds:uri="http://schemas.openxmlformats.org/package/2006/metadata/core-properties"/>
    <ds:schemaRef ds:uri="http://purl.org/dc/elements/1.1/"/>
    <ds:schemaRef ds:uri="http://schemas.microsoft.com/office/2006/documentManagement/types"/>
    <ds:schemaRef ds:uri="58c44ba5-51a4-40bc-b9f0-9fe2032e2130"/>
    <ds:schemaRef ds:uri="http://www.w3.org/XML/1998/namespace"/>
    <ds:schemaRef ds:uri="http://purl.org/dc/dcmitype/"/>
  </ds:schemaRefs>
</ds:datastoreItem>
</file>

<file path=customXml/itemProps2.xml><?xml version="1.0" encoding="utf-8"?>
<ds:datastoreItem xmlns:ds="http://schemas.openxmlformats.org/officeDocument/2006/customXml" ds:itemID="{923228D6-D594-4907-8908-B39BE33AC58C}">
  <ds:schemaRefs>
    <ds:schemaRef ds:uri="http://schemas.microsoft.com/sharepoint/v3/contenttype/forms"/>
  </ds:schemaRefs>
</ds:datastoreItem>
</file>

<file path=customXml/itemProps3.xml><?xml version="1.0" encoding="utf-8"?>
<ds:datastoreItem xmlns:ds="http://schemas.openxmlformats.org/officeDocument/2006/customXml" ds:itemID="{348D2F62-F6F5-4583-B474-10D48BE0C7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8c44ba5-51a4-40bc-b9f0-9fe2032e213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CC_theme</Template>
  <TotalTime>1800</TotalTime>
  <Words>3009</Words>
  <Application>Microsoft Office PowerPoint</Application>
  <PresentationFormat>Widescreen</PresentationFormat>
  <Paragraphs>489</Paragraphs>
  <Slides>22</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Barbatrick</vt:lpstr>
      <vt:lpstr>Calibri</vt:lpstr>
      <vt:lpstr>Consolas</vt:lpstr>
      <vt:lpstr>Myriad Pro</vt:lpstr>
      <vt:lpstr>OCR A Std</vt:lpstr>
      <vt:lpstr>CC_theme</vt:lpstr>
      <vt:lpstr>Binary Search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Stacks</dc:title>
  <dc:creator>Scott DeLoach</dc:creator>
  <cp:lastModifiedBy>Russell Feldhausen</cp:lastModifiedBy>
  <cp:revision>189</cp:revision>
  <dcterms:created xsi:type="dcterms:W3CDTF">2020-02-07T13:53:42Z</dcterms:created>
  <dcterms:modified xsi:type="dcterms:W3CDTF">2020-03-20T22:10:57Z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0x01010083F0F5F090D6FE4C9D66FF879A7CC7B3</vt:lpwstr>
  </property>
</Properties>
</file>