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7" r:id="rId5"/>
    <p:sldId id="258" r:id="rId6"/>
    <p:sldId id="259" r:id="rId7"/>
    <p:sldId id="260" r:id="rId8"/>
    <p:sldId id="444" r:id="rId9"/>
    <p:sldId id="445" r:id="rId10"/>
    <p:sldId id="446" r:id="rId11"/>
    <p:sldId id="441" r:id="rId12"/>
    <p:sldId id="439" r:id="rId13"/>
    <p:sldId id="440" r:id="rId14"/>
    <p:sldId id="442" r:id="rId15"/>
    <p:sldId id="4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87" autoAdjust="0"/>
  </p:normalViewPr>
  <p:slideViewPr>
    <p:cSldViewPr snapToGrid="0">
      <p:cViewPr varScale="1">
        <p:scale>
          <a:sx n="85" d="100"/>
          <a:sy n="85" d="100"/>
        </p:scale>
        <p:origin x="8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delo\Kansas%20State%20University\Computational%20Core%20Faculty%20-%20CC%20310\Module%207%20-%20Searching%20and%20Sorting\video\performance%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DesktopScott\performance%20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ropbox\DesktopScott\performance%20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ropbox\DesktopScott\performance%20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DesktopScott\performance%20char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Sheet1!$E$5</c:f>
              <c:strCache>
                <c:ptCount val="1"/>
                <c:pt idx="0">
                  <c:v>N2</c:v>
                </c:pt>
              </c:strCache>
            </c:strRef>
          </c:tx>
          <c:spPr>
            <a:ln w="28575" cap="rnd">
              <a:solidFill>
                <a:schemeClr val="accent2"/>
              </a:solidFill>
              <a:round/>
            </a:ln>
            <a:effectLst/>
          </c:spPr>
          <c:marker>
            <c:symbol val="none"/>
          </c:marker>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Sheet1!$E$6:$E$15</c:f>
              <c:numCache>
                <c:formatCode>0.0</c:formatCode>
                <c:ptCount val="10"/>
                <c:pt idx="0">
                  <c:v>1</c:v>
                </c:pt>
                <c:pt idx="1">
                  <c:v>4</c:v>
                </c:pt>
                <c:pt idx="2">
                  <c:v>9</c:v>
                </c:pt>
                <c:pt idx="3">
                  <c:v>16</c:v>
                </c:pt>
                <c:pt idx="4">
                  <c:v>25</c:v>
                </c:pt>
                <c:pt idx="5">
                  <c:v>36</c:v>
                </c:pt>
                <c:pt idx="6">
                  <c:v>49</c:v>
                </c:pt>
                <c:pt idx="7">
                  <c:v>64</c:v>
                </c:pt>
                <c:pt idx="8">
                  <c:v>81</c:v>
                </c:pt>
                <c:pt idx="9">
                  <c:v>100</c:v>
                </c:pt>
              </c:numCache>
            </c:numRef>
          </c:val>
          <c:smooth val="0"/>
          <c:extLst>
            <c:ext xmlns:c16="http://schemas.microsoft.com/office/drawing/2014/chart" uri="{C3380CC4-5D6E-409C-BE32-E72D297353CC}">
              <c16:uniqueId val="{00000003-FC44-4983-84B9-B2CD1D276B2F}"/>
            </c:ext>
          </c:extLst>
        </c:ser>
        <c:ser>
          <c:idx val="2"/>
          <c:order val="1"/>
          <c:tx>
            <c:strRef>
              <c:f>Sheet1!$F$5</c:f>
              <c:strCache>
                <c:ptCount val="1"/>
                <c:pt idx="0">
                  <c:v>N*lg(N)</c:v>
                </c:pt>
              </c:strCache>
            </c:strRef>
          </c:tx>
          <c:spPr>
            <a:ln w="28575" cap="rnd">
              <a:solidFill>
                <a:schemeClr val="accent3"/>
              </a:solidFill>
              <a:round/>
            </a:ln>
            <a:effectLst/>
          </c:spPr>
          <c:marker>
            <c:symbol val="none"/>
          </c:marker>
          <c:dLbls>
            <c:dLbl>
              <c:idx val="9"/>
              <c:layout>
                <c:manualLayout>
                  <c:x val="-7.5169069752652459E-2"/>
                  <c:y val="-5.3208604665228525E-2"/>
                </c:manualLayout>
              </c:layout>
              <c:spPr>
                <a:noFill/>
                <a:ln>
                  <a:noFill/>
                </a:ln>
                <a:effectLst/>
              </c:spPr>
              <c:txPr>
                <a:bodyPr rot="0" spcFirstLastPara="1" vertOverflow="ellipsis" vert="horz" wrap="square" anchor="ctr" anchorCtr="1"/>
                <a:lstStyle/>
                <a:p>
                  <a:pPr>
                    <a:defRPr sz="2000" b="0" i="0" u="none" strike="noStrike" kern="1200" baseline="0">
                      <a:ln>
                        <a:noFill/>
                      </a:ln>
                      <a:solidFill>
                        <a:schemeClr val="bg2">
                          <a:lumMod val="50000"/>
                        </a:schemeClr>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27099538664406303"/>
                      <c:h val="8.9371269688637067E-2"/>
                    </c:manualLayout>
                  </c15:layout>
                </c:ext>
                <c:ext xmlns:c16="http://schemas.microsoft.com/office/drawing/2014/chart" uri="{C3380CC4-5D6E-409C-BE32-E72D297353CC}">
                  <c16:uniqueId val="{00000004-FC44-4983-84B9-B2CD1D276B2F}"/>
                </c:ext>
              </c:extLst>
            </c:dLbl>
            <c:spPr>
              <a:noFill/>
              <a:ln>
                <a:noFill/>
              </a:ln>
              <a:effectLst/>
            </c:spPr>
            <c:txPr>
              <a:bodyPr rot="0" spcFirstLastPara="1" vertOverflow="ellipsis" vert="horz" wrap="square" anchor="ctr" anchorCtr="1"/>
              <a:lstStyle/>
              <a:p>
                <a:pPr>
                  <a:defRPr sz="20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Sheet1!$F$6:$F$15</c:f>
              <c:numCache>
                <c:formatCode>0.0</c:formatCode>
                <c:ptCount val="10"/>
                <c:pt idx="0">
                  <c:v>0</c:v>
                </c:pt>
                <c:pt idx="1">
                  <c:v>2</c:v>
                </c:pt>
                <c:pt idx="2">
                  <c:v>4.7548875021634691</c:v>
                </c:pt>
                <c:pt idx="3">
                  <c:v>8</c:v>
                </c:pt>
                <c:pt idx="4">
                  <c:v>11.60964047443681</c:v>
                </c:pt>
                <c:pt idx="5">
                  <c:v>15.509775004326936</c:v>
                </c:pt>
                <c:pt idx="6">
                  <c:v>19.651484454403228</c:v>
                </c:pt>
                <c:pt idx="7">
                  <c:v>24</c:v>
                </c:pt>
                <c:pt idx="8">
                  <c:v>28.529325012980813</c:v>
                </c:pt>
                <c:pt idx="9">
                  <c:v>33.219280948873624</c:v>
                </c:pt>
              </c:numCache>
            </c:numRef>
          </c:val>
          <c:smooth val="0"/>
          <c:extLst>
            <c:ext xmlns:c16="http://schemas.microsoft.com/office/drawing/2014/chart" uri="{C3380CC4-5D6E-409C-BE32-E72D297353CC}">
              <c16:uniqueId val="{00000005-FC44-4983-84B9-B2CD1D276B2F}"/>
            </c:ext>
          </c:extLst>
        </c:ser>
        <c:dLbls>
          <c:showLegendKey val="0"/>
          <c:showVal val="0"/>
          <c:showCatName val="0"/>
          <c:showSerName val="0"/>
          <c:showPercent val="0"/>
          <c:showBubbleSize val="0"/>
        </c:dLbls>
        <c:smooth val="0"/>
        <c:axId val="1171327632"/>
        <c:axId val="1169768560"/>
      </c:lineChart>
      <c:catAx>
        <c:axId val="117132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69768560"/>
        <c:crosses val="autoZero"/>
        <c:auto val="1"/>
        <c:lblAlgn val="ctr"/>
        <c:lblOffset val="100"/>
        <c:noMultiLvlLbl val="0"/>
      </c:catAx>
      <c:valAx>
        <c:axId val="116976856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71327632"/>
        <c:crosses val="autoZero"/>
        <c:crossBetween val="between"/>
      </c:valAx>
      <c:spPr>
        <a:noFill/>
        <a:ln>
          <a:noFill/>
        </a:ln>
        <a:effectLst/>
      </c:spPr>
    </c:plotArea>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Sheet1!$D$5</c:f>
              <c:strCache>
                <c:ptCount val="1"/>
                <c:pt idx="0">
                  <c:v>N</c:v>
                </c:pt>
              </c:strCache>
            </c:strRef>
          </c:tx>
          <c:spPr>
            <a:ln w="28575" cap="rnd">
              <a:solidFill>
                <a:schemeClr val="accent1"/>
              </a:solidFill>
              <a:round/>
            </a:ln>
            <a:effectLst/>
          </c:spPr>
          <c:marker>
            <c:symbol val="none"/>
          </c:marker>
          <c:dLbls>
            <c:dLbl>
              <c:idx val="9"/>
              <c:layout>
                <c:manualLayout>
                  <c:x val="-0.12806157042869643"/>
                  <c:y val="0"/>
                </c:manualLayout>
              </c:layout>
              <c:showLegendKey val="0"/>
              <c:showVal val="0"/>
              <c:showCatName val="0"/>
              <c:showSerName val="1"/>
              <c:showPercent val="0"/>
              <c:showBubbleSize val="0"/>
              <c:extLst>
                <c:ext xmlns:c15="http://schemas.microsoft.com/office/drawing/2012/chart" uri="{CE6537A1-D6FC-4f65-9D91-7224C49458BB}">
                  <c15:layout>
                    <c:manualLayout>
                      <c:w val="6.6693548387096763E-2"/>
                      <c:h val="9.2523330417031202E-2"/>
                    </c:manualLayout>
                  </c15:layout>
                </c:ext>
                <c:ext xmlns:c16="http://schemas.microsoft.com/office/drawing/2014/chart" uri="{C3380CC4-5D6E-409C-BE32-E72D297353CC}">
                  <c16:uniqueId val="{00000000-6AA8-428E-B80D-6AF843755C44}"/>
                </c:ext>
              </c:extLst>
            </c:dLbl>
            <c:spPr>
              <a:noFill/>
              <a:ln>
                <a:noFill/>
              </a:ln>
              <a:effectLst/>
            </c:spPr>
            <c:txPr>
              <a:bodyPr rot="0" spcFirstLastPara="1" vertOverflow="ellipsis" vert="horz" wrap="square" anchor="ctr" anchorCtr="1"/>
              <a:lstStyle/>
              <a:p>
                <a:pPr>
                  <a:defRPr sz="2400" b="0" i="0" u="none" strike="noStrike" kern="1200" baseline="0">
                    <a:ln>
                      <a:noFill/>
                    </a:ln>
                    <a:solidFill>
                      <a:schemeClr val="accen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Sheet1!$D$6:$D$15</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1-6AA8-428E-B80D-6AF843755C44}"/>
            </c:ext>
          </c:extLst>
        </c:ser>
        <c:ser>
          <c:idx val="3"/>
          <c:order val="1"/>
          <c:tx>
            <c:strRef>
              <c:f>Sheet1!$G$5</c:f>
              <c:strCache>
                <c:ptCount val="1"/>
                <c:pt idx="0">
                  <c:v>lg(N)</c:v>
                </c:pt>
              </c:strCache>
            </c:strRef>
          </c:tx>
          <c:spPr>
            <a:ln w="28575" cap="rnd">
              <a:solidFill>
                <a:schemeClr val="accent4"/>
              </a:solidFill>
              <a:round/>
            </a:ln>
            <a:effectLst/>
          </c:spPr>
          <c:marker>
            <c:symbol val="none"/>
          </c:marker>
          <c:dLbls>
            <c:dLbl>
              <c:idx val="9"/>
              <c:layout>
                <c:manualLayout>
                  <c:x val="-9.9537037037037035E-2"/>
                  <c:y val="-5.3240740740740741E-2"/>
                </c:manualLayout>
              </c:layout>
              <c:spPr>
                <a:noFill/>
                <a:ln>
                  <a:noFill/>
                </a:ln>
                <a:effectLst/>
              </c:spPr>
              <c:txPr>
                <a:bodyPr rot="0" spcFirstLastPara="1" vertOverflow="ellipsis" vert="horz" wrap="square" anchor="ctr" anchorCtr="1"/>
                <a:lstStyle/>
                <a:p>
                  <a:pPr>
                    <a:defRPr sz="2400" b="0" i="0" u="none" strike="noStrike" kern="1200" baseline="0">
                      <a:ln>
                        <a:noFill/>
                      </a:ln>
                      <a:solidFill>
                        <a:schemeClr val="accent4">
                          <a:lumMod val="75000"/>
                        </a:schemeClr>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accent4">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Sheet1!$G$6:$G$15</c:f>
              <c:numCache>
                <c:formatCode>0.0</c:formatCode>
                <c:ptCount val="10"/>
                <c:pt idx="0">
                  <c:v>0</c:v>
                </c:pt>
                <c:pt idx="1">
                  <c:v>1</c:v>
                </c:pt>
                <c:pt idx="2">
                  <c:v>1.5849625007211563</c:v>
                </c:pt>
                <c:pt idx="3">
                  <c:v>2</c:v>
                </c:pt>
                <c:pt idx="4">
                  <c:v>2.3219280948873622</c:v>
                </c:pt>
                <c:pt idx="5">
                  <c:v>2.5849625007211561</c:v>
                </c:pt>
                <c:pt idx="6">
                  <c:v>2.8073549220576042</c:v>
                </c:pt>
                <c:pt idx="7">
                  <c:v>3</c:v>
                </c:pt>
                <c:pt idx="8">
                  <c:v>3.1699250014423126</c:v>
                </c:pt>
                <c:pt idx="9">
                  <c:v>3.3219280948873626</c:v>
                </c:pt>
              </c:numCache>
            </c:numRef>
          </c:val>
          <c:smooth val="0"/>
          <c:extLst>
            <c:ext xmlns:c16="http://schemas.microsoft.com/office/drawing/2014/chart" uri="{C3380CC4-5D6E-409C-BE32-E72D297353CC}">
              <c16:uniqueId val="{00000007-6AA8-428E-B80D-6AF843755C44}"/>
            </c:ext>
          </c:extLst>
        </c:ser>
        <c:dLbls>
          <c:showLegendKey val="0"/>
          <c:showVal val="0"/>
          <c:showCatName val="0"/>
          <c:showSerName val="0"/>
          <c:showPercent val="0"/>
          <c:showBubbleSize val="0"/>
        </c:dLbls>
        <c:smooth val="0"/>
        <c:axId val="1171327632"/>
        <c:axId val="1169768560"/>
      </c:lineChart>
      <c:catAx>
        <c:axId val="117132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69768560"/>
        <c:crosses val="autoZero"/>
        <c:auto val="1"/>
        <c:lblAlgn val="ctr"/>
        <c:lblOffset val="100"/>
        <c:noMultiLvlLbl val="0"/>
      </c:catAx>
      <c:valAx>
        <c:axId val="1169768560"/>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71327632"/>
        <c:crosses val="autoZero"/>
        <c:crossBetween val="between"/>
      </c:valAx>
      <c:spPr>
        <a:noFill/>
        <a:ln>
          <a:noFill/>
        </a:ln>
        <a:effectLst/>
      </c:spPr>
    </c:plotArea>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Sheet1!$D$5</c:f>
              <c:strCache>
                <c:ptCount val="1"/>
                <c:pt idx="0">
                  <c:v>N</c:v>
                </c:pt>
              </c:strCache>
            </c:strRef>
          </c:tx>
          <c:spPr>
            <a:ln w="28575" cap="rnd">
              <a:solidFill>
                <a:schemeClr val="accent1"/>
              </a:solidFill>
              <a:round/>
            </a:ln>
            <a:effectLst/>
          </c:spPr>
          <c:marker>
            <c:symbol val="none"/>
          </c:marker>
          <c:dLbls>
            <c:dLbl>
              <c:idx val="9"/>
              <c:layout>
                <c:manualLayout>
                  <c:x val="-8.8709783252899937E-2"/>
                  <c:y val="-6.4814814814814894E-2"/>
                </c:manualLayout>
              </c:layout>
              <c:showLegendKey val="0"/>
              <c:showVal val="0"/>
              <c:showCatName val="0"/>
              <c:showSerName val="1"/>
              <c:showPercent val="0"/>
              <c:showBubbleSize val="0"/>
              <c:extLst>
                <c:ext xmlns:c15="http://schemas.microsoft.com/office/drawing/2012/chart" uri="{CE6537A1-D6FC-4f65-9D91-7224C49458BB}">
                  <c15:layout>
                    <c:manualLayout>
                      <c:w val="6.6693548387096763E-2"/>
                      <c:h val="9.2523330417031202E-2"/>
                    </c:manualLayout>
                  </c15:layout>
                </c:ext>
                <c:ext xmlns:c16="http://schemas.microsoft.com/office/drawing/2014/chart" uri="{C3380CC4-5D6E-409C-BE32-E72D297353CC}">
                  <c16:uniqueId val="{00000000-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accen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Sheet1!$D$6:$D$15</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1-6AA8-428E-B80D-6AF843755C44}"/>
            </c:ext>
          </c:extLst>
        </c:ser>
        <c:ser>
          <c:idx val="1"/>
          <c:order val="1"/>
          <c:tx>
            <c:strRef>
              <c:f>Sheet1!$E$5</c:f>
              <c:strCache>
                <c:ptCount val="1"/>
                <c:pt idx="0">
                  <c:v>N2</c:v>
                </c:pt>
              </c:strCache>
            </c:strRef>
          </c:tx>
          <c:spPr>
            <a:ln w="28575" cap="rnd">
              <a:solidFill>
                <a:schemeClr val="accent2"/>
              </a:solidFill>
              <a:round/>
            </a:ln>
            <a:effectLst/>
          </c:spPr>
          <c:marker>
            <c:symbol val="none"/>
          </c:marker>
          <c:dLbls>
            <c:dLbl>
              <c:idx val="9"/>
              <c:layout>
                <c:manualLayout>
                  <c:x val="-0.10618268986537983"/>
                  <c:y val="-2.5462780694079905E-2"/>
                </c:manualLayout>
              </c:layout>
              <c:showLegendKey val="0"/>
              <c:showVal val="0"/>
              <c:showCatName val="0"/>
              <c:showSerName val="1"/>
              <c:showPercent val="0"/>
              <c:showBubbleSize val="0"/>
              <c:extLst>
                <c:ext xmlns:c15="http://schemas.microsoft.com/office/drawing/2012/chart" uri="{CE6537A1-D6FC-4f65-9D91-7224C49458BB}">
                  <c15:layout>
                    <c:manualLayout>
                      <c:w val="6.8198924731182789E-2"/>
                      <c:h val="0.10641221930592007"/>
                    </c:manualLayout>
                  </c15:layout>
                </c:ext>
                <c:ext xmlns:c16="http://schemas.microsoft.com/office/drawing/2014/chart" uri="{C3380CC4-5D6E-409C-BE32-E72D297353CC}">
                  <c16:uniqueId val="{00000002-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accent2">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noFill/>
                      <a:round/>
                    </a:ln>
                    <a:effectLst/>
                  </c:spPr>
                </c15:leaderLines>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Sheet1!$E$6:$E$15</c:f>
              <c:numCache>
                <c:formatCode>0.0</c:formatCode>
                <c:ptCount val="10"/>
                <c:pt idx="0">
                  <c:v>1</c:v>
                </c:pt>
                <c:pt idx="1">
                  <c:v>4</c:v>
                </c:pt>
                <c:pt idx="2">
                  <c:v>9</c:v>
                </c:pt>
                <c:pt idx="3">
                  <c:v>16</c:v>
                </c:pt>
                <c:pt idx="4">
                  <c:v>25</c:v>
                </c:pt>
                <c:pt idx="5">
                  <c:v>36</c:v>
                </c:pt>
                <c:pt idx="6">
                  <c:v>49</c:v>
                </c:pt>
                <c:pt idx="7">
                  <c:v>64</c:v>
                </c:pt>
                <c:pt idx="8">
                  <c:v>81</c:v>
                </c:pt>
                <c:pt idx="9">
                  <c:v>100</c:v>
                </c:pt>
              </c:numCache>
            </c:numRef>
          </c:val>
          <c:smooth val="0"/>
          <c:extLst>
            <c:ext xmlns:c16="http://schemas.microsoft.com/office/drawing/2014/chart" uri="{C3380CC4-5D6E-409C-BE32-E72D297353CC}">
              <c16:uniqueId val="{00000003-6AA8-428E-B80D-6AF843755C44}"/>
            </c:ext>
          </c:extLst>
        </c:ser>
        <c:ser>
          <c:idx val="2"/>
          <c:order val="2"/>
          <c:tx>
            <c:strRef>
              <c:f>Sheet1!$F$5</c:f>
              <c:strCache>
                <c:ptCount val="1"/>
                <c:pt idx="0">
                  <c:v>N*lg(N)</c:v>
                </c:pt>
              </c:strCache>
            </c:strRef>
          </c:tx>
          <c:spPr>
            <a:ln w="28575" cap="rnd">
              <a:solidFill>
                <a:schemeClr val="accent3"/>
              </a:solidFill>
              <a:round/>
            </a:ln>
            <a:effectLst/>
          </c:spPr>
          <c:marker>
            <c:symbol val="none"/>
          </c:marker>
          <c:dLbls>
            <c:dLbl>
              <c:idx val="9"/>
              <c:layout>
                <c:manualLayout>
                  <c:x val="-6.1827956989247326E-2"/>
                  <c:y val="-6.4814632545931838E-2"/>
                </c:manualLayout>
              </c:layout>
              <c:showLegendKey val="0"/>
              <c:showVal val="0"/>
              <c:showCatName val="0"/>
              <c:showSerName val="1"/>
              <c:showPercent val="0"/>
              <c:showBubbleSize val="0"/>
              <c:extLst>
                <c:ext xmlns:c15="http://schemas.microsoft.com/office/drawing/2012/chart" uri="{CE6537A1-D6FC-4f65-9D91-7224C49458BB}">
                  <c15:layout>
                    <c:manualLayout>
                      <c:w val="0.15016129032258063"/>
                      <c:h val="0.10178258967629045"/>
                    </c:manualLayout>
                  </c15:layout>
                </c:ext>
                <c:ext xmlns:c16="http://schemas.microsoft.com/office/drawing/2014/chart" uri="{C3380CC4-5D6E-409C-BE32-E72D297353CC}">
                  <c16:uniqueId val="{00000004-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Sheet1!$F$6:$F$15</c:f>
              <c:numCache>
                <c:formatCode>0.0</c:formatCode>
                <c:ptCount val="10"/>
                <c:pt idx="0">
                  <c:v>0</c:v>
                </c:pt>
                <c:pt idx="1">
                  <c:v>2</c:v>
                </c:pt>
                <c:pt idx="2">
                  <c:v>4.7548875021634691</c:v>
                </c:pt>
                <c:pt idx="3">
                  <c:v>8</c:v>
                </c:pt>
                <c:pt idx="4">
                  <c:v>11.60964047443681</c:v>
                </c:pt>
                <c:pt idx="5">
                  <c:v>15.509775004326936</c:v>
                </c:pt>
                <c:pt idx="6">
                  <c:v>19.651484454403228</c:v>
                </c:pt>
                <c:pt idx="7">
                  <c:v>24</c:v>
                </c:pt>
                <c:pt idx="8">
                  <c:v>28.529325012980813</c:v>
                </c:pt>
                <c:pt idx="9">
                  <c:v>33.219280948873624</c:v>
                </c:pt>
              </c:numCache>
            </c:numRef>
          </c:val>
          <c:smooth val="0"/>
          <c:extLst>
            <c:ext xmlns:c16="http://schemas.microsoft.com/office/drawing/2014/chart" uri="{C3380CC4-5D6E-409C-BE32-E72D297353CC}">
              <c16:uniqueId val="{00000005-6AA8-428E-B80D-6AF843755C44}"/>
            </c:ext>
          </c:extLst>
        </c:ser>
        <c:ser>
          <c:idx val="3"/>
          <c:order val="3"/>
          <c:tx>
            <c:strRef>
              <c:f>Sheet1!$G$5</c:f>
              <c:strCache>
                <c:ptCount val="1"/>
                <c:pt idx="0">
                  <c:v>lg(N)</c:v>
                </c:pt>
              </c:strCache>
            </c:strRef>
          </c:tx>
          <c:spPr>
            <a:ln w="28575" cap="rnd">
              <a:solidFill>
                <a:schemeClr val="accent4"/>
              </a:solidFill>
              <a:round/>
            </a:ln>
            <a:effectLst/>
          </c:spPr>
          <c:marker>
            <c:symbol val="none"/>
          </c:marker>
          <c:dLbls>
            <c:dLbl>
              <c:idx val="9"/>
              <c:layout>
                <c:manualLayout>
                  <c:x val="-1.9713033922095472E-16"/>
                  <c:y val="-3.7037037037037125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accent4">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Sheet1!$G$6:$G$15</c:f>
              <c:numCache>
                <c:formatCode>0.0</c:formatCode>
                <c:ptCount val="10"/>
                <c:pt idx="0">
                  <c:v>0</c:v>
                </c:pt>
                <c:pt idx="1">
                  <c:v>1</c:v>
                </c:pt>
                <c:pt idx="2">
                  <c:v>1.5849625007211563</c:v>
                </c:pt>
                <c:pt idx="3">
                  <c:v>2</c:v>
                </c:pt>
                <c:pt idx="4">
                  <c:v>2.3219280948873622</c:v>
                </c:pt>
                <c:pt idx="5">
                  <c:v>2.5849625007211561</c:v>
                </c:pt>
                <c:pt idx="6">
                  <c:v>2.8073549220576042</c:v>
                </c:pt>
                <c:pt idx="7">
                  <c:v>3</c:v>
                </c:pt>
                <c:pt idx="8">
                  <c:v>3.1699250014423126</c:v>
                </c:pt>
                <c:pt idx="9">
                  <c:v>3.3219280948873626</c:v>
                </c:pt>
              </c:numCache>
            </c:numRef>
          </c:val>
          <c:smooth val="0"/>
          <c:extLst>
            <c:ext xmlns:c16="http://schemas.microsoft.com/office/drawing/2014/chart" uri="{C3380CC4-5D6E-409C-BE32-E72D297353CC}">
              <c16:uniqueId val="{00000007-6AA8-428E-B80D-6AF843755C44}"/>
            </c:ext>
          </c:extLst>
        </c:ser>
        <c:dLbls>
          <c:showLegendKey val="0"/>
          <c:showVal val="0"/>
          <c:showCatName val="0"/>
          <c:showSerName val="0"/>
          <c:showPercent val="0"/>
          <c:showBubbleSize val="0"/>
        </c:dLbls>
        <c:smooth val="0"/>
        <c:axId val="1171327632"/>
        <c:axId val="1169768560"/>
      </c:lineChart>
      <c:catAx>
        <c:axId val="117132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69768560"/>
        <c:crosses val="autoZero"/>
        <c:auto val="1"/>
        <c:lblAlgn val="ctr"/>
        <c:lblOffset val="100"/>
        <c:noMultiLvlLbl val="0"/>
      </c:catAx>
      <c:valAx>
        <c:axId val="116976856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71327632"/>
        <c:crosses val="autoZero"/>
        <c:crossBetween val="between"/>
      </c:valAx>
      <c:spPr>
        <a:noFill/>
        <a:ln>
          <a:noFill/>
        </a:ln>
        <a:effectLst/>
      </c:spPr>
    </c:plotArea>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Search vs. Sort + Binary Search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Sheet1!$I$5</c:f>
              <c:strCache>
                <c:ptCount val="1"/>
                <c:pt idx="0">
                  <c:v>10 Linear Searches</c:v>
                </c:pt>
              </c:strCache>
            </c:strRef>
          </c:tx>
          <c:spPr>
            <a:ln w="28575" cap="rnd">
              <a:solidFill>
                <a:schemeClr val="accent2"/>
              </a:solidFill>
              <a:round/>
            </a:ln>
            <a:effectLst/>
          </c:spPr>
          <c:marker>
            <c:symbol val="none"/>
          </c:marker>
          <c:val>
            <c:numRef>
              <c:f>Sheet1!$I$6:$I$55</c:f>
              <c:numCache>
                <c:formatCode>0.0</c:formatCode>
                <c:ptCount val="5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numCache>
            </c:numRef>
          </c:val>
          <c:smooth val="0"/>
          <c:extLst>
            <c:ext xmlns:c16="http://schemas.microsoft.com/office/drawing/2014/chart" uri="{C3380CC4-5D6E-409C-BE32-E72D297353CC}">
              <c16:uniqueId val="{00000000-DD45-43D2-A120-40A4EF8A3BCE}"/>
            </c:ext>
          </c:extLst>
        </c:ser>
        <c:ser>
          <c:idx val="2"/>
          <c:order val="1"/>
          <c:tx>
            <c:strRef>
              <c:f>Sheet1!$J$5</c:f>
              <c:strCache>
                <c:ptCount val="1"/>
                <c:pt idx="0">
                  <c:v>Merge Sort + 10 Binary Searches</c:v>
                </c:pt>
              </c:strCache>
            </c:strRef>
          </c:tx>
          <c:spPr>
            <a:ln w="28575" cap="rnd">
              <a:solidFill>
                <a:schemeClr val="accent1"/>
              </a:solidFill>
              <a:round/>
            </a:ln>
            <a:effectLst/>
          </c:spPr>
          <c:marker>
            <c:symbol val="none"/>
          </c:marker>
          <c:val>
            <c:numRef>
              <c:f>Sheet1!$J$6:$J$55</c:f>
              <c:numCache>
                <c:formatCode>0.0</c:formatCode>
                <c:ptCount val="50"/>
                <c:pt idx="0">
                  <c:v>0</c:v>
                </c:pt>
                <c:pt idx="1">
                  <c:v>12</c:v>
                </c:pt>
                <c:pt idx="2">
                  <c:v>20.604512509375031</c:v>
                </c:pt>
                <c:pt idx="3">
                  <c:v>28</c:v>
                </c:pt>
                <c:pt idx="4">
                  <c:v>34.828921423310433</c:v>
                </c:pt>
                <c:pt idx="5">
                  <c:v>41.359400011538497</c:v>
                </c:pt>
                <c:pt idx="6">
                  <c:v>47.725033674979272</c:v>
                </c:pt>
                <c:pt idx="7">
                  <c:v>54</c:v>
                </c:pt>
                <c:pt idx="8">
                  <c:v>60.228575027403934</c:v>
                </c:pt>
                <c:pt idx="9">
                  <c:v>66.438561897747249</c:v>
                </c:pt>
                <c:pt idx="10">
                  <c:v>72.648063991383253</c:v>
                </c:pt>
                <c:pt idx="11">
                  <c:v>78.869175015865437</c:v>
                </c:pt>
                <c:pt idx="12">
                  <c:v>85.110113517245111</c:v>
                </c:pt>
                <c:pt idx="13">
                  <c:v>91.37651812938249</c:v>
                </c:pt>
                <c:pt idx="14">
                  <c:v>97.672264890212972</c:v>
                </c:pt>
                <c:pt idx="15">
                  <c:v>104</c:v>
                </c:pt>
                <c:pt idx="16">
                  <c:v>110.36149671375918</c:v>
                </c:pt>
                <c:pt idx="17">
                  <c:v>116.75790004038473</c:v>
                </c:pt>
                <c:pt idx="18">
                  <c:v>123.18989788986397</c:v>
                </c:pt>
                <c:pt idx="19">
                  <c:v>129.65784284662087</c:v>
                </c:pt>
                <c:pt idx="20">
                  <c:v>136.16184010614157</c:v>
                </c:pt>
                <c:pt idx="21">
                  <c:v>142.70181179639351</c:v>
                </c:pt>
                <c:pt idx="22">
                  <c:v>149.27754454988144</c:v>
                </c:pt>
                <c:pt idx="23">
                  <c:v>155.88872502451932</c:v>
                </c:pt>
                <c:pt idx="24">
                  <c:v>162.53496664211536</c:v>
                </c:pt>
                <c:pt idx="25">
                  <c:v>169.21582985307933</c:v>
                </c:pt>
                <c:pt idx="26">
                  <c:v>175.93083758004838</c:v>
                </c:pt>
                <c:pt idx="27">
                  <c:v>182.67948703818894</c:v>
                </c:pt>
                <c:pt idx="28">
                  <c:v>189.46125880997533</c:v>
                </c:pt>
                <c:pt idx="29">
                  <c:v>196.27562382434076</c:v>
                </c:pt>
                <c:pt idx="30">
                  <c:v>203.12204872586193</c:v>
                </c:pt>
                <c:pt idx="31">
                  <c:v>210</c:v>
                </c:pt>
                <c:pt idx="32">
                  <c:v>216.90894713241352</c:v>
                </c:pt>
                <c:pt idx="33">
                  <c:v>223.84836501501496</c:v>
                </c:pt>
                <c:pt idx="34">
                  <c:v>230.81773576252348</c:v>
                </c:pt>
                <c:pt idx="35">
                  <c:v>237.81655006634634</c:v>
                </c:pt>
                <c:pt idx="36">
                  <c:v>244.84430818456065</c:v>
                </c:pt>
                <c:pt idx="37">
                  <c:v>251.90052064529209</c:v>
                </c:pt>
                <c:pt idx="38">
                  <c:v>258.9847087242502</c:v>
                </c:pt>
                <c:pt idx="39">
                  <c:v>266.0964047443681</c:v>
                </c:pt>
                <c:pt idx="40">
                  <c:v>273.23515223552226</c:v>
                </c:pt>
                <c:pt idx="41">
                  <c:v>280.40050598449557</c:v>
                </c:pt>
                <c:pt idx="42">
                  <c:v>287.59203199921114</c:v>
                </c:pt>
                <c:pt idx="43">
                  <c:v>294.80930740641406</c:v>
                </c:pt>
                <c:pt idx="44">
                  <c:v>302.05192029813213</c:v>
                </c:pt>
                <c:pt idx="45">
                  <c:v>309.31946953919271</c:v>
                </c:pt>
                <c:pt idx="46">
                  <c:v>316.6115645456253</c:v>
                </c:pt>
                <c:pt idx="47">
                  <c:v>323.92782504182708</c:v>
                </c:pt>
                <c:pt idx="48">
                  <c:v>331.26788080279727</c:v>
                </c:pt>
                <c:pt idx="49">
                  <c:v>338.63137138648347</c:v>
                </c:pt>
              </c:numCache>
            </c:numRef>
          </c:val>
          <c:smooth val="0"/>
          <c:extLst>
            <c:ext xmlns:c16="http://schemas.microsoft.com/office/drawing/2014/chart" uri="{C3380CC4-5D6E-409C-BE32-E72D297353CC}">
              <c16:uniqueId val="{00000001-DD45-43D2-A120-40A4EF8A3BCE}"/>
            </c:ext>
          </c:extLst>
        </c:ser>
        <c:dLbls>
          <c:showLegendKey val="0"/>
          <c:showVal val="0"/>
          <c:showCatName val="0"/>
          <c:showSerName val="0"/>
          <c:showPercent val="0"/>
          <c:showBubbleSize val="0"/>
        </c:dLbls>
        <c:smooth val="0"/>
        <c:axId val="1229471888"/>
        <c:axId val="1169823056"/>
      </c:lineChart>
      <c:catAx>
        <c:axId val="1229471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2">
                        <a:lumMod val="50000"/>
                      </a:schemeClr>
                    </a:solidFill>
                  </a:rPr>
                  <a:t>Size</a:t>
                </a:r>
                <a:r>
                  <a:rPr lang="en-US" baseline="0" dirty="0">
                    <a:solidFill>
                      <a:schemeClr val="tx2">
                        <a:lumMod val="50000"/>
                      </a:schemeClr>
                    </a:solidFill>
                  </a:rPr>
                  <a:t> of data set</a:t>
                </a:r>
                <a:endParaRPr lang="en-US" dirty="0">
                  <a:solidFill>
                    <a:schemeClr val="tx2">
                      <a:lumMod val="50000"/>
                    </a:scheme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9823056"/>
        <c:crosses val="autoZero"/>
        <c:auto val="1"/>
        <c:lblAlgn val="ctr"/>
        <c:lblOffset val="100"/>
        <c:noMultiLvlLbl val="0"/>
      </c:catAx>
      <c:valAx>
        <c:axId val="1169823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2">
                        <a:lumMod val="50000"/>
                      </a:schemeClr>
                    </a:solidFill>
                  </a:rPr>
                  <a:t>Runtime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9471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a:t>
            </a:r>
            <a:r>
              <a:rPr lang="en-US" baseline="0"/>
              <a:t> Search vs. Sort + Binary Search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Sheet1!$K$5</c:f>
              <c:strCache>
                <c:ptCount val="1"/>
                <c:pt idx="0">
                  <c:v>7 Linear Searches</c:v>
                </c:pt>
              </c:strCache>
            </c:strRef>
          </c:tx>
          <c:spPr>
            <a:ln w="28575" cap="rnd">
              <a:solidFill>
                <a:schemeClr val="accent1"/>
              </a:solidFill>
              <a:round/>
            </a:ln>
            <a:effectLst/>
          </c:spPr>
          <c:marker>
            <c:symbol val="none"/>
          </c:marker>
          <c:val>
            <c:numRef>
              <c:f>Sheet1!$K$6:$K$55</c:f>
              <c:numCache>
                <c:formatCode>0.0</c:formatCode>
                <c:ptCount val="50"/>
                <c:pt idx="0">
                  <c:v>7</c:v>
                </c:pt>
                <c:pt idx="1">
                  <c:v>14</c:v>
                </c:pt>
                <c:pt idx="2">
                  <c:v>21</c:v>
                </c:pt>
                <c:pt idx="3">
                  <c:v>28</c:v>
                </c:pt>
                <c:pt idx="4">
                  <c:v>35</c:v>
                </c:pt>
                <c:pt idx="5">
                  <c:v>42</c:v>
                </c:pt>
                <c:pt idx="6">
                  <c:v>49</c:v>
                </c:pt>
                <c:pt idx="7">
                  <c:v>56</c:v>
                </c:pt>
                <c:pt idx="8">
                  <c:v>63</c:v>
                </c:pt>
                <c:pt idx="9">
                  <c:v>70</c:v>
                </c:pt>
                <c:pt idx="10">
                  <c:v>77</c:v>
                </c:pt>
                <c:pt idx="11">
                  <c:v>84</c:v>
                </c:pt>
                <c:pt idx="12">
                  <c:v>91</c:v>
                </c:pt>
                <c:pt idx="13">
                  <c:v>98</c:v>
                </c:pt>
                <c:pt idx="14">
                  <c:v>105</c:v>
                </c:pt>
                <c:pt idx="15">
                  <c:v>112</c:v>
                </c:pt>
                <c:pt idx="16">
                  <c:v>119</c:v>
                </c:pt>
                <c:pt idx="17">
                  <c:v>126</c:v>
                </c:pt>
                <c:pt idx="18">
                  <c:v>133</c:v>
                </c:pt>
                <c:pt idx="19">
                  <c:v>140</c:v>
                </c:pt>
                <c:pt idx="20">
                  <c:v>147</c:v>
                </c:pt>
                <c:pt idx="21">
                  <c:v>154</c:v>
                </c:pt>
                <c:pt idx="22">
                  <c:v>161</c:v>
                </c:pt>
                <c:pt idx="23">
                  <c:v>168</c:v>
                </c:pt>
                <c:pt idx="24">
                  <c:v>175</c:v>
                </c:pt>
                <c:pt idx="25">
                  <c:v>182</c:v>
                </c:pt>
                <c:pt idx="26">
                  <c:v>189</c:v>
                </c:pt>
                <c:pt idx="27">
                  <c:v>196</c:v>
                </c:pt>
                <c:pt idx="28">
                  <c:v>203</c:v>
                </c:pt>
                <c:pt idx="29">
                  <c:v>210</c:v>
                </c:pt>
                <c:pt idx="30">
                  <c:v>217</c:v>
                </c:pt>
                <c:pt idx="31">
                  <c:v>224</c:v>
                </c:pt>
                <c:pt idx="32">
                  <c:v>231</c:v>
                </c:pt>
                <c:pt idx="33">
                  <c:v>238</c:v>
                </c:pt>
                <c:pt idx="34">
                  <c:v>245</c:v>
                </c:pt>
                <c:pt idx="35">
                  <c:v>252</c:v>
                </c:pt>
                <c:pt idx="36">
                  <c:v>259</c:v>
                </c:pt>
                <c:pt idx="37">
                  <c:v>266</c:v>
                </c:pt>
                <c:pt idx="38">
                  <c:v>273</c:v>
                </c:pt>
                <c:pt idx="39">
                  <c:v>280</c:v>
                </c:pt>
                <c:pt idx="40">
                  <c:v>287</c:v>
                </c:pt>
                <c:pt idx="41">
                  <c:v>294</c:v>
                </c:pt>
                <c:pt idx="42">
                  <c:v>301</c:v>
                </c:pt>
                <c:pt idx="43">
                  <c:v>308</c:v>
                </c:pt>
                <c:pt idx="44">
                  <c:v>315</c:v>
                </c:pt>
                <c:pt idx="45">
                  <c:v>322</c:v>
                </c:pt>
                <c:pt idx="46">
                  <c:v>329</c:v>
                </c:pt>
                <c:pt idx="47">
                  <c:v>336</c:v>
                </c:pt>
                <c:pt idx="48">
                  <c:v>343</c:v>
                </c:pt>
                <c:pt idx="49">
                  <c:v>350</c:v>
                </c:pt>
              </c:numCache>
            </c:numRef>
          </c:val>
          <c:smooth val="0"/>
          <c:extLst>
            <c:ext xmlns:c16="http://schemas.microsoft.com/office/drawing/2014/chart" uri="{C3380CC4-5D6E-409C-BE32-E72D297353CC}">
              <c16:uniqueId val="{00000000-554E-42ED-8746-E4F8D157A984}"/>
            </c:ext>
          </c:extLst>
        </c:ser>
        <c:ser>
          <c:idx val="1"/>
          <c:order val="1"/>
          <c:tx>
            <c:strRef>
              <c:f>Sheet1!$L$5</c:f>
              <c:strCache>
                <c:ptCount val="1"/>
                <c:pt idx="0">
                  <c:v>Merge Sort + 7 Binary Searches</c:v>
                </c:pt>
              </c:strCache>
            </c:strRef>
          </c:tx>
          <c:spPr>
            <a:ln w="28575" cap="rnd">
              <a:solidFill>
                <a:schemeClr val="accent2"/>
              </a:solidFill>
              <a:round/>
            </a:ln>
            <a:effectLst/>
          </c:spPr>
          <c:marker>
            <c:symbol val="none"/>
          </c:marker>
          <c:val>
            <c:numRef>
              <c:f>Sheet1!$L$6:$L$55</c:f>
              <c:numCache>
                <c:formatCode>0.0</c:formatCode>
                <c:ptCount val="50"/>
                <c:pt idx="0">
                  <c:v>0</c:v>
                </c:pt>
                <c:pt idx="1">
                  <c:v>9</c:v>
                </c:pt>
                <c:pt idx="2">
                  <c:v>15.849625007211564</c:v>
                </c:pt>
                <c:pt idx="3">
                  <c:v>22</c:v>
                </c:pt>
                <c:pt idx="4">
                  <c:v>27.863137138648348</c:v>
                </c:pt>
                <c:pt idx="5">
                  <c:v>33.604512509375027</c:v>
                </c:pt>
                <c:pt idx="6">
                  <c:v>39.302968908806456</c:v>
                </c:pt>
                <c:pt idx="7">
                  <c:v>45</c:v>
                </c:pt>
                <c:pt idx="8">
                  <c:v>50.718800023077002</c:v>
                </c:pt>
                <c:pt idx="9">
                  <c:v>56.472777613085164</c:v>
                </c:pt>
                <c:pt idx="10">
                  <c:v>62.269769135471364</c:v>
                </c:pt>
                <c:pt idx="11">
                  <c:v>68.114287513701981</c:v>
                </c:pt>
                <c:pt idx="12">
                  <c:v>74.008794362821845</c:v>
                </c:pt>
                <c:pt idx="13">
                  <c:v>79.954453363209666</c:v>
                </c:pt>
                <c:pt idx="14">
                  <c:v>85.95159310338741</c:v>
                </c:pt>
                <c:pt idx="15">
                  <c:v>92</c:v>
                </c:pt>
                <c:pt idx="16">
                  <c:v>98.099108190008167</c:v>
                </c:pt>
                <c:pt idx="17">
                  <c:v>104.2481250360578</c:v>
                </c:pt>
                <c:pt idx="18">
                  <c:v>110.44611534953322</c:v>
                </c:pt>
                <c:pt idx="19">
                  <c:v>116.69205856195879</c:v>
                </c:pt>
                <c:pt idx="20">
                  <c:v>122.9848878378053</c:v>
                </c:pt>
                <c:pt idx="21">
                  <c:v>129.32351694048162</c:v>
                </c:pt>
                <c:pt idx="22">
                  <c:v>135.7068586817104</c:v>
                </c:pt>
                <c:pt idx="23">
                  <c:v>142.13383752235586</c:v>
                </c:pt>
                <c:pt idx="24">
                  <c:v>148.60339807279118</c:v>
                </c:pt>
                <c:pt idx="25">
                  <c:v>155.11451069865606</c:v>
                </c:pt>
                <c:pt idx="26">
                  <c:v>161.66617507355795</c:v>
                </c:pt>
                <c:pt idx="27">
                  <c:v>168.25742227201613</c:v>
                </c:pt>
                <c:pt idx="28">
                  <c:v>174.8873158245926</c:v>
                </c:pt>
                <c:pt idx="29">
                  <c:v>181.55495203751519</c:v>
                </c:pt>
                <c:pt idx="30">
                  <c:v>188.25945979470129</c:v>
                </c:pt>
                <c:pt idx="31">
                  <c:v>195</c:v>
                </c:pt>
                <c:pt idx="32">
                  <c:v>201.77576477433814</c:v>
                </c:pt>
                <c:pt idx="33">
                  <c:v>208.58597649126395</c:v>
                </c:pt>
                <c:pt idx="34">
                  <c:v>215.42988671168857</c:v>
                </c:pt>
                <c:pt idx="35">
                  <c:v>222.30677506201943</c:v>
                </c:pt>
                <c:pt idx="36">
                  <c:v>229.21594808767381</c:v>
                </c:pt>
                <c:pt idx="37">
                  <c:v>236.15673810496133</c:v>
                </c:pt>
                <c:pt idx="38">
                  <c:v>243.12850206766342</c:v>
                </c:pt>
                <c:pt idx="39">
                  <c:v>250.13062045970605</c:v>
                </c:pt>
                <c:pt idx="40">
                  <c:v>257.16249622166799</c:v>
                </c:pt>
                <c:pt idx="41">
                  <c:v>264.22355371615924</c:v>
                </c:pt>
                <c:pt idx="42">
                  <c:v>271.31323773510491</c:v>
                </c:pt>
                <c:pt idx="43">
                  <c:v>278.43101255050215</c:v>
                </c:pt>
                <c:pt idx="44">
                  <c:v>285.57636100914306</c:v>
                </c:pt>
                <c:pt idx="45">
                  <c:v>292.74878367102167</c:v>
                </c:pt>
                <c:pt idx="46">
                  <c:v>299.94779799059239</c:v>
                </c:pt>
                <c:pt idx="47">
                  <c:v>307.17293753966362</c:v>
                </c:pt>
                <c:pt idx="48">
                  <c:v>314.42375127045165</c:v>
                </c:pt>
                <c:pt idx="49">
                  <c:v>321.69980281715925</c:v>
                </c:pt>
              </c:numCache>
            </c:numRef>
          </c:val>
          <c:smooth val="0"/>
          <c:extLst>
            <c:ext xmlns:c16="http://schemas.microsoft.com/office/drawing/2014/chart" uri="{C3380CC4-5D6E-409C-BE32-E72D297353CC}">
              <c16:uniqueId val="{00000001-554E-42ED-8746-E4F8D157A984}"/>
            </c:ext>
          </c:extLst>
        </c:ser>
        <c:dLbls>
          <c:showLegendKey val="0"/>
          <c:showVal val="0"/>
          <c:showCatName val="0"/>
          <c:showSerName val="0"/>
          <c:showPercent val="0"/>
          <c:showBubbleSize val="0"/>
        </c:dLbls>
        <c:smooth val="0"/>
        <c:axId val="1637406383"/>
        <c:axId val="1543090383"/>
      </c:lineChart>
      <c:catAx>
        <c:axId val="16374063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3090383"/>
        <c:crosses val="autoZero"/>
        <c:auto val="1"/>
        <c:lblAlgn val="ctr"/>
        <c:lblOffset val="100"/>
        <c:noMultiLvlLbl val="0"/>
      </c:catAx>
      <c:valAx>
        <c:axId val="1543090383"/>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406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clarify that a bit, let's look at an example. Let's assume that we need to search a data set 10 times. We will simulate the running time based on the size of the data set. The orange line represent running 10 linear searches on the unsorted data set, while the blue line represents 10 binary searches after sorting the data set using merge sort.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we can see, it is more efficient to perform a merge sort, which runs in N lg (N) time and then perform 10 binary searches running in lg (N) time, than it is to perform 10 linear searches running in N time.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Obviously, the savings become more pronounced as the size of the data set grows.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this chart suggests that it may only take as few as 7 searches to see this benefit, even on smaller data sets. So, if we are writing a program that needs to search for a specific value in an array more than about 7 times, it is probably a good idea to sort the array before doing our searches, at least from a performance standpoint.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45795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fact, this analysis suggests that it may only take as few as 7 searches to see this benefit, even on smaller data sets. So, if we are writing a program that needs to search for a specific value in an array more than about 7 times, it is probably a good idea to sort the array before doing our searches, at least from a performance standpoint.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05924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video, we compared the various sorting algorithms to see how they compared in terms of time complexity. We look at charts that provided us a better idea of what those time complexity equations mean when compared against each other. However, we also talked about why time complexity might not be the only thing to consider when deciding on which algorithms to go with. In fact, we showed several examples of how the data itself in the most important factor to consider when deciding on which algorithm to use.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we looked at when it might make sense to sort our data instead of just using a simple linear search. We found that for fairly small amount of data that we would be searching only a few times, sorting before searching often makes a lot of sense.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878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We introduced four sorting algorithms in this chapter: selection sort, bubble sort, merge sort, and quicksort. In addition, we performed a basic analysis of the time complexity of each algorithm. In this section, we’ll revisit that topic and compare sorting algorithms based on their performance, helping us understand what algorithm to choose based on the situation.</a:t>
            </a:r>
            <a:endParaRPr lang="en-US" sz="1200" kern="1200" dirty="0">
              <a:solidFill>
                <a:schemeClr val="tx1"/>
              </a:solidFill>
              <a:effectLst/>
              <a:latin typeface="+mn-lt"/>
              <a:ea typeface="+mn-ea"/>
              <a:cs typeface="+mn-cs"/>
            </a:endParaRPr>
          </a:p>
          <a:p>
            <a:endParaRPr lang="en-US" dirty="0"/>
          </a:p>
          <a:p>
            <a:r>
              <a:rPr lang="en-US" dirty="0"/>
              <a:t>So, this all looks great and very mathematical, but what does it mean? </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81075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As we can see, the Selection Sort and Bubble sort algorithms run significantly slower than all the other sort algorithms leaving us to wonder why we would ever want to use them.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that brings us to Merge Sort and Quicksort, which run in N * lg(N) time. As shown in the chart, as the size of N grows, the time complexity advantages of these algorithms becomes clear.</a:t>
            </a:r>
          </a:p>
          <a:p>
            <a:endParaRPr lang="en-US"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Based on this chart, we might concluded that we should always use merge sort! It is guaranteed to run in N * lg (N) time, with no troublesome worst-case scenarios to consider, right? Unfortunately, as with many things in the real world, it isn’t that simple.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150256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Which algorithm we choose most often comes down to what we know about our data. The way we get the data greately impacts the performance of sorting algorithms. </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48026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For example, what if we expect to get data that is </a:t>
            </a:r>
            <a:r>
              <a:rPr lang="it-IT" dirty="0"/>
              <a:t>nearly</a:t>
            </a:r>
            <a:r>
              <a:rPr lang="it-IT" i="0" dirty="0"/>
              <a:t> sorted? What if most of the items are already sorted and less than 10% or less are only slightly out of order? Believe it or not, in this case, it might actually make sense to use a simple bubble sort that was optimized to stop sorting when it made a pass through the contianer without making a swap. </a:t>
            </a:r>
            <a:r>
              <a:rPr lang="it-IT" sz="1200" kern="1200" dirty="0">
                <a:solidFill>
                  <a:schemeClr val="tx1"/>
                </a:solidFill>
                <a:effectLst/>
                <a:latin typeface="+mn-lt"/>
                <a:ea typeface="+mn-ea"/>
                <a:cs typeface="+mn-cs"/>
              </a:rPr>
              <a:t>Since only a few elements are slightly out of order, it should only take a few passes to get them back in the correct places. Even though bubble sort runs in N squared time, it may run much faster in this situation.</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809147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So. What if our data is random and uniformly distributed? In this case, we may want to choose Quicksort. Even though quicksort is very slow in the worst case, experience has shown that it will outperform other sorting algoirthms in that situation.</a:t>
            </a:r>
          </a:p>
          <a:p>
            <a:endParaRPr lang="it-IT" sz="1200" kern="1200" dirty="0">
              <a:solidFill>
                <a:schemeClr val="tx1"/>
              </a:solidFill>
              <a:effectLst/>
              <a:latin typeface="+mn-lt"/>
              <a:ea typeface="+mn-ea"/>
              <a:cs typeface="+mn-cs"/>
            </a:endParaRP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4262305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However, if we really know nothing about our data set, it is probably best to choose merge sort, which is gauranteed to work in N * lg(N) time in the worst case.</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45245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now take a look at our searching algorithms. As you recall, our basic linear search algorithms run in order N time while binary search runs in order lg(N) time. As the graph makes clear, binary search will run much faster than linear search, especially as the number of items in our data set increases.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Both of these are significantly faster than any of our sorting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481367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a single linear search is much faster than any of the sorting algorithms we’ve look at, the question become, when should we sort our data to speed up our searches?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actually a very hard question since there are so many factors that come into play, such as the type of data we are dealing with, the size of the data set, and how may searches we expect to perform.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it is generally true that the larger the data set and the more times we need to search it, the more we gain by sorting our data first.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2226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Searching and Sorting Performance</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6105448-C343-4FB4-84D7-778F1CDAFB8D}"/>
              </a:ext>
            </a:extLst>
          </p:cNvPr>
          <p:cNvGraphicFramePr>
            <a:graphicFrameLocks/>
          </p:cNvGraphicFramePr>
          <p:nvPr>
            <p:extLst>
              <p:ext uri="{D42A27DB-BD31-4B8C-83A1-F6EECF244321}">
                <p14:modId xmlns:p14="http://schemas.microsoft.com/office/powerpoint/2010/main" val="1758231517"/>
              </p:ext>
            </p:extLst>
          </p:nvPr>
        </p:nvGraphicFramePr>
        <p:xfrm>
          <a:off x="914400" y="914400"/>
          <a:ext cx="54864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685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5F87000-27C6-4765-BFA9-27B674803BEB}"/>
              </a:ext>
            </a:extLst>
          </p:cNvPr>
          <p:cNvGraphicFramePr>
            <a:graphicFrameLocks/>
          </p:cNvGraphicFramePr>
          <p:nvPr>
            <p:extLst>
              <p:ext uri="{D42A27DB-BD31-4B8C-83A1-F6EECF244321}">
                <p14:modId xmlns:p14="http://schemas.microsoft.com/office/powerpoint/2010/main" val="123367182"/>
              </p:ext>
            </p:extLst>
          </p:nvPr>
        </p:nvGraphicFramePr>
        <p:xfrm>
          <a:off x="914400" y="914400"/>
          <a:ext cx="5486400" cy="50292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4C916FE9-2B6B-45A2-88A2-4CADBF209CC9}"/>
              </a:ext>
            </a:extLst>
          </p:cNvPr>
          <p:cNvCxnSpPr/>
          <p:nvPr/>
        </p:nvCxnSpPr>
        <p:spPr>
          <a:xfrm>
            <a:off x="2416629" y="5818415"/>
            <a:ext cx="87085"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8BFA5264-46AD-40C1-B3D6-05CD4820D742}"/>
              </a:ext>
            </a:extLst>
          </p:cNvPr>
          <p:cNvCxnSpPr/>
          <p:nvPr/>
        </p:nvCxnSpPr>
        <p:spPr>
          <a:xfrm>
            <a:off x="4343400" y="5818415"/>
            <a:ext cx="87085"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4481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1FF38-3C5C-46C3-BF5A-2371AA081BD7}"/>
              </a:ext>
            </a:extLst>
          </p:cNvPr>
          <p:cNvSpPr txBox="1"/>
          <p:nvPr/>
        </p:nvSpPr>
        <p:spPr>
          <a:xfrm rot="20646299">
            <a:off x="707572" y="1861457"/>
            <a:ext cx="7648697" cy="1107996"/>
          </a:xfrm>
          <a:prstGeom prst="rect">
            <a:avLst/>
          </a:prstGeom>
          <a:noFill/>
        </p:spPr>
        <p:txBody>
          <a:bodyPr wrap="none" rtlCol="0">
            <a:spAutoFit/>
          </a:bodyPr>
          <a:lstStyle/>
          <a:p>
            <a:r>
              <a:rPr lang="en-US" sz="6600" dirty="0"/>
              <a:t>Searching and Sorting</a:t>
            </a:r>
          </a:p>
        </p:txBody>
      </p:sp>
    </p:spTree>
    <p:extLst>
      <p:ext uri="{BB962C8B-B14F-4D97-AF65-F5344CB8AC3E}">
        <p14:creationId xmlns:p14="http://schemas.microsoft.com/office/powerpoint/2010/main" val="180201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55046-7825-4098-8295-6D86C8CA0394}"/>
              </a:ext>
            </a:extLst>
          </p:cNvPr>
          <p:cNvSpPr txBox="1"/>
          <p:nvPr/>
        </p:nvSpPr>
        <p:spPr>
          <a:xfrm>
            <a:off x="914400" y="1371600"/>
            <a:ext cx="5726376" cy="3416320"/>
          </a:xfrm>
          <a:prstGeom prst="rect">
            <a:avLst/>
          </a:prstGeom>
          <a:noFill/>
        </p:spPr>
        <p:txBody>
          <a:bodyPr wrap="none" rtlCol="0">
            <a:spAutoFit/>
          </a:bodyPr>
          <a:lstStyle/>
          <a:p>
            <a:pPr lvl="0"/>
            <a:r>
              <a:rPr lang="it-IT" sz="3600" dirty="0"/>
              <a:t>Selection Sort: N</a:t>
            </a:r>
            <a:r>
              <a:rPr lang="it-IT" sz="3600" baseline="30000" dirty="0"/>
              <a:t>2</a:t>
            </a:r>
            <a:endParaRPr lang="en-US" sz="3600" baseline="30000" dirty="0"/>
          </a:p>
          <a:p>
            <a:r>
              <a:rPr lang="it-IT" sz="3600" dirty="0"/>
              <a:t>Bubble Sort: N</a:t>
            </a:r>
            <a:r>
              <a:rPr lang="it-IT" sz="3600" baseline="30000" dirty="0"/>
              <a:t>2</a:t>
            </a:r>
            <a:endParaRPr lang="en-US" sz="3600" dirty="0"/>
          </a:p>
          <a:p>
            <a:pPr lvl="0"/>
            <a:r>
              <a:rPr lang="it-IT" sz="3600" dirty="0"/>
              <a:t>Merge Sort: N * lg N</a:t>
            </a:r>
            <a:endParaRPr lang="en-US" sz="3600" dirty="0"/>
          </a:p>
          <a:p>
            <a:pPr lvl="0"/>
            <a:r>
              <a:rPr lang="it-IT" sz="3600" dirty="0"/>
              <a:t>Quicksort:</a:t>
            </a:r>
          </a:p>
          <a:p>
            <a:pPr lvl="0"/>
            <a:r>
              <a:rPr lang="it-IT" sz="3600" dirty="0"/>
              <a:t>	- Average Case: N * lg N</a:t>
            </a:r>
            <a:endParaRPr lang="en-US" sz="3600" dirty="0"/>
          </a:p>
          <a:p>
            <a:r>
              <a:rPr lang="it-IT" sz="3600" dirty="0"/>
              <a:t>	- Worst Case: N</a:t>
            </a:r>
            <a:r>
              <a:rPr lang="it-IT" sz="3600" baseline="30000" dirty="0"/>
              <a:t>2</a:t>
            </a:r>
            <a:endParaRPr lang="en-US" sz="3600" baseline="30000" dirty="0"/>
          </a:p>
        </p:txBody>
      </p:sp>
    </p:spTree>
    <p:extLst>
      <p:ext uri="{BB962C8B-B14F-4D97-AF65-F5344CB8AC3E}">
        <p14:creationId xmlns:p14="http://schemas.microsoft.com/office/powerpoint/2010/main" val="140319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E7D6947-8FE5-477F-8C77-7FE3CFA4D2D6}"/>
              </a:ext>
            </a:extLst>
          </p:cNvPr>
          <p:cNvGraphicFramePr>
            <a:graphicFrameLocks/>
          </p:cNvGraphicFramePr>
          <p:nvPr>
            <p:extLst>
              <p:ext uri="{D42A27DB-BD31-4B8C-83A1-F6EECF244321}">
                <p14:modId xmlns:p14="http://schemas.microsoft.com/office/powerpoint/2010/main" val="1656712690"/>
              </p:ext>
            </p:extLst>
          </p:nvPr>
        </p:nvGraphicFramePr>
        <p:xfrm>
          <a:off x="914400" y="326571"/>
          <a:ext cx="3443697" cy="5704115"/>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EA6E91D8-D542-4829-B364-69BE58A1009F}"/>
              </a:ext>
            </a:extLst>
          </p:cNvPr>
          <p:cNvSpPr/>
          <p:nvPr/>
        </p:nvSpPr>
        <p:spPr>
          <a:xfrm>
            <a:off x="4168851" y="326571"/>
            <a:ext cx="1194558" cy="523220"/>
          </a:xfrm>
          <a:prstGeom prst="rect">
            <a:avLst/>
          </a:prstGeom>
        </p:spPr>
        <p:txBody>
          <a:bodyPr wrap="none">
            <a:spAutoFit/>
          </a:bodyPr>
          <a:lstStyle/>
          <a:p>
            <a:r>
              <a:rPr lang="it-IT" sz="1400" dirty="0"/>
              <a:t>Selection Sort</a:t>
            </a:r>
          </a:p>
          <a:p>
            <a:r>
              <a:rPr lang="it-IT" sz="1400" dirty="0"/>
              <a:t>Bubble Sort</a:t>
            </a:r>
            <a:endParaRPr lang="en-US" sz="1400" dirty="0"/>
          </a:p>
        </p:txBody>
      </p:sp>
      <p:sp>
        <p:nvSpPr>
          <p:cNvPr id="5" name="Rectangle 4">
            <a:extLst>
              <a:ext uri="{FF2B5EF4-FFF2-40B4-BE49-F238E27FC236}">
                <a16:creationId xmlns:a16="http://schemas.microsoft.com/office/drawing/2014/main" id="{44DA6D0A-EB69-465F-BA0C-F5A33DEB2E80}"/>
              </a:ext>
            </a:extLst>
          </p:cNvPr>
          <p:cNvSpPr/>
          <p:nvPr/>
        </p:nvSpPr>
        <p:spPr>
          <a:xfrm>
            <a:off x="4168851" y="3724307"/>
            <a:ext cx="1282082" cy="523220"/>
          </a:xfrm>
          <a:prstGeom prst="rect">
            <a:avLst/>
          </a:prstGeom>
        </p:spPr>
        <p:txBody>
          <a:bodyPr wrap="none">
            <a:spAutoFit/>
          </a:bodyPr>
          <a:lstStyle/>
          <a:p>
            <a:r>
              <a:rPr lang="it-IT" sz="1400" dirty="0"/>
              <a:t>Merge Sort</a:t>
            </a:r>
          </a:p>
          <a:p>
            <a:r>
              <a:rPr lang="it-IT" sz="1400" dirty="0"/>
              <a:t>Quicksort (avg)</a:t>
            </a:r>
            <a:endParaRPr lang="en-US" sz="1400" dirty="0"/>
          </a:p>
        </p:txBody>
      </p:sp>
      <p:sp>
        <p:nvSpPr>
          <p:cNvPr id="7" name="Rectangle 6">
            <a:extLst>
              <a:ext uri="{FF2B5EF4-FFF2-40B4-BE49-F238E27FC236}">
                <a16:creationId xmlns:a16="http://schemas.microsoft.com/office/drawing/2014/main" id="{65C1A7E6-3139-448E-AB0F-338E0DBD124D}"/>
              </a:ext>
            </a:extLst>
          </p:cNvPr>
          <p:cNvSpPr/>
          <p:nvPr/>
        </p:nvSpPr>
        <p:spPr>
          <a:xfrm>
            <a:off x="1389366" y="6120494"/>
            <a:ext cx="2399055" cy="276999"/>
          </a:xfrm>
          <a:prstGeom prst="rect">
            <a:avLst/>
          </a:prstGeom>
        </p:spPr>
        <p:txBody>
          <a:bodyPr wrap="none">
            <a:spAutoFit/>
          </a:bodyPr>
          <a:lstStyle/>
          <a:p>
            <a:r>
              <a:rPr lang="it-IT" sz="1200" dirty="0"/>
              <a:t>Number of items in the data set (N)</a:t>
            </a:r>
          </a:p>
        </p:txBody>
      </p:sp>
      <p:sp>
        <p:nvSpPr>
          <p:cNvPr id="8" name="Rectangle 7">
            <a:extLst>
              <a:ext uri="{FF2B5EF4-FFF2-40B4-BE49-F238E27FC236}">
                <a16:creationId xmlns:a16="http://schemas.microsoft.com/office/drawing/2014/main" id="{F074CC6C-29E0-4AE0-9018-B08B66A10B5F}"/>
              </a:ext>
            </a:extLst>
          </p:cNvPr>
          <p:cNvSpPr/>
          <p:nvPr/>
        </p:nvSpPr>
        <p:spPr>
          <a:xfrm rot="16200000">
            <a:off x="-214434" y="2991166"/>
            <a:ext cx="1885966" cy="276999"/>
          </a:xfrm>
          <a:prstGeom prst="rect">
            <a:avLst/>
          </a:prstGeom>
        </p:spPr>
        <p:txBody>
          <a:bodyPr wrap="none">
            <a:spAutoFit/>
          </a:bodyPr>
          <a:lstStyle/>
          <a:p>
            <a:r>
              <a:rPr lang="it-IT" sz="1200" dirty="0"/>
              <a:t>Time required by algorithm</a:t>
            </a:r>
          </a:p>
        </p:txBody>
      </p:sp>
      <p:sp>
        <p:nvSpPr>
          <p:cNvPr id="10" name="TextBox 9">
            <a:extLst>
              <a:ext uri="{FF2B5EF4-FFF2-40B4-BE49-F238E27FC236}">
                <a16:creationId xmlns:a16="http://schemas.microsoft.com/office/drawing/2014/main" id="{7524317A-ECB6-4DF1-82C8-1C448551BB9E}"/>
              </a:ext>
            </a:extLst>
          </p:cNvPr>
          <p:cNvSpPr txBox="1"/>
          <p:nvPr/>
        </p:nvSpPr>
        <p:spPr>
          <a:xfrm>
            <a:off x="3417590" y="427204"/>
            <a:ext cx="436338" cy="400110"/>
          </a:xfrm>
          <a:prstGeom prst="rect">
            <a:avLst/>
          </a:prstGeom>
          <a:solidFill>
            <a:schemeClr val="bg1">
              <a:lumMod val="85000"/>
            </a:schemeClr>
          </a:solidFill>
        </p:spPr>
        <p:txBody>
          <a:bodyPr wrap="none" rtlCol="0">
            <a:spAutoFit/>
          </a:bodyPr>
          <a:lstStyle/>
          <a:p>
            <a:r>
              <a:rPr lang="en-US" sz="2000" dirty="0">
                <a:solidFill>
                  <a:schemeClr val="accent2">
                    <a:lumMod val="75000"/>
                  </a:schemeClr>
                </a:solidFill>
              </a:rPr>
              <a:t>N</a:t>
            </a:r>
            <a:r>
              <a:rPr lang="en-US" sz="2000" baseline="30000" dirty="0">
                <a:solidFill>
                  <a:schemeClr val="accent2">
                    <a:lumMod val="75000"/>
                  </a:schemeClr>
                </a:solidFill>
              </a:rPr>
              <a:t>2</a:t>
            </a:r>
          </a:p>
        </p:txBody>
      </p:sp>
    </p:spTree>
    <p:extLst>
      <p:ext uri="{BB962C8B-B14F-4D97-AF65-F5344CB8AC3E}">
        <p14:creationId xmlns:p14="http://schemas.microsoft.com/office/powerpoint/2010/main" val="134990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321613-D6F4-4350-85E3-1384646CC93A}"/>
              </a:ext>
            </a:extLst>
          </p:cNvPr>
          <p:cNvSpPr txBox="1"/>
          <p:nvPr/>
        </p:nvSpPr>
        <p:spPr>
          <a:xfrm>
            <a:off x="914400" y="1371600"/>
            <a:ext cx="5244513" cy="646331"/>
          </a:xfrm>
          <a:prstGeom prst="rect">
            <a:avLst/>
          </a:prstGeom>
          <a:noFill/>
        </p:spPr>
        <p:txBody>
          <a:bodyPr wrap="none" rtlCol="0">
            <a:spAutoFit/>
          </a:bodyPr>
          <a:lstStyle/>
          <a:p>
            <a:r>
              <a:rPr lang="en-US" sz="3600" dirty="0"/>
              <a:t>It </a:t>
            </a:r>
            <a:r>
              <a:rPr lang="it-IT" sz="3600" dirty="0"/>
              <a:t>comes</a:t>
            </a:r>
            <a:r>
              <a:rPr lang="en-US" sz="3600" dirty="0"/>
              <a:t> down to the data!</a:t>
            </a:r>
          </a:p>
        </p:txBody>
      </p:sp>
    </p:spTree>
    <p:extLst>
      <p:ext uri="{BB962C8B-B14F-4D97-AF65-F5344CB8AC3E}">
        <p14:creationId xmlns:p14="http://schemas.microsoft.com/office/powerpoint/2010/main" val="81986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321613-D6F4-4350-85E3-1384646CC93A}"/>
              </a:ext>
            </a:extLst>
          </p:cNvPr>
          <p:cNvSpPr txBox="1"/>
          <p:nvPr/>
        </p:nvSpPr>
        <p:spPr>
          <a:xfrm>
            <a:off x="914400" y="1371600"/>
            <a:ext cx="5244513" cy="1754326"/>
          </a:xfrm>
          <a:prstGeom prst="rect">
            <a:avLst/>
          </a:prstGeom>
          <a:noFill/>
        </p:spPr>
        <p:txBody>
          <a:bodyPr wrap="none" rtlCol="0">
            <a:spAutoFit/>
          </a:bodyPr>
          <a:lstStyle/>
          <a:p>
            <a:r>
              <a:rPr lang="en-US" sz="3600" dirty="0"/>
              <a:t>It </a:t>
            </a:r>
            <a:r>
              <a:rPr lang="it-IT" sz="3600" dirty="0"/>
              <a:t>comes</a:t>
            </a:r>
            <a:r>
              <a:rPr lang="en-US" sz="3600" dirty="0"/>
              <a:t> down to the data!</a:t>
            </a:r>
          </a:p>
          <a:p>
            <a:endParaRPr lang="en-US" sz="3600" dirty="0"/>
          </a:p>
          <a:p>
            <a:r>
              <a:rPr lang="en-US" sz="3600" dirty="0"/>
              <a:t>Nearly sorted?</a:t>
            </a:r>
          </a:p>
        </p:txBody>
      </p:sp>
    </p:spTree>
    <p:extLst>
      <p:ext uri="{BB962C8B-B14F-4D97-AF65-F5344CB8AC3E}">
        <p14:creationId xmlns:p14="http://schemas.microsoft.com/office/powerpoint/2010/main" val="322375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321613-D6F4-4350-85E3-1384646CC93A}"/>
              </a:ext>
            </a:extLst>
          </p:cNvPr>
          <p:cNvSpPr txBox="1"/>
          <p:nvPr/>
        </p:nvSpPr>
        <p:spPr>
          <a:xfrm>
            <a:off x="914400" y="1371600"/>
            <a:ext cx="5244513" cy="2862322"/>
          </a:xfrm>
          <a:prstGeom prst="rect">
            <a:avLst/>
          </a:prstGeom>
          <a:noFill/>
        </p:spPr>
        <p:txBody>
          <a:bodyPr wrap="none" rtlCol="0">
            <a:spAutoFit/>
          </a:bodyPr>
          <a:lstStyle/>
          <a:p>
            <a:r>
              <a:rPr lang="en-US" sz="3600" dirty="0"/>
              <a:t>It </a:t>
            </a:r>
            <a:r>
              <a:rPr lang="it-IT" sz="3600" dirty="0"/>
              <a:t>comes</a:t>
            </a:r>
            <a:r>
              <a:rPr lang="en-US" sz="3600" dirty="0"/>
              <a:t> down to the data!</a:t>
            </a:r>
          </a:p>
          <a:p>
            <a:endParaRPr lang="en-US" sz="3600" dirty="0"/>
          </a:p>
          <a:p>
            <a:r>
              <a:rPr lang="en-US" sz="3600" dirty="0"/>
              <a:t>Nearly sorted?</a:t>
            </a:r>
          </a:p>
          <a:p>
            <a:endParaRPr lang="en-US" sz="3600" dirty="0"/>
          </a:p>
          <a:p>
            <a:r>
              <a:rPr lang="en-US" sz="3600" dirty="0"/>
              <a:t>Uniformly distributed?</a:t>
            </a:r>
          </a:p>
        </p:txBody>
      </p:sp>
    </p:spTree>
    <p:extLst>
      <p:ext uri="{BB962C8B-B14F-4D97-AF65-F5344CB8AC3E}">
        <p14:creationId xmlns:p14="http://schemas.microsoft.com/office/powerpoint/2010/main" val="364901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321613-D6F4-4350-85E3-1384646CC93A}"/>
              </a:ext>
            </a:extLst>
          </p:cNvPr>
          <p:cNvSpPr txBox="1"/>
          <p:nvPr/>
        </p:nvSpPr>
        <p:spPr>
          <a:xfrm>
            <a:off x="914400" y="1371600"/>
            <a:ext cx="5244513" cy="3970318"/>
          </a:xfrm>
          <a:prstGeom prst="rect">
            <a:avLst/>
          </a:prstGeom>
          <a:noFill/>
        </p:spPr>
        <p:txBody>
          <a:bodyPr wrap="none" rtlCol="0">
            <a:spAutoFit/>
          </a:bodyPr>
          <a:lstStyle/>
          <a:p>
            <a:r>
              <a:rPr lang="en-US" sz="3600" dirty="0"/>
              <a:t>It </a:t>
            </a:r>
            <a:r>
              <a:rPr lang="it-IT" sz="3600" dirty="0"/>
              <a:t>comes</a:t>
            </a:r>
            <a:r>
              <a:rPr lang="en-US" sz="3600" dirty="0"/>
              <a:t> down to the data!</a:t>
            </a:r>
          </a:p>
          <a:p>
            <a:endParaRPr lang="en-US" sz="3600" dirty="0"/>
          </a:p>
          <a:p>
            <a:r>
              <a:rPr lang="en-US" sz="3600" dirty="0"/>
              <a:t>Nearly sorted?</a:t>
            </a:r>
          </a:p>
          <a:p>
            <a:endParaRPr lang="en-US" sz="3600" dirty="0"/>
          </a:p>
          <a:p>
            <a:r>
              <a:rPr lang="en-US" sz="3600" dirty="0"/>
              <a:t>Uniformly distributed?</a:t>
            </a:r>
          </a:p>
          <a:p>
            <a:endParaRPr lang="en-US" sz="3600" dirty="0"/>
          </a:p>
          <a:p>
            <a:r>
              <a:rPr lang="en-US" sz="3600" dirty="0"/>
              <a:t>Unknown?</a:t>
            </a:r>
          </a:p>
        </p:txBody>
      </p:sp>
    </p:spTree>
    <p:extLst>
      <p:ext uri="{BB962C8B-B14F-4D97-AF65-F5344CB8AC3E}">
        <p14:creationId xmlns:p14="http://schemas.microsoft.com/office/powerpoint/2010/main" val="287898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999E984-4109-4091-8D1B-8CEDDD21BC74}"/>
              </a:ext>
            </a:extLst>
          </p:cNvPr>
          <p:cNvGraphicFramePr>
            <a:graphicFrameLocks/>
          </p:cNvGraphicFramePr>
          <p:nvPr>
            <p:extLst>
              <p:ext uri="{D42A27DB-BD31-4B8C-83A1-F6EECF244321}">
                <p14:modId xmlns:p14="http://schemas.microsoft.com/office/powerpoint/2010/main" val="1675872987"/>
              </p:ext>
            </p:extLst>
          </p:nvPr>
        </p:nvGraphicFramePr>
        <p:xfrm>
          <a:off x="914399" y="914400"/>
          <a:ext cx="5018314" cy="5018314"/>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530332AD-BAA6-48EA-A3B3-9D6EB0BCC47A}"/>
              </a:ext>
            </a:extLst>
          </p:cNvPr>
          <p:cNvSpPr/>
          <p:nvPr/>
        </p:nvSpPr>
        <p:spPr>
          <a:xfrm>
            <a:off x="4645089" y="4322162"/>
            <a:ext cx="1461619" cy="369332"/>
          </a:xfrm>
          <a:prstGeom prst="rect">
            <a:avLst/>
          </a:prstGeom>
        </p:spPr>
        <p:txBody>
          <a:bodyPr wrap="none">
            <a:spAutoFit/>
          </a:bodyPr>
          <a:lstStyle/>
          <a:p>
            <a:r>
              <a:rPr lang="it-IT" dirty="0"/>
              <a:t>Binary Search</a:t>
            </a:r>
            <a:endParaRPr lang="en-US" dirty="0"/>
          </a:p>
        </p:txBody>
      </p:sp>
      <p:sp>
        <p:nvSpPr>
          <p:cNvPr id="6" name="Rectangle 5">
            <a:extLst>
              <a:ext uri="{FF2B5EF4-FFF2-40B4-BE49-F238E27FC236}">
                <a16:creationId xmlns:a16="http://schemas.microsoft.com/office/drawing/2014/main" id="{F9C1EC94-0F82-4441-ACEC-05B24E375FE1}"/>
              </a:ext>
            </a:extLst>
          </p:cNvPr>
          <p:cNvSpPr/>
          <p:nvPr/>
        </p:nvSpPr>
        <p:spPr>
          <a:xfrm>
            <a:off x="5062259" y="1476509"/>
            <a:ext cx="870454" cy="646331"/>
          </a:xfrm>
          <a:prstGeom prst="rect">
            <a:avLst/>
          </a:prstGeom>
        </p:spPr>
        <p:txBody>
          <a:bodyPr wrap="square">
            <a:spAutoFit/>
          </a:bodyPr>
          <a:lstStyle/>
          <a:p>
            <a:r>
              <a:rPr lang="it-IT" dirty="0"/>
              <a:t>Linear Search</a:t>
            </a:r>
            <a:endParaRPr lang="en-US" dirty="0"/>
          </a:p>
        </p:txBody>
      </p:sp>
      <p:sp>
        <p:nvSpPr>
          <p:cNvPr id="7" name="Rectangle 6">
            <a:extLst>
              <a:ext uri="{FF2B5EF4-FFF2-40B4-BE49-F238E27FC236}">
                <a16:creationId xmlns:a16="http://schemas.microsoft.com/office/drawing/2014/main" id="{BF19AB30-7D68-4299-B3A7-D1F8EA6DAB49}"/>
              </a:ext>
            </a:extLst>
          </p:cNvPr>
          <p:cNvSpPr/>
          <p:nvPr/>
        </p:nvSpPr>
        <p:spPr>
          <a:xfrm>
            <a:off x="1911881" y="5943600"/>
            <a:ext cx="2399055" cy="276999"/>
          </a:xfrm>
          <a:prstGeom prst="rect">
            <a:avLst/>
          </a:prstGeom>
        </p:spPr>
        <p:txBody>
          <a:bodyPr wrap="none">
            <a:spAutoFit/>
          </a:bodyPr>
          <a:lstStyle/>
          <a:p>
            <a:r>
              <a:rPr lang="it-IT" sz="1200" dirty="0"/>
              <a:t>Number of items in the data set (N)</a:t>
            </a:r>
          </a:p>
        </p:txBody>
      </p:sp>
      <p:sp>
        <p:nvSpPr>
          <p:cNvPr id="8" name="Rectangle 7">
            <a:extLst>
              <a:ext uri="{FF2B5EF4-FFF2-40B4-BE49-F238E27FC236}">
                <a16:creationId xmlns:a16="http://schemas.microsoft.com/office/drawing/2014/main" id="{3F7916C8-C150-4F36-9527-C542F30C30F5}"/>
              </a:ext>
            </a:extLst>
          </p:cNvPr>
          <p:cNvSpPr/>
          <p:nvPr/>
        </p:nvSpPr>
        <p:spPr>
          <a:xfrm rot="16200000">
            <a:off x="-167083" y="3535815"/>
            <a:ext cx="1885966" cy="276999"/>
          </a:xfrm>
          <a:prstGeom prst="rect">
            <a:avLst/>
          </a:prstGeom>
        </p:spPr>
        <p:txBody>
          <a:bodyPr wrap="none">
            <a:spAutoFit/>
          </a:bodyPr>
          <a:lstStyle/>
          <a:p>
            <a:r>
              <a:rPr lang="it-IT" sz="1200" dirty="0"/>
              <a:t>Time required by algorithm</a:t>
            </a:r>
          </a:p>
        </p:txBody>
      </p:sp>
    </p:spTree>
    <p:extLst>
      <p:ext uri="{BB962C8B-B14F-4D97-AF65-F5344CB8AC3E}">
        <p14:creationId xmlns:p14="http://schemas.microsoft.com/office/powerpoint/2010/main" val="234299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999E984-4109-4091-8D1B-8CEDDD21BC74}"/>
              </a:ext>
            </a:extLst>
          </p:cNvPr>
          <p:cNvGraphicFramePr>
            <a:graphicFrameLocks/>
          </p:cNvGraphicFramePr>
          <p:nvPr/>
        </p:nvGraphicFramePr>
        <p:xfrm>
          <a:off x="914400" y="914400"/>
          <a:ext cx="54864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EF67F682-2C07-4DF8-A3B1-A97687D93DF8}"/>
              </a:ext>
            </a:extLst>
          </p:cNvPr>
          <p:cNvSpPr/>
          <p:nvPr/>
        </p:nvSpPr>
        <p:spPr>
          <a:xfrm>
            <a:off x="3657600" y="4800487"/>
            <a:ext cx="3555101" cy="1477328"/>
          </a:xfrm>
          <a:prstGeom prst="rect">
            <a:avLst/>
          </a:prstGeom>
        </p:spPr>
        <p:txBody>
          <a:bodyPr wrap="square">
            <a:spAutoFit/>
          </a:bodyPr>
          <a:lstStyle/>
          <a:p>
            <a:pPr lvl="0"/>
            <a:r>
              <a:rPr lang="it-IT" dirty="0"/>
              <a:t>Selection Sort: N</a:t>
            </a:r>
            <a:r>
              <a:rPr lang="it-IT" baseline="30000" dirty="0"/>
              <a:t>2</a:t>
            </a:r>
            <a:endParaRPr lang="en-US" baseline="30000" dirty="0"/>
          </a:p>
          <a:p>
            <a:r>
              <a:rPr lang="it-IT" dirty="0"/>
              <a:t>Bubble Sort: N</a:t>
            </a:r>
            <a:r>
              <a:rPr lang="it-IT" baseline="30000" dirty="0"/>
              <a:t>2</a:t>
            </a:r>
            <a:endParaRPr lang="en-US" dirty="0"/>
          </a:p>
          <a:p>
            <a:pPr lvl="0"/>
            <a:r>
              <a:rPr lang="it-IT" dirty="0"/>
              <a:t>Merge Sort: N * lg N</a:t>
            </a:r>
            <a:endParaRPr lang="en-US" dirty="0"/>
          </a:p>
          <a:p>
            <a:pPr lvl="0"/>
            <a:r>
              <a:rPr lang="it-IT" dirty="0"/>
              <a:t>Quicksort Average Case: N * lg N</a:t>
            </a:r>
            <a:endParaRPr lang="en-US" dirty="0"/>
          </a:p>
          <a:p>
            <a:r>
              <a:rPr lang="it-IT" dirty="0"/>
              <a:t>Quicksort Worst Case: N</a:t>
            </a:r>
            <a:r>
              <a:rPr lang="it-IT" baseline="30000" dirty="0"/>
              <a:t>2</a:t>
            </a:r>
            <a:endParaRPr lang="en-US" baseline="30000" dirty="0"/>
          </a:p>
        </p:txBody>
      </p:sp>
      <p:sp>
        <p:nvSpPr>
          <p:cNvPr id="6" name="Rectangle 5">
            <a:extLst>
              <a:ext uri="{FF2B5EF4-FFF2-40B4-BE49-F238E27FC236}">
                <a16:creationId xmlns:a16="http://schemas.microsoft.com/office/drawing/2014/main" id="{BDE1862E-10A5-45BA-9228-55AC75B6A2C9}"/>
              </a:ext>
            </a:extLst>
          </p:cNvPr>
          <p:cNvSpPr/>
          <p:nvPr/>
        </p:nvSpPr>
        <p:spPr>
          <a:xfrm>
            <a:off x="914400" y="5077486"/>
            <a:ext cx="3555101" cy="923330"/>
          </a:xfrm>
          <a:prstGeom prst="rect">
            <a:avLst/>
          </a:prstGeom>
        </p:spPr>
        <p:txBody>
          <a:bodyPr wrap="square">
            <a:spAutoFit/>
          </a:bodyPr>
          <a:lstStyle/>
          <a:p>
            <a:pPr lvl="0"/>
            <a:r>
              <a:rPr lang="en-US" dirty="0"/>
              <a:t>Linear search: N</a:t>
            </a:r>
            <a:endParaRPr lang="it-IT" baseline="30000" dirty="0"/>
          </a:p>
          <a:p>
            <a:pPr lvl="0"/>
            <a:endParaRPr lang="en-US" dirty="0"/>
          </a:p>
          <a:p>
            <a:pPr lvl="0"/>
            <a:r>
              <a:rPr lang="en-US" dirty="0"/>
              <a:t>Binary search: lg(N)</a:t>
            </a:r>
          </a:p>
        </p:txBody>
      </p:sp>
      <p:sp>
        <p:nvSpPr>
          <p:cNvPr id="7" name="TextBox 6">
            <a:extLst>
              <a:ext uri="{FF2B5EF4-FFF2-40B4-BE49-F238E27FC236}">
                <a16:creationId xmlns:a16="http://schemas.microsoft.com/office/drawing/2014/main" id="{A6FAD128-55F3-47B1-BB25-537DE28B06B7}"/>
              </a:ext>
            </a:extLst>
          </p:cNvPr>
          <p:cNvSpPr txBox="1"/>
          <p:nvPr/>
        </p:nvSpPr>
        <p:spPr>
          <a:xfrm>
            <a:off x="5402493" y="993261"/>
            <a:ext cx="360996" cy="307777"/>
          </a:xfrm>
          <a:prstGeom prst="rect">
            <a:avLst/>
          </a:prstGeom>
          <a:solidFill>
            <a:schemeClr val="bg1">
              <a:lumMod val="85000"/>
            </a:schemeClr>
          </a:solidFill>
        </p:spPr>
        <p:txBody>
          <a:bodyPr wrap="none" rtlCol="0">
            <a:spAutoFit/>
          </a:bodyPr>
          <a:lstStyle/>
          <a:p>
            <a:r>
              <a:rPr lang="en-US" sz="1400" dirty="0">
                <a:solidFill>
                  <a:schemeClr val="accent2">
                    <a:lumMod val="75000"/>
                  </a:schemeClr>
                </a:solidFill>
              </a:rPr>
              <a:t>N</a:t>
            </a:r>
            <a:r>
              <a:rPr lang="en-US" sz="1400" baseline="30000" dirty="0">
                <a:solidFill>
                  <a:schemeClr val="accent2">
                    <a:lumMod val="75000"/>
                  </a:schemeClr>
                </a:solidFill>
              </a:rPr>
              <a:t>2</a:t>
            </a:r>
          </a:p>
        </p:txBody>
      </p:sp>
    </p:spTree>
    <p:extLst>
      <p:ext uri="{BB962C8B-B14F-4D97-AF65-F5344CB8AC3E}">
        <p14:creationId xmlns:p14="http://schemas.microsoft.com/office/powerpoint/2010/main" val="2039064009"/>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6B5C00-A49D-4F91-89B2-E9D01A16B433}">
  <ds:schemaRefs>
    <ds:schemaRef ds:uri="58c44ba5-51a4-40bc-b9f0-9fe2032e2130"/>
    <ds:schemaRef ds:uri="http://www.w3.org/XML/1998/namespace"/>
    <ds:schemaRef ds:uri="http://purl.org/dc/elements/1.1/"/>
    <ds:schemaRef ds:uri="http://schemas.openxmlformats.org/package/2006/metadata/core-properties"/>
    <ds:schemaRef ds:uri="http://schemas.microsoft.com/office/infopath/2007/PartnerControls"/>
    <ds:schemaRef ds:uri="http://purl.org/dc/terms/"/>
    <ds:schemaRef ds:uri="http://purl.org/dc/dcmitype/"/>
    <ds:schemaRef ds:uri="http://schemas.microsoft.com/office/2006/documentManagement/types"/>
    <ds:schemaRef ds:uri="http://schemas.microsoft.com/office/2006/metadata/properties"/>
  </ds:schemaRefs>
</ds:datastoreItem>
</file>

<file path=customXml/itemProps3.xml><?xml version="1.0" encoding="utf-8"?>
<ds:datastoreItem xmlns:ds="http://schemas.openxmlformats.org/officeDocument/2006/customXml" ds:itemID="{923228D6-D594-4907-8908-B39BE33AC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1821</TotalTime>
  <Words>1289</Words>
  <Application>Microsoft Office PowerPoint</Application>
  <PresentationFormat>Widescreen</PresentationFormat>
  <Paragraphs>99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Myriad Pro</vt:lpstr>
      <vt:lpstr>CC_theme</vt:lpstr>
      <vt:lpstr>Searching and Sorting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192</cp:revision>
  <dcterms:created xsi:type="dcterms:W3CDTF">2020-02-07T13:53:42Z</dcterms:created>
  <dcterms:modified xsi:type="dcterms:W3CDTF">2020-03-20T22:18:06Z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