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0"/>
  </p:notesMasterIdLst>
  <p:sldIdLst>
    <p:sldId id="257" r:id="rId5"/>
    <p:sldId id="258" r:id="rId6"/>
    <p:sldId id="312" r:id="rId7"/>
    <p:sldId id="317" r:id="rId8"/>
    <p:sldId id="318" r:id="rId9"/>
    <p:sldId id="319" r:id="rId10"/>
    <p:sldId id="320" r:id="rId11"/>
    <p:sldId id="321" r:id="rId12"/>
    <p:sldId id="322" r:id="rId13"/>
    <p:sldId id="324" r:id="rId14"/>
    <p:sldId id="325" r:id="rId15"/>
    <p:sldId id="313" r:id="rId16"/>
    <p:sldId id="326" r:id="rId17"/>
    <p:sldId id="327" r:id="rId18"/>
    <p:sldId id="328" r:id="rId19"/>
    <p:sldId id="329" r:id="rId20"/>
    <p:sldId id="330" r:id="rId21"/>
    <p:sldId id="331" r:id="rId22"/>
    <p:sldId id="332" r:id="rId23"/>
    <p:sldId id="333" r:id="rId24"/>
    <p:sldId id="334" r:id="rId25"/>
    <p:sldId id="335" r:id="rId26"/>
    <p:sldId id="338" r:id="rId27"/>
    <p:sldId id="339" r:id="rId28"/>
    <p:sldId id="33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118" autoAdjust="0"/>
  </p:normalViewPr>
  <p:slideViewPr>
    <p:cSldViewPr snapToGrid="0">
      <p:cViewPr varScale="1">
        <p:scale>
          <a:sx n="83" d="100"/>
          <a:sy n="83" d="100"/>
        </p:scale>
        <p:origin x="91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5C686-E975-4851-995B-B3B455D4CBEA}" type="datetimeFigureOut">
              <a:rPr lang="en-US" smtClean="0"/>
              <a:t>4/7/2020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883D-7433-4936-953B-ADB591C14B73}" type="slidenum">
              <a:rPr lang="en-US" smtClean="0"/>
              <a:t>‹#›</a:t>
            </a:fld>
            <a:endParaRPr lang="en-US"/>
          </a:p>
        </p:txBody>
      </p:sp>
    </p:spTree>
    <p:extLst>
      <p:ext uri="{BB962C8B-B14F-4D97-AF65-F5344CB8AC3E}">
        <p14:creationId xmlns:p14="http://schemas.microsoft.com/office/powerpoint/2010/main" val="72575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first attribute  is a pointer to the first node in the list, which we call "head". We will use head to provide us access to the nodes in the list when we define our operations.</a:t>
            </a:r>
          </a:p>
        </p:txBody>
      </p:sp>
      <p:sp>
        <p:nvSpPr>
          <p:cNvPr id="4" name="Slide Number Placeholder 3"/>
          <p:cNvSpPr>
            <a:spLocks noGrp="1"/>
          </p:cNvSpPr>
          <p:nvPr>
            <p:ph type="sldNum" sz="quarter" idx="5"/>
          </p:nvPr>
        </p:nvSpPr>
        <p:spPr/>
        <p:txBody>
          <a:bodyPr/>
          <a:lstStyle/>
          <a:p>
            <a:fld id="{1A44883D-7433-4936-953B-ADB591C14B73}" type="slidenum">
              <a:rPr lang="en-US" smtClean="0"/>
              <a:t>10</a:t>
            </a:fld>
            <a:endParaRPr lang="en-US"/>
          </a:p>
        </p:txBody>
      </p:sp>
    </p:spTree>
    <p:extLst>
      <p:ext uri="{BB962C8B-B14F-4D97-AF65-F5344CB8AC3E}">
        <p14:creationId xmlns:p14="http://schemas.microsoft.com/office/powerpoint/2010/main" val="754553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second attribute is the integer size, which we use to keep track of the number of nodes in the list. As we go through the list operations, we will have to update size any time we insert or remove a node from the list.</a:t>
            </a:r>
          </a:p>
        </p:txBody>
      </p:sp>
      <p:sp>
        <p:nvSpPr>
          <p:cNvPr id="4" name="Slide Number Placeholder 3"/>
          <p:cNvSpPr>
            <a:spLocks noGrp="1"/>
          </p:cNvSpPr>
          <p:nvPr>
            <p:ph type="sldNum" sz="quarter" idx="5"/>
          </p:nvPr>
        </p:nvSpPr>
        <p:spPr/>
        <p:txBody>
          <a:bodyPr/>
          <a:lstStyle/>
          <a:p>
            <a:fld id="{1A44883D-7433-4936-953B-ADB591C14B73}" type="slidenum">
              <a:rPr lang="en-US" smtClean="0"/>
              <a:t>11</a:t>
            </a:fld>
            <a:endParaRPr lang="en-US"/>
          </a:p>
        </p:txBody>
      </p:sp>
    </p:spTree>
    <p:extLst>
      <p:ext uri="{BB962C8B-B14F-4D97-AF65-F5344CB8AC3E}">
        <p14:creationId xmlns:p14="http://schemas.microsoft.com/office/powerpoint/2010/main" val="1515971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operation we will look at is the "prepend" operation, which allows us to insert a node into the first location in the list. If the list is empty, it will simply add the node to the list. If there are already nodes in the list, the new node will be inserted between head and the first node in the list.</a:t>
            </a:r>
          </a:p>
        </p:txBody>
      </p:sp>
      <p:sp>
        <p:nvSpPr>
          <p:cNvPr id="4" name="Slide Number Placeholder 3"/>
          <p:cNvSpPr>
            <a:spLocks noGrp="1"/>
          </p:cNvSpPr>
          <p:nvPr>
            <p:ph type="sldNum" sz="quarter" idx="5"/>
          </p:nvPr>
        </p:nvSpPr>
        <p:spPr/>
        <p:txBody>
          <a:bodyPr/>
          <a:lstStyle/>
          <a:p>
            <a:fld id="{1A44883D-7433-4936-953B-ADB591C14B73}" type="slidenum">
              <a:rPr lang="en-US" smtClean="0"/>
              <a:t>12</a:t>
            </a:fld>
            <a:endParaRPr lang="en-US"/>
          </a:p>
        </p:txBody>
      </p:sp>
    </p:spTree>
    <p:extLst>
      <p:ext uri="{BB962C8B-B14F-4D97-AF65-F5344CB8AC3E}">
        <p14:creationId xmlns:p14="http://schemas.microsoft.com/office/powerpoint/2010/main" val="2174501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does prepend work? The first line creates a new node and puts the input data into the data attribute in the node. Now we are ready to put the node into the list.</a:t>
            </a:r>
          </a:p>
        </p:txBody>
      </p:sp>
      <p:sp>
        <p:nvSpPr>
          <p:cNvPr id="4" name="Slide Number Placeholder 3"/>
          <p:cNvSpPr>
            <a:spLocks noGrp="1"/>
          </p:cNvSpPr>
          <p:nvPr>
            <p:ph type="sldNum" sz="quarter" idx="5"/>
          </p:nvPr>
        </p:nvSpPr>
        <p:spPr/>
        <p:txBody>
          <a:bodyPr/>
          <a:lstStyle/>
          <a:p>
            <a:fld id="{1A44883D-7433-4936-953B-ADB591C14B73}" type="slidenum">
              <a:rPr lang="en-US" smtClean="0"/>
              <a:t>13</a:t>
            </a:fld>
            <a:endParaRPr lang="en-US"/>
          </a:p>
        </p:txBody>
      </p:sp>
    </p:spTree>
    <p:extLst>
      <p:ext uri="{BB962C8B-B14F-4D97-AF65-F5344CB8AC3E}">
        <p14:creationId xmlns:p14="http://schemas.microsoft.com/office/powerpoint/2010/main" val="10360869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is to set the next pointer in our new node to point to the node where head is currently pointing. If the list is empty, head is null and the next pointer in  the new node will be null. However, if the list is not empty, the new node's next pointer will point at what was the first node in the list.</a:t>
            </a:r>
          </a:p>
        </p:txBody>
      </p:sp>
      <p:sp>
        <p:nvSpPr>
          <p:cNvPr id="4" name="Slide Number Placeholder 3"/>
          <p:cNvSpPr>
            <a:spLocks noGrp="1"/>
          </p:cNvSpPr>
          <p:nvPr>
            <p:ph type="sldNum" sz="quarter" idx="5"/>
          </p:nvPr>
        </p:nvSpPr>
        <p:spPr/>
        <p:txBody>
          <a:bodyPr/>
          <a:lstStyle/>
          <a:p>
            <a:fld id="{1A44883D-7433-4936-953B-ADB591C14B73}" type="slidenum">
              <a:rPr lang="en-US" smtClean="0"/>
              <a:t>14</a:t>
            </a:fld>
            <a:endParaRPr lang="en-US"/>
          </a:p>
        </p:txBody>
      </p:sp>
    </p:spTree>
    <p:extLst>
      <p:ext uri="{BB962C8B-B14F-4D97-AF65-F5344CB8AC3E}">
        <p14:creationId xmlns:p14="http://schemas.microsoft.com/office/powerpoint/2010/main" val="2278047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change head to point at the new node instead of the node it was pointing to previously. And that's it. Head now points to our new node, which points to the next node in the list. We have inserted the new node into our list.</a:t>
            </a:r>
          </a:p>
        </p:txBody>
      </p:sp>
      <p:sp>
        <p:nvSpPr>
          <p:cNvPr id="4" name="Slide Number Placeholder 3"/>
          <p:cNvSpPr>
            <a:spLocks noGrp="1"/>
          </p:cNvSpPr>
          <p:nvPr>
            <p:ph type="sldNum" sz="quarter" idx="5"/>
          </p:nvPr>
        </p:nvSpPr>
        <p:spPr/>
        <p:txBody>
          <a:bodyPr/>
          <a:lstStyle/>
          <a:p>
            <a:fld id="{1A44883D-7433-4936-953B-ADB591C14B73}" type="slidenum">
              <a:rPr lang="en-US" smtClean="0"/>
              <a:t>15</a:t>
            </a:fld>
            <a:endParaRPr lang="en-US"/>
          </a:p>
        </p:txBody>
      </p:sp>
    </p:spTree>
    <p:extLst>
      <p:ext uri="{BB962C8B-B14F-4D97-AF65-F5344CB8AC3E}">
        <p14:creationId xmlns:p14="http://schemas.microsoft.com/office/powerpoint/2010/main" val="2849622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we need to update size and we are done.</a:t>
            </a:r>
          </a:p>
        </p:txBody>
      </p:sp>
      <p:sp>
        <p:nvSpPr>
          <p:cNvPr id="4" name="Slide Number Placeholder 3"/>
          <p:cNvSpPr>
            <a:spLocks noGrp="1"/>
          </p:cNvSpPr>
          <p:nvPr>
            <p:ph type="sldNum" sz="quarter" idx="5"/>
          </p:nvPr>
        </p:nvSpPr>
        <p:spPr/>
        <p:txBody>
          <a:bodyPr/>
          <a:lstStyle/>
          <a:p>
            <a:fld id="{1A44883D-7433-4936-953B-ADB591C14B73}" type="slidenum">
              <a:rPr lang="en-US" smtClean="0"/>
              <a:t>16</a:t>
            </a:fld>
            <a:endParaRPr lang="en-US"/>
          </a:p>
        </p:txBody>
      </p:sp>
    </p:spTree>
    <p:extLst>
      <p:ext uri="{BB962C8B-B14F-4D97-AF65-F5344CB8AC3E}">
        <p14:creationId xmlns:p14="http://schemas.microsoft.com/office/powerpoint/2010/main" val="4137858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Removal is also fairly straightforward. Notice that the remove operation returns the data stored in the first node of the list. This is important in many applications where we store data in a list to be reused at a later time.</a:t>
            </a:r>
          </a:p>
        </p:txBody>
      </p:sp>
      <p:sp>
        <p:nvSpPr>
          <p:cNvPr id="4" name="Slide Number Placeholder 3"/>
          <p:cNvSpPr>
            <a:spLocks noGrp="1"/>
          </p:cNvSpPr>
          <p:nvPr>
            <p:ph type="sldNum" sz="quarter" idx="5"/>
          </p:nvPr>
        </p:nvSpPr>
        <p:spPr/>
        <p:txBody>
          <a:bodyPr/>
          <a:lstStyle/>
          <a:p>
            <a:fld id="{1A44883D-7433-4936-953B-ADB591C14B73}" type="slidenum">
              <a:rPr lang="en-US" smtClean="0"/>
              <a:t>17</a:t>
            </a:fld>
            <a:endParaRPr lang="en-US"/>
          </a:p>
        </p:txBody>
      </p:sp>
    </p:spTree>
    <p:extLst>
      <p:ext uri="{BB962C8B-B14F-4D97-AF65-F5344CB8AC3E}">
        <p14:creationId xmlns:p14="http://schemas.microsoft.com/office/powerpoint/2010/main" val="21851281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need to check our precondition, namely that our list is not empty. If size == 0, then our list is empty and we raise an exception since we can't remove a node from an empty list.</a:t>
            </a:r>
          </a:p>
        </p:txBody>
      </p:sp>
      <p:sp>
        <p:nvSpPr>
          <p:cNvPr id="4" name="Slide Number Placeholder 3"/>
          <p:cNvSpPr>
            <a:spLocks noGrp="1"/>
          </p:cNvSpPr>
          <p:nvPr>
            <p:ph type="sldNum" sz="quarter" idx="5"/>
          </p:nvPr>
        </p:nvSpPr>
        <p:spPr/>
        <p:txBody>
          <a:bodyPr/>
          <a:lstStyle/>
          <a:p>
            <a:fld id="{1A44883D-7433-4936-953B-ADB591C14B73}" type="slidenum">
              <a:rPr lang="en-US" smtClean="0"/>
              <a:t>18</a:t>
            </a:fld>
            <a:endParaRPr lang="en-US"/>
          </a:p>
        </p:txBody>
      </p:sp>
    </p:spTree>
    <p:extLst>
      <p:ext uri="{BB962C8B-B14F-4D97-AF65-F5344CB8AC3E}">
        <p14:creationId xmlns:p14="http://schemas.microsoft.com/office/powerpoint/2010/main" val="25476538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assuming we have at least one node in the list, our next step is to store the data in the first node in the list into a temporary storage. We will then use this temporary variable to return the data at the end of the operation.</a:t>
            </a:r>
          </a:p>
        </p:txBody>
      </p:sp>
      <p:sp>
        <p:nvSpPr>
          <p:cNvPr id="4" name="Slide Number Placeholder 3"/>
          <p:cNvSpPr>
            <a:spLocks noGrp="1"/>
          </p:cNvSpPr>
          <p:nvPr>
            <p:ph type="sldNum" sz="quarter" idx="5"/>
          </p:nvPr>
        </p:nvSpPr>
        <p:spPr/>
        <p:txBody>
          <a:bodyPr/>
          <a:lstStyle/>
          <a:p>
            <a:fld id="{1A44883D-7433-4936-953B-ADB591C14B73}" type="slidenum">
              <a:rPr lang="en-US" smtClean="0"/>
              <a:t>19</a:t>
            </a:fld>
            <a:endParaRPr lang="en-US"/>
          </a:p>
        </p:txBody>
      </p:sp>
    </p:spTree>
    <p:extLst>
      <p:ext uri="{BB962C8B-B14F-4D97-AF65-F5344CB8AC3E}">
        <p14:creationId xmlns:p14="http://schemas.microsoft.com/office/powerpoint/2010/main" val="263643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are going to look into the code required to create a singly linked list. First we'll look at the code to create a node, and then we'll take a look at the singly linked list class and some of its basic operations.</a:t>
            </a:r>
          </a:p>
          <a:p>
            <a:endParaRPr lang="en-US" dirty="0"/>
          </a:p>
          <a:p>
            <a:r>
              <a:rPr lang="en-US" dirty="0"/>
              <a:t>While there are literally dozens of useful operations you could write for a linked list, we will restrict our operations to only those minimally required for a list. We will look at the more complicated operations of inserting and removing items from the middle of a list later.</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a:t>
            </a:fld>
            <a:endParaRPr lang="en-US"/>
          </a:p>
        </p:txBody>
      </p:sp>
    </p:spTree>
    <p:extLst>
      <p:ext uri="{BB962C8B-B14F-4D97-AF65-F5344CB8AC3E}">
        <p14:creationId xmlns:p14="http://schemas.microsoft.com/office/powerpoint/2010/main" val="6239359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update head to point at the first's node's next pointer, which points at the second node in the list. That's really all that is required to remove the first node from the list.</a:t>
            </a:r>
          </a:p>
        </p:txBody>
      </p:sp>
      <p:sp>
        <p:nvSpPr>
          <p:cNvPr id="4" name="Slide Number Placeholder 3"/>
          <p:cNvSpPr>
            <a:spLocks noGrp="1"/>
          </p:cNvSpPr>
          <p:nvPr>
            <p:ph type="sldNum" sz="quarter" idx="5"/>
          </p:nvPr>
        </p:nvSpPr>
        <p:spPr/>
        <p:txBody>
          <a:bodyPr/>
          <a:lstStyle/>
          <a:p>
            <a:fld id="{1A44883D-7433-4936-953B-ADB591C14B73}" type="slidenum">
              <a:rPr lang="en-US" smtClean="0"/>
              <a:t>20</a:t>
            </a:fld>
            <a:endParaRPr lang="en-US"/>
          </a:p>
        </p:txBody>
      </p:sp>
    </p:spTree>
    <p:extLst>
      <p:ext uri="{BB962C8B-B14F-4D97-AF65-F5344CB8AC3E}">
        <p14:creationId xmlns:p14="http://schemas.microsoft.com/office/powerpoint/2010/main" val="36704334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update size by decrementing it by 1.</a:t>
            </a:r>
          </a:p>
        </p:txBody>
      </p:sp>
      <p:sp>
        <p:nvSpPr>
          <p:cNvPr id="4" name="Slide Number Placeholder 3"/>
          <p:cNvSpPr>
            <a:spLocks noGrp="1"/>
          </p:cNvSpPr>
          <p:nvPr>
            <p:ph type="sldNum" sz="quarter" idx="5"/>
          </p:nvPr>
        </p:nvSpPr>
        <p:spPr/>
        <p:txBody>
          <a:bodyPr/>
          <a:lstStyle/>
          <a:p>
            <a:fld id="{1A44883D-7433-4936-953B-ADB591C14B73}" type="slidenum">
              <a:rPr lang="en-US" smtClean="0"/>
              <a:t>21</a:t>
            </a:fld>
            <a:endParaRPr lang="en-US"/>
          </a:p>
        </p:txBody>
      </p:sp>
    </p:spTree>
    <p:extLst>
      <p:ext uri="{BB962C8B-B14F-4D97-AF65-F5344CB8AC3E}">
        <p14:creationId xmlns:p14="http://schemas.microsoft.com/office/powerpoint/2010/main" val="3082127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we return the data in temp to complete our operation.</a:t>
            </a:r>
          </a:p>
        </p:txBody>
      </p:sp>
      <p:sp>
        <p:nvSpPr>
          <p:cNvPr id="4" name="Slide Number Placeholder 3"/>
          <p:cNvSpPr>
            <a:spLocks noGrp="1"/>
          </p:cNvSpPr>
          <p:nvPr>
            <p:ph type="sldNum" sz="quarter" idx="5"/>
          </p:nvPr>
        </p:nvSpPr>
        <p:spPr/>
        <p:txBody>
          <a:bodyPr/>
          <a:lstStyle/>
          <a:p>
            <a:fld id="{1A44883D-7433-4936-953B-ADB591C14B73}" type="slidenum">
              <a:rPr lang="en-US" smtClean="0"/>
              <a:t>22</a:t>
            </a:fld>
            <a:endParaRPr lang="en-US"/>
          </a:p>
        </p:txBody>
      </p:sp>
    </p:spTree>
    <p:extLst>
      <p:ext uri="{BB962C8B-B14F-4D97-AF65-F5344CB8AC3E}">
        <p14:creationId xmlns:p14="http://schemas.microsoft.com/office/powerpoint/2010/main" val="1483041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isEmpty</a:t>
            </a:r>
            <a:r>
              <a:rPr lang="en-US" dirty="0"/>
              <a:t> operation is extremely simple. All we need to do is return the truth of the expression, size = 0. There are no preconditions or other attributes to update.</a:t>
            </a:r>
          </a:p>
        </p:txBody>
      </p:sp>
      <p:sp>
        <p:nvSpPr>
          <p:cNvPr id="4" name="Slide Number Placeholder 3"/>
          <p:cNvSpPr>
            <a:spLocks noGrp="1"/>
          </p:cNvSpPr>
          <p:nvPr>
            <p:ph type="sldNum" sz="quarter" idx="5"/>
          </p:nvPr>
        </p:nvSpPr>
        <p:spPr/>
        <p:txBody>
          <a:bodyPr/>
          <a:lstStyle/>
          <a:p>
            <a:fld id="{1A44883D-7433-4936-953B-ADB591C14B73}" type="slidenum">
              <a:rPr lang="en-US" smtClean="0"/>
              <a:t>23</a:t>
            </a:fld>
            <a:endParaRPr lang="en-US"/>
          </a:p>
        </p:txBody>
      </p:sp>
    </p:spTree>
    <p:extLst>
      <p:ext uri="{BB962C8B-B14F-4D97-AF65-F5344CB8AC3E}">
        <p14:creationId xmlns:p14="http://schemas.microsoft.com/office/powerpoint/2010/main" val="32414325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peek operation is also simple. In fact, all we need to do is return the data help in the first node of the list. However, we must first be careful to check if the list is empty before we try to return the data. Since we are not inserting or removing any nodes from the list, we do not have to update size.</a:t>
            </a:r>
          </a:p>
        </p:txBody>
      </p:sp>
      <p:sp>
        <p:nvSpPr>
          <p:cNvPr id="4" name="Slide Number Placeholder 3"/>
          <p:cNvSpPr>
            <a:spLocks noGrp="1"/>
          </p:cNvSpPr>
          <p:nvPr>
            <p:ph type="sldNum" sz="quarter" idx="5"/>
          </p:nvPr>
        </p:nvSpPr>
        <p:spPr/>
        <p:txBody>
          <a:bodyPr/>
          <a:lstStyle/>
          <a:p>
            <a:fld id="{1A44883D-7433-4936-953B-ADB591C14B73}" type="slidenum">
              <a:rPr lang="en-US" smtClean="0"/>
              <a:t>24</a:t>
            </a:fld>
            <a:endParaRPr lang="en-US"/>
          </a:p>
        </p:txBody>
      </p:sp>
    </p:spTree>
    <p:extLst>
      <p:ext uri="{BB962C8B-B14F-4D97-AF65-F5344CB8AC3E}">
        <p14:creationId xmlns:p14="http://schemas.microsoft.com/office/powerpoint/2010/main" val="39288293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there you have it. A brief introduction to the code required to implement a singly linked list. Most of the operations shown are straightforward and easy to code. Since there are no loops in any of these operations, they all run in constant time.</a:t>
            </a:r>
          </a:p>
        </p:txBody>
      </p:sp>
      <p:sp>
        <p:nvSpPr>
          <p:cNvPr id="4" name="Slide Number Placeholder 3"/>
          <p:cNvSpPr>
            <a:spLocks noGrp="1"/>
          </p:cNvSpPr>
          <p:nvPr>
            <p:ph type="sldNum" sz="quarter" idx="5"/>
          </p:nvPr>
        </p:nvSpPr>
        <p:spPr/>
        <p:txBody>
          <a:bodyPr/>
          <a:lstStyle/>
          <a:p>
            <a:fld id="{1A44883D-7433-4936-953B-ADB591C14B73}" type="slidenum">
              <a:rPr lang="en-US" smtClean="0"/>
              <a:t>25</a:t>
            </a:fld>
            <a:endParaRPr lang="en-US"/>
          </a:p>
        </p:txBody>
      </p:sp>
    </p:spTree>
    <p:extLst>
      <p:ext uri="{BB962C8B-B14F-4D97-AF65-F5344CB8AC3E}">
        <p14:creationId xmlns:p14="http://schemas.microsoft.com/office/powerpoint/2010/main" val="759944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thing we need to look at when building lists is the definition of a node. Lists are built on nodes and thus their definition is of vital importance. </a:t>
            </a:r>
          </a:p>
        </p:txBody>
      </p:sp>
      <p:sp>
        <p:nvSpPr>
          <p:cNvPr id="4" name="Slide Number Placeholder 3"/>
          <p:cNvSpPr>
            <a:spLocks noGrp="1"/>
          </p:cNvSpPr>
          <p:nvPr>
            <p:ph type="sldNum" sz="quarter" idx="5"/>
          </p:nvPr>
        </p:nvSpPr>
        <p:spPr/>
        <p:txBody>
          <a:bodyPr/>
          <a:lstStyle/>
          <a:p>
            <a:fld id="{1A44883D-7433-4936-953B-ADB591C14B73}" type="slidenum">
              <a:rPr lang="en-US" smtClean="0"/>
              <a:t>3</a:t>
            </a:fld>
            <a:endParaRPr lang="en-US"/>
          </a:p>
        </p:txBody>
      </p:sp>
    </p:spTree>
    <p:extLst>
      <p:ext uri="{BB962C8B-B14F-4D97-AF65-F5344CB8AC3E}">
        <p14:creationId xmlns:p14="http://schemas.microsoft.com/office/powerpoint/2010/main" val="3266234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node class, we have two attributes. The first holds the data associated with a node. In our node, we will try to be as general as possible, so we will allow any type of object to be stored in the data attribute of the node.</a:t>
            </a:r>
          </a:p>
        </p:txBody>
      </p:sp>
      <p:sp>
        <p:nvSpPr>
          <p:cNvPr id="4" name="Slide Number Placeholder 3"/>
          <p:cNvSpPr>
            <a:spLocks noGrp="1"/>
          </p:cNvSpPr>
          <p:nvPr>
            <p:ph type="sldNum" sz="quarter" idx="5"/>
          </p:nvPr>
        </p:nvSpPr>
        <p:spPr/>
        <p:txBody>
          <a:bodyPr/>
          <a:lstStyle/>
          <a:p>
            <a:fld id="{1A44883D-7433-4936-953B-ADB591C14B73}" type="slidenum">
              <a:rPr lang="en-US" smtClean="0"/>
              <a:t>4</a:t>
            </a:fld>
            <a:endParaRPr lang="en-US"/>
          </a:p>
        </p:txBody>
      </p:sp>
    </p:spTree>
    <p:extLst>
      <p:ext uri="{BB962C8B-B14F-4D97-AF65-F5344CB8AC3E}">
        <p14:creationId xmlns:p14="http://schemas.microsoft.com/office/powerpoint/2010/main" val="731276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attributed is the next pointer. While we call it a pointer, the next attribute is really a variable that holds the reference to, or the address of, another node in memory. When we say we are setting the next attribute to be equal to node X, what we really mean is that we are storing the address of node X into the variable next.</a:t>
            </a:r>
          </a:p>
        </p:txBody>
      </p:sp>
      <p:sp>
        <p:nvSpPr>
          <p:cNvPr id="4" name="Slide Number Placeholder 3"/>
          <p:cNvSpPr>
            <a:spLocks noGrp="1"/>
          </p:cNvSpPr>
          <p:nvPr>
            <p:ph type="sldNum" sz="quarter" idx="5"/>
          </p:nvPr>
        </p:nvSpPr>
        <p:spPr/>
        <p:txBody>
          <a:bodyPr/>
          <a:lstStyle/>
          <a:p>
            <a:fld id="{1A44883D-7433-4936-953B-ADB591C14B73}" type="slidenum">
              <a:rPr lang="en-US" smtClean="0"/>
              <a:t>5</a:t>
            </a:fld>
            <a:endParaRPr lang="en-US"/>
          </a:p>
        </p:txBody>
      </p:sp>
    </p:spTree>
    <p:extLst>
      <p:ext uri="{BB962C8B-B14F-4D97-AF65-F5344CB8AC3E}">
        <p14:creationId xmlns:p14="http://schemas.microsoft.com/office/powerpoint/2010/main" val="2355910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thing we'll look at is the constructor. Notice that our constructor requires that the user provide a piece of data as input. This data can be any type of object. The input object is stored in the data attributed of the node.</a:t>
            </a:r>
          </a:p>
        </p:txBody>
      </p:sp>
      <p:sp>
        <p:nvSpPr>
          <p:cNvPr id="4" name="Slide Number Placeholder 3"/>
          <p:cNvSpPr>
            <a:spLocks noGrp="1"/>
          </p:cNvSpPr>
          <p:nvPr>
            <p:ph type="sldNum" sz="quarter" idx="5"/>
          </p:nvPr>
        </p:nvSpPr>
        <p:spPr/>
        <p:txBody>
          <a:bodyPr/>
          <a:lstStyle/>
          <a:p>
            <a:fld id="{1A44883D-7433-4936-953B-ADB591C14B73}" type="slidenum">
              <a:rPr lang="en-US" smtClean="0"/>
              <a:t>6</a:t>
            </a:fld>
            <a:endParaRPr lang="en-US"/>
          </a:p>
        </p:txBody>
      </p:sp>
    </p:spTree>
    <p:extLst>
      <p:ext uri="{BB962C8B-B14F-4D97-AF65-F5344CB8AC3E}">
        <p14:creationId xmlns:p14="http://schemas.microsoft.com/office/powerpoint/2010/main" val="519252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need to initialize the next pointer. Since we don't know where this node will be put into a list, we cannot point it at another node. Therefore, we set the next pointer to null. When we set a pointer to null, what we really mean is that a special address is stored in the pointer so that the system that means the pointer does not actually point at a memory location. Often, this value is 0. </a:t>
            </a:r>
          </a:p>
        </p:txBody>
      </p:sp>
      <p:sp>
        <p:nvSpPr>
          <p:cNvPr id="4" name="Slide Number Placeholder 3"/>
          <p:cNvSpPr>
            <a:spLocks noGrp="1"/>
          </p:cNvSpPr>
          <p:nvPr>
            <p:ph type="sldNum" sz="quarter" idx="5"/>
          </p:nvPr>
        </p:nvSpPr>
        <p:spPr/>
        <p:txBody>
          <a:bodyPr/>
          <a:lstStyle/>
          <a:p>
            <a:fld id="{1A44883D-7433-4936-953B-ADB591C14B73}" type="slidenum">
              <a:rPr lang="en-US" smtClean="0"/>
              <a:t>7</a:t>
            </a:fld>
            <a:endParaRPr lang="en-US"/>
          </a:p>
        </p:txBody>
      </p:sp>
    </p:spTree>
    <p:extLst>
      <p:ext uri="{BB962C8B-B14F-4D97-AF65-F5344CB8AC3E}">
        <p14:creationId xmlns:p14="http://schemas.microsoft.com/office/powerpoint/2010/main" val="960040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node class also provides a </a:t>
            </a:r>
            <a:r>
              <a:rPr lang="en-US" dirty="0" err="1"/>
              <a:t>toString</a:t>
            </a:r>
            <a:r>
              <a:rPr lang="en-US" dirty="0"/>
              <a:t> operation as required for all classes. In this case, we simply call the </a:t>
            </a:r>
            <a:r>
              <a:rPr lang="en-US" dirty="0" err="1"/>
              <a:t>toString</a:t>
            </a:r>
            <a:r>
              <a:rPr lang="en-US" dirty="0"/>
              <a:t> operation of the data in the node. This allows the list </a:t>
            </a:r>
            <a:r>
              <a:rPr lang="en-US" dirty="0" err="1"/>
              <a:t>toString</a:t>
            </a:r>
            <a:r>
              <a:rPr lang="en-US" dirty="0"/>
              <a:t> operator to produce a string of data that will be useful.</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8</a:t>
            </a:fld>
            <a:endParaRPr lang="en-US"/>
          </a:p>
        </p:txBody>
      </p:sp>
    </p:spTree>
    <p:extLst>
      <p:ext uri="{BB962C8B-B14F-4D97-AF65-F5344CB8AC3E}">
        <p14:creationId xmlns:p14="http://schemas.microsoft.com/office/powerpoint/2010/main" val="2131246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our node class, we can defined our </a:t>
            </a:r>
            <a:r>
              <a:rPr lang="en-US" dirty="0" err="1"/>
              <a:t>SingleLinkedList</a:t>
            </a:r>
            <a:r>
              <a:rPr lang="en-US" dirty="0"/>
              <a:t> class to store a list. </a:t>
            </a:r>
          </a:p>
        </p:txBody>
      </p:sp>
      <p:sp>
        <p:nvSpPr>
          <p:cNvPr id="4" name="Slide Number Placeholder 3"/>
          <p:cNvSpPr>
            <a:spLocks noGrp="1"/>
          </p:cNvSpPr>
          <p:nvPr>
            <p:ph type="sldNum" sz="quarter" idx="5"/>
          </p:nvPr>
        </p:nvSpPr>
        <p:spPr/>
        <p:txBody>
          <a:bodyPr/>
          <a:lstStyle/>
          <a:p>
            <a:fld id="{1A44883D-7433-4936-953B-ADB591C14B73}" type="slidenum">
              <a:rPr lang="en-US" smtClean="0"/>
              <a:t>9</a:t>
            </a:fld>
            <a:endParaRPr lang="en-US"/>
          </a:p>
        </p:txBody>
      </p:sp>
    </p:spTree>
    <p:extLst>
      <p:ext uri="{BB962C8B-B14F-4D97-AF65-F5344CB8AC3E}">
        <p14:creationId xmlns:p14="http://schemas.microsoft.com/office/powerpoint/2010/main" val="1683838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119347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9865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76643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62766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5589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59627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01062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71083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36575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07069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9403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CC98C-563E-4F7D-9927-73EC4AAC1618}" type="datetimeFigureOut">
              <a:rPr lang="en-US" smtClean="0"/>
              <a:t>4/7/2020</a:t>
            </a:fld>
            <a:endParaRPr lang="en-US"/>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F958E-7B8F-4EBF-90B1-6C1DA9F53C9C}" type="slidenum">
              <a:rPr lang="en-US" smtClean="0"/>
              <a:t>‹#›</a:t>
            </a:fld>
            <a:endParaRPr lang="en-US"/>
          </a:p>
        </p:txBody>
      </p:sp>
    </p:spTree>
    <p:extLst>
      <p:ext uri="{BB962C8B-B14F-4D97-AF65-F5344CB8AC3E}">
        <p14:creationId xmlns:p14="http://schemas.microsoft.com/office/powerpoint/2010/main" val="866830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pixabay.com/en/list-checkbox-checked-tick-note-147904/"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hyperlink" Target="https://pixabay.com/en/list-checkbox-checked-tick-note-147904/"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latin typeface="Myriad Pro" panose="020B0503030403020204" pitchFamily="34" charset="0"/>
              </a:rPr>
              <a:t>Singly Linked Lists</a:t>
            </a: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2603598" cy="523220"/>
          </a:xfrm>
          <a:prstGeom prst="rect">
            <a:avLst/>
          </a:prstGeom>
          <a:noFill/>
        </p:spPr>
        <p:txBody>
          <a:bodyPr wrap="none" rtlCol="0">
            <a:spAutoFit/>
          </a:bodyPr>
          <a:lstStyle/>
          <a:p>
            <a:r>
              <a:rPr lang="en-US" sz="2800" dirty="0">
                <a:latin typeface="Myriad Pro" panose="020B0503030403020204" pitchFamily="34" charset="0"/>
              </a:rPr>
              <a:t>Linked List Class</a:t>
            </a:r>
          </a:p>
        </p:txBody>
      </p:sp>
      <p:sp>
        <p:nvSpPr>
          <p:cNvPr id="24" name="Rectangle 23">
            <a:extLst>
              <a:ext uri="{FF2B5EF4-FFF2-40B4-BE49-F238E27FC236}">
                <a16:creationId xmlns:a16="http://schemas.microsoft.com/office/drawing/2014/main" id="{101E5540-BE0C-4A20-9DAF-38BE0320BE01}"/>
              </a:ext>
            </a:extLst>
          </p:cNvPr>
          <p:cNvSpPr/>
          <p:nvPr/>
        </p:nvSpPr>
        <p:spPr>
          <a:xfrm>
            <a:off x="1994478" y="398691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5" name="Oval 4">
            <a:extLst>
              <a:ext uri="{FF2B5EF4-FFF2-40B4-BE49-F238E27FC236}">
                <a16:creationId xmlns:a16="http://schemas.microsoft.com/office/drawing/2014/main" id="{0B93936D-6D50-4681-B448-F4448BE058F5}"/>
              </a:ext>
            </a:extLst>
          </p:cNvPr>
          <p:cNvSpPr/>
          <p:nvPr/>
        </p:nvSpPr>
        <p:spPr>
          <a:xfrm>
            <a:off x="2194285" y="418671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8ADE72EF-102D-40DD-BFDA-50B4A556AC84}"/>
              </a:ext>
            </a:extLst>
          </p:cNvPr>
          <p:cNvCxnSpPr>
            <a:cxnSpLocks/>
          </p:cNvCxnSpPr>
          <p:nvPr/>
        </p:nvCxnSpPr>
        <p:spPr>
          <a:xfrm>
            <a:off x="2363558" y="4271355"/>
            <a:ext cx="750367"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2" name="Rectangle 1">
            <a:extLst>
              <a:ext uri="{FF2B5EF4-FFF2-40B4-BE49-F238E27FC236}">
                <a16:creationId xmlns:a16="http://schemas.microsoft.com/office/drawing/2014/main" id="{193462CE-E7F2-4AEB-9B63-4B1C8F4624E2}"/>
              </a:ext>
            </a:extLst>
          </p:cNvPr>
          <p:cNvSpPr/>
          <p:nvPr/>
        </p:nvSpPr>
        <p:spPr>
          <a:xfrm>
            <a:off x="1425929" y="2034650"/>
            <a:ext cx="3594981" cy="967957"/>
          </a:xfrm>
          <a:prstGeom prst="rect">
            <a:avLst/>
          </a:prstGeom>
        </p:spPr>
        <p:txBody>
          <a:bodyPr wrap="square">
            <a:spAutoFit/>
          </a:bodyPr>
          <a:lstStyle/>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Class </a:t>
            </a:r>
            <a:r>
              <a:rPr lang="en-US" dirty="0" err="1">
                <a:latin typeface="Consolas" panose="020B0609020204030204" pitchFamily="49" charset="0"/>
                <a:ea typeface="Times New Roman" panose="02020603050405020304" pitchFamily="18" charset="0"/>
                <a:cs typeface="Courier New" panose="02070309020205020404" pitchFamily="49" charset="0"/>
              </a:rPr>
              <a:t>SingleLinkedList</a:t>
            </a:r>
            <a:r>
              <a:rPr lang="en-US" dirty="0">
                <a:latin typeface="Consolas" panose="020B0609020204030204" pitchFamily="49" charset="0"/>
                <a:ea typeface="Times New Roman" panose="02020603050405020304" pitchFamily="18" charset="0"/>
                <a:cs typeface="Courier New" panose="02070309020205020404" pitchFamily="49" charset="0"/>
              </a:rPr>
              <a:t> </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Node head</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8310" marR="0">
              <a:lnSpc>
                <a:spcPct val="107000"/>
              </a:lnSpc>
              <a:spcBef>
                <a:spcPts val="0"/>
              </a:spcBef>
              <a:spcAft>
                <a:spcPts val="120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Integer size = 0</a:t>
            </a:r>
            <a:endParaRPr lang="en-US" sz="28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0902E6A-C2F8-420F-AF56-34DFAC8B8A33}"/>
              </a:ext>
            </a:extLst>
          </p:cNvPr>
          <p:cNvSpPr txBox="1"/>
          <p:nvPr/>
        </p:nvSpPr>
        <p:spPr>
          <a:xfrm>
            <a:off x="1874002" y="3536540"/>
            <a:ext cx="809837" cy="461665"/>
          </a:xfrm>
          <a:prstGeom prst="rect">
            <a:avLst/>
          </a:prstGeom>
          <a:noFill/>
        </p:spPr>
        <p:txBody>
          <a:bodyPr wrap="none" rtlCol="0">
            <a:spAutoFit/>
          </a:bodyPr>
          <a:lstStyle/>
          <a:p>
            <a:r>
              <a:rPr lang="en-US" sz="2400" dirty="0"/>
              <a:t>head</a:t>
            </a:r>
          </a:p>
        </p:txBody>
      </p:sp>
    </p:spTree>
    <p:extLst>
      <p:ext uri="{BB962C8B-B14F-4D97-AF65-F5344CB8AC3E}">
        <p14:creationId xmlns:p14="http://schemas.microsoft.com/office/powerpoint/2010/main" val="4048609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2603598" cy="523220"/>
          </a:xfrm>
          <a:prstGeom prst="rect">
            <a:avLst/>
          </a:prstGeom>
          <a:noFill/>
        </p:spPr>
        <p:txBody>
          <a:bodyPr wrap="none" rtlCol="0">
            <a:spAutoFit/>
          </a:bodyPr>
          <a:lstStyle/>
          <a:p>
            <a:r>
              <a:rPr lang="en-US" sz="2800" dirty="0">
                <a:latin typeface="Myriad Pro" panose="020B0503030403020204" pitchFamily="34" charset="0"/>
              </a:rPr>
              <a:t>Linked List Class</a:t>
            </a:r>
          </a:p>
        </p:txBody>
      </p:sp>
      <p:sp>
        <p:nvSpPr>
          <p:cNvPr id="24" name="Rectangle 23">
            <a:extLst>
              <a:ext uri="{FF2B5EF4-FFF2-40B4-BE49-F238E27FC236}">
                <a16:creationId xmlns:a16="http://schemas.microsoft.com/office/drawing/2014/main" id="{101E5540-BE0C-4A20-9DAF-38BE0320BE01}"/>
              </a:ext>
            </a:extLst>
          </p:cNvPr>
          <p:cNvSpPr/>
          <p:nvPr/>
        </p:nvSpPr>
        <p:spPr>
          <a:xfrm>
            <a:off x="1994478" y="398691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5" name="Oval 4">
            <a:extLst>
              <a:ext uri="{FF2B5EF4-FFF2-40B4-BE49-F238E27FC236}">
                <a16:creationId xmlns:a16="http://schemas.microsoft.com/office/drawing/2014/main" id="{0B93936D-6D50-4681-B448-F4448BE058F5}"/>
              </a:ext>
            </a:extLst>
          </p:cNvPr>
          <p:cNvSpPr/>
          <p:nvPr/>
        </p:nvSpPr>
        <p:spPr>
          <a:xfrm>
            <a:off x="2194285" y="418671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8ADE72EF-102D-40DD-BFDA-50B4A556AC84}"/>
              </a:ext>
            </a:extLst>
          </p:cNvPr>
          <p:cNvCxnSpPr>
            <a:cxnSpLocks/>
          </p:cNvCxnSpPr>
          <p:nvPr/>
        </p:nvCxnSpPr>
        <p:spPr>
          <a:xfrm>
            <a:off x="2363558" y="4271355"/>
            <a:ext cx="750367"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2" name="Rectangle 1">
            <a:extLst>
              <a:ext uri="{FF2B5EF4-FFF2-40B4-BE49-F238E27FC236}">
                <a16:creationId xmlns:a16="http://schemas.microsoft.com/office/drawing/2014/main" id="{193462CE-E7F2-4AEB-9B63-4B1C8F4624E2}"/>
              </a:ext>
            </a:extLst>
          </p:cNvPr>
          <p:cNvSpPr/>
          <p:nvPr/>
        </p:nvSpPr>
        <p:spPr>
          <a:xfrm>
            <a:off x="1425929" y="2034650"/>
            <a:ext cx="3594981" cy="967957"/>
          </a:xfrm>
          <a:prstGeom prst="rect">
            <a:avLst/>
          </a:prstGeom>
        </p:spPr>
        <p:txBody>
          <a:bodyPr wrap="square">
            <a:spAutoFit/>
          </a:bodyPr>
          <a:lstStyle/>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Class </a:t>
            </a:r>
            <a:r>
              <a:rPr lang="en-US" dirty="0" err="1">
                <a:latin typeface="Consolas" panose="020B0609020204030204" pitchFamily="49" charset="0"/>
                <a:ea typeface="Times New Roman" panose="02020603050405020304" pitchFamily="18" charset="0"/>
                <a:cs typeface="Courier New" panose="02070309020205020404" pitchFamily="49" charset="0"/>
              </a:rPr>
              <a:t>SingleLinkedList</a:t>
            </a:r>
            <a:r>
              <a:rPr lang="en-US" dirty="0">
                <a:latin typeface="Consolas" panose="020B0609020204030204" pitchFamily="49" charset="0"/>
                <a:ea typeface="Times New Roman" panose="02020603050405020304" pitchFamily="18" charset="0"/>
                <a:cs typeface="Courier New" panose="02070309020205020404" pitchFamily="49" charset="0"/>
              </a:rPr>
              <a:t> </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Node head</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8310" marR="0">
              <a:lnSpc>
                <a:spcPct val="107000"/>
              </a:lnSpc>
              <a:spcBef>
                <a:spcPts val="0"/>
              </a:spcBef>
              <a:spcAft>
                <a:spcPts val="120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Integer size = 0</a:t>
            </a:r>
            <a:endParaRPr lang="en-US" sz="28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0902E6A-C2F8-420F-AF56-34DFAC8B8A33}"/>
              </a:ext>
            </a:extLst>
          </p:cNvPr>
          <p:cNvSpPr txBox="1"/>
          <p:nvPr/>
        </p:nvSpPr>
        <p:spPr>
          <a:xfrm>
            <a:off x="1874002" y="3536540"/>
            <a:ext cx="809837" cy="461665"/>
          </a:xfrm>
          <a:prstGeom prst="rect">
            <a:avLst/>
          </a:prstGeom>
          <a:noFill/>
        </p:spPr>
        <p:txBody>
          <a:bodyPr wrap="none" rtlCol="0">
            <a:spAutoFit/>
          </a:bodyPr>
          <a:lstStyle/>
          <a:p>
            <a:r>
              <a:rPr lang="en-US" sz="2400" dirty="0"/>
              <a:t>head</a:t>
            </a:r>
          </a:p>
        </p:txBody>
      </p:sp>
      <p:sp>
        <p:nvSpPr>
          <p:cNvPr id="8" name="Rectangle 7">
            <a:extLst>
              <a:ext uri="{FF2B5EF4-FFF2-40B4-BE49-F238E27FC236}">
                <a16:creationId xmlns:a16="http://schemas.microsoft.com/office/drawing/2014/main" id="{63894B09-F94C-4F62-8B76-8FA9C8B79AA7}"/>
              </a:ext>
            </a:extLst>
          </p:cNvPr>
          <p:cNvSpPr/>
          <p:nvPr/>
        </p:nvSpPr>
        <p:spPr>
          <a:xfrm>
            <a:off x="4193155" y="398691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12" name="TextBox 11">
            <a:extLst>
              <a:ext uri="{FF2B5EF4-FFF2-40B4-BE49-F238E27FC236}">
                <a16:creationId xmlns:a16="http://schemas.microsoft.com/office/drawing/2014/main" id="{5CB3402A-8877-4BDC-B0CE-356C4A18AC53}"/>
              </a:ext>
            </a:extLst>
          </p:cNvPr>
          <p:cNvSpPr txBox="1"/>
          <p:nvPr/>
        </p:nvSpPr>
        <p:spPr>
          <a:xfrm>
            <a:off x="4155490" y="3536539"/>
            <a:ext cx="644215" cy="461665"/>
          </a:xfrm>
          <a:prstGeom prst="rect">
            <a:avLst/>
          </a:prstGeom>
          <a:noFill/>
        </p:spPr>
        <p:txBody>
          <a:bodyPr wrap="none" rtlCol="0">
            <a:spAutoFit/>
          </a:bodyPr>
          <a:lstStyle/>
          <a:p>
            <a:r>
              <a:rPr lang="en-US" sz="2400" dirty="0"/>
              <a:t>size</a:t>
            </a:r>
          </a:p>
        </p:txBody>
      </p:sp>
    </p:spTree>
    <p:extLst>
      <p:ext uri="{BB962C8B-B14F-4D97-AF65-F5344CB8AC3E}">
        <p14:creationId xmlns:p14="http://schemas.microsoft.com/office/powerpoint/2010/main" val="3955398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5CBB8D-33E6-4BC5-B12E-1F1127EDE29A}"/>
              </a:ext>
            </a:extLst>
          </p:cNvPr>
          <p:cNvSpPr txBox="1"/>
          <p:nvPr/>
        </p:nvSpPr>
        <p:spPr>
          <a:xfrm>
            <a:off x="1874002" y="914400"/>
            <a:ext cx="1597873" cy="523220"/>
          </a:xfrm>
          <a:prstGeom prst="rect">
            <a:avLst/>
          </a:prstGeom>
          <a:noFill/>
        </p:spPr>
        <p:txBody>
          <a:bodyPr wrap="none" rtlCol="0">
            <a:spAutoFit/>
          </a:bodyPr>
          <a:lstStyle/>
          <a:p>
            <a:r>
              <a:rPr lang="en-US" sz="2800" dirty="0">
                <a:latin typeface="Myriad Pro" panose="020B0503030403020204" pitchFamily="34" charset="0"/>
              </a:rPr>
              <a:t>Inserting </a:t>
            </a:r>
          </a:p>
        </p:txBody>
      </p:sp>
      <p:sp>
        <p:nvSpPr>
          <p:cNvPr id="3" name="Rectangle 2">
            <a:extLst>
              <a:ext uri="{FF2B5EF4-FFF2-40B4-BE49-F238E27FC236}">
                <a16:creationId xmlns:a16="http://schemas.microsoft.com/office/drawing/2014/main" id="{806DC059-D792-4919-8265-B90F6CB4D2A6}"/>
              </a:ext>
            </a:extLst>
          </p:cNvPr>
          <p:cNvSpPr/>
          <p:nvPr/>
        </p:nvSpPr>
        <p:spPr>
          <a:xfrm>
            <a:off x="936567" y="2500476"/>
            <a:ext cx="3776749" cy="1857047"/>
          </a:xfrm>
          <a:prstGeom prst="rect">
            <a:avLst/>
          </a:prstGeom>
        </p:spPr>
        <p:txBody>
          <a:bodyPr wrap="square">
            <a:spAutoFit/>
          </a:bodyPr>
          <a:lstStyle/>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function prepend(data)</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node = new Node(data) </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err="1">
                <a:latin typeface="Consolas" panose="020B0609020204030204" pitchFamily="49" charset="0"/>
                <a:ea typeface="Times New Roman" panose="02020603050405020304" pitchFamily="18" charset="0"/>
                <a:cs typeface="Courier New" panose="02070309020205020404" pitchFamily="49" charset="0"/>
              </a:rPr>
              <a:t>node.next</a:t>
            </a:r>
            <a:r>
              <a:rPr lang="en-US" dirty="0">
                <a:latin typeface="Consolas" panose="020B0609020204030204" pitchFamily="49" charset="0"/>
                <a:ea typeface="Times New Roman" panose="02020603050405020304" pitchFamily="18" charset="0"/>
                <a:cs typeface="Courier New" panose="02070309020205020404" pitchFamily="49" charset="0"/>
              </a:rPr>
              <a:t> = head</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head = node</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size = size + 1</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8310" marR="0">
              <a:lnSpc>
                <a:spcPct val="107000"/>
              </a:lnSpc>
              <a:spcBef>
                <a:spcPts val="0"/>
              </a:spcBef>
              <a:spcAft>
                <a:spcPts val="120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end function</a:t>
            </a:r>
            <a:endParaRPr lang="en-US" sz="28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C5EB4A6-30A2-4CCA-B71D-BDFCC66E574B}"/>
              </a:ext>
            </a:extLst>
          </p:cNvPr>
          <p:cNvSpPr txBox="1"/>
          <p:nvPr/>
        </p:nvSpPr>
        <p:spPr>
          <a:xfrm>
            <a:off x="4923202" y="2384757"/>
            <a:ext cx="809837" cy="461665"/>
          </a:xfrm>
          <a:prstGeom prst="rect">
            <a:avLst/>
          </a:prstGeom>
          <a:noFill/>
        </p:spPr>
        <p:txBody>
          <a:bodyPr wrap="none" rtlCol="0">
            <a:spAutoFit/>
          </a:bodyPr>
          <a:lstStyle/>
          <a:p>
            <a:r>
              <a:rPr lang="en-US" sz="2400" dirty="0"/>
              <a:t>head</a:t>
            </a:r>
          </a:p>
        </p:txBody>
      </p:sp>
      <p:cxnSp>
        <p:nvCxnSpPr>
          <p:cNvPr id="11" name="Straight Arrow Connector 10">
            <a:extLst>
              <a:ext uri="{FF2B5EF4-FFF2-40B4-BE49-F238E27FC236}">
                <a16:creationId xmlns:a16="http://schemas.microsoft.com/office/drawing/2014/main" id="{BB8B8C06-6F0A-4C30-8FBC-4C1BCCFC228F}"/>
              </a:ext>
            </a:extLst>
          </p:cNvPr>
          <p:cNvCxnSpPr>
            <a:cxnSpLocks/>
            <a:stCxn id="10" idx="0"/>
          </p:cNvCxnSpPr>
          <p:nvPr/>
        </p:nvCxnSpPr>
        <p:spPr>
          <a:xfrm flipV="1">
            <a:off x="5328121" y="1663909"/>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24" name="Group 23">
            <a:extLst>
              <a:ext uri="{FF2B5EF4-FFF2-40B4-BE49-F238E27FC236}">
                <a16:creationId xmlns:a16="http://schemas.microsoft.com/office/drawing/2014/main" id="{86C5A4C0-A6A3-4041-AB39-CA2CFFE736AE}"/>
              </a:ext>
            </a:extLst>
          </p:cNvPr>
          <p:cNvGrpSpPr/>
          <p:nvPr/>
        </p:nvGrpSpPr>
        <p:grpSpPr>
          <a:xfrm>
            <a:off x="5043063" y="1095019"/>
            <a:ext cx="1475570" cy="568889"/>
            <a:chOff x="5091485" y="1095020"/>
            <a:chExt cx="1475570" cy="568889"/>
          </a:xfrm>
        </p:grpSpPr>
        <p:sp>
          <p:nvSpPr>
            <p:cNvPr id="25" name="Rectangle 24">
              <a:extLst>
                <a:ext uri="{FF2B5EF4-FFF2-40B4-BE49-F238E27FC236}">
                  <a16:creationId xmlns:a16="http://schemas.microsoft.com/office/drawing/2014/main" id="{8857212D-0324-4447-BE2C-E35119F7FDBC}"/>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6" name="Rectangle 25">
              <a:extLst>
                <a:ext uri="{FF2B5EF4-FFF2-40B4-BE49-F238E27FC236}">
                  <a16:creationId xmlns:a16="http://schemas.microsoft.com/office/drawing/2014/main" id="{6B685000-9914-410A-9EE8-6595D6E7EFC6}"/>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7" name="Oval 26">
              <a:extLst>
                <a:ext uri="{FF2B5EF4-FFF2-40B4-BE49-F238E27FC236}">
                  <a16:creationId xmlns:a16="http://schemas.microsoft.com/office/drawing/2014/main" id="{5053F416-6959-4524-8CBD-06E682440CEC}"/>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0741E171-A23D-47F0-87EC-9BA2D406A266}"/>
                </a:ext>
              </a:extLst>
            </p:cNvPr>
            <p:cNvCxnSpPr>
              <a:cxnSpLocks/>
            </p:cNvCxnSpPr>
            <p:nvPr/>
          </p:nvCxnSpPr>
          <p:spPr>
            <a:xfrm>
              <a:off x="6029454" y="1379464"/>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grpSp>
        <p:nvGrpSpPr>
          <p:cNvPr id="29" name="Group 28">
            <a:extLst>
              <a:ext uri="{FF2B5EF4-FFF2-40B4-BE49-F238E27FC236}">
                <a16:creationId xmlns:a16="http://schemas.microsoft.com/office/drawing/2014/main" id="{6594EBEE-DFB6-41E6-98F3-1328F77413FA}"/>
              </a:ext>
            </a:extLst>
          </p:cNvPr>
          <p:cNvGrpSpPr/>
          <p:nvPr/>
        </p:nvGrpSpPr>
        <p:grpSpPr>
          <a:xfrm>
            <a:off x="6518633" y="1095018"/>
            <a:ext cx="1475570" cy="568889"/>
            <a:chOff x="5091485" y="1095020"/>
            <a:chExt cx="1475570" cy="568889"/>
          </a:xfrm>
        </p:grpSpPr>
        <p:sp>
          <p:nvSpPr>
            <p:cNvPr id="30" name="Rectangle 29">
              <a:extLst>
                <a:ext uri="{FF2B5EF4-FFF2-40B4-BE49-F238E27FC236}">
                  <a16:creationId xmlns:a16="http://schemas.microsoft.com/office/drawing/2014/main" id="{5EAE58F1-1603-4F9F-B3FF-9B8D9DDC7302}"/>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m</a:t>
              </a:r>
            </a:p>
          </p:txBody>
        </p:sp>
        <p:sp>
          <p:nvSpPr>
            <p:cNvPr id="31" name="Rectangle 30">
              <a:extLst>
                <a:ext uri="{FF2B5EF4-FFF2-40B4-BE49-F238E27FC236}">
                  <a16:creationId xmlns:a16="http://schemas.microsoft.com/office/drawing/2014/main" id="{9B6F9B11-4EB1-45A1-B627-132821208511}"/>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547CD578-7F45-44E8-835B-59624EC563A3}"/>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445E735B-43AB-47BF-894D-810A33B592A4}"/>
                </a:ext>
              </a:extLst>
            </p:cNvPr>
            <p:cNvCxnSpPr>
              <a:cxnSpLocks/>
            </p:cNvCxnSpPr>
            <p:nvPr/>
          </p:nvCxnSpPr>
          <p:spPr>
            <a:xfrm>
              <a:off x="6029454" y="1379464"/>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grpSp>
        <p:nvGrpSpPr>
          <p:cNvPr id="34" name="Group 33">
            <a:extLst>
              <a:ext uri="{FF2B5EF4-FFF2-40B4-BE49-F238E27FC236}">
                <a16:creationId xmlns:a16="http://schemas.microsoft.com/office/drawing/2014/main" id="{6B1DBC53-59E0-4826-A4DE-C03575407C96}"/>
              </a:ext>
            </a:extLst>
          </p:cNvPr>
          <p:cNvGrpSpPr/>
          <p:nvPr/>
        </p:nvGrpSpPr>
        <p:grpSpPr>
          <a:xfrm>
            <a:off x="7994203" y="1095017"/>
            <a:ext cx="1137778" cy="568889"/>
            <a:chOff x="5091485" y="1095020"/>
            <a:chExt cx="1137778" cy="568889"/>
          </a:xfrm>
        </p:grpSpPr>
        <p:sp>
          <p:nvSpPr>
            <p:cNvPr id="35" name="Rectangle 34">
              <a:extLst>
                <a:ext uri="{FF2B5EF4-FFF2-40B4-BE49-F238E27FC236}">
                  <a16:creationId xmlns:a16="http://schemas.microsoft.com/office/drawing/2014/main" id="{63DA0C8D-5523-4453-B40D-FABE389D5DDC}"/>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x</a:t>
              </a:r>
            </a:p>
          </p:txBody>
        </p:sp>
        <p:sp>
          <p:nvSpPr>
            <p:cNvPr id="36" name="Rectangle 35">
              <a:extLst>
                <a:ext uri="{FF2B5EF4-FFF2-40B4-BE49-F238E27FC236}">
                  <a16:creationId xmlns:a16="http://schemas.microsoft.com/office/drawing/2014/main" id="{2FAE192C-9A8C-493F-BEA5-07BD33FC4D52}"/>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7" name="Oval 36">
              <a:extLst>
                <a:ext uri="{FF2B5EF4-FFF2-40B4-BE49-F238E27FC236}">
                  <a16:creationId xmlns:a16="http://schemas.microsoft.com/office/drawing/2014/main" id="{FC218ACA-6D41-49B5-A791-0D0A1B1B5CB5}"/>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F36BABD2-CA59-4C0C-8E30-348780DBA14F}"/>
              </a:ext>
            </a:extLst>
          </p:cNvPr>
          <p:cNvSpPr/>
          <p:nvPr/>
        </p:nvSpPr>
        <p:spPr>
          <a:xfrm>
            <a:off x="8278647" y="2277533"/>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40" name="TextBox 39">
            <a:extLst>
              <a:ext uri="{FF2B5EF4-FFF2-40B4-BE49-F238E27FC236}">
                <a16:creationId xmlns:a16="http://schemas.microsoft.com/office/drawing/2014/main" id="{CDF32008-B527-427A-98F1-24D886A0A3B1}"/>
              </a:ext>
            </a:extLst>
          </p:cNvPr>
          <p:cNvSpPr txBox="1"/>
          <p:nvPr/>
        </p:nvSpPr>
        <p:spPr>
          <a:xfrm>
            <a:off x="8240982" y="1827162"/>
            <a:ext cx="644215" cy="461665"/>
          </a:xfrm>
          <a:prstGeom prst="rect">
            <a:avLst/>
          </a:prstGeom>
          <a:noFill/>
        </p:spPr>
        <p:txBody>
          <a:bodyPr wrap="none" rtlCol="0">
            <a:spAutoFit/>
          </a:bodyPr>
          <a:lstStyle/>
          <a:p>
            <a:r>
              <a:rPr lang="en-US" sz="2400" dirty="0"/>
              <a:t>size</a:t>
            </a:r>
          </a:p>
        </p:txBody>
      </p:sp>
    </p:spTree>
    <p:extLst>
      <p:ext uri="{BB962C8B-B14F-4D97-AF65-F5344CB8AC3E}">
        <p14:creationId xmlns:p14="http://schemas.microsoft.com/office/powerpoint/2010/main" val="3765467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5CBB8D-33E6-4BC5-B12E-1F1127EDE29A}"/>
              </a:ext>
            </a:extLst>
          </p:cNvPr>
          <p:cNvSpPr txBox="1"/>
          <p:nvPr/>
        </p:nvSpPr>
        <p:spPr>
          <a:xfrm>
            <a:off x="1874002" y="914400"/>
            <a:ext cx="1597873" cy="523220"/>
          </a:xfrm>
          <a:prstGeom prst="rect">
            <a:avLst/>
          </a:prstGeom>
          <a:noFill/>
        </p:spPr>
        <p:txBody>
          <a:bodyPr wrap="none" rtlCol="0">
            <a:spAutoFit/>
          </a:bodyPr>
          <a:lstStyle/>
          <a:p>
            <a:r>
              <a:rPr lang="en-US" sz="2800" dirty="0">
                <a:latin typeface="Myriad Pro" panose="020B0503030403020204" pitchFamily="34" charset="0"/>
              </a:rPr>
              <a:t>Inserting </a:t>
            </a:r>
          </a:p>
        </p:txBody>
      </p:sp>
      <p:sp>
        <p:nvSpPr>
          <p:cNvPr id="3" name="Rectangle 2">
            <a:extLst>
              <a:ext uri="{FF2B5EF4-FFF2-40B4-BE49-F238E27FC236}">
                <a16:creationId xmlns:a16="http://schemas.microsoft.com/office/drawing/2014/main" id="{806DC059-D792-4919-8265-B90F6CB4D2A6}"/>
              </a:ext>
            </a:extLst>
          </p:cNvPr>
          <p:cNvSpPr/>
          <p:nvPr/>
        </p:nvSpPr>
        <p:spPr>
          <a:xfrm>
            <a:off x="936567" y="2500476"/>
            <a:ext cx="3776749" cy="1857047"/>
          </a:xfrm>
          <a:prstGeom prst="rect">
            <a:avLst/>
          </a:prstGeom>
        </p:spPr>
        <p:txBody>
          <a:bodyPr wrap="square">
            <a:spAutoFit/>
          </a:bodyPr>
          <a:lstStyle/>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function prepend(data)</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a:highlight>
                  <a:srgbClr val="FFFF00"/>
                </a:highlight>
                <a:latin typeface="Consolas" panose="020B0609020204030204" pitchFamily="49" charset="0"/>
                <a:ea typeface="Times New Roman" panose="02020603050405020304" pitchFamily="18" charset="0"/>
                <a:cs typeface="Courier New" panose="02070309020205020404" pitchFamily="49" charset="0"/>
              </a:rPr>
              <a:t>node = new Node(data) </a:t>
            </a:r>
            <a:endParaRPr lang="en-US" sz="2800" dirty="0">
              <a:highlight>
                <a:srgbClr val="FFFF00"/>
              </a:highlight>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err="1">
                <a:latin typeface="Consolas" panose="020B0609020204030204" pitchFamily="49" charset="0"/>
                <a:ea typeface="Times New Roman" panose="02020603050405020304" pitchFamily="18" charset="0"/>
                <a:cs typeface="Courier New" panose="02070309020205020404" pitchFamily="49" charset="0"/>
              </a:rPr>
              <a:t>node.next</a:t>
            </a:r>
            <a:r>
              <a:rPr lang="en-US" dirty="0">
                <a:latin typeface="Consolas" panose="020B0609020204030204" pitchFamily="49" charset="0"/>
                <a:ea typeface="Times New Roman" panose="02020603050405020304" pitchFamily="18" charset="0"/>
                <a:cs typeface="Courier New" panose="02070309020205020404" pitchFamily="49" charset="0"/>
              </a:rPr>
              <a:t> = head</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head = node</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size = size + 1</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8310" marR="0">
              <a:lnSpc>
                <a:spcPct val="107000"/>
              </a:lnSpc>
              <a:spcBef>
                <a:spcPts val="0"/>
              </a:spcBef>
              <a:spcAft>
                <a:spcPts val="120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end function</a:t>
            </a:r>
            <a:endParaRPr lang="en-US" sz="28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C5EB4A6-30A2-4CCA-B71D-BDFCC66E574B}"/>
              </a:ext>
            </a:extLst>
          </p:cNvPr>
          <p:cNvSpPr txBox="1"/>
          <p:nvPr/>
        </p:nvSpPr>
        <p:spPr>
          <a:xfrm>
            <a:off x="4913123" y="2384757"/>
            <a:ext cx="809837" cy="461665"/>
          </a:xfrm>
          <a:prstGeom prst="rect">
            <a:avLst/>
          </a:prstGeom>
          <a:noFill/>
        </p:spPr>
        <p:txBody>
          <a:bodyPr wrap="none" rtlCol="0">
            <a:spAutoFit/>
          </a:bodyPr>
          <a:lstStyle/>
          <a:p>
            <a:r>
              <a:rPr lang="en-US" sz="2400" dirty="0"/>
              <a:t>head</a:t>
            </a:r>
          </a:p>
        </p:txBody>
      </p:sp>
      <p:cxnSp>
        <p:nvCxnSpPr>
          <p:cNvPr id="11" name="Straight Arrow Connector 10">
            <a:extLst>
              <a:ext uri="{FF2B5EF4-FFF2-40B4-BE49-F238E27FC236}">
                <a16:creationId xmlns:a16="http://schemas.microsoft.com/office/drawing/2014/main" id="{BB8B8C06-6F0A-4C30-8FBC-4C1BCCFC228F}"/>
              </a:ext>
            </a:extLst>
          </p:cNvPr>
          <p:cNvCxnSpPr>
            <a:cxnSpLocks/>
            <a:stCxn id="10" idx="0"/>
          </p:cNvCxnSpPr>
          <p:nvPr/>
        </p:nvCxnSpPr>
        <p:spPr>
          <a:xfrm flipV="1">
            <a:off x="5318042" y="1663909"/>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24" name="Group 23">
            <a:extLst>
              <a:ext uri="{FF2B5EF4-FFF2-40B4-BE49-F238E27FC236}">
                <a16:creationId xmlns:a16="http://schemas.microsoft.com/office/drawing/2014/main" id="{86C5A4C0-A6A3-4041-AB39-CA2CFFE736AE}"/>
              </a:ext>
            </a:extLst>
          </p:cNvPr>
          <p:cNvGrpSpPr/>
          <p:nvPr/>
        </p:nvGrpSpPr>
        <p:grpSpPr>
          <a:xfrm>
            <a:off x="5043063" y="1095019"/>
            <a:ext cx="1475570" cy="568889"/>
            <a:chOff x="5091485" y="1095020"/>
            <a:chExt cx="1475570" cy="568889"/>
          </a:xfrm>
        </p:grpSpPr>
        <p:sp>
          <p:nvSpPr>
            <p:cNvPr id="25" name="Rectangle 24">
              <a:extLst>
                <a:ext uri="{FF2B5EF4-FFF2-40B4-BE49-F238E27FC236}">
                  <a16:creationId xmlns:a16="http://schemas.microsoft.com/office/drawing/2014/main" id="{8857212D-0324-4447-BE2C-E35119F7FDBC}"/>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6" name="Rectangle 25">
              <a:extLst>
                <a:ext uri="{FF2B5EF4-FFF2-40B4-BE49-F238E27FC236}">
                  <a16:creationId xmlns:a16="http://schemas.microsoft.com/office/drawing/2014/main" id="{6B685000-9914-410A-9EE8-6595D6E7EFC6}"/>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7" name="Oval 26">
              <a:extLst>
                <a:ext uri="{FF2B5EF4-FFF2-40B4-BE49-F238E27FC236}">
                  <a16:creationId xmlns:a16="http://schemas.microsoft.com/office/drawing/2014/main" id="{5053F416-6959-4524-8CBD-06E682440CEC}"/>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0741E171-A23D-47F0-87EC-9BA2D406A266}"/>
                </a:ext>
              </a:extLst>
            </p:cNvPr>
            <p:cNvCxnSpPr>
              <a:cxnSpLocks/>
            </p:cNvCxnSpPr>
            <p:nvPr/>
          </p:nvCxnSpPr>
          <p:spPr>
            <a:xfrm>
              <a:off x="6029454" y="1379464"/>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grpSp>
        <p:nvGrpSpPr>
          <p:cNvPr id="29" name="Group 28">
            <a:extLst>
              <a:ext uri="{FF2B5EF4-FFF2-40B4-BE49-F238E27FC236}">
                <a16:creationId xmlns:a16="http://schemas.microsoft.com/office/drawing/2014/main" id="{6594EBEE-DFB6-41E6-98F3-1328F77413FA}"/>
              </a:ext>
            </a:extLst>
          </p:cNvPr>
          <p:cNvGrpSpPr/>
          <p:nvPr/>
        </p:nvGrpSpPr>
        <p:grpSpPr>
          <a:xfrm>
            <a:off x="6518633" y="1095018"/>
            <a:ext cx="1475570" cy="568889"/>
            <a:chOff x="5091485" y="1095020"/>
            <a:chExt cx="1475570" cy="568889"/>
          </a:xfrm>
        </p:grpSpPr>
        <p:sp>
          <p:nvSpPr>
            <p:cNvPr id="30" name="Rectangle 29">
              <a:extLst>
                <a:ext uri="{FF2B5EF4-FFF2-40B4-BE49-F238E27FC236}">
                  <a16:creationId xmlns:a16="http://schemas.microsoft.com/office/drawing/2014/main" id="{5EAE58F1-1603-4F9F-B3FF-9B8D9DDC7302}"/>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m</a:t>
              </a:r>
            </a:p>
          </p:txBody>
        </p:sp>
        <p:sp>
          <p:nvSpPr>
            <p:cNvPr id="31" name="Rectangle 30">
              <a:extLst>
                <a:ext uri="{FF2B5EF4-FFF2-40B4-BE49-F238E27FC236}">
                  <a16:creationId xmlns:a16="http://schemas.microsoft.com/office/drawing/2014/main" id="{9B6F9B11-4EB1-45A1-B627-132821208511}"/>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547CD578-7F45-44E8-835B-59624EC563A3}"/>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445E735B-43AB-47BF-894D-810A33B592A4}"/>
                </a:ext>
              </a:extLst>
            </p:cNvPr>
            <p:cNvCxnSpPr>
              <a:cxnSpLocks/>
            </p:cNvCxnSpPr>
            <p:nvPr/>
          </p:nvCxnSpPr>
          <p:spPr>
            <a:xfrm>
              <a:off x="6029454" y="1379464"/>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grpSp>
        <p:nvGrpSpPr>
          <p:cNvPr id="34" name="Group 33">
            <a:extLst>
              <a:ext uri="{FF2B5EF4-FFF2-40B4-BE49-F238E27FC236}">
                <a16:creationId xmlns:a16="http://schemas.microsoft.com/office/drawing/2014/main" id="{6B1DBC53-59E0-4826-A4DE-C03575407C96}"/>
              </a:ext>
            </a:extLst>
          </p:cNvPr>
          <p:cNvGrpSpPr/>
          <p:nvPr/>
        </p:nvGrpSpPr>
        <p:grpSpPr>
          <a:xfrm>
            <a:off x="7994203" y="1095017"/>
            <a:ext cx="1137778" cy="568889"/>
            <a:chOff x="5091485" y="1095020"/>
            <a:chExt cx="1137778" cy="568889"/>
          </a:xfrm>
        </p:grpSpPr>
        <p:sp>
          <p:nvSpPr>
            <p:cNvPr id="35" name="Rectangle 34">
              <a:extLst>
                <a:ext uri="{FF2B5EF4-FFF2-40B4-BE49-F238E27FC236}">
                  <a16:creationId xmlns:a16="http://schemas.microsoft.com/office/drawing/2014/main" id="{63DA0C8D-5523-4453-B40D-FABE389D5DDC}"/>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x</a:t>
              </a:r>
            </a:p>
          </p:txBody>
        </p:sp>
        <p:sp>
          <p:nvSpPr>
            <p:cNvPr id="36" name="Rectangle 35">
              <a:extLst>
                <a:ext uri="{FF2B5EF4-FFF2-40B4-BE49-F238E27FC236}">
                  <a16:creationId xmlns:a16="http://schemas.microsoft.com/office/drawing/2014/main" id="{2FAE192C-9A8C-493F-BEA5-07BD33FC4D52}"/>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7" name="Oval 36">
              <a:extLst>
                <a:ext uri="{FF2B5EF4-FFF2-40B4-BE49-F238E27FC236}">
                  <a16:creationId xmlns:a16="http://schemas.microsoft.com/office/drawing/2014/main" id="{FC218ACA-6D41-49B5-A791-0D0A1B1B5CB5}"/>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4854E6A7-573D-417A-879B-9F4954EA0632}"/>
              </a:ext>
            </a:extLst>
          </p:cNvPr>
          <p:cNvGrpSpPr/>
          <p:nvPr/>
        </p:nvGrpSpPr>
        <p:grpSpPr>
          <a:xfrm>
            <a:off x="6263525" y="2331144"/>
            <a:ext cx="1137778" cy="568889"/>
            <a:chOff x="5091485" y="1095020"/>
            <a:chExt cx="1137778" cy="568889"/>
          </a:xfrm>
          <a:effectLst>
            <a:glow rad="228600">
              <a:schemeClr val="accent4">
                <a:satMod val="175000"/>
                <a:alpha val="40000"/>
              </a:schemeClr>
            </a:glow>
          </a:effectLst>
        </p:grpSpPr>
        <p:sp>
          <p:nvSpPr>
            <p:cNvPr id="40" name="Rectangle 39">
              <a:extLst>
                <a:ext uri="{FF2B5EF4-FFF2-40B4-BE49-F238E27FC236}">
                  <a16:creationId xmlns:a16="http://schemas.microsoft.com/office/drawing/2014/main" id="{5614AECC-6CDE-4259-95B5-5BE64600B1B9}"/>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41" name="Rectangle 40">
              <a:extLst>
                <a:ext uri="{FF2B5EF4-FFF2-40B4-BE49-F238E27FC236}">
                  <a16:creationId xmlns:a16="http://schemas.microsoft.com/office/drawing/2014/main" id="{6638C73A-0595-4B10-9615-11B05B45FB3F}"/>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42" name="Oval 41">
              <a:extLst>
                <a:ext uri="{FF2B5EF4-FFF2-40B4-BE49-F238E27FC236}">
                  <a16:creationId xmlns:a16="http://schemas.microsoft.com/office/drawing/2014/main" id="{8DFE586B-32EA-48A7-A21A-812E439FEABF}"/>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C5CFA1A8-0E81-4A2E-9623-14F814236A67}"/>
              </a:ext>
            </a:extLst>
          </p:cNvPr>
          <p:cNvSpPr/>
          <p:nvPr/>
        </p:nvSpPr>
        <p:spPr>
          <a:xfrm>
            <a:off x="8278647" y="2277533"/>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45" name="TextBox 44">
            <a:extLst>
              <a:ext uri="{FF2B5EF4-FFF2-40B4-BE49-F238E27FC236}">
                <a16:creationId xmlns:a16="http://schemas.microsoft.com/office/drawing/2014/main" id="{86617068-314A-4C21-B676-618B335D4BB2}"/>
              </a:ext>
            </a:extLst>
          </p:cNvPr>
          <p:cNvSpPr txBox="1"/>
          <p:nvPr/>
        </p:nvSpPr>
        <p:spPr>
          <a:xfrm>
            <a:off x="8240982" y="1827162"/>
            <a:ext cx="644215" cy="461665"/>
          </a:xfrm>
          <a:prstGeom prst="rect">
            <a:avLst/>
          </a:prstGeom>
          <a:noFill/>
        </p:spPr>
        <p:txBody>
          <a:bodyPr wrap="none" rtlCol="0">
            <a:spAutoFit/>
          </a:bodyPr>
          <a:lstStyle/>
          <a:p>
            <a:r>
              <a:rPr lang="en-US" sz="2400" dirty="0"/>
              <a:t>size</a:t>
            </a:r>
          </a:p>
        </p:txBody>
      </p:sp>
    </p:spTree>
    <p:extLst>
      <p:ext uri="{BB962C8B-B14F-4D97-AF65-F5344CB8AC3E}">
        <p14:creationId xmlns:p14="http://schemas.microsoft.com/office/powerpoint/2010/main" val="4115704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5CBB8D-33E6-4BC5-B12E-1F1127EDE29A}"/>
              </a:ext>
            </a:extLst>
          </p:cNvPr>
          <p:cNvSpPr txBox="1"/>
          <p:nvPr/>
        </p:nvSpPr>
        <p:spPr>
          <a:xfrm>
            <a:off x="1874002" y="914400"/>
            <a:ext cx="1597873" cy="523220"/>
          </a:xfrm>
          <a:prstGeom prst="rect">
            <a:avLst/>
          </a:prstGeom>
          <a:noFill/>
        </p:spPr>
        <p:txBody>
          <a:bodyPr wrap="none" rtlCol="0">
            <a:spAutoFit/>
          </a:bodyPr>
          <a:lstStyle/>
          <a:p>
            <a:r>
              <a:rPr lang="en-US" sz="2800" dirty="0">
                <a:latin typeface="Myriad Pro" panose="020B0503030403020204" pitchFamily="34" charset="0"/>
              </a:rPr>
              <a:t>Inserting </a:t>
            </a:r>
          </a:p>
        </p:txBody>
      </p:sp>
      <p:sp>
        <p:nvSpPr>
          <p:cNvPr id="3" name="Rectangle 2">
            <a:extLst>
              <a:ext uri="{FF2B5EF4-FFF2-40B4-BE49-F238E27FC236}">
                <a16:creationId xmlns:a16="http://schemas.microsoft.com/office/drawing/2014/main" id="{806DC059-D792-4919-8265-B90F6CB4D2A6}"/>
              </a:ext>
            </a:extLst>
          </p:cNvPr>
          <p:cNvSpPr/>
          <p:nvPr/>
        </p:nvSpPr>
        <p:spPr>
          <a:xfrm>
            <a:off x="936567" y="2500476"/>
            <a:ext cx="3776749" cy="1857047"/>
          </a:xfrm>
          <a:prstGeom prst="rect">
            <a:avLst/>
          </a:prstGeom>
        </p:spPr>
        <p:txBody>
          <a:bodyPr wrap="square">
            <a:spAutoFit/>
          </a:bodyPr>
          <a:lstStyle/>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function prepend(data)</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node = new Node(data) </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err="1">
                <a:highlight>
                  <a:srgbClr val="FFFF00"/>
                </a:highlight>
                <a:latin typeface="Consolas" panose="020B0609020204030204" pitchFamily="49" charset="0"/>
                <a:ea typeface="Times New Roman" panose="02020603050405020304" pitchFamily="18" charset="0"/>
                <a:cs typeface="Courier New" panose="02070309020205020404" pitchFamily="49" charset="0"/>
              </a:rPr>
              <a:t>node.next</a:t>
            </a:r>
            <a:r>
              <a:rPr lang="en-US" dirty="0">
                <a:highlight>
                  <a:srgbClr val="FFFF00"/>
                </a:highlight>
                <a:latin typeface="Consolas" panose="020B0609020204030204" pitchFamily="49" charset="0"/>
                <a:ea typeface="Times New Roman" panose="02020603050405020304" pitchFamily="18" charset="0"/>
                <a:cs typeface="Courier New" panose="02070309020205020404" pitchFamily="49" charset="0"/>
              </a:rPr>
              <a:t> = head</a:t>
            </a:r>
            <a:endParaRPr lang="en-US" sz="2800" dirty="0">
              <a:highlight>
                <a:srgbClr val="FFFF00"/>
              </a:highlight>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head = node</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size = size + 1</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8310" marR="0">
              <a:lnSpc>
                <a:spcPct val="107000"/>
              </a:lnSpc>
              <a:spcBef>
                <a:spcPts val="0"/>
              </a:spcBef>
              <a:spcAft>
                <a:spcPts val="120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end function</a:t>
            </a:r>
            <a:endParaRPr lang="en-US" sz="28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C5EB4A6-30A2-4CCA-B71D-BDFCC66E574B}"/>
              </a:ext>
            </a:extLst>
          </p:cNvPr>
          <p:cNvSpPr txBox="1"/>
          <p:nvPr/>
        </p:nvSpPr>
        <p:spPr>
          <a:xfrm>
            <a:off x="4906547" y="2384757"/>
            <a:ext cx="809837" cy="461665"/>
          </a:xfrm>
          <a:prstGeom prst="rect">
            <a:avLst/>
          </a:prstGeom>
          <a:noFill/>
        </p:spPr>
        <p:txBody>
          <a:bodyPr wrap="none" rtlCol="0">
            <a:spAutoFit/>
          </a:bodyPr>
          <a:lstStyle/>
          <a:p>
            <a:r>
              <a:rPr lang="en-US" sz="2400" dirty="0"/>
              <a:t>head</a:t>
            </a:r>
          </a:p>
        </p:txBody>
      </p:sp>
      <p:cxnSp>
        <p:nvCxnSpPr>
          <p:cNvPr id="11" name="Straight Arrow Connector 10">
            <a:extLst>
              <a:ext uri="{FF2B5EF4-FFF2-40B4-BE49-F238E27FC236}">
                <a16:creationId xmlns:a16="http://schemas.microsoft.com/office/drawing/2014/main" id="{BB8B8C06-6F0A-4C30-8FBC-4C1BCCFC228F}"/>
              </a:ext>
            </a:extLst>
          </p:cNvPr>
          <p:cNvCxnSpPr>
            <a:cxnSpLocks/>
            <a:stCxn id="10" idx="0"/>
          </p:cNvCxnSpPr>
          <p:nvPr/>
        </p:nvCxnSpPr>
        <p:spPr>
          <a:xfrm flipV="1">
            <a:off x="5311466" y="1663909"/>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24" name="Group 23">
            <a:extLst>
              <a:ext uri="{FF2B5EF4-FFF2-40B4-BE49-F238E27FC236}">
                <a16:creationId xmlns:a16="http://schemas.microsoft.com/office/drawing/2014/main" id="{86C5A4C0-A6A3-4041-AB39-CA2CFFE736AE}"/>
              </a:ext>
            </a:extLst>
          </p:cNvPr>
          <p:cNvGrpSpPr/>
          <p:nvPr/>
        </p:nvGrpSpPr>
        <p:grpSpPr>
          <a:xfrm>
            <a:off x="5043063" y="1095019"/>
            <a:ext cx="1475570" cy="568889"/>
            <a:chOff x="5091485" y="1095020"/>
            <a:chExt cx="1475570" cy="568889"/>
          </a:xfrm>
        </p:grpSpPr>
        <p:sp>
          <p:nvSpPr>
            <p:cNvPr id="25" name="Rectangle 24">
              <a:extLst>
                <a:ext uri="{FF2B5EF4-FFF2-40B4-BE49-F238E27FC236}">
                  <a16:creationId xmlns:a16="http://schemas.microsoft.com/office/drawing/2014/main" id="{8857212D-0324-4447-BE2C-E35119F7FDBC}"/>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6" name="Rectangle 25">
              <a:extLst>
                <a:ext uri="{FF2B5EF4-FFF2-40B4-BE49-F238E27FC236}">
                  <a16:creationId xmlns:a16="http://schemas.microsoft.com/office/drawing/2014/main" id="{6B685000-9914-410A-9EE8-6595D6E7EFC6}"/>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7" name="Oval 26">
              <a:extLst>
                <a:ext uri="{FF2B5EF4-FFF2-40B4-BE49-F238E27FC236}">
                  <a16:creationId xmlns:a16="http://schemas.microsoft.com/office/drawing/2014/main" id="{5053F416-6959-4524-8CBD-06E682440CEC}"/>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0741E171-A23D-47F0-87EC-9BA2D406A266}"/>
                </a:ext>
              </a:extLst>
            </p:cNvPr>
            <p:cNvCxnSpPr>
              <a:cxnSpLocks/>
            </p:cNvCxnSpPr>
            <p:nvPr/>
          </p:nvCxnSpPr>
          <p:spPr>
            <a:xfrm>
              <a:off x="6029454" y="1379464"/>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grpSp>
        <p:nvGrpSpPr>
          <p:cNvPr id="29" name="Group 28">
            <a:extLst>
              <a:ext uri="{FF2B5EF4-FFF2-40B4-BE49-F238E27FC236}">
                <a16:creationId xmlns:a16="http://schemas.microsoft.com/office/drawing/2014/main" id="{6594EBEE-DFB6-41E6-98F3-1328F77413FA}"/>
              </a:ext>
            </a:extLst>
          </p:cNvPr>
          <p:cNvGrpSpPr/>
          <p:nvPr/>
        </p:nvGrpSpPr>
        <p:grpSpPr>
          <a:xfrm>
            <a:off x="6518633" y="1095018"/>
            <a:ext cx="1475570" cy="568889"/>
            <a:chOff x="5091485" y="1095020"/>
            <a:chExt cx="1475570" cy="568889"/>
          </a:xfrm>
        </p:grpSpPr>
        <p:sp>
          <p:nvSpPr>
            <p:cNvPr id="30" name="Rectangle 29">
              <a:extLst>
                <a:ext uri="{FF2B5EF4-FFF2-40B4-BE49-F238E27FC236}">
                  <a16:creationId xmlns:a16="http://schemas.microsoft.com/office/drawing/2014/main" id="{5EAE58F1-1603-4F9F-B3FF-9B8D9DDC7302}"/>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m</a:t>
              </a:r>
            </a:p>
          </p:txBody>
        </p:sp>
        <p:sp>
          <p:nvSpPr>
            <p:cNvPr id="31" name="Rectangle 30">
              <a:extLst>
                <a:ext uri="{FF2B5EF4-FFF2-40B4-BE49-F238E27FC236}">
                  <a16:creationId xmlns:a16="http://schemas.microsoft.com/office/drawing/2014/main" id="{9B6F9B11-4EB1-45A1-B627-132821208511}"/>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547CD578-7F45-44E8-835B-59624EC563A3}"/>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445E735B-43AB-47BF-894D-810A33B592A4}"/>
                </a:ext>
              </a:extLst>
            </p:cNvPr>
            <p:cNvCxnSpPr>
              <a:cxnSpLocks/>
            </p:cNvCxnSpPr>
            <p:nvPr/>
          </p:nvCxnSpPr>
          <p:spPr>
            <a:xfrm>
              <a:off x="6029454" y="1379464"/>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grpSp>
        <p:nvGrpSpPr>
          <p:cNvPr id="34" name="Group 33">
            <a:extLst>
              <a:ext uri="{FF2B5EF4-FFF2-40B4-BE49-F238E27FC236}">
                <a16:creationId xmlns:a16="http://schemas.microsoft.com/office/drawing/2014/main" id="{6B1DBC53-59E0-4826-A4DE-C03575407C96}"/>
              </a:ext>
            </a:extLst>
          </p:cNvPr>
          <p:cNvGrpSpPr/>
          <p:nvPr/>
        </p:nvGrpSpPr>
        <p:grpSpPr>
          <a:xfrm>
            <a:off x="7994203" y="1095017"/>
            <a:ext cx="1137778" cy="568889"/>
            <a:chOff x="5091485" y="1095020"/>
            <a:chExt cx="1137778" cy="568889"/>
          </a:xfrm>
        </p:grpSpPr>
        <p:sp>
          <p:nvSpPr>
            <p:cNvPr id="35" name="Rectangle 34">
              <a:extLst>
                <a:ext uri="{FF2B5EF4-FFF2-40B4-BE49-F238E27FC236}">
                  <a16:creationId xmlns:a16="http://schemas.microsoft.com/office/drawing/2014/main" id="{63DA0C8D-5523-4453-B40D-FABE389D5DDC}"/>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x</a:t>
              </a:r>
            </a:p>
          </p:txBody>
        </p:sp>
        <p:sp>
          <p:nvSpPr>
            <p:cNvPr id="36" name="Rectangle 35">
              <a:extLst>
                <a:ext uri="{FF2B5EF4-FFF2-40B4-BE49-F238E27FC236}">
                  <a16:creationId xmlns:a16="http://schemas.microsoft.com/office/drawing/2014/main" id="{2FAE192C-9A8C-493F-BEA5-07BD33FC4D52}"/>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7" name="Oval 36">
              <a:extLst>
                <a:ext uri="{FF2B5EF4-FFF2-40B4-BE49-F238E27FC236}">
                  <a16:creationId xmlns:a16="http://schemas.microsoft.com/office/drawing/2014/main" id="{FC218ACA-6D41-49B5-A791-0D0A1B1B5CB5}"/>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4854E6A7-573D-417A-879B-9F4954EA0632}"/>
              </a:ext>
            </a:extLst>
          </p:cNvPr>
          <p:cNvGrpSpPr/>
          <p:nvPr/>
        </p:nvGrpSpPr>
        <p:grpSpPr>
          <a:xfrm>
            <a:off x="5327508" y="1663908"/>
            <a:ext cx="2073795" cy="1236125"/>
            <a:chOff x="4155468" y="427784"/>
            <a:chExt cx="2073795" cy="1236125"/>
          </a:xfrm>
        </p:grpSpPr>
        <p:sp>
          <p:nvSpPr>
            <p:cNvPr id="40" name="Rectangle 39">
              <a:extLst>
                <a:ext uri="{FF2B5EF4-FFF2-40B4-BE49-F238E27FC236}">
                  <a16:creationId xmlns:a16="http://schemas.microsoft.com/office/drawing/2014/main" id="{5614AECC-6CDE-4259-95B5-5BE64600B1B9}"/>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41" name="Rectangle 40">
              <a:extLst>
                <a:ext uri="{FF2B5EF4-FFF2-40B4-BE49-F238E27FC236}">
                  <a16:creationId xmlns:a16="http://schemas.microsoft.com/office/drawing/2014/main" id="{6638C73A-0595-4B10-9615-11B05B45FB3F}"/>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42" name="Oval 41">
              <a:extLst>
                <a:ext uri="{FF2B5EF4-FFF2-40B4-BE49-F238E27FC236}">
                  <a16:creationId xmlns:a16="http://schemas.microsoft.com/office/drawing/2014/main" id="{8DFE586B-32EA-48A7-A21A-812E439FEABF}"/>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DA9E12DC-9EB9-41C2-B1BE-B79BCDD781B6}"/>
                </a:ext>
              </a:extLst>
            </p:cNvPr>
            <p:cNvCxnSpPr>
              <a:cxnSpLocks/>
              <a:stCxn id="42" idx="0"/>
              <a:endCxn id="25" idx="2"/>
            </p:cNvCxnSpPr>
            <p:nvPr/>
          </p:nvCxnSpPr>
          <p:spPr>
            <a:xfrm rot="16200000" flipV="1">
              <a:off x="4616621" y="-33369"/>
              <a:ext cx="867044" cy="1789350"/>
            </a:xfrm>
            <a:prstGeom prst="bentConnector3">
              <a:avLst>
                <a:gd name="adj1" fmla="val 50000"/>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sp>
        <p:nvSpPr>
          <p:cNvPr id="44" name="Rectangle 43">
            <a:extLst>
              <a:ext uri="{FF2B5EF4-FFF2-40B4-BE49-F238E27FC236}">
                <a16:creationId xmlns:a16="http://schemas.microsoft.com/office/drawing/2014/main" id="{858E74DA-FD05-443F-A0ED-96F0D056B294}"/>
              </a:ext>
            </a:extLst>
          </p:cNvPr>
          <p:cNvSpPr/>
          <p:nvPr/>
        </p:nvSpPr>
        <p:spPr>
          <a:xfrm>
            <a:off x="8278647" y="2277533"/>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45" name="TextBox 44">
            <a:extLst>
              <a:ext uri="{FF2B5EF4-FFF2-40B4-BE49-F238E27FC236}">
                <a16:creationId xmlns:a16="http://schemas.microsoft.com/office/drawing/2014/main" id="{B62B0025-E1A8-46CC-8999-553FDADF930B}"/>
              </a:ext>
            </a:extLst>
          </p:cNvPr>
          <p:cNvSpPr txBox="1"/>
          <p:nvPr/>
        </p:nvSpPr>
        <p:spPr>
          <a:xfrm>
            <a:off x="8240982" y="1827162"/>
            <a:ext cx="644215" cy="461665"/>
          </a:xfrm>
          <a:prstGeom prst="rect">
            <a:avLst/>
          </a:prstGeom>
          <a:noFill/>
        </p:spPr>
        <p:txBody>
          <a:bodyPr wrap="none" rtlCol="0">
            <a:spAutoFit/>
          </a:bodyPr>
          <a:lstStyle/>
          <a:p>
            <a:r>
              <a:rPr lang="en-US" sz="2400" dirty="0"/>
              <a:t>size</a:t>
            </a:r>
          </a:p>
        </p:txBody>
      </p:sp>
    </p:spTree>
    <p:extLst>
      <p:ext uri="{BB962C8B-B14F-4D97-AF65-F5344CB8AC3E}">
        <p14:creationId xmlns:p14="http://schemas.microsoft.com/office/powerpoint/2010/main" val="246003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5CBB8D-33E6-4BC5-B12E-1F1127EDE29A}"/>
              </a:ext>
            </a:extLst>
          </p:cNvPr>
          <p:cNvSpPr txBox="1"/>
          <p:nvPr/>
        </p:nvSpPr>
        <p:spPr>
          <a:xfrm>
            <a:off x="1874002" y="914400"/>
            <a:ext cx="1597873" cy="523220"/>
          </a:xfrm>
          <a:prstGeom prst="rect">
            <a:avLst/>
          </a:prstGeom>
          <a:noFill/>
        </p:spPr>
        <p:txBody>
          <a:bodyPr wrap="none" rtlCol="0">
            <a:spAutoFit/>
          </a:bodyPr>
          <a:lstStyle/>
          <a:p>
            <a:r>
              <a:rPr lang="en-US" sz="2800" dirty="0">
                <a:latin typeface="Myriad Pro" panose="020B0503030403020204" pitchFamily="34" charset="0"/>
              </a:rPr>
              <a:t>Inserting </a:t>
            </a:r>
          </a:p>
        </p:txBody>
      </p:sp>
      <p:sp>
        <p:nvSpPr>
          <p:cNvPr id="3" name="Rectangle 2">
            <a:extLst>
              <a:ext uri="{FF2B5EF4-FFF2-40B4-BE49-F238E27FC236}">
                <a16:creationId xmlns:a16="http://schemas.microsoft.com/office/drawing/2014/main" id="{806DC059-D792-4919-8265-B90F6CB4D2A6}"/>
              </a:ext>
            </a:extLst>
          </p:cNvPr>
          <p:cNvSpPr/>
          <p:nvPr/>
        </p:nvSpPr>
        <p:spPr>
          <a:xfrm>
            <a:off x="936567" y="2500476"/>
            <a:ext cx="3776749" cy="1857047"/>
          </a:xfrm>
          <a:prstGeom prst="rect">
            <a:avLst/>
          </a:prstGeom>
        </p:spPr>
        <p:txBody>
          <a:bodyPr wrap="square">
            <a:spAutoFit/>
          </a:bodyPr>
          <a:lstStyle/>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function prepend(data)</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node = new Node(data) </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err="1">
                <a:latin typeface="Consolas" panose="020B0609020204030204" pitchFamily="49" charset="0"/>
                <a:ea typeface="Times New Roman" panose="02020603050405020304" pitchFamily="18" charset="0"/>
                <a:cs typeface="Courier New" panose="02070309020205020404" pitchFamily="49" charset="0"/>
              </a:rPr>
              <a:t>node.next</a:t>
            </a:r>
            <a:r>
              <a:rPr lang="en-US" dirty="0">
                <a:latin typeface="Consolas" panose="020B0609020204030204" pitchFamily="49" charset="0"/>
                <a:ea typeface="Times New Roman" panose="02020603050405020304" pitchFamily="18" charset="0"/>
                <a:cs typeface="Courier New" panose="02070309020205020404" pitchFamily="49" charset="0"/>
              </a:rPr>
              <a:t> = head</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a:highlight>
                  <a:srgbClr val="FFFF00"/>
                </a:highlight>
                <a:latin typeface="Consolas" panose="020B0609020204030204" pitchFamily="49" charset="0"/>
                <a:ea typeface="Times New Roman" panose="02020603050405020304" pitchFamily="18" charset="0"/>
                <a:cs typeface="Courier New" panose="02070309020205020404" pitchFamily="49" charset="0"/>
              </a:rPr>
              <a:t>head = node</a:t>
            </a:r>
            <a:endParaRPr lang="en-US" sz="2800" dirty="0">
              <a:highlight>
                <a:srgbClr val="FFFF00"/>
              </a:highlight>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size = size + 1</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8310" marR="0">
              <a:lnSpc>
                <a:spcPct val="107000"/>
              </a:lnSpc>
              <a:spcBef>
                <a:spcPts val="0"/>
              </a:spcBef>
              <a:spcAft>
                <a:spcPts val="120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end function</a:t>
            </a:r>
            <a:endParaRPr lang="en-US" sz="28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C5EB4A6-30A2-4CCA-B71D-BDFCC66E574B}"/>
              </a:ext>
            </a:extLst>
          </p:cNvPr>
          <p:cNvSpPr txBox="1"/>
          <p:nvPr/>
        </p:nvSpPr>
        <p:spPr>
          <a:xfrm>
            <a:off x="4906547" y="2384757"/>
            <a:ext cx="809837" cy="461665"/>
          </a:xfrm>
          <a:prstGeom prst="rect">
            <a:avLst/>
          </a:prstGeom>
          <a:noFill/>
        </p:spPr>
        <p:txBody>
          <a:bodyPr wrap="none" rtlCol="0">
            <a:spAutoFit/>
          </a:bodyPr>
          <a:lstStyle/>
          <a:p>
            <a:r>
              <a:rPr lang="en-US" sz="2400" dirty="0"/>
              <a:t>head</a:t>
            </a:r>
          </a:p>
        </p:txBody>
      </p:sp>
      <p:cxnSp>
        <p:nvCxnSpPr>
          <p:cNvPr id="11" name="Straight Arrow Connector 10">
            <a:extLst>
              <a:ext uri="{FF2B5EF4-FFF2-40B4-BE49-F238E27FC236}">
                <a16:creationId xmlns:a16="http://schemas.microsoft.com/office/drawing/2014/main" id="{BB8B8C06-6F0A-4C30-8FBC-4C1BCCFC228F}"/>
              </a:ext>
            </a:extLst>
          </p:cNvPr>
          <p:cNvCxnSpPr>
            <a:cxnSpLocks/>
            <a:stCxn id="10" idx="3"/>
            <a:endCxn id="40" idx="1"/>
          </p:cNvCxnSpPr>
          <p:nvPr/>
        </p:nvCxnSpPr>
        <p:spPr>
          <a:xfrm flipV="1">
            <a:off x="5716384" y="2615589"/>
            <a:ext cx="547141" cy="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24" name="Group 23">
            <a:extLst>
              <a:ext uri="{FF2B5EF4-FFF2-40B4-BE49-F238E27FC236}">
                <a16:creationId xmlns:a16="http://schemas.microsoft.com/office/drawing/2014/main" id="{86C5A4C0-A6A3-4041-AB39-CA2CFFE736AE}"/>
              </a:ext>
            </a:extLst>
          </p:cNvPr>
          <p:cNvGrpSpPr/>
          <p:nvPr/>
        </p:nvGrpSpPr>
        <p:grpSpPr>
          <a:xfrm>
            <a:off x="5043063" y="1095019"/>
            <a:ext cx="1475570" cy="568889"/>
            <a:chOff x="5091485" y="1095020"/>
            <a:chExt cx="1475570" cy="568889"/>
          </a:xfrm>
        </p:grpSpPr>
        <p:sp>
          <p:nvSpPr>
            <p:cNvPr id="25" name="Rectangle 24">
              <a:extLst>
                <a:ext uri="{FF2B5EF4-FFF2-40B4-BE49-F238E27FC236}">
                  <a16:creationId xmlns:a16="http://schemas.microsoft.com/office/drawing/2014/main" id="{8857212D-0324-4447-BE2C-E35119F7FDBC}"/>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6" name="Rectangle 25">
              <a:extLst>
                <a:ext uri="{FF2B5EF4-FFF2-40B4-BE49-F238E27FC236}">
                  <a16:creationId xmlns:a16="http://schemas.microsoft.com/office/drawing/2014/main" id="{6B685000-9914-410A-9EE8-6595D6E7EFC6}"/>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7" name="Oval 26">
              <a:extLst>
                <a:ext uri="{FF2B5EF4-FFF2-40B4-BE49-F238E27FC236}">
                  <a16:creationId xmlns:a16="http://schemas.microsoft.com/office/drawing/2014/main" id="{5053F416-6959-4524-8CBD-06E682440CEC}"/>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0741E171-A23D-47F0-87EC-9BA2D406A266}"/>
                </a:ext>
              </a:extLst>
            </p:cNvPr>
            <p:cNvCxnSpPr>
              <a:cxnSpLocks/>
            </p:cNvCxnSpPr>
            <p:nvPr/>
          </p:nvCxnSpPr>
          <p:spPr>
            <a:xfrm>
              <a:off x="6029454" y="1379464"/>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grpSp>
        <p:nvGrpSpPr>
          <p:cNvPr id="29" name="Group 28">
            <a:extLst>
              <a:ext uri="{FF2B5EF4-FFF2-40B4-BE49-F238E27FC236}">
                <a16:creationId xmlns:a16="http://schemas.microsoft.com/office/drawing/2014/main" id="{6594EBEE-DFB6-41E6-98F3-1328F77413FA}"/>
              </a:ext>
            </a:extLst>
          </p:cNvPr>
          <p:cNvGrpSpPr/>
          <p:nvPr/>
        </p:nvGrpSpPr>
        <p:grpSpPr>
          <a:xfrm>
            <a:off x="6518633" y="1095018"/>
            <a:ext cx="1475570" cy="568889"/>
            <a:chOff x="5091485" y="1095020"/>
            <a:chExt cx="1475570" cy="568889"/>
          </a:xfrm>
        </p:grpSpPr>
        <p:sp>
          <p:nvSpPr>
            <p:cNvPr id="30" name="Rectangle 29">
              <a:extLst>
                <a:ext uri="{FF2B5EF4-FFF2-40B4-BE49-F238E27FC236}">
                  <a16:creationId xmlns:a16="http://schemas.microsoft.com/office/drawing/2014/main" id="{5EAE58F1-1603-4F9F-B3FF-9B8D9DDC7302}"/>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m</a:t>
              </a:r>
            </a:p>
          </p:txBody>
        </p:sp>
        <p:sp>
          <p:nvSpPr>
            <p:cNvPr id="31" name="Rectangle 30">
              <a:extLst>
                <a:ext uri="{FF2B5EF4-FFF2-40B4-BE49-F238E27FC236}">
                  <a16:creationId xmlns:a16="http://schemas.microsoft.com/office/drawing/2014/main" id="{9B6F9B11-4EB1-45A1-B627-132821208511}"/>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547CD578-7F45-44E8-835B-59624EC563A3}"/>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445E735B-43AB-47BF-894D-810A33B592A4}"/>
                </a:ext>
              </a:extLst>
            </p:cNvPr>
            <p:cNvCxnSpPr>
              <a:cxnSpLocks/>
            </p:cNvCxnSpPr>
            <p:nvPr/>
          </p:nvCxnSpPr>
          <p:spPr>
            <a:xfrm>
              <a:off x="6029454" y="1379464"/>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grpSp>
        <p:nvGrpSpPr>
          <p:cNvPr id="34" name="Group 33">
            <a:extLst>
              <a:ext uri="{FF2B5EF4-FFF2-40B4-BE49-F238E27FC236}">
                <a16:creationId xmlns:a16="http://schemas.microsoft.com/office/drawing/2014/main" id="{6B1DBC53-59E0-4826-A4DE-C03575407C96}"/>
              </a:ext>
            </a:extLst>
          </p:cNvPr>
          <p:cNvGrpSpPr/>
          <p:nvPr/>
        </p:nvGrpSpPr>
        <p:grpSpPr>
          <a:xfrm>
            <a:off x="7994203" y="1095017"/>
            <a:ext cx="1137778" cy="568889"/>
            <a:chOff x="5091485" y="1095020"/>
            <a:chExt cx="1137778" cy="568889"/>
          </a:xfrm>
        </p:grpSpPr>
        <p:sp>
          <p:nvSpPr>
            <p:cNvPr id="35" name="Rectangle 34">
              <a:extLst>
                <a:ext uri="{FF2B5EF4-FFF2-40B4-BE49-F238E27FC236}">
                  <a16:creationId xmlns:a16="http://schemas.microsoft.com/office/drawing/2014/main" id="{63DA0C8D-5523-4453-B40D-FABE389D5DDC}"/>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x</a:t>
              </a:r>
            </a:p>
          </p:txBody>
        </p:sp>
        <p:sp>
          <p:nvSpPr>
            <p:cNvPr id="36" name="Rectangle 35">
              <a:extLst>
                <a:ext uri="{FF2B5EF4-FFF2-40B4-BE49-F238E27FC236}">
                  <a16:creationId xmlns:a16="http://schemas.microsoft.com/office/drawing/2014/main" id="{2FAE192C-9A8C-493F-BEA5-07BD33FC4D52}"/>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7" name="Oval 36">
              <a:extLst>
                <a:ext uri="{FF2B5EF4-FFF2-40B4-BE49-F238E27FC236}">
                  <a16:creationId xmlns:a16="http://schemas.microsoft.com/office/drawing/2014/main" id="{FC218ACA-6D41-49B5-A791-0D0A1B1B5CB5}"/>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4854E6A7-573D-417A-879B-9F4954EA0632}"/>
              </a:ext>
            </a:extLst>
          </p:cNvPr>
          <p:cNvGrpSpPr/>
          <p:nvPr/>
        </p:nvGrpSpPr>
        <p:grpSpPr>
          <a:xfrm>
            <a:off x="5327508" y="1663908"/>
            <a:ext cx="2073795" cy="1236125"/>
            <a:chOff x="4155468" y="427784"/>
            <a:chExt cx="2073795" cy="1236125"/>
          </a:xfrm>
        </p:grpSpPr>
        <p:sp>
          <p:nvSpPr>
            <p:cNvPr id="40" name="Rectangle 39">
              <a:extLst>
                <a:ext uri="{FF2B5EF4-FFF2-40B4-BE49-F238E27FC236}">
                  <a16:creationId xmlns:a16="http://schemas.microsoft.com/office/drawing/2014/main" id="{5614AECC-6CDE-4259-95B5-5BE64600B1B9}"/>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41" name="Rectangle 40">
              <a:extLst>
                <a:ext uri="{FF2B5EF4-FFF2-40B4-BE49-F238E27FC236}">
                  <a16:creationId xmlns:a16="http://schemas.microsoft.com/office/drawing/2014/main" id="{6638C73A-0595-4B10-9615-11B05B45FB3F}"/>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42" name="Oval 41">
              <a:extLst>
                <a:ext uri="{FF2B5EF4-FFF2-40B4-BE49-F238E27FC236}">
                  <a16:creationId xmlns:a16="http://schemas.microsoft.com/office/drawing/2014/main" id="{8DFE586B-32EA-48A7-A21A-812E439FEABF}"/>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DA9E12DC-9EB9-41C2-B1BE-B79BCDD781B6}"/>
                </a:ext>
              </a:extLst>
            </p:cNvPr>
            <p:cNvCxnSpPr>
              <a:cxnSpLocks/>
              <a:stCxn id="42" idx="0"/>
              <a:endCxn id="25" idx="2"/>
            </p:cNvCxnSpPr>
            <p:nvPr/>
          </p:nvCxnSpPr>
          <p:spPr>
            <a:xfrm rot="16200000" flipV="1">
              <a:off x="4616621" y="-33369"/>
              <a:ext cx="867044" cy="1789350"/>
            </a:xfrm>
            <a:prstGeom prst="bentConnector3">
              <a:avLst>
                <a:gd name="adj1" fmla="val 50000"/>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sp>
        <p:nvSpPr>
          <p:cNvPr id="44" name="Rectangle 43">
            <a:extLst>
              <a:ext uri="{FF2B5EF4-FFF2-40B4-BE49-F238E27FC236}">
                <a16:creationId xmlns:a16="http://schemas.microsoft.com/office/drawing/2014/main" id="{6367BE28-F494-4C41-B7D6-1A5C55ECEF90}"/>
              </a:ext>
            </a:extLst>
          </p:cNvPr>
          <p:cNvSpPr/>
          <p:nvPr/>
        </p:nvSpPr>
        <p:spPr>
          <a:xfrm>
            <a:off x="8278647" y="2277533"/>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45" name="TextBox 44">
            <a:extLst>
              <a:ext uri="{FF2B5EF4-FFF2-40B4-BE49-F238E27FC236}">
                <a16:creationId xmlns:a16="http://schemas.microsoft.com/office/drawing/2014/main" id="{9E427854-024D-4926-B57B-AAE9DA94C6CC}"/>
              </a:ext>
            </a:extLst>
          </p:cNvPr>
          <p:cNvSpPr txBox="1"/>
          <p:nvPr/>
        </p:nvSpPr>
        <p:spPr>
          <a:xfrm>
            <a:off x="8240982" y="1827162"/>
            <a:ext cx="644215" cy="461665"/>
          </a:xfrm>
          <a:prstGeom prst="rect">
            <a:avLst/>
          </a:prstGeom>
          <a:noFill/>
        </p:spPr>
        <p:txBody>
          <a:bodyPr wrap="none" rtlCol="0">
            <a:spAutoFit/>
          </a:bodyPr>
          <a:lstStyle/>
          <a:p>
            <a:r>
              <a:rPr lang="en-US" sz="2400" dirty="0"/>
              <a:t>size</a:t>
            </a:r>
          </a:p>
        </p:txBody>
      </p:sp>
    </p:spTree>
    <p:extLst>
      <p:ext uri="{BB962C8B-B14F-4D97-AF65-F5344CB8AC3E}">
        <p14:creationId xmlns:p14="http://schemas.microsoft.com/office/powerpoint/2010/main" val="3208552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5CBB8D-33E6-4BC5-B12E-1F1127EDE29A}"/>
              </a:ext>
            </a:extLst>
          </p:cNvPr>
          <p:cNvSpPr txBox="1"/>
          <p:nvPr/>
        </p:nvSpPr>
        <p:spPr>
          <a:xfrm>
            <a:off x="1874002" y="914400"/>
            <a:ext cx="1597873" cy="523220"/>
          </a:xfrm>
          <a:prstGeom prst="rect">
            <a:avLst/>
          </a:prstGeom>
          <a:noFill/>
        </p:spPr>
        <p:txBody>
          <a:bodyPr wrap="none" rtlCol="0">
            <a:spAutoFit/>
          </a:bodyPr>
          <a:lstStyle/>
          <a:p>
            <a:r>
              <a:rPr lang="en-US" sz="2800" dirty="0">
                <a:latin typeface="Myriad Pro" panose="020B0503030403020204" pitchFamily="34" charset="0"/>
              </a:rPr>
              <a:t>Inserting </a:t>
            </a:r>
          </a:p>
        </p:txBody>
      </p:sp>
      <p:sp>
        <p:nvSpPr>
          <p:cNvPr id="3" name="Rectangle 2">
            <a:extLst>
              <a:ext uri="{FF2B5EF4-FFF2-40B4-BE49-F238E27FC236}">
                <a16:creationId xmlns:a16="http://schemas.microsoft.com/office/drawing/2014/main" id="{806DC059-D792-4919-8265-B90F6CB4D2A6}"/>
              </a:ext>
            </a:extLst>
          </p:cNvPr>
          <p:cNvSpPr/>
          <p:nvPr/>
        </p:nvSpPr>
        <p:spPr>
          <a:xfrm>
            <a:off x="936567" y="2500476"/>
            <a:ext cx="3776749" cy="1857047"/>
          </a:xfrm>
          <a:prstGeom prst="rect">
            <a:avLst/>
          </a:prstGeom>
        </p:spPr>
        <p:txBody>
          <a:bodyPr wrap="square">
            <a:spAutoFit/>
          </a:bodyPr>
          <a:lstStyle/>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function prepend(data)</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node = new Node(data) </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err="1">
                <a:latin typeface="Consolas" panose="020B0609020204030204" pitchFamily="49" charset="0"/>
                <a:ea typeface="Times New Roman" panose="02020603050405020304" pitchFamily="18" charset="0"/>
                <a:cs typeface="Courier New" panose="02070309020205020404" pitchFamily="49" charset="0"/>
              </a:rPr>
              <a:t>node.next</a:t>
            </a:r>
            <a:r>
              <a:rPr lang="en-US" dirty="0">
                <a:latin typeface="Consolas" panose="020B0609020204030204" pitchFamily="49" charset="0"/>
                <a:ea typeface="Times New Roman" panose="02020603050405020304" pitchFamily="18" charset="0"/>
                <a:cs typeface="Courier New" panose="02070309020205020404" pitchFamily="49" charset="0"/>
              </a:rPr>
              <a:t> = head</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head = node</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a:highlight>
                  <a:srgbClr val="FFFF00"/>
                </a:highlight>
                <a:latin typeface="Consolas" panose="020B0609020204030204" pitchFamily="49" charset="0"/>
                <a:ea typeface="Times New Roman" panose="02020603050405020304" pitchFamily="18" charset="0"/>
                <a:cs typeface="Courier New" panose="02070309020205020404" pitchFamily="49" charset="0"/>
              </a:rPr>
              <a:t>size = size + 1</a:t>
            </a:r>
            <a:endParaRPr lang="en-US" sz="2800" dirty="0">
              <a:highlight>
                <a:srgbClr val="FFFF00"/>
              </a:highlight>
              <a:latin typeface="Calibri Light" panose="020F0302020204030204" pitchFamily="34" charset="0"/>
              <a:ea typeface="Times New Roman" panose="02020603050405020304" pitchFamily="18" charset="0"/>
              <a:cs typeface="Times New Roman" panose="02020603050405020304" pitchFamily="18" charset="0"/>
            </a:endParaRPr>
          </a:p>
          <a:p>
            <a:pPr marL="448310" marR="0">
              <a:lnSpc>
                <a:spcPct val="107000"/>
              </a:lnSpc>
              <a:spcBef>
                <a:spcPts val="0"/>
              </a:spcBef>
              <a:spcAft>
                <a:spcPts val="120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end function</a:t>
            </a:r>
            <a:endParaRPr lang="en-US" sz="28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C5EB4A6-30A2-4CCA-B71D-BDFCC66E574B}"/>
              </a:ext>
            </a:extLst>
          </p:cNvPr>
          <p:cNvSpPr txBox="1"/>
          <p:nvPr/>
        </p:nvSpPr>
        <p:spPr>
          <a:xfrm>
            <a:off x="4906547" y="2384757"/>
            <a:ext cx="809837" cy="461665"/>
          </a:xfrm>
          <a:prstGeom prst="rect">
            <a:avLst/>
          </a:prstGeom>
          <a:noFill/>
        </p:spPr>
        <p:txBody>
          <a:bodyPr wrap="none" rtlCol="0">
            <a:spAutoFit/>
          </a:bodyPr>
          <a:lstStyle/>
          <a:p>
            <a:r>
              <a:rPr lang="en-US" sz="2400" dirty="0"/>
              <a:t>head</a:t>
            </a:r>
          </a:p>
        </p:txBody>
      </p:sp>
      <p:cxnSp>
        <p:nvCxnSpPr>
          <p:cNvPr id="11" name="Straight Arrow Connector 10">
            <a:extLst>
              <a:ext uri="{FF2B5EF4-FFF2-40B4-BE49-F238E27FC236}">
                <a16:creationId xmlns:a16="http://schemas.microsoft.com/office/drawing/2014/main" id="{BB8B8C06-6F0A-4C30-8FBC-4C1BCCFC228F}"/>
              </a:ext>
            </a:extLst>
          </p:cNvPr>
          <p:cNvCxnSpPr>
            <a:cxnSpLocks/>
            <a:stCxn id="10" idx="3"/>
            <a:endCxn id="40" idx="1"/>
          </p:cNvCxnSpPr>
          <p:nvPr/>
        </p:nvCxnSpPr>
        <p:spPr>
          <a:xfrm flipV="1">
            <a:off x="5716384" y="2615589"/>
            <a:ext cx="547141" cy="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24" name="Group 23">
            <a:extLst>
              <a:ext uri="{FF2B5EF4-FFF2-40B4-BE49-F238E27FC236}">
                <a16:creationId xmlns:a16="http://schemas.microsoft.com/office/drawing/2014/main" id="{86C5A4C0-A6A3-4041-AB39-CA2CFFE736AE}"/>
              </a:ext>
            </a:extLst>
          </p:cNvPr>
          <p:cNvGrpSpPr/>
          <p:nvPr/>
        </p:nvGrpSpPr>
        <p:grpSpPr>
          <a:xfrm>
            <a:off x="5043063" y="1095019"/>
            <a:ext cx="1475570" cy="568889"/>
            <a:chOff x="5091485" y="1095020"/>
            <a:chExt cx="1475570" cy="568889"/>
          </a:xfrm>
        </p:grpSpPr>
        <p:sp>
          <p:nvSpPr>
            <p:cNvPr id="25" name="Rectangle 24">
              <a:extLst>
                <a:ext uri="{FF2B5EF4-FFF2-40B4-BE49-F238E27FC236}">
                  <a16:creationId xmlns:a16="http://schemas.microsoft.com/office/drawing/2014/main" id="{8857212D-0324-4447-BE2C-E35119F7FDBC}"/>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6" name="Rectangle 25">
              <a:extLst>
                <a:ext uri="{FF2B5EF4-FFF2-40B4-BE49-F238E27FC236}">
                  <a16:creationId xmlns:a16="http://schemas.microsoft.com/office/drawing/2014/main" id="{6B685000-9914-410A-9EE8-6595D6E7EFC6}"/>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7" name="Oval 26">
              <a:extLst>
                <a:ext uri="{FF2B5EF4-FFF2-40B4-BE49-F238E27FC236}">
                  <a16:creationId xmlns:a16="http://schemas.microsoft.com/office/drawing/2014/main" id="{5053F416-6959-4524-8CBD-06E682440CEC}"/>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0741E171-A23D-47F0-87EC-9BA2D406A266}"/>
                </a:ext>
              </a:extLst>
            </p:cNvPr>
            <p:cNvCxnSpPr>
              <a:cxnSpLocks/>
            </p:cNvCxnSpPr>
            <p:nvPr/>
          </p:nvCxnSpPr>
          <p:spPr>
            <a:xfrm>
              <a:off x="6029454" y="1379464"/>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grpSp>
        <p:nvGrpSpPr>
          <p:cNvPr id="29" name="Group 28">
            <a:extLst>
              <a:ext uri="{FF2B5EF4-FFF2-40B4-BE49-F238E27FC236}">
                <a16:creationId xmlns:a16="http://schemas.microsoft.com/office/drawing/2014/main" id="{6594EBEE-DFB6-41E6-98F3-1328F77413FA}"/>
              </a:ext>
            </a:extLst>
          </p:cNvPr>
          <p:cNvGrpSpPr/>
          <p:nvPr/>
        </p:nvGrpSpPr>
        <p:grpSpPr>
          <a:xfrm>
            <a:off x="6518633" y="1095018"/>
            <a:ext cx="1475570" cy="568889"/>
            <a:chOff x="5091485" y="1095020"/>
            <a:chExt cx="1475570" cy="568889"/>
          </a:xfrm>
        </p:grpSpPr>
        <p:sp>
          <p:nvSpPr>
            <p:cNvPr id="30" name="Rectangle 29">
              <a:extLst>
                <a:ext uri="{FF2B5EF4-FFF2-40B4-BE49-F238E27FC236}">
                  <a16:creationId xmlns:a16="http://schemas.microsoft.com/office/drawing/2014/main" id="{5EAE58F1-1603-4F9F-B3FF-9B8D9DDC7302}"/>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m</a:t>
              </a:r>
            </a:p>
          </p:txBody>
        </p:sp>
        <p:sp>
          <p:nvSpPr>
            <p:cNvPr id="31" name="Rectangle 30">
              <a:extLst>
                <a:ext uri="{FF2B5EF4-FFF2-40B4-BE49-F238E27FC236}">
                  <a16:creationId xmlns:a16="http://schemas.microsoft.com/office/drawing/2014/main" id="{9B6F9B11-4EB1-45A1-B627-132821208511}"/>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547CD578-7F45-44E8-835B-59624EC563A3}"/>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445E735B-43AB-47BF-894D-810A33B592A4}"/>
                </a:ext>
              </a:extLst>
            </p:cNvPr>
            <p:cNvCxnSpPr>
              <a:cxnSpLocks/>
            </p:cNvCxnSpPr>
            <p:nvPr/>
          </p:nvCxnSpPr>
          <p:spPr>
            <a:xfrm>
              <a:off x="6029454" y="1379464"/>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grpSp>
        <p:nvGrpSpPr>
          <p:cNvPr id="34" name="Group 33">
            <a:extLst>
              <a:ext uri="{FF2B5EF4-FFF2-40B4-BE49-F238E27FC236}">
                <a16:creationId xmlns:a16="http://schemas.microsoft.com/office/drawing/2014/main" id="{6B1DBC53-59E0-4826-A4DE-C03575407C96}"/>
              </a:ext>
            </a:extLst>
          </p:cNvPr>
          <p:cNvGrpSpPr/>
          <p:nvPr/>
        </p:nvGrpSpPr>
        <p:grpSpPr>
          <a:xfrm>
            <a:off x="7994203" y="1095017"/>
            <a:ext cx="1137778" cy="568889"/>
            <a:chOff x="5091485" y="1095020"/>
            <a:chExt cx="1137778" cy="568889"/>
          </a:xfrm>
        </p:grpSpPr>
        <p:sp>
          <p:nvSpPr>
            <p:cNvPr id="35" name="Rectangle 34">
              <a:extLst>
                <a:ext uri="{FF2B5EF4-FFF2-40B4-BE49-F238E27FC236}">
                  <a16:creationId xmlns:a16="http://schemas.microsoft.com/office/drawing/2014/main" id="{63DA0C8D-5523-4453-B40D-FABE389D5DDC}"/>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x</a:t>
              </a:r>
            </a:p>
          </p:txBody>
        </p:sp>
        <p:sp>
          <p:nvSpPr>
            <p:cNvPr id="36" name="Rectangle 35">
              <a:extLst>
                <a:ext uri="{FF2B5EF4-FFF2-40B4-BE49-F238E27FC236}">
                  <a16:creationId xmlns:a16="http://schemas.microsoft.com/office/drawing/2014/main" id="{2FAE192C-9A8C-493F-BEA5-07BD33FC4D52}"/>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7" name="Oval 36">
              <a:extLst>
                <a:ext uri="{FF2B5EF4-FFF2-40B4-BE49-F238E27FC236}">
                  <a16:creationId xmlns:a16="http://schemas.microsoft.com/office/drawing/2014/main" id="{FC218ACA-6D41-49B5-A791-0D0A1B1B5CB5}"/>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4854E6A7-573D-417A-879B-9F4954EA0632}"/>
              </a:ext>
            </a:extLst>
          </p:cNvPr>
          <p:cNvGrpSpPr/>
          <p:nvPr/>
        </p:nvGrpSpPr>
        <p:grpSpPr>
          <a:xfrm>
            <a:off x="5327508" y="1663908"/>
            <a:ext cx="2073795" cy="1236125"/>
            <a:chOff x="4155468" y="427784"/>
            <a:chExt cx="2073795" cy="1236125"/>
          </a:xfrm>
        </p:grpSpPr>
        <p:sp>
          <p:nvSpPr>
            <p:cNvPr id="40" name="Rectangle 39">
              <a:extLst>
                <a:ext uri="{FF2B5EF4-FFF2-40B4-BE49-F238E27FC236}">
                  <a16:creationId xmlns:a16="http://schemas.microsoft.com/office/drawing/2014/main" id="{5614AECC-6CDE-4259-95B5-5BE64600B1B9}"/>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41" name="Rectangle 40">
              <a:extLst>
                <a:ext uri="{FF2B5EF4-FFF2-40B4-BE49-F238E27FC236}">
                  <a16:creationId xmlns:a16="http://schemas.microsoft.com/office/drawing/2014/main" id="{6638C73A-0595-4B10-9615-11B05B45FB3F}"/>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42" name="Oval 41">
              <a:extLst>
                <a:ext uri="{FF2B5EF4-FFF2-40B4-BE49-F238E27FC236}">
                  <a16:creationId xmlns:a16="http://schemas.microsoft.com/office/drawing/2014/main" id="{8DFE586B-32EA-48A7-A21A-812E439FEABF}"/>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DA9E12DC-9EB9-41C2-B1BE-B79BCDD781B6}"/>
                </a:ext>
              </a:extLst>
            </p:cNvPr>
            <p:cNvCxnSpPr>
              <a:cxnSpLocks/>
              <a:stCxn id="42" idx="0"/>
              <a:endCxn id="25" idx="2"/>
            </p:cNvCxnSpPr>
            <p:nvPr/>
          </p:nvCxnSpPr>
          <p:spPr>
            <a:xfrm rot="16200000" flipV="1">
              <a:off x="4616621" y="-33369"/>
              <a:ext cx="867044" cy="1789350"/>
            </a:xfrm>
            <a:prstGeom prst="bentConnector3">
              <a:avLst>
                <a:gd name="adj1" fmla="val 50000"/>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sp>
        <p:nvSpPr>
          <p:cNvPr id="44" name="Rectangle 43">
            <a:extLst>
              <a:ext uri="{FF2B5EF4-FFF2-40B4-BE49-F238E27FC236}">
                <a16:creationId xmlns:a16="http://schemas.microsoft.com/office/drawing/2014/main" id="{C10631DD-9AB7-4A24-BF70-F12D0C0DBE9A}"/>
              </a:ext>
            </a:extLst>
          </p:cNvPr>
          <p:cNvSpPr/>
          <p:nvPr/>
        </p:nvSpPr>
        <p:spPr>
          <a:xfrm>
            <a:off x="8278647" y="2277533"/>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4</a:t>
            </a:r>
          </a:p>
        </p:txBody>
      </p:sp>
      <p:sp>
        <p:nvSpPr>
          <p:cNvPr id="45" name="TextBox 44">
            <a:extLst>
              <a:ext uri="{FF2B5EF4-FFF2-40B4-BE49-F238E27FC236}">
                <a16:creationId xmlns:a16="http://schemas.microsoft.com/office/drawing/2014/main" id="{E4636E75-44BF-4520-A1DF-CB915DD70A91}"/>
              </a:ext>
            </a:extLst>
          </p:cNvPr>
          <p:cNvSpPr txBox="1"/>
          <p:nvPr/>
        </p:nvSpPr>
        <p:spPr>
          <a:xfrm>
            <a:off x="8240982" y="1827162"/>
            <a:ext cx="644215" cy="461665"/>
          </a:xfrm>
          <a:prstGeom prst="rect">
            <a:avLst/>
          </a:prstGeom>
          <a:noFill/>
        </p:spPr>
        <p:txBody>
          <a:bodyPr wrap="none" rtlCol="0">
            <a:spAutoFit/>
          </a:bodyPr>
          <a:lstStyle/>
          <a:p>
            <a:r>
              <a:rPr lang="en-US" sz="2400" dirty="0"/>
              <a:t>size</a:t>
            </a:r>
          </a:p>
        </p:txBody>
      </p:sp>
    </p:spTree>
    <p:extLst>
      <p:ext uri="{BB962C8B-B14F-4D97-AF65-F5344CB8AC3E}">
        <p14:creationId xmlns:p14="http://schemas.microsoft.com/office/powerpoint/2010/main" val="2150135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5CBB8D-33E6-4BC5-B12E-1F1127EDE29A}"/>
              </a:ext>
            </a:extLst>
          </p:cNvPr>
          <p:cNvSpPr txBox="1"/>
          <p:nvPr/>
        </p:nvSpPr>
        <p:spPr>
          <a:xfrm>
            <a:off x="1874002" y="914400"/>
            <a:ext cx="1559145" cy="523220"/>
          </a:xfrm>
          <a:prstGeom prst="rect">
            <a:avLst/>
          </a:prstGeom>
          <a:noFill/>
        </p:spPr>
        <p:txBody>
          <a:bodyPr wrap="none" rtlCol="0">
            <a:spAutoFit/>
          </a:bodyPr>
          <a:lstStyle/>
          <a:p>
            <a:r>
              <a:rPr lang="en-US" sz="2800" dirty="0">
                <a:latin typeface="Myriad Pro" panose="020B0503030403020204" pitchFamily="34" charset="0"/>
              </a:rPr>
              <a:t>Removal </a:t>
            </a:r>
          </a:p>
        </p:txBody>
      </p:sp>
      <p:sp>
        <p:nvSpPr>
          <p:cNvPr id="10" name="TextBox 9">
            <a:extLst>
              <a:ext uri="{FF2B5EF4-FFF2-40B4-BE49-F238E27FC236}">
                <a16:creationId xmlns:a16="http://schemas.microsoft.com/office/drawing/2014/main" id="{7C5EB4A6-30A2-4CCA-B71D-BDFCC66E574B}"/>
              </a:ext>
            </a:extLst>
          </p:cNvPr>
          <p:cNvSpPr txBox="1"/>
          <p:nvPr/>
        </p:nvSpPr>
        <p:spPr>
          <a:xfrm>
            <a:off x="6508313" y="2384757"/>
            <a:ext cx="809837" cy="461665"/>
          </a:xfrm>
          <a:prstGeom prst="rect">
            <a:avLst/>
          </a:prstGeom>
          <a:noFill/>
        </p:spPr>
        <p:txBody>
          <a:bodyPr wrap="none" rtlCol="0">
            <a:spAutoFit/>
          </a:bodyPr>
          <a:lstStyle/>
          <a:p>
            <a:r>
              <a:rPr lang="en-US" sz="2400" dirty="0"/>
              <a:t>head</a:t>
            </a:r>
          </a:p>
        </p:txBody>
      </p:sp>
      <p:grpSp>
        <p:nvGrpSpPr>
          <p:cNvPr id="24" name="Group 23">
            <a:extLst>
              <a:ext uri="{FF2B5EF4-FFF2-40B4-BE49-F238E27FC236}">
                <a16:creationId xmlns:a16="http://schemas.microsoft.com/office/drawing/2014/main" id="{86C5A4C0-A6A3-4041-AB39-CA2CFFE736AE}"/>
              </a:ext>
            </a:extLst>
          </p:cNvPr>
          <p:cNvGrpSpPr/>
          <p:nvPr/>
        </p:nvGrpSpPr>
        <p:grpSpPr>
          <a:xfrm>
            <a:off x="6644829" y="1095019"/>
            <a:ext cx="1475570" cy="1289738"/>
            <a:chOff x="5091485" y="1095020"/>
            <a:chExt cx="1475570" cy="1289738"/>
          </a:xfrm>
        </p:grpSpPr>
        <p:sp>
          <p:nvSpPr>
            <p:cNvPr id="25" name="Rectangle 24">
              <a:extLst>
                <a:ext uri="{FF2B5EF4-FFF2-40B4-BE49-F238E27FC236}">
                  <a16:creationId xmlns:a16="http://schemas.microsoft.com/office/drawing/2014/main" id="{8857212D-0324-4447-BE2C-E35119F7FDBC}"/>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6" name="Rectangle 25">
              <a:extLst>
                <a:ext uri="{FF2B5EF4-FFF2-40B4-BE49-F238E27FC236}">
                  <a16:creationId xmlns:a16="http://schemas.microsoft.com/office/drawing/2014/main" id="{6B685000-9914-410A-9EE8-6595D6E7EFC6}"/>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7" name="Oval 26">
              <a:extLst>
                <a:ext uri="{FF2B5EF4-FFF2-40B4-BE49-F238E27FC236}">
                  <a16:creationId xmlns:a16="http://schemas.microsoft.com/office/drawing/2014/main" id="{5053F416-6959-4524-8CBD-06E682440CEC}"/>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0741E171-A23D-47F0-87EC-9BA2D406A266}"/>
                </a:ext>
              </a:extLst>
            </p:cNvPr>
            <p:cNvCxnSpPr>
              <a:cxnSpLocks/>
            </p:cNvCxnSpPr>
            <p:nvPr/>
          </p:nvCxnSpPr>
          <p:spPr>
            <a:xfrm>
              <a:off x="6029454" y="1379464"/>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033A7E9A-7DCA-4B49-8C06-54154BB18E6A}"/>
                </a:ext>
              </a:extLst>
            </p:cNvPr>
            <p:cNvCxnSpPr>
              <a:cxnSpLocks/>
              <a:stCxn id="10" idx="0"/>
              <a:endCxn id="25" idx="2"/>
            </p:cNvCxnSpPr>
            <p:nvPr/>
          </p:nvCxnSpPr>
          <p:spPr>
            <a:xfrm flipV="1">
              <a:off x="5359888" y="1663909"/>
              <a:ext cx="16042" cy="720849"/>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grpSp>
        <p:nvGrpSpPr>
          <p:cNvPr id="29" name="Group 28">
            <a:extLst>
              <a:ext uri="{FF2B5EF4-FFF2-40B4-BE49-F238E27FC236}">
                <a16:creationId xmlns:a16="http://schemas.microsoft.com/office/drawing/2014/main" id="{6594EBEE-DFB6-41E6-98F3-1328F77413FA}"/>
              </a:ext>
            </a:extLst>
          </p:cNvPr>
          <p:cNvGrpSpPr/>
          <p:nvPr/>
        </p:nvGrpSpPr>
        <p:grpSpPr>
          <a:xfrm>
            <a:off x="8120399" y="1095018"/>
            <a:ext cx="1475570" cy="568889"/>
            <a:chOff x="5091485" y="1095020"/>
            <a:chExt cx="1475570" cy="568889"/>
          </a:xfrm>
        </p:grpSpPr>
        <p:sp>
          <p:nvSpPr>
            <p:cNvPr id="30" name="Rectangle 29">
              <a:extLst>
                <a:ext uri="{FF2B5EF4-FFF2-40B4-BE49-F238E27FC236}">
                  <a16:creationId xmlns:a16="http://schemas.microsoft.com/office/drawing/2014/main" id="{5EAE58F1-1603-4F9F-B3FF-9B8D9DDC7302}"/>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m</a:t>
              </a:r>
            </a:p>
          </p:txBody>
        </p:sp>
        <p:sp>
          <p:nvSpPr>
            <p:cNvPr id="31" name="Rectangle 30">
              <a:extLst>
                <a:ext uri="{FF2B5EF4-FFF2-40B4-BE49-F238E27FC236}">
                  <a16:creationId xmlns:a16="http://schemas.microsoft.com/office/drawing/2014/main" id="{9B6F9B11-4EB1-45A1-B627-132821208511}"/>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547CD578-7F45-44E8-835B-59624EC563A3}"/>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445E735B-43AB-47BF-894D-810A33B592A4}"/>
                </a:ext>
              </a:extLst>
            </p:cNvPr>
            <p:cNvCxnSpPr>
              <a:cxnSpLocks/>
            </p:cNvCxnSpPr>
            <p:nvPr/>
          </p:nvCxnSpPr>
          <p:spPr>
            <a:xfrm>
              <a:off x="6029454" y="1379464"/>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grpSp>
        <p:nvGrpSpPr>
          <p:cNvPr id="34" name="Group 33">
            <a:extLst>
              <a:ext uri="{FF2B5EF4-FFF2-40B4-BE49-F238E27FC236}">
                <a16:creationId xmlns:a16="http://schemas.microsoft.com/office/drawing/2014/main" id="{6B1DBC53-59E0-4826-A4DE-C03575407C96}"/>
              </a:ext>
            </a:extLst>
          </p:cNvPr>
          <p:cNvGrpSpPr/>
          <p:nvPr/>
        </p:nvGrpSpPr>
        <p:grpSpPr>
          <a:xfrm>
            <a:off x="9595969" y="1095017"/>
            <a:ext cx="1137778" cy="568889"/>
            <a:chOff x="5091485" y="1095020"/>
            <a:chExt cx="1137778" cy="568889"/>
          </a:xfrm>
        </p:grpSpPr>
        <p:sp>
          <p:nvSpPr>
            <p:cNvPr id="35" name="Rectangle 34">
              <a:extLst>
                <a:ext uri="{FF2B5EF4-FFF2-40B4-BE49-F238E27FC236}">
                  <a16:creationId xmlns:a16="http://schemas.microsoft.com/office/drawing/2014/main" id="{63DA0C8D-5523-4453-B40D-FABE389D5DDC}"/>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x</a:t>
              </a:r>
            </a:p>
          </p:txBody>
        </p:sp>
        <p:sp>
          <p:nvSpPr>
            <p:cNvPr id="36" name="Rectangle 35">
              <a:extLst>
                <a:ext uri="{FF2B5EF4-FFF2-40B4-BE49-F238E27FC236}">
                  <a16:creationId xmlns:a16="http://schemas.microsoft.com/office/drawing/2014/main" id="{2FAE192C-9A8C-493F-BEA5-07BD33FC4D52}"/>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7" name="Oval 36">
              <a:extLst>
                <a:ext uri="{FF2B5EF4-FFF2-40B4-BE49-F238E27FC236}">
                  <a16:creationId xmlns:a16="http://schemas.microsoft.com/office/drawing/2014/main" id="{FC218ACA-6D41-49B5-A791-0D0A1B1B5CB5}"/>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C10631DD-9AB7-4A24-BF70-F12D0C0DBE9A}"/>
              </a:ext>
            </a:extLst>
          </p:cNvPr>
          <p:cNvSpPr/>
          <p:nvPr/>
        </p:nvSpPr>
        <p:spPr>
          <a:xfrm>
            <a:off x="9880413" y="2277533"/>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45" name="TextBox 44">
            <a:extLst>
              <a:ext uri="{FF2B5EF4-FFF2-40B4-BE49-F238E27FC236}">
                <a16:creationId xmlns:a16="http://schemas.microsoft.com/office/drawing/2014/main" id="{E4636E75-44BF-4520-A1DF-CB915DD70A91}"/>
              </a:ext>
            </a:extLst>
          </p:cNvPr>
          <p:cNvSpPr txBox="1"/>
          <p:nvPr/>
        </p:nvSpPr>
        <p:spPr>
          <a:xfrm>
            <a:off x="9842748" y="1827162"/>
            <a:ext cx="644215" cy="461665"/>
          </a:xfrm>
          <a:prstGeom prst="rect">
            <a:avLst/>
          </a:prstGeom>
          <a:noFill/>
        </p:spPr>
        <p:txBody>
          <a:bodyPr wrap="none" rtlCol="0">
            <a:spAutoFit/>
          </a:bodyPr>
          <a:lstStyle/>
          <a:p>
            <a:r>
              <a:rPr lang="en-US" sz="2400" dirty="0"/>
              <a:t>size</a:t>
            </a:r>
          </a:p>
        </p:txBody>
      </p:sp>
      <p:sp>
        <p:nvSpPr>
          <p:cNvPr id="4" name="Rectangle 3">
            <a:extLst>
              <a:ext uri="{FF2B5EF4-FFF2-40B4-BE49-F238E27FC236}">
                <a16:creationId xmlns:a16="http://schemas.microsoft.com/office/drawing/2014/main" id="{520EAEAE-10BE-43AE-80B3-7F65DEB609C3}"/>
              </a:ext>
            </a:extLst>
          </p:cNvPr>
          <p:cNvSpPr/>
          <p:nvPr/>
        </p:nvSpPr>
        <p:spPr>
          <a:xfrm>
            <a:off x="833274" y="2006509"/>
            <a:ext cx="6096000" cy="2746136"/>
          </a:xfrm>
          <a:prstGeom prst="rect">
            <a:avLst/>
          </a:prstGeom>
        </p:spPr>
        <p:txBody>
          <a:bodyPr>
            <a:spAutoFit/>
          </a:bodyPr>
          <a:lstStyle/>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function </a:t>
            </a:r>
            <a:r>
              <a:rPr lang="en-US" dirty="0" err="1">
                <a:latin typeface="Consolas" panose="020B0609020204030204" pitchFamily="49" charset="0"/>
                <a:ea typeface="Times New Roman" panose="02020603050405020304" pitchFamily="18" charset="0"/>
                <a:cs typeface="Courier New" panose="02070309020205020404" pitchFamily="49" charset="0"/>
              </a:rPr>
              <a:t>removeFirst</a:t>
            </a:r>
            <a:r>
              <a:rPr lang="en-US" dirty="0">
                <a:latin typeface="Consolas" panose="020B0609020204030204" pitchFamily="49" charset="0"/>
                <a:ea typeface="Times New Roman" panose="02020603050405020304" pitchFamily="18" charset="0"/>
                <a:cs typeface="Courier New" panose="02070309020205020404" pitchFamily="49" charset="0"/>
              </a:rPr>
              <a:t>() returns data</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if size == 0</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raise exception</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if</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temp = </a:t>
            </a:r>
            <a:r>
              <a:rPr lang="en-US" dirty="0" err="1">
                <a:latin typeface="Consolas" panose="020B0609020204030204" pitchFamily="49" charset="0"/>
                <a:ea typeface="Times New Roman" panose="02020603050405020304" pitchFamily="18" charset="0"/>
                <a:cs typeface="Courier New" panose="02070309020205020404" pitchFamily="49" charset="0"/>
              </a:rPr>
              <a:t>head.data</a:t>
            </a:r>
            <a:r>
              <a:rPr lang="en-US" dirty="0">
                <a:latin typeface="Consolas" panose="020B0609020204030204" pitchFamily="49" charset="0"/>
                <a:ea typeface="Times New Roman" panose="02020603050405020304" pitchFamily="18" charset="0"/>
                <a:cs typeface="Courier New" panose="02070309020205020404" pitchFamily="49" charset="0"/>
              </a:rPr>
              <a:t>	</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head = </a:t>
            </a:r>
            <a:r>
              <a:rPr lang="en-US" dirty="0" err="1">
                <a:latin typeface="Consolas" panose="020B0609020204030204" pitchFamily="49" charset="0"/>
                <a:ea typeface="Times New Roman" panose="02020603050405020304" pitchFamily="18" charset="0"/>
                <a:cs typeface="Courier New" panose="02070309020205020404" pitchFamily="49" charset="0"/>
              </a:rPr>
              <a:t>head.next</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size = size – 1</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return temp</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8310" marR="0">
              <a:lnSpc>
                <a:spcPct val="107000"/>
              </a:lnSpc>
              <a:spcBef>
                <a:spcPts val="0"/>
              </a:spcBef>
              <a:spcAft>
                <a:spcPts val="120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end function</a:t>
            </a:r>
            <a:endParaRPr lang="en-US" sz="28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4788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5CBB8D-33E6-4BC5-B12E-1F1127EDE29A}"/>
              </a:ext>
            </a:extLst>
          </p:cNvPr>
          <p:cNvSpPr txBox="1"/>
          <p:nvPr/>
        </p:nvSpPr>
        <p:spPr>
          <a:xfrm>
            <a:off x="1874002" y="914400"/>
            <a:ext cx="1559145" cy="523220"/>
          </a:xfrm>
          <a:prstGeom prst="rect">
            <a:avLst/>
          </a:prstGeom>
          <a:noFill/>
        </p:spPr>
        <p:txBody>
          <a:bodyPr wrap="none" rtlCol="0">
            <a:spAutoFit/>
          </a:bodyPr>
          <a:lstStyle/>
          <a:p>
            <a:r>
              <a:rPr lang="en-US" sz="2800" dirty="0">
                <a:latin typeface="Myriad Pro" panose="020B0503030403020204" pitchFamily="34" charset="0"/>
              </a:rPr>
              <a:t>Removal </a:t>
            </a:r>
          </a:p>
        </p:txBody>
      </p:sp>
      <p:sp>
        <p:nvSpPr>
          <p:cNvPr id="10" name="TextBox 9">
            <a:extLst>
              <a:ext uri="{FF2B5EF4-FFF2-40B4-BE49-F238E27FC236}">
                <a16:creationId xmlns:a16="http://schemas.microsoft.com/office/drawing/2014/main" id="{7C5EB4A6-30A2-4CCA-B71D-BDFCC66E574B}"/>
              </a:ext>
            </a:extLst>
          </p:cNvPr>
          <p:cNvSpPr txBox="1"/>
          <p:nvPr/>
        </p:nvSpPr>
        <p:spPr>
          <a:xfrm>
            <a:off x="6508313" y="2384757"/>
            <a:ext cx="809837" cy="461665"/>
          </a:xfrm>
          <a:prstGeom prst="rect">
            <a:avLst/>
          </a:prstGeom>
          <a:noFill/>
        </p:spPr>
        <p:txBody>
          <a:bodyPr wrap="none" rtlCol="0">
            <a:spAutoFit/>
          </a:bodyPr>
          <a:lstStyle/>
          <a:p>
            <a:r>
              <a:rPr lang="en-US" sz="2400" dirty="0"/>
              <a:t>head</a:t>
            </a:r>
          </a:p>
        </p:txBody>
      </p:sp>
      <p:grpSp>
        <p:nvGrpSpPr>
          <p:cNvPr id="24" name="Group 23">
            <a:extLst>
              <a:ext uri="{FF2B5EF4-FFF2-40B4-BE49-F238E27FC236}">
                <a16:creationId xmlns:a16="http://schemas.microsoft.com/office/drawing/2014/main" id="{86C5A4C0-A6A3-4041-AB39-CA2CFFE736AE}"/>
              </a:ext>
            </a:extLst>
          </p:cNvPr>
          <p:cNvGrpSpPr/>
          <p:nvPr/>
        </p:nvGrpSpPr>
        <p:grpSpPr>
          <a:xfrm>
            <a:off x="6644829" y="1095019"/>
            <a:ext cx="1475570" cy="1289738"/>
            <a:chOff x="5091485" y="1095020"/>
            <a:chExt cx="1475570" cy="1289738"/>
          </a:xfrm>
        </p:grpSpPr>
        <p:sp>
          <p:nvSpPr>
            <p:cNvPr id="25" name="Rectangle 24">
              <a:extLst>
                <a:ext uri="{FF2B5EF4-FFF2-40B4-BE49-F238E27FC236}">
                  <a16:creationId xmlns:a16="http://schemas.microsoft.com/office/drawing/2014/main" id="{8857212D-0324-4447-BE2C-E35119F7FDBC}"/>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6" name="Rectangle 25">
              <a:extLst>
                <a:ext uri="{FF2B5EF4-FFF2-40B4-BE49-F238E27FC236}">
                  <a16:creationId xmlns:a16="http://schemas.microsoft.com/office/drawing/2014/main" id="{6B685000-9914-410A-9EE8-6595D6E7EFC6}"/>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7" name="Oval 26">
              <a:extLst>
                <a:ext uri="{FF2B5EF4-FFF2-40B4-BE49-F238E27FC236}">
                  <a16:creationId xmlns:a16="http://schemas.microsoft.com/office/drawing/2014/main" id="{5053F416-6959-4524-8CBD-06E682440CEC}"/>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0741E171-A23D-47F0-87EC-9BA2D406A266}"/>
                </a:ext>
              </a:extLst>
            </p:cNvPr>
            <p:cNvCxnSpPr>
              <a:cxnSpLocks/>
            </p:cNvCxnSpPr>
            <p:nvPr/>
          </p:nvCxnSpPr>
          <p:spPr>
            <a:xfrm>
              <a:off x="6029454" y="1379464"/>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033A7E9A-7DCA-4B49-8C06-54154BB18E6A}"/>
                </a:ext>
              </a:extLst>
            </p:cNvPr>
            <p:cNvCxnSpPr>
              <a:cxnSpLocks/>
              <a:stCxn id="10" idx="0"/>
              <a:endCxn id="25" idx="2"/>
            </p:cNvCxnSpPr>
            <p:nvPr/>
          </p:nvCxnSpPr>
          <p:spPr>
            <a:xfrm flipV="1">
              <a:off x="5359888" y="1663909"/>
              <a:ext cx="16042" cy="720849"/>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grpSp>
        <p:nvGrpSpPr>
          <p:cNvPr id="29" name="Group 28">
            <a:extLst>
              <a:ext uri="{FF2B5EF4-FFF2-40B4-BE49-F238E27FC236}">
                <a16:creationId xmlns:a16="http://schemas.microsoft.com/office/drawing/2014/main" id="{6594EBEE-DFB6-41E6-98F3-1328F77413FA}"/>
              </a:ext>
            </a:extLst>
          </p:cNvPr>
          <p:cNvGrpSpPr/>
          <p:nvPr/>
        </p:nvGrpSpPr>
        <p:grpSpPr>
          <a:xfrm>
            <a:off x="8120399" y="1095018"/>
            <a:ext cx="1475570" cy="568889"/>
            <a:chOff x="5091485" y="1095020"/>
            <a:chExt cx="1475570" cy="568889"/>
          </a:xfrm>
        </p:grpSpPr>
        <p:sp>
          <p:nvSpPr>
            <p:cNvPr id="30" name="Rectangle 29">
              <a:extLst>
                <a:ext uri="{FF2B5EF4-FFF2-40B4-BE49-F238E27FC236}">
                  <a16:creationId xmlns:a16="http://schemas.microsoft.com/office/drawing/2014/main" id="{5EAE58F1-1603-4F9F-B3FF-9B8D9DDC7302}"/>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m</a:t>
              </a:r>
            </a:p>
          </p:txBody>
        </p:sp>
        <p:sp>
          <p:nvSpPr>
            <p:cNvPr id="31" name="Rectangle 30">
              <a:extLst>
                <a:ext uri="{FF2B5EF4-FFF2-40B4-BE49-F238E27FC236}">
                  <a16:creationId xmlns:a16="http://schemas.microsoft.com/office/drawing/2014/main" id="{9B6F9B11-4EB1-45A1-B627-132821208511}"/>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547CD578-7F45-44E8-835B-59624EC563A3}"/>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445E735B-43AB-47BF-894D-810A33B592A4}"/>
                </a:ext>
              </a:extLst>
            </p:cNvPr>
            <p:cNvCxnSpPr>
              <a:cxnSpLocks/>
            </p:cNvCxnSpPr>
            <p:nvPr/>
          </p:nvCxnSpPr>
          <p:spPr>
            <a:xfrm>
              <a:off x="6029454" y="1379464"/>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grpSp>
        <p:nvGrpSpPr>
          <p:cNvPr id="34" name="Group 33">
            <a:extLst>
              <a:ext uri="{FF2B5EF4-FFF2-40B4-BE49-F238E27FC236}">
                <a16:creationId xmlns:a16="http://schemas.microsoft.com/office/drawing/2014/main" id="{6B1DBC53-59E0-4826-A4DE-C03575407C96}"/>
              </a:ext>
            </a:extLst>
          </p:cNvPr>
          <p:cNvGrpSpPr/>
          <p:nvPr/>
        </p:nvGrpSpPr>
        <p:grpSpPr>
          <a:xfrm>
            <a:off x="9595969" y="1095017"/>
            <a:ext cx="1137778" cy="568889"/>
            <a:chOff x="5091485" y="1095020"/>
            <a:chExt cx="1137778" cy="568889"/>
          </a:xfrm>
        </p:grpSpPr>
        <p:sp>
          <p:nvSpPr>
            <p:cNvPr id="35" name="Rectangle 34">
              <a:extLst>
                <a:ext uri="{FF2B5EF4-FFF2-40B4-BE49-F238E27FC236}">
                  <a16:creationId xmlns:a16="http://schemas.microsoft.com/office/drawing/2014/main" id="{63DA0C8D-5523-4453-B40D-FABE389D5DDC}"/>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x</a:t>
              </a:r>
            </a:p>
          </p:txBody>
        </p:sp>
        <p:sp>
          <p:nvSpPr>
            <p:cNvPr id="36" name="Rectangle 35">
              <a:extLst>
                <a:ext uri="{FF2B5EF4-FFF2-40B4-BE49-F238E27FC236}">
                  <a16:creationId xmlns:a16="http://schemas.microsoft.com/office/drawing/2014/main" id="{2FAE192C-9A8C-493F-BEA5-07BD33FC4D52}"/>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7" name="Oval 36">
              <a:extLst>
                <a:ext uri="{FF2B5EF4-FFF2-40B4-BE49-F238E27FC236}">
                  <a16:creationId xmlns:a16="http://schemas.microsoft.com/office/drawing/2014/main" id="{FC218ACA-6D41-49B5-A791-0D0A1B1B5CB5}"/>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C10631DD-9AB7-4A24-BF70-F12D0C0DBE9A}"/>
              </a:ext>
            </a:extLst>
          </p:cNvPr>
          <p:cNvSpPr/>
          <p:nvPr/>
        </p:nvSpPr>
        <p:spPr>
          <a:xfrm>
            <a:off x="9880413" y="2277533"/>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45" name="TextBox 44">
            <a:extLst>
              <a:ext uri="{FF2B5EF4-FFF2-40B4-BE49-F238E27FC236}">
                <a16:creationId xmlns:a16="http://schemas.microsoft.com/office/drawing/2014/main" id="{E4636E75-44BF-4520-A1DF-CB915DD70A91}"/>
              </a:ext>
            </a:extLst>
          </p:cNvPr>
          <p:cNvSpPr txBox="1"/>
          <p:nvPr/>
        </p:nvSpPr>
        <p:spPr>
          <a:xfrm>
            <a:off x="9842748" y="1827162"/>
            <a:ext cx="644215" cy="461665"/>
          </a:xfrm>
          <a:prstGeom prst="rect">
            <a:avLst/>
          </a:prstGeom>
          <a:noFill/>
        </p:spPr>
        <p:txBody>
          <a:bodyPr wrap="none" rtlCol="0">
            <a:spAutoFit/>
          </a:bodyPr>
          <a:lstStyle/>
          <a:p>
            <a:r>
              <a:rPr lang="en-US" sz="2400" dirty="0"/>
              <a:t>size</a:t>
            </a:r>
          </a:p>
        </p:txBody>
      </p:sp>
      <p:sp>
        <p:nvSpPr>
          <p:cNvPr id="4" name="Rectangle 3">
            <a:extLst>
              <a:ext uri="{FF2B5EF4-FFF2-40B4-BE49-F238E27FC236}">
                <a16:creationId xmlns:a16="http://schemas.microsoft.com/office/drawing/2014/main" id="{520EAEAE-10BE-43AE-80B3-7F65DEB609C3}"/>
              </a:ext>
            </a:extLst>
          </p:cNvPr>
          <p:cNvSpPr/>
          <p:nvPr/>
        </p:nvSpPr>
        <p:spPr>
          <a:xfrm>
            <a:off x="833274" y="2006509"/>
            <a:ext cx="6096000" cy="2746136"/>
          </a:xfrm>
          <a:prstGeom prst="rect">
            <a:avLst/>
          </a:prstGeom>
        </p:spPr>
        <p:txBody>
          <a:bodyPr>
            <a:spAutoFit/>
          </a:bodyPr>
          <a:lstStyle/>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function </a:t>
            </a:r>
            <a:r>
              <a:rPr lang="en-US" dirty="0" err="1">
                <a:latin typeface="Consolas" panose="020B0609020204030204" pitchFamily="49" charset="0"/>
                <a:ea typeface="Times New Roman" panose="02020603050405020304" pitchFamily="18" charset="0"/>
                <a:cs typeface="Courier New" panose="02070309020205020404" pitchFamily="49" charset="0"/>
              </a:rPr>
              <a:t>removeFirst</a:t>
            </a:r>
            <a:r>
              <a:rPr lang="en-US" dirty="0">
                <a:latin typeface="Consolas" panose="020B0609020204030204" pitchFamily="49" charset="0"/>
                <a:ea typeface="Times New Roman" panose="02020603050405020304" pitchFamily="18" charset="0"/>
                <a:cs typeface="Courier New" panose="02070309020205020404" pitchFamily="49" charset="0"/>
              </a:rPr>
              <a:t>() returns data</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highlight>
                  <a:srgbClr val="FFFF00"/>
                </a:highlight>
                <a:latin typeface="Consolas" panose="020B0609020204030204" pitchFamily="49" charset="0"/>
                <a:ea typeface="Times New Roman" panose="02020603050405020304" pitchFamily="18" charset="0"/>
                <a:cs typeface="Courier New" panose="02070309020205020404" pitchFamily="49" charset="0"/>
              </a:rPr>
              <a:t>		if size == 0</a:t>
            </a:r>
            <a:endParaRPr lang="en-US" sz="2800" dirty="0">
              <a:highlight>
                <a:srgbClr val="FFFF00"/>
              </a:highlight>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highlight>
                  <a:srgbClr val="FFFF00"/>
                </a:highlight>
                <a:latin typeface="Consolas" panose="020B0609020204030204" pitchFamily="49" charset="0"/>
                <a:ea typeface="Times New Roman" panose="02020603050405020304" pitchFamily="18" charset="0"/>
                <a:cs typeface="Courier New" panose="02070309020205020404" pitchFamily="49" charset="0"/>
              </a:rPr>
              <a:t>			raise exception</a:t>
            </a:r>
            <a:endParaRPr lang="en-US" sz="2800" dirty="0">
              <a:highlight>
                <a:srgbClr val="FFFF00"/>
              </a:highlight>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highlight>
                  <a:srgbClr val="FFFF00"/>
                </a:highlight>
                <a:latin typeface="Consolas" panose="020B0609020204030204" pitchFamily="49" charset="0"/>
                <a:ea typeface="Times New Roman" panose="02020603050405020304" pitchFamily="18" charset="0"/>
                <a:cs typeface="Courier New" panose="02070309020205020404" pitchFamily="49" charset="0"/>
              </a:rPr>
              <a:t>		end if</a:t>
            </a:r>
            <a:endParaRPr lang="en-US" sz="2800" dirty="0">
              <a:highlight>
                <a:srgbClr val="FFFF00"/>
              </a:highlight>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temp = </a:t>
            </a:r>
            <a:r>
              <a:rPr lang="en-US" dirty="0" err="1">
                <a:latin typeface="Consolas" panose="020B0609020204030204" pitchFamily="49" charset="0"/>
                <a:ea typeface="Times New Roman" panose="02020603050405020304" pitchFamily="18" charset="0"/>
                <a:cs typeface="Courier New" panose="02070309020205020404" pitchFamily="49" charset="0"/>
              </a:rPr>
              <a:t>head.data</a:t>
            </a:r>
            <a:r>
              <a:rPr lang="en-US" dirty="0">
                <a:latin typeface="Consolas" panose="020B0609020204030204" pitchFamily="49" charset="0"/>
                <a:ea typeface="Times New Roman" panose="02020603050405020304" pitchFamily="18" charset="0"/>
                <a:cs typeface="Courier New" panose="02070309020205020404" pitchFamily="49" charset="0"/>
              </a:rPr>
              <a:t>	</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head = </a:t>
            </a:r>
            <a:r>
              <a:rPr lang="en-US" dirty="0" err="1">
                <a:latin typeface="Consolas" panose="020B0609020204030204" pitchFamily="49" charset="0"/>
                <a:ea typeface="Times New Roman" panose="02020603050405020304" pitchFamily="18" charset="0"/>
                <a:cs typeface="Courier New" panose="02070309020205020404" pitchFamily="49" charset="0"/>
              </a:rPr>
              <a:t>head.next</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size = size – 1</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return temp</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8310" marR="0">
              <a:lnSpc>
                <a:spcPct val="107000"/>
              </a:lnSpc>
              <a:spcBef>
                <a:spcPts val="0"/>
              </a:spcBef>
              <a:spcAft>
                <a:spcPts val="120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end function</a:t>
            </a:r>
            <a:endParaRPr lang="en-US" sz="28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6842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5CBB8D-33E6-4BC5-B12E-1F1127EDE29A}"/>
              </a:ext>
            </a:extLst>
          </p:cNvPr>
          <p:cNvSpPr txBox="1"/>
          <p:nvPr/>
        </p:nvSpPr>
        <p:spPr>
          <a:xfrm>
            <a:off x="1874002" y="914400"/>
            <a:ext cx="1559145" cy="523220"/>
          </a:xfrm>
          <a:prstGeom prst="rect">
            <a:avLst/>
          </a:prstGeom>
          <a:noFill/>
        </p:spPr>
        <p:txBody>
          <a:bodyPr wrap="none" rtlCol="0">
            <a:spAutoFit/>
          </a:bodyPr>
          <a:lstStyle/>
          <a:p>
            <a:r>
              <a:rPr lang="en-US" sz="2800" dirty="0">
                <a:latin typeface="Myriad Pro" panose="020B0503030403020204" pitchFamily="34" charset="0"/>
              </a:rPr>
              <a:t>Removal </a:t>
            </a:r>
          </a:p>
        </p:txBody>
      </p:sp>
      <p:sp>
        <p:nvSpPr>
          <p:cNvPr id="10" name="TextBox 9">
            <a:extLst>
              <a:ext uri="{FF2B5EF4-FFF2-40B4-BE49-F238E27FC236}">
                <a16:creationId xmlns:a16="http://schemas.microsoft.com/office/drawing/2014/main" id="{7C5EB4A6-30A2-4CCA-B71D-BDFCC66E574B}"/>
              </a:ext>
            </a:extLst>
          </p:cNvPr>
          <p:cNvSpPr txBox="1"/>
          <p:nvPr/>
        </p:nvSpPr>
        <p:spPr>
          <a:xfrm>
            <a:off x="6508313" y="2384757"/>
            <a:ext cx="809837" cy="461665"/>
          </a:xfrm>
          <a:prstGeom prst="rect">
            <a:avLst/>
          </a:prstGeom>
          <a:noFill/>
        </p:spPr>
        <p:txBody>
          <a:bodyPr wrap="none" rtlCol="0">
            <a:spAutoFit/>
          </a:bodyPr>
          <a:lstStyle/>
          <a:p>
            <a:r>
              <a:rPr lang="en-US" sz="2400" dirty="0"/>
              <a:t>head</a:t>
            </a:r>
          </a:p>
        </p:txBody>
      </p:sp>
      <p:grpSp>
        <p:nvGrpSpPr>
          <p:cNvPr id="24" name="Group 23">
            <a:extLst>
              <a:ext uri="{FF2B5EF4-FFF2-40B4-BE49-F238E27FC236}">
                <a16:creationId xmlns:a16="http://schemas.microsoft.com/office/drawing/2014/main" id="{86C5A4C0-A6A3-4041-AB39-CA2CFFE736AE}"/>
              </a:ext>
            </a:extLst>
          </p:cNvPr>
          <p:cNvGrpSpPr/>
          <p:nvPr/>
        </p:nvGrpSpPr>
        <p:grpSpPr>
          <a:xfrm>
            <a:off x="6644829" y="1095019"/>
            <a:ext cx="1475570" cy="1289738"/>
            <a:chOff x="5091485" y="1095020"/>
            <a:chExt cx="1475570" cy="1289738"/>
          </a:xfrm>
        </p:grpSpPr>
        <p:sp>
          <p:nvSpPr>
            <p:cNvPr id="25" name="Rectangle 24">
              <a:extLst>
                <a:ext uri="{FF2B5EF4-FFF2-40B4-BE49-F238E27FC236}">
                  <a16:creationId xmlns:a16="http://schemas.microsoft.com/office/drawing/2014/main" id="{8857212D-0324-4447-BE2C-E35119F7FDBC}"/>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6" name="Rectangle 25">
              <a:extLst>
                <a:ext uri="{FF2B5EF4-FFF2-40B4-BE49-F238E27FC236}">
                  <a16:creationId xmlns:a16="http://schemas.microsoft.com/office/drawing/2014/main" id="{6B685000-9914-410A-9EE8-6595D6E7EFC6}"/>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7" name="Oval 26">
              <a:extLst>
                <a:ext uri="{FF2B5EF4-FFF2-40B4-BE49-F238E27FC236}">
                  <a16:creationId xmlns:a16="http://schemas.microsoft.com/office/drawing/2014/main" id="{5053F416-6959-4524-8CBD-06E682440CEC}"/>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0741E171-A23D-47F0-87EC-9BA2D406A266}"/>
                </a:ext>
              </a:extLst>
            </p:cNvPr>
            <p:cNvCxnSpPr>
              <a:cxnSpLocks/>
            </p:cNvCxnSpPr>
            <p:nvPr/>
          </p:nvCxnSpPr>
          <p:spPr>
            <a:xfrm>
              <a:off x="6029454" y="1379464"/>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033A7E9A-7DCA-4B49-8C06-54154BB18E6A}"/>
                </a:ext>
              </a:extLst>
            </p:cNvPr>
            <p:cNvCxnSpPr>
              <a:cxnSpLocks/>
              <a:stCxn id="10" idx="0"/>
              <a:endCxn id="25" idx="2"/>
            </p:cNvCxnSpPr>
            <p:nvPr/>
          </p:nvCxnSpPr>
          <p:spPr>
            <a:xfrm flipV="1">
              <a:off x="5359888" y="1663909"/>
              <a:ext cx="16042" cy="720849"/>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grpSp>
        <p:nvGrpSpPr>
          <p:cNvPr id="29" name="Group 28">
            <a:extLst>
              <a:ext uri="{FF2B5EF4-FFF2-40B4-BE49-F238E27FC236}">
                <a16:creationId xmlns:a16="http://schemas.microsoft.com/office/drawing/2014/main" id="{6594EBEE-DFB6-41E6-98F3-1328F77413FA}"/>
              </a:ext>
            </a:extLst>
          </p:cNvPr>
          <p:cNvGrpSpPr/>
          <p:nvPr/>
        </p:nvGrpSpPr>
        <p:grpSpPr>
          <a:xfrm>
            <a:off x="8120399" y="1095018"/>
            <a:ext cx="1475570" cy="568889"/>
            <a:chOff x="5091485" y="1095020"/>
            <a:chExt cx="1475570" cy="568889"/>
          </a:xfrm>
        </p:grpSpPr>
        <p:sp>
          <p:nvSpPr>
            <p:cNvPr id="30" name="Rectangle 29">
              <a:extLst>
                <a:ext uri="{FF2B5EF4-FFF2-40B4-BE49-F238E27FC236}">
                  <a16:creationId xmlns:a16="http://schemas.microsoft.com/office/drawing/2014/main" id="{5EAE58F1-1603-4F9F-B3FF-9B8D9DDC7302}"/>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m</a:t>
              </a:r>
            </a:p>
          </p:txBody>
        </p:sp>
        <p:sp>
          <p:nvSpPr>
            <p:cNvPr id="31" name="Rectangle 30">
              <a:extLst>
                <a:ext uri="{FF2B5EF4-FFF2-40B4-BE49-F238E27FC236}">
                  <a16:creationId xmlns:a16="http://schemas.microsoft.com/office/drawing/2014/main" id="{9B6F9B11-4EB1-45A1-B627-132821208511}"/>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547CD578-7F45-44E8-835B-59624EC563A3}"/>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445E735B-43AB-47BF-894D-810A33B592A4}"/>
                </a:ext>
              </a:extLst>
            </p:cNvPr>
            <p:cNvCxnSpPr>
              <a:cxnSpLocks/>
            </p:cNvCxnSpPr>
            <p:nvPr/>
          </p:nvCxnSpPr>
          <p:spPr>
            <a:xfrm>
              <a:off x="6029454" y="1379464"/>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grpSp>
        <p:nvGrpSpPr>
          <p:cNvPr id="34" name="Group 33">
            <a:extLst>
              <a:ext uri="{FF2B5EF4-FFF2-40B4-BE49-F238E27FC236}">
                <a16:creationId xmlns:a16="http://schemas.microsoft.com/office/drawing/2014/main" id="{6B1DBC53-59E0-4826-A4DE-C03575407C96}"/>
              </a:ext>
            </a:extLst>
          </p:cNvPr>
          <p:cNvGrpSpPr/>
          <p:nvPr/>
        </p:nvGrpSpPr>
        <p:grpSpPr>
          <a:xfrm>
            <a:off x="9595969" y="1095017"/>
            <a:ext cx="1137778" cy="568889"/>
            <a:chOff x="5091485" y="1095020"/>
            <a:chExt cx="1137778" cy="568889"/>
          </a:xfrm>
        </p:grpSpPr>
        <p:sp>
          <p:nvSpPr>
            <p:cNvPr id="35" name="Rectangle 34">
              <a:extLst>
                <a:ext uri="{FF2B5EF4-FFF2-40B4-BE49-F238E27FC236}">
                  <a16:creationId xmlns:a16="http://schemas.microsoft.com/office/drawing/2014/main" id="{63DA0C8D-5523-4453-B40D-FABE389D5DDC}"/>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x</a:t>
              </a:r>
            </a:p>
          </p:txBody>
        </p:sp>
        <p:sp>
          <p:nvSpPr>
            <p:cNvPr id="36" name="Rectangle 35">
              <a:extLst>
                <a:ext uri="{FF2B5EF4-FFF2-40B4-BE49-F238E27FC236}">
                  <a16:creationId xmlns:a16="http://schemas.microsoft.com/office/drawing/2014/main" id="{2FAE192C-9A8C-493F-BEA5-07BD33FC4D52}"/>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7" name="Oval 36">
              <a:extLst>
                <a:ext uri="{FF2B5EF4-FFF2-40B4-BE49-F238E27FC236}">
                  <a16:creationId xmlns:a16="http://schemas.microsoft.com/office/drawing/2014/main" id="{FC218ACA-6D41-49B5-A791-0D0A1B1B5CB5}"/>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C10631DD-9AB7-4A24-BF70-F12D0C0DBE9A}"/>
              </a:ext>
            </a:extLst>
          </p:cNvPr>
          <p:cNvSpPr/>
          <p:nvPr/>
        </p:nvSpPr>
        <p:spPr>
          <a:xfrm>
            <a:off x="9880413" y="2277533"/>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45" name="TextBox 44">
            <a:extLst>
              <a:ext uri="{FF2B5EF4-FFF2-40B4-BE49-F238E27FC236}">
                <a16:creationId xmlns:a16="http://schemas.microsoft.com/office/drawing/2014/main" id="{E4636E75-44BF-4520-A1DF-CB915DD70A91}"/>
              </a:ext>
            </a:extLst>
          </p:cNvPr>
          <p:cNvSpPr txBox="1"/>
          <p:nvPr/>
        </p:nvSpPr>
        <p:spPr>
          <a:xfrm>
            <a:off x="9842748" y="1827162"/>
            <a:ext cx="644215" cy="461665"/>
          </a:xfrm>
          <a:prstGeom prst="rect">
            <a:avLst/>
          </a:prstGeom>
          <a:noFill/>
        </p:spPr>
        <p:txBody>
          <a:bodyPr wrap="none" rtlCol="0">
            <a:spAutoFit/>
          </a:bodyPr>
          <a:lstStyle/>
          <a:p>
            <a:r>
              <a:rPr lang="en-US" sz="2400" dirty="0"/>
              <a:t>size</a:t>
            </a:r>
          </a:p>
        </p:txBody>
      </p:sp>
      <p:sp>
        <p:nvSpPr>
          <p:cNvPr id="4" name="Rectangle 3">
            <a:extLst>
              <a:ext uri="{FF2B5EF4-FFF2-40B4-BE49-F238E27FC236}">
                <a16:creationId xmlns:a16="http://schemas.microsoft.com/office/drawing/2014/main" id="{520EAEAE-10BE-43AE-80B3-7F65DEB609C3}"/>
              </a:ext>
            </a:extLst>
          </p:cNvPr>
          <p:cNvSpPr/>
          <p:nvPr/>
        </p:nvSpPr>
        <p:spPr>
          <a:xfrm>
            <a:off x="833274" y="2006509"/>
            <a:ext cx="6096000" cy="2746136"/>
          </a:xfrm>
          <a:prstGeom prst="rect">
            <a:avLst/>
          </a:prstGeom>
        </p:spPr>
        <p:txBody>
          <a:bodyPr>
            <a:spAutoFit/>
          </a:bodyPr>
          <a:lstStyle/>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function </a:t>
            </a:r>
            <a:r>
              <a:rPr lang="en-US" dirty="0" err="1">
                <a:latin typeface="Consolas" panose="020B0609020204030204" pitchFamily="49" charset="0"/>
                <a:ea typeface="Times New Roman" panose="02020603050405020304" pitchFamily="18" charset="0"/>
                <a:cs typeface="Courier New" panose="02070309020205020404" pitchFamily="49" charset="0"/>
              </a:rPr>
              <a:t>removeFirst</a:t>
            </a:r>
            <a:r>
              <a:rPr lang="en-US" dirty="0">
                <a:latin typeface="Consolas" panose="020B0609020204030204" pitchFamily="49" charset="0"/>
                <a:ea typeface="Times New Roman" panose="02020603050405020304" pitchFamily="18" charset="0"/>
                <a:cs typeface="Courier New" panose="02070309020205020404" pitchFamily="49" charset="0"/>
              </a:rPr>
              <a:t>() returns data</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if size == 0</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raise exception</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if</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a:highlight>
                  <a:srgbClr val="FFFF00"/>
                </a:highlight>
                <a:latin typeface="Consolas" panose="020B0609020204030204" pitchFamily="49" charset="0"/>
                <a:ea typeface="Times New Roman" panose="02020603050405020304" pitchFamily="18" charset="0"/>
                <a:cs typeface="Courier New" panose="02070309020205020404" pitchFamily="49" charset="0"/>
              </a:rPr>
              <a:t>temp = </a:t>
            </a:r>
            <a:r>
              <a:rPr lang="en-US" dirty="0" err="1">
                <a:highlight>
                  <a:srgbClr val="FFFF00"/>
                </a:highlight>
                <a:latin typeface="Consolas" panose="020B0609020204030204" pitchFamily="49" charset="0"/>
                <a:ea typeface="Times New Roman" panose="02020603050405020304" pitchFamily="18" charset="0"/>
                <a:cs typeface="Courier New" panose="02070309020205020404" pitchFamily="49" charset="0"/>
              </a:rPr>
              <a:t>head.data</a:t>
            </a:r>
            <a:r>
              <a:rPr lang="en-US" dirty="0">
                <a:highlight>
                  <a:srgbClr val="FFFF00"/>
                </a:highlight>
                <a:latin typeface="Consolas" panose="020B0609020204030204" pitchFamily="49" charset="0"/>
                <a:ea typeface="Times New Roman" panose="02020603050405020304" pitchFamily="18" charset="0"/>
                <a:cs typeface="Courier New" panose="02070309020205020404" pitchFamily="49" charset="0"/>
              </a:rPr>
              <a:t>	</a:t>
            </a:r>
            <a:endParaRPr lang="en-US" sz="2800" dirty="0">
              <a:highlight>
                <a:srgbClr val="FFFF00"/>
              </a:highlight>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head = </a:t>
            </a:r>
            <a:r>
              <a:rPr lang="en-US" dirty="0" err="1">
                <a:latin typeface="Consolas" panose="020B0609020204030204" pitchFamily="49" charset="0"/>
                <a:ea typeface="Times New Roman" panose="02020603050405020304" pitchFamily="18" charset="0"/>
                <a:cs typeface="Courier New" panose="02070309020205020404" pitchFamily="49" charset="0"/>
              </a:rPr>
              <a:t>head.next</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size = size – 1</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return temp</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8310" marR="0">
              <a:lnSpc>
                <a:spcPct val="107000"/>
              </a:lnSpc>
              <a:spcBef>
                <a:spcPts val="0"/>
              </a:spcBef>
              <a:spcAft>
                <a:spcPts val="120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end function</a:t>
            </a:r>
            <a:endParaRPr lang="en-US" sz="28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00422A02-94DA-450F-9F83-10EDD5AFA040}"/>
              </a:ext>
            </a:extLst>
          </p:cNvPr>
          <p:cNvSpPr/>
          <p:nvPr/>
        </p:nvSpPr>
        <p:spPr>
          <a:xfrm>
            <a:off x="8461489" y="2277533"/>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39" name="TextBox 38">
            <a:extLst>
              <a:ext uri="{FF2B5EF4-FFF2-40B4-BE49-F238E27FC236}">
                <a16:creationId xmlns:a16="http://schemas.microsoft.com/office/drawing/2014/main" id="{97B6A421-2153-462A-B70E-8AD98C7F6707}"/>
              </a:ext>
            </a:extLst>
          </p:cNvPr>
          <p:cNvSpPr txBox="1"/>
          <p:nvPr/>
        </p:nvSpPr>
        <p:spPr>
          <a:xfrm>
            <a:off x="8323446" y="1827162"/>
            <a:ext cx="844975" cy="461665"/>
          </a:xfrm>
          <a:prstGeom prst="rect">
            <a:avLst/>
          </a:prstGeom>
          <a:noFill/>
        </p:spPr>
        <p:txBody>
          <a:bodyPr wrap="none" rtlCol="0">
            <a:spAutoFit/>
          </a:bodyPr>
          <a:lstStyle/>
          <a:p>
            <a:r>
              <a:rPr lang="en-US" sz="2400" dirty="0"/>
              <a:t>temp</a:t>
            </a:r>
          </a:p>
        </p:txBody>
      </p:sp>
    </p:spTree>
    <p:extLst>
      <p:ext uri="{BB962C8B-B14F-4D97-AF65-F5344CB8AC3E}">
        <p14:creationId xmlns:p14="http://schemas.microsoft.com/office/powerpoint/2010/main" val="2050053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8A2F463E-7F54-4FAB-8D7A-B11047EF57B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21179596">
            <a:off x="1735077" y="2147993"/>
            <a:ext cx="2541225" cy="3117005"/>
          </a:xfrm>
          <a:prstGeom prst="rect">
            <a:avLst/>
          </a:prstGeom>
        </p:spPr>
      </p:pic>
    </p:spTree>
    <p:extLst>
      <p:ext uri="{BB962C8B-B14F-4D97-AF65-F5344CB8AC3E}">
        <p14:creationId xmlns:p14="http://schemas.microsoft.com/office/powerpoint/2010/main" val="1082338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5CBB8D-33E6-4BC5-B12E-1F1127EDE29A}"/>
              </a:ext>
            </a:extLst>
          </p:cNvPr>
          <p:cNvSpPr txBox="1"/>
          <p:nvPr/>
        </p:nvSpPr>
        <p:spPr>
          <a:xfrm>
            <a:off x="1874002" y="914400"/>
            <a:ext cx="1559145" cy="523220"/>
          </a:xfrm>
          <a:prstGeom prst="rect">
            <a:avLst/>
          </a:prstGeom>
          <a:noFill/>
        </p:spPr>
        <p:txBody>
          <a:bodyPr wrap="none" rtlCol="0">
            <a:spAutoFit/>
          </a:bodyPr>
          <a:lstStyle/>
          <a:p>
            <a:r>
              <a:rPr lang="en-US" sz="2800" dirty="0">
                <a:latin typeface="Myriad Pro" panose="020B0503030403020204" pitchFamily="34" charset="0"/>
              </a:rPr>
              <a:t>Removal </a:t>
            </a:r>
          </a:p>
        </p:txBody>
      </p:sp>
      <p:sp>
        <p:nvSpPr>
          <p:cNvPr id="10" name="TextBox 9">
            <a:extLst>
              <a:ext uri="{FF2B5EF4-FFF2-40B4-BE49-F238E27FC236}">
                <a16:creationId xmlns:a16="http://schemas.microsoft.com/office/drawing/2014/main" id="{7C5EB4A6-30A2-4CCA-B71D-BDFCC66E574B}"/>
              </a:ext>
            </a:extLst>
          </p:cNvPr>
          <p:cNvSpPr txBox="1"/>
          <p:nvPr/>
        </p:nvSpPr>
        <p:spPr>
          <a:xfrm>
            <a:off x="6508313" y="2384757"/>
            <a:ext cx="809837" cy="461665"/>
          </a:xfrm>
          <a:prstGeom prst="rect">
            <a:avLst/>
          </a:prstGeom>
          <a:noFill/>
        </p:spPr>
        <p:txBody>
          <a:bodyPr wrap="none" rtlCol="0">
            <a:spAutoFit/>
          </a:bodyPr>
          <a:lstStyle/>
          <a:p>
            <a:r>
              <a:rPr lang="en-US" sz="2400" dirty="0"/>
              <a:t>head</a:t>
            </a:r>
          </a:p>
        </p:txBody>
      </p:sp>
      <p:grpSp>
        <p:nvGrpSpPr>
          <p:cNvPr id="24" name="Group 23">
            <a:extLst>
              <a:ext uri="{FF2B5EF4-FFF2-40B4-BE49-F238E27FC236}">
                <a16:creationId xmlns:a16="http://schemas.microsoft.com/office/drawing/2014/main" id="{86C5A4C0-A6A3-4041-AB39-CA2CFFE736AE}"/>
              </a:ext>
            </a:extLst>
          </p:cNvPr>
          <p:cNvGrpSpPr/>
          <p:nvPr/>
        </p:nvGrpSpPr>
        <p:grpSpPr>
          <a:xfrm>
            <a:off x="6644829" y="1095019"/>
            <a:ext cx="1760015" cy="1289738"/>
            <a:chOff x="5091485" y="1095020"/>
            <a:chExt cx="1760015" cy="1289738"/>
          </a:xfrm>
        </p:grpSpPr>
        <p:sp>
          <p:nvSpPr>
            <p:cNvPr id="25" name="Rectangle 24">
              <a:extLst>
                <a:ext uri="{FF2B5EF4-FFF2-40B4-BE49-F238E27FC236}">
                  <a16:creationId xmlns:a16="http://schemas.microsoft.com/office/drawing/2014/main" id="{8857212D-0324-4447-BE2C-E35119F7FDBC}"/>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6" name="Rectangle 25">
              <a:extLst>
                <a:ext uri="{FF2B5EF4-FFF2-40B4-BE49-F238E27FC236}">
                  <a16:creationId xmlns:a16="http://schemas.microsoft.com/office/drawing/2014/main" id="{6B685000-9914-410A-9EE8-6595D6E7EFC6}"/>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7" name="Oval 26">
              <a:extLst>
                <a:ext uri="{FF2B5EF4-FFF2-40B4-BE49-F238E27FC236}">
                  <a16:creationId xmlns:a16="http://schemas.microsoft.com/office/drawing/2014/main" id="{5053F416-6959-4524-8CBD-06E682440CEC}"/>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0741E171-A23D-47F0-87EC-9BA2D406A266}"/>
                </a:ext>
              </a:extLst>
            </p:cNvPr>
            <p:cNvCxnSpPr>
              <a:cxnSpLocks/>
            </p:cNvCxnSpPr>
            <p:nvPr/>
          </p:nvCxnSpPr>
          <p:spPr>
            <a:xfrm>
              <a:off x="6029454" y="1379464"/>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033A7E9A-7DCA-4B49-8C06-54154BB18E6A}"/>
                </a:ext>
              </a:extLst>
            </p:cNvPr>
            <p:cNvCxnSpPr>
              <a:cxnSpLocks/>
              <a:stCxn id="10" idx="0"/>
              <a:endCxn id="30" idx="2"/>
            </p:cNvCxnSpPr>
            <p:nvPr/>
          </p:nvCxnSpPr>
          <p:spPr>
            <a:xfrm flipV="1">
              <a:off x="5359888" y="1663908"/>
              <a:ext cx="1491612" cy="72085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grpSp>
        <p:nvGrpSpPr>
          <p:cNvPr id="29" name="Group 28">
            <a:extLst>
              <a:ext uri="{FF2B5EF4-FFF2-40B4-BE49-F238E27FC236}">
                <a16:creationId xmlns:a16="http://schemas.microsoft.com/office/drawing/2014/main" id="{6594EBEE-DFB6-41E6-98F3-1328F77413FA}"/>
              </a:ext>
            </a:extLst>
          </p:cNvPr>
          <p:cNvGrpSpPr/>
          <p:nvPr/>
        </p:nvGrpSpPr>
        <p:grpSpPr>
          <a:xfrm>
            <a:off x="8120399" y="1095018"/>
            <a:ext cx="1475570" cy="568889"/>
            <a:chOff x="5091485" y="1095020"/>
            <a:chExt cx="1475570" cy="568889"/>
          </a:xfrm>
        </p:grpSpPr>
        <p:sp>
          <p:nvSpPr>
            <p:cNvPr id="30" name="Rectangle 29">
              <a:extLst>
                <a:ext uri="{FF2B5EF4-FFF2-40B4-BE49-F238E27FC236}">
                  <a16:creationId xmlns:a16="http://schemas.microsoft.com/office/drawing/2014/main" id="{5EAE58F1-1603-4F9F-B3FF-9B8D9DDC7302}"/>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m</a:t>
              </a:r>
            </a:p>
          </p:txBody>
        </p:sp>
        <p:sp>
          <p:nvSpPr>
            <p:cNvPr id="31" name="Rectangle 30">
              <a:extLst>
                <a:ext uri="{FF2B5EF4-FFF2-40B4-BE49-F238E27FC236}">
                  <a16:creationId xmlns:a16="http://schemas.microsoft.com/office/drawing/2014/main" id="{9B6F9B11-4EB1-45A1-B627-132821208511}"/>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547CD578-7F45-44E8-835B-59624EC563A3}"/>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445E735B-43AB-47BF-894D-810A33B592A4}"/>
                </a:ext>
              </a:extLst>
            </p:cNvPr>
            <p:cNvCxnSpPr>
              <a:cxnSpLocks/>
            </p:cNvCxnSpPr>
            <p:nvPr/>
          </p:nvCxnSpPr>
          <p:spPr>
            <a:xfrm>
              <a:off x="6029454" y="1379464"/>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grpSp>
        <p:nvGrpSpPr>
          <p:cNvPr id="34" name="Group 33">
            <a:extLst>
              <a:ext uri="{FF2B5EF4-FFF2-40B4-BE49-F238E27FC236}">
                <a16:creationId xmlns:a16="http://schemas.microsoft.com/office/drawing/2014/main" id="{6B1DBC53-59E0-4826-A4DE-C03575407C96}"/>
              </a:ext>
            </a:extLst>
          </p:cNvPr>
          <p:cNvGrpSpPr/>
          <p:nvPr/>
        </p:nvGrpSpPr>
        <p:grpSpPr>
          <a:xfrm>
            <a:off x="9595969" y="1095017"/>
            <a:ext cx="1137778" cy="568889"/>
            <a:chOff x="5091485" y="1095020"/>
            <a:chExt cx="1137778" cy="568889"/>
          </a:xfrm>
        </p:grpSpPr>
        <p:sp>
          <p:nvSpPr>
            <p:cNvPr id="35" name="Rectangle 34">
              <a:extLst>
                <a:ext uri="{FF2B5EF4-FFF2-40B4-BE49-F238E27FC236}">
                  <a16:creationId xmlns:a16="http://schemas.microsoft.com/office/drawing/2014/main" id="{63DA0C8D-5523-4453-B40D-FABE389D5DDC}"/>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x</a:t>
              </a:r>
            </a:p>
          </p:txBody>
        </p:sp>
        <p:sp>
          <p:nvSpPr>
            <p:cNvPr id="36" name="Rectangle 35">
              <a:extLst>
                <a:ext uri="{FF2B5EF4-FFF2-40B4-BE49-F238E27FC236}">
                  <a16:creationId xmlns:a16="http://schemas.microsoft.com/office/drawing/2014/main" id="{2FAE192C-9A8C-493F-BEA5-07BD33FC4D52}"/>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7" name="Oval 36">
              <a:extLst>
                <a:ext uri="{FF2B5EF4-FFF2-40B4-BE49-F238E27FC236}">
                  <a16:creationId xmlns:a16="http://schemas.microsoft.com/office/drawing/2014/main" id="{FC218ACA-6D41-49B5-A791-0D0A1B1B5CB5}"/>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C10631DD-9AB7-4A24-BF70-F12D0C0DBE9A}"/>
              </a:ext>
            </a:extLst>
          </p:cNvPr>
          <p:cNvSpPr/>
          <p:nvPr/>
        </p:nvSpPr>
        <p:spPr>
          <a:xfrm>
            <a:off x="9880413" y="2277533"/>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45" name="TextBox 44">
            <a:extLst>
              <a:ext uri="{FF2B5EF4-FFF2-40B4-BE49-F238E27FC236}">
                <a16:creationId xmlns:a16="http://schemas.microsoft.com/office/drawing/2014/main" id="{E4636E75-44BF-4520-A1DF-CB915DD70A91}"/>
              </a:ext>
            </a:extLst>
          </p:cNvPr>
          <p:cNvSpPr txBox="1"/>
          <p:nvPr/>
        </p:nvSpPr>
        <p:spPr>
          <a:xfrm>
            <a:off x="9842748" y="1827162"/>
            <a:ext cx="644215" cy="461665"/>
          </a:xfrm>
          <a:prstGeom prst="rect">
            <a:avLst/>
          </a:prstGeom>
          <a:noFill/>
        </p:spPr>
        <p:txBody>
          <a:bodyPr wrap="none" rtlCol="0">
            <a:spAutoFit/>
          </a:bodyPr>
          <a:lstStyle/>
          <a:p>
            <a:r>
              <a:rPr lang="en-US" sz="2400" dirty="0"/>
              <a:t>size</a:t>
            </a:r>
          </a:p>
        </p:txBody>
      </p:sp>
      <p:sp>
        <p:nvSpPr>
          <p:cNvPr id="4" name="Rectangle 3">
            <a:extLst>
              <a:ext uri="{FF2B5EF4-FFF2-40B4-BE49-F238E27FC236}">
                <a16:creationId xmlns:a16="http://schemas.microsoft.com/office/drawing/2014/main" id="{520EAEAE-10BE-43AE-80B3-7F65DEB609C3}"/>
              </a:ext>
            </a:extLst>
          </p:cNvPr>
          <p:cNvSpPr/>
          <p:nvPr/>
        </p:nvSpPr>
        <p:spPr>
          <a:xfrm>
            <a:off x="833274" y="2006509"/>
            <a:ext cx="6096000" cy="2746136"/>
          </a:xfrm>
          <a:prstGeom prst="rect">
            <a:avLst/>
          </a:prstGeom>
        </p:spPr>
        <p:txBody>
          <a:bodyPr>
            <a:spAutoFit/>
          </a:bodyPr>
          <a:lstStyle/>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function </a:t>
            </a:r>
            <a:r>
              <a:rPr lang="en-US" dirty="0" err="1">
                <a:latin typeface="Consolas" panose="020B0609020204030204" pitchFamily="49" charset="0"/>
                <a:ea typeface="Times New Roman" panose="02020603050405020304" pitchFamily="18" charset="0"/>
                <a:cs typeface="Courier New" panose="02070309020205020404" pitchFamily="49" charset="0"/>
              </a:rPr>
              <a:t>removeFirst</a:t>
            </a:r>
            <a:r>
              <a:rPr lang="en-US" dirty="0">
                <a:latin typeface="Consolas" panose="020B0609020204030204" pitchFamily="49" charset="0"/>
                <a:ea typeface="Times New Roman" panose="02020603050405020304" pitchFamily="18" charset="0"/>
                <a:cs typeface="Courier New" panose="02070309020205020404" pitchFamily="49" charset="0"/>
              </a:rPr>
              <a:t>() returns data</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if size == 0</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raise exception</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if</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temp = </a:t>
            </a:r>
            <a:r>
              <a:rPr lang="en-US" dirty="0" err="1">
                <a:latin typeface="Consolas" panose="020B0609020204030204" pitchFamily="49" charset="0"/>
                <a:ea typeface="Times New Roman" panose="02020603050405020304" pitchFamily="18" charset="0"/>
                <a:cs typeface="Courier New" panose="02070309020205020404" pitchFamily="49" charset="0"/>
              </a:rPr>
              <a:t>head.data</a:t>
            </a:r>
            <a:r>
              <a:rPr lang="en-US" dirty="0">
                <a:highlight>
                  <a:srgbClr val="FFFF00"/>
                </a:highlight>
                <a:latin typeface="Consolas" panose="020B0609020204030204" pitchFamily="49" charset="0"/>
                <a:ea typeface="Times New Roman" panose="02020603050405020304" pitchFamily="18" charset="0"/>
                <a:cs typeface="Courier New" panose="02070309020205020404" pitchFamily="49" charset="0"/>
              </a:rPr>
              <a:t>	</a:t>
            </a:r>
            <a:endParaRPr lang="en-US" sz="2800" dirty="0">
              <a:highlight>
                <a:srgbClr val="FFFF00"/>
              </a:highlight>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a:highlight>
                  <a:srgbClr val="FFFF00"/>
                </a:highlight>
                <a:latin typeface="Consolas" panose="020B0609020204030204" pitchFamily="49" charset="0"/>
                <a:ea typeface="Times New Roman" panose="02020603050405020304" pitchFamily="18" charset="0"/>
                <a:cs typeface="Courier New" panose="02070309020205020404" pitchFamily="49" charset="0"/>
              </a:rPr>
              <a:t>head = </a:t>
            </a:r>
            <a:r>
              <a:rPr lang="en-US" dirty="0" err="1">
                <a:highlight>
                  <a:srgbClr val="FFFF00"/>
                </a:highlight>
                <a:latin typeface="Consolas" panose="020B0609020204030204" pitchFamily="49" charset="0"/>
                <a:ea typeface="Times New Roman" panose="02020603050405020304" pitchFamily="18" charset="0"/>
                <a:cs typeface="Courier New" panose="02070309020205020404" pitchFamily="49" charset="0"/>
              </a:rPr>
              <a:t>head.next</a:t>
            </a:r>
            <a:endParaRPr lang="en-US" sz="2800" dirty="0">
              <a:highlight>
                <a:srgbClr val="FFFF00"/>
              </a:highlight>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size = size – 1</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return temp</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8310" marR="0">
              <a:lnSpc>
                <a:spcPct val="107000"/>
              </a:lnSpc>
              <a:spcBef>
                <a:spcPts val="0"/>
              </a:spcBef>
              <a:spcAft>
                <a:spcPts val="120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end function</a:t>
            </a:r>
            <a:endParaRPr lang="en-US" sz="28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00422A02-94DA-450F-9F83-10EDD5AFA040}"/>
              </a:ext>
            </a:extLst>
          </p:cNvPr>
          <p:cNvSpPr/>
          <p:nvPr/>
        </p:nvSpPr>
        <p:spPr>
          <a:xfrm>
            <a:off x="8461489" y="2277533"/>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39" name="TextBox 38">
            <a:extLst>
              <a:ext uri="{FF2B5EF4-FFF2-40B4-BE49-F238E27FC236}">
                <a16:creationId xmlns:a16="http://schemas.microsoft.com/office/drawing/2014/main" id="{97B6A421-2153-462A-B70E-8AD98C7F6707}"/>
              </a:ext>
            </a:extLst>
          </p:cNvPr>
          <p:cNvSpPr txBox="1"/>
          <p:nvPr/>
        </p:nvSpPr>
        <p:spPr>
          <a:xfrm>
            <a:off x="8323446" y="1827162"/>
            <a:ext cx="844975" cy="461665"/>
          </a:xfrm>
          <a:prstGeom prst="rect">
            <a:avLst/>
          </a:prstGeom>
          <a:noFill/>
        </p:spPr>
        <p:txBody>
          <a:bodyPr wrap="none" rtlCol="0">
            <a:spAutoFit/>
          </a:bodyPr>
          <a:lstStyle/>
          <a:p>
            <a:r>
              <a:rPr lang="en-US" sz="2400" dirty="0"/>
              <a:t>temp</a:t>
            </a:r>
          </a:p>
        </p:txBody>
      </p:sp>
    </p:spTree>
    <p:extLst>
      <p:ext uri="{BB962C8B-B14F-4D97-AF65-F5344CB8AC3E}">
        <p14:creationId xmlns:p14="http://schemas.microsoft.com/office/powerpoint/2010/main" val="759060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5CBB8D-33E6-4BC5-B12E-1F1127EDE29A}"/>
              </a:ext>
            </a:extLst>
          </p:cNvPr>
          <p:cNvSpPr txBox="1"/>
          <p:nvPr/>
        </p:nvSpPr>
        <p:spPr>
          <a:xfrm>
            <a:off x="1874002" y="914400"/>
            <a:ext cx="1559145" cy="523220"/>
          </a:xfrm>
          <a:prstGeom prst="rect">
            <a:avLst/>
          </a:prstGeom>
          <a:noFill/>
        </p:spPr>
        <p:txBody>
          <a:bodyPr wrap="none" rtlCol="0">
            <a:spAutoFit/>
          </a:bodyPr>
          <a:lstStyle/>
          <a:p>
            <a:r>
              <a:rPr lang="en-US" sz="2800" dirty="0">
                <a:latin typeface="Myriad Pro" panose="020B0503030403020204" pitchFamily="34" charset="0"/>
              </a:rPr>
              <a:t>Removal </a:t>
            </a:r>
          </a:p>
        </p:txBody>
      </p:sp>
      <p:sp>
        <p:nvSpPr>
          <p:cNvPr id="10" name="TextBox 9">
            <a:extLst>
              <a:ext uri="{FF2B5EF4-FFF2-40B4-BE49-F238E27FC236}">
                <a16:creationId xmlns:a16="http://schemas.microsoft.com/office/drawing/2014/main" id="{7C5EB4A6-30A2-4CCA-B71D-BDFCC66E574B}"/>
              </a:ext>
            </a:extLst>
          </p:cNvPr>
          <p:cNvSpPr txBox="1"/>
          <p:nvPr/>
        </p:nvSpPr>
        <p:spPr>
          <a:xfrm>
            <a:off x="6508313" y="2384757"/>
            <a:ext cx="809837" cy="461665"/>
          </a:xfrm>
          <a:prstGeom prst="rect">
            <a:avLst/>
          </a:prstGeom>
          <a:noFill/>
        </p:spPr>
        <p:txBody>
          <a:bodyPr wrap="none" rtlCol="0">
            <a:spAutoFit/>
          </a:bodyPr>
          <a:lstStyle/>
          <a:p>
            <a:r>
              <a:rPr lang="en-US" sz="2400" dirty="0"/>
              <a:t>head</a:t>
            </a:r>
          </a:p>
        </p:txBody>
      </p:sp>
      <p:cxnSp>
        <p:nvCxnSpPr>
          <p:cNvPr id="46" name="Straight Arrow Connector 45">
            <a:extLst>
              <a:ext uri="{FF2B5EF4-FFF2-40B4-BE49-F238E27FC236}">
                <a16:creationId xmlns:a16="http://schemas.microsoft.com/office/drawing/2014/main" id="{033A7E9A-7DCA-4B49-8C06-54154BB18E6A}"/>
              </a:ext>
            </a:extLst>
          </p:cNvPr>
          <p:cNvCxnSpPr>
            <a:cxnSpLocks/>
            <a:stCxn id="10" idx="0"/>
            <a:endCxn id="30" idx="2"/>
          </p:cNvCxnSpPr>
          <p:nvPr/>
        </p:nvCxnSpPr>
        <p:spPr>
          <a:xfrm flipV="1">
            <a:off x="6913232" y="1663907"/>
            <a:ext cx="1491612" cy="72085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29" name="Group 28">
            <a:extLst>
              <a:ext uri="{FF2B5EF4-FFF2-40B4-BE49-F238E27FC236}">
                <a16:creationId xmlns:a16="http://schemas.microsoft.com/office/drawing/2014/main" id="{6594EBEE-DFB6-41E6-98F3-1328F77413FA}"/>
              </a:ext>
            </a:extLst>
          </p:cNvPr>
          <p:cNvGrpSpPr/>
          <p:nvPr/>
        </p:nvGrpSpPr>
        <p:grpSpPr>
          <a:xfrm>
            <a:off x="8120399" y="1095018"/>
            <a:ext cx="1475570" cy="568889"/>
            <a:chOff x="5091485" y="1095020"/>
            <a:chExt cx="1475570" cy="568889"/>
          </a:xfrm>
        </p:grpSpPr>
        <p:sp>
          <p:nvSpPr>
            <p:cNvPr id="30" name="Rectangle 29">
              <a:extLst>
                <a:ext uri="{FF2B5EF4-FFF2-40B4-BE49-F238E27FC236}">
                  <a16:creationId xmlns:a16="http://schemas.microsoft.com/office/drawing/2014/main" id="{5EAE58F1-1603-4F9F-B3FF-9B8D9DDC7302}"/>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m</a:t>
              </a:r>
            </a:p>
          </p:txBody>
        </p:sp>
        <p:sp>
          <p:nvSpPr>
            <p:cNvPr id="31" name="Rectangle 30">
              <a:extLst>
                <a:ext uri="{FF2B5EF4-FFF2-40B4-BE49-F238E27FC236}">
                  <a16:creationId xmlns:a16="http://schemas.microsoft.com/office/drawing/2014/main" id="{9B6F9B11-4EB1-45A1-B627-132821208511}"/>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547CD578-7F45-44E8-835B-59624EC563A3}"/>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445E735B-43AB-47BF-894D-810A33B592A4}"/>
                </a:ext>
              </a:extLst>
            </p:cNvPr>
            <p:cNvCxnSpPr>
              <a:cxnSpLocks/>
            </p:cNvCxnSpPr>
            <p:nvPr/>
          </p:nvCxnSpPr>
          <p:spPr>
            <a:xfrm>
              <a:off x="6029454" y="1379464"/>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grpSp>
        <p:nvGrpSpPr>
          <p:cNvPr id="34" name="Group 33">
            <a:extLst>
              <a:ext uri="{FF2B5EF4-FFF2-40B4-BE49-F238E27FC236}">
                <a16:creationId xmlns:a16="http://schemas.microsoft.com/office/drawing/2014/main" id="{6B1DBC53-59E0-4826-A4DE-C03575407C96}"/>
              </a:ext>
            </a:extLst>
          </p:cNvPr>
          <p:cNvGrpSpPr/>
          <p:nvPr/>
        </p:nvGrpSpPr>
        <p:grpSpPr>
          <a:xfrm>
            <a:off x="9595969" y="1095017"/>
            <a:ext cx="1137778" cy="568889"/>
            <a:chOff x="5091485" y="1095020"/>
            <a:chExt cx="1137778" cy="568889"/>
          </a:xfrm>
        </p:grpSpPr>
        <p:sp>
          <p:nvSpPr>
            <p:cNvPr id="35" name="Rectangle 34">
              <a:extLst>
                <a:ext uri="{FF2B5EF4-FFF2-40B4-BE49-F238E27FC236}">
                  <a16:creationId xmlns:a16="http://schemas.microsoft.com/office/drawing/2014/main" id="{63DA0C8D-5523-4453-B40D-FABE389D5DDC}"/>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x</a:t>
              </a:r>
            </a:p>
          </p:txBody>
        </p:sp>
        <p:sp>
          <p:nvSpPr>
            <p:cNvPr id="36" name="Rectangle 35">
              <a:extLst>
                <a:ext uri="{FF2B5EF4-FFF2-40B4-BE49-F238E27FC236}">
                  <a16:creationId xmlns:a16="http://schemas.microsoft.com/office/drawing/2014/main" id="{2FAE192C-9A8C-493F-BEA5-07BD33FC4D52}"/>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7" name="Oval 36">
              <a:extLst>
                <a:ext uri="{FF2B5EF4-FFF2-40B4-BE49-F238E27FC236}">
                  <a16:creationId xmlns:a16="http://schemas.microsoft.com/office/drawing/2014/main" id="{FC218ACA-6D41-49B5-A791-0D0A1B1B5CB5}"/>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C10631DD-9AB7-4A24-BF70-F12D0C0DBE9A}"/>
              </a:ext>
            </a:extLst>
          </p:cNvPr>
          <p:cNvSpPr/>
          <p:nvPr/>
        </p:nvSpPr>
        <p:spPr>
          <a:xfrm>
            <a:off x="9880413" y="2277533"/>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45" name="TextBox 44">
            <a:extLst>
              <a:ext uri="{FF2B5EF4-FFF2-40B4-BE49-F238E27FC236}">
                <a16:creationId xmlns:a16="http://schemas.microsoft.com/office/drawing/2014/main" id="{E4636E75-44BF-4520-A1DF-CB915DD70A91}"/>
              </a:ext>
            </a:extLst>
          </p:cNvPr>
          <p:cNvSpPr txBox="1"/>
          <p:nvPr/>
        </p:nvSpPr>
        <p:spPr>
          <a:xfrm>
            <a:off x="9842748" y="1827162"/>
            <a:ext cx="644215" cy="461665"/>
          </a:xfrm>
          <a:prstGeom prst="rect">
            <a:avLst/>
          </a:prstGeom>
          <a:noFill/>
        </p:spPr>
        <p:txBody>
          <a:bodyPr wrap="none" rtlCol="0">
            <a:spAutoFit/>
          </a:bodyPr>
          <a:lstStyle/>
          <a:p>
            <a:r>
              <a:rPr lang="en-US" sz="2400" dirty="0"/>
              <a:t>size</a:t>
            </a:r>
          </a:p>
        </p:txBody>
      </p:sp>
      <p:sp>
        <p:nvSpPr>
          <p:cNvPr id="4" name="Rectangle 3">
            <a:extLst>
              <a:ext uri="{FF2B5EF4-FFF2-40B4-BE49-F238E27FC236}">
                <a16:creationId xmlns:a16="http://schemas.microsoft.com/office/drawing/2014/main" id="{520EAEAE-10BE-43AE-80B3-7F65DEB609C3}"/>
              </a:ext>
            </a:extLst>
          </p:cNvPr>
          <p:cNvSpPr/>
          <p:nvPr/>
        </p:nvSpPr>
        <p:spPr>
          <a:xfrm>
            <a:off x="833274" y="2006509"/>
            <a:ext cx="6096000" cy="2746136"/>
          </a:xfrm>
          <a:prstGeom prst="rect">
            <a:avLst/>
          </a:prstGeom>
        </p:spPr>
        <p:txBody>
          <a:bodyPr>
            <a:spAutoFit/>
          </a:bodyPr>
          <a:lstStyle/>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function </a:t>
            </a:r>
            <a:r>
              <a:rPr lang="en-US" dirty="0" err="1">
                <a:latin typeface="Consolas" panose="020B0609020204030204" pitchFamily="49" charset="0"/>
                <a:ea typeface="Times New Roman" panose="02020603050405020304" pitchFamily="18" charset="0"/>
                <a:cs typeface="Courier New" panose="02070309020205020404" pitchFamily="49" charset="0"/>
              </a:rPr>
              <a:t>removeFirst</a:t>
            </a:r>
            <a:r>
              <a:rPr lang="en-US" dirty="0">
                <a:latin typeface="Consolas" panose="020B0609020204030204" pitchFamily="49" charset="0"/>
                <a:ea typeface="Times New Roman" panose="02020603050405020304" pitchFamily="18" charset="0"/>
                <a:cs typeface="Courier New" panose="02070309020205020404" pitchFamily="49" charset="0"/>
              </a:rPr>
              <a:t>() returns data</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if size == 0</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raise exception</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if</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temp = </a:t>
            </a:r>
            <a:r>
              <a:rPr lang="en-US" dirty="0" err="1">
                <a:latin typeface="Consolas" panose="020B0609020204030204" pitchFamily="49" charset="0"/>
                <a:ea typeface="Times New Roman" panose="02020603050405020304" pitchFamily="18" charset="0"/>
                <a:cs typeface="Courier New" panose="02070309020205020404" pitchFamily="49" charset="0"/>
              </a:rPr>
              <a:t>head.data</a:t>
            </a:r>
            <a:r>
              <a:rPr lang="en-US" dirty="0">
                <a:highlight>
                  <a:srgbClr val="FFFF00"/>
                </a:highlight>
                <a:latin typeface="Consolas" panose="020B0609020204030204" pitchFamily="49" charset="0"/>
                <a:ea typeface="Times New Roman" panose="02020603050405020304" pitchFamily="18" charset="0"/>
                <a:cs typeface="Courier New" panose="02070309020205020404" pitchFamily="49" charset="0"/>
              </a:rPr>
              <a:t>	</a:t>
            </a:r>
            <a:endParaRPr lang="en-US" sz="2800" dirty="0">
              <a:highlight>
                <a:srgbClr val="FFFF00"/>
              </a:highlight>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head = </a:t>
            </a:r>
            <a:r>
              <a:rPr lang="en-US" dirty="0" err="1">
                <a:latin typeface="Consolas" panose="020B0609020204030204" pitchFamily="49" charset="0"/>
                <a:ea typeface="Times New Roman" panose="02020603050405020304" pitchFamily="18" charset="0"/>
                <a:cs typeface="Courier New" panose="02070309020205020404" pitchFamily="49" charset="0"/>
              </a:rPr>
              <a:t>head.next</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a:highlight>
                  <a:srgbClr val="FFFF00"/>
                </a:highlight>
                <a:latin typeface="Consolas" panose="020B0609020204030204" pitchFamily="49" charset="0"/>
                <a:ea typeface="Times New Roman" panose="02020603050405020304" pitchFamily="18" charset="0"/>
                <a:cs typeface="Courier New" panose="02070309020205020404" pitchFamily="49" charset="0"/>
              </a:rPr>
              <a:t>size = size – 1</a:t>
            </a:r>
            <a:endParaRPr lang="en-US" sz="2800" dirty="0">
              <a:highlight>
                <a:srgbClr val="FFFF00"/>
              </a:highlight>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return temp</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8310" marR="0">
              <a:lnSpc>
                <a:spcPct val="107000"/>
              </a:lnSpc>
              <a:spcBef>
                <a:spcPts val="0"/>
              </a:spcBef>
              <a:spcAft>
                <a:spcPts val="120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end function</a:t>
            </a:r>
            <a:endParaRPr lang="en-US" sz="28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00422A02-94DA-450F-9F83-10EDD5AFA040}"/>
              </a:ext>
            </a:extLst>
          </p:cNvPr>
          <p:cNvSpPr/>
          <p:nvPr/>
        </p:nvSpPr>
        <p:spPr>
          <a:xfrm>
            <a:off x="8461489" y="2277533"/>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39" name="TextBox 38">
            <a:extLst>
              <a:ext uri="{FF2B5EF4-FFF2-40B4-BE49-F238E27FC236}">
                <a16:creationId xmlns:a16="http://schemas.microsoft.com/office/drawing/2014/main" id="{97B6A421-2153-462A-B70E-8AD98C7F6707}"/>
              </a:ext>
            </a:extLst>
          </p:cNvPr>
          <p:cNvSpPr txBox="1"/>
          <p:nvPr/>
        </p:nvSpPr>
        <p:spPr>
          <a:xfrm>
            <a:off x="8323446" y="1827162"/>
            <a:ext cx="844975" cy="461665"/>
          </a:xfrm>
          <a:prstGeom prst="rect">
            <a:avLst/>
          </a:prstGeom>
          <a:noFill/>
        </p:spPr>
        <p:txBody>
          <a:bodyPr wrap="none" rtlCol="0">
            <a:spAutoFit/>
          </a:bodyPr>
          <a:lstStyle/>
          <a:p>
            <a:r>
              <a:rPr lang="en-US" sz="2400" dirty="0"/>
              <a:t>temp</a:t>
            </a:r>
          </a:p>
        </p:txBody>
      </p:sp>
    </p:spTree>
    <p:extLst>
      <p:ext uri="{BB962C8B-B14F-4D97-AF65-F5344CB8AC3E}">
        <p14:creationId xmlns:p14="http://schemas.microsoft.com/office/powerpoint/2010/main" val="3308478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5CBB8D-33E6-4BC5-B12E-1F1127EDE29A}"/>
              </a:ext>
            </a:extLst>
          </p:cNvPr>
          <p:cNvSpPr txBox="1"/>
          <p:nvPr/>
        </p:nvSpPr>
        <p:spPr>
          <a:xfrm>
            <a:off x="1874002" y="914400"/>
            <a:ext cx="1559145" cy="523220"/>
          </a:xfrm>
          <a:prstGeom prst="rect">
            <a:avLst/>
          </a:prstGeom>
          <a:noFill/>
        </p:spPr>
        <p:txBody>
          <a:bodyPr wrap="none" rtlCol="0">
            <a:spAutoFit/>
          </a:bodyPr>
          <a:lstStyle/>
          <a:p>
            <a:r>
              <a:rPr lang="en-US" sz="2800" dirty="0">
                <a:latin typeface="Myriad Pro" panose="020B0503030403020204" pitchFamily="34" charset="0"/>
              </a:rPr>
              <a:t>Removal </a:t>
            </a:r>
          </a:p>
        </p:txBody>
      </p:sp>
      <p:sp>
        <p:nvSpPr>
          <p:cNvPr id="10" name="TextBox 9">
            <a:extLst>
              <a:ext uri="{FF2B5EF4-FFF2-40B4-BE49-F238E27FC236}">
                <a16:creationId xmlns:a16="http://schemas.microsoft.com/office/drawing/2014/main" id="{7C5EB4A6-30A2-4CCA-B71D-BDFCC66E574B}"/>
              </a:ext>
            </a:extLst>
          </p:cNvPr>
          <p:cNvSpPr txBox="1"/>
          <p:nvPr/>
        </p:nvSpPr>
        <p:spPr>
          <a:xfrm>
            <a:off x="6508313" y="2384757"/>
            <a:ext cx="809837" cy="461665"/>
          </a:xfrm>
          <a:prstGeom prst="rect">
            <a:avLst/>
          </a:prstGeom>
          <a:noFill/>
        </p:spPr>
        <p:txBody>
          <a:bodyPr wrap="none" rtlCol="0">
            <a:spAutoFit/>
          </a:bodyPr>
          <a:lstStyle/>
          <a:p>
            <a:r>
              <a:rPr lang="en-US" sz="2400" dirty="0"/>
              <a:t>head</a:t>
            </a:r>
          </a:p>
        </p:txBody>
      </p:sp>
      <p:cxnSp>
        <p:nvCxnSpPr>
          <p:cNvPr id="46" name="Straight Arrow Connector 45">
            <a:extLst>
              <a:ext uri="{FF2B5EF4-FFF2-40B4-BE49-F238E27FC236}">
                <a16:creationId xmlns:a16="http://schemas.microsoft.com/office/drawing/2014/main" id="{033A7E9A-7DCA-4B49-8C06-54154BB18E6A}"/>
              </a:ext>
            </a:extLst>
          </p:cNvPr>
          <p:cNvCxnSpPr>
            <a:cxnSpLocks/>
            <a:stCxn id="10" idx="0"/>
            <a:endCxn id="30" idx="2"/>
          </p:cNvCxnSpPr>
          <p:nvPr/>
        </p:nvCxnSpPr>
        <p:spPr>
          <a:xfrm flipV="1">
            <a:off x="6913232" y="1663907"/>
            <a:ext cx="1491612" cy="72085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29" name="Group 28">
            <a:extLst>
              <a:ext uri="{FF2B5EF4-FFF2-40B4-BE49-F238E27FC236}">
                <a16:creationId xmlns:a16="http://schemas.microsoft.com/office/drawing/2014/main" id="{6594EBEE-DFB6-41E6-98F3-1328F77413FA}"/>
              </a:ext>
            </a:extLst>
          </p:cNvPr>
          <p:cNvGrpSpPr/>
          <p:nvPr/>
        </p:nvGrpSpPr>
        <p:grpSpPr>
          <a:xfrm>
            <a:off x="8120399" y="1095018"/>
            <a:ext cx="1475570" cy="568889"/>
            <a:chOff x="5091485" y="1095020"/>
            <a:chExt cx="1475570" cy="568889"/>
          </a:xfrm>
        </p:grpSpPr>
        <p:sp>
          <p:nvSpPr>
            <p:cNvPr id="30" name="Rectangle 29">
              <a:extLst>
                <a:ext uri="{FF2B5EF4-FFF2-40B4-BE49-F238E27FC236}">
                  <a16:creationId xmlns:a16="http://schemas.microsoft.com/office/drawing/2014/main" id="{5EAE58F1-1603-4F9F-B3FF-9B8D9DDC7302}"/>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m</a:t>
              </a:r>
            </a:p>
          </p:txBody>
        </p:sp>
        <p:sp>
          <p:nvSpPr>
            <p:cNvPr id="31" name="Rectangle 30">
              <a:extLst>
                <a:ext uri="{FF2B5EF4-FFF2-40B4-BE49-F238E27FC236}">
                  <a16:creationId xmlns:a16="http://schemas.microsoft.com/office/drawing/2014/main" id="{9B6F9B11-4EB1-45A1-B627-132821208511}"/>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547CD578-7F45-44E8-835B-59624EC563A3}"/>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445E735B-43AB-47BF-894D-810A33B592A4}"/>
                </a:ext>
              </a:extLst>
            </p:cNvPr>
            <p:cNvCxnSpPr>
              <a:cxnSpLocks/>
            </p:cNvCxnSpPr>
            <p:nvPr/>
          </p:nvCxnSpPr>
          <p:spPr>
            <a:xfrm>
              <a:off x="6029454" y="1379464"/>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grpSp>
        <p:nvGrpSpPr>
          <p:cNvPr id="34" name="Group 33">
            <a:extLst>
              <a:ext uri="{FF2B5EF4-FFF2-40B4-BE49-F238E27FC236}">
                <a16:creationId xmlns:a16="http://schemas.microsoft.com/office/drawing/2014/main" id="{6B1DBC53-59E0-4826-A4DE-C03575407C96}"/>
              </a:ext>
            </a:extLst>
          </p:cNvPr>
          <p:cNvGrpSpPr/>
          <p:nvPr/>
        </p:nvGrpSpPr>
        <p:grpSpPr>
          <a:xfrm>
            <a:off x="9595969" y="1095017"/>
            <a:ext cx="1137778" cy="568889"/>
            <a:chOff x="5091485" y="1095020"/>
            <a:chExt cx="1137778" cy="568889"/>
          </a:xfrm>
        </p:grpSpPr>
        <p:sp>
          <p:nvSpPr>
            <p:cNvPr id="35" name="Rectangle 34">
              <a:extLst>
                <a:ext uri="{FF2B5EF4-FFF2-40B4-BE49-F238E27FC236}">
                  <a16:creationId xmlns:a16="http://schemas.microsoft.com/office/drawing/2014/main" id="{63DA0C8D-5523-4453-B40D-FABE389D5DDC}"/>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x</a:t>
              </a:r>
            </a:p>
          </p:txBody>
        </p:sp>
        <p:sp>
          <p:nvSpPr>
            <p:cNvPr id="36" name="Rectangle 35">
              <a:extLst>
                <a:ext uri="{FF2B5EF4-FFF2-40B4-BE49-F238E27FC236}">
                  <a16:creationId xmlns:a16="http://schemas.microsoft.com/office/drawing/2014/main" id="{2FAE192C-9A8C-493F-BEA5-07BD33FC4D52}"/>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7" name="Oval 36">
              <a:extLst>
                <a:ext uri="{FF2B5EF4-FFF2-40B4-BE49-F238E27FC236}">
                  <a16:creationId xmlns:a16="http://schemas.microsoft.com/office/drawing/2014/main" id="{FC218ACA-6D41-49B5-A791-0D0A1B1B5CB5}"/>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C10631DD-9AB7-4A24-BF70-F12D0C0DBE9A}"/>
              </a:ext>
            </a:extLst>
          </p:cNvPr>
          <p:cNvSpPr/>
          <p:nvPr/>
        </p:nvSpPr>
        <p:spPr>
          <a:xfrm>
            <a:off x="9880413" y="2277533"/>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45" name="TextBox 44">
            <a:extLst>
              <a:ext uri="{FF2B5EF4-FFF2-40B4-BE49-F238E27FC236}">
                <a16:creationId xmlns:a16="http://schemas.microsoft.com/office/drawing/2014/main" id="{E4636E75-44BF-4520-A1DF-CB915DD70A91}"/>
              </a:ext>
            </a:extLst>
          </p:cNvPr>
          <p:cNvSpPr txBox="1"/>
          <p:nvPr/>
        </p:nvSpPr>
        <p:spPr>
          <a:xfrm>
            <a:off x="9842748" y="1827162"/>
            <a:ext cx="644215" cy="461665"/>
          </a:xfrm>
          <a:prstGeom prst="rect">
            <a:avLst/>
          </a:prstGeom>
          <a:noFill/>
        </p:spPr>
        <p:txBody>
          <a:bodyPr wrap="none" rtlCol="0">
            <a:spAutoFit/>
          </a:bodyPr>
          <a:lstStyle/>
          <a:p>
            <a:r>
              <a:rPr lang="en-US" sz="2400" dirty="0"/>
              <a:t>size</a:t>
            </a:r>
          </a:p>
        </p:txBody>
      </p:sp>
      <p:sp>
        <p:nvSpPr>
          <p:cNvPr id="4" name="Rectangle 3">
            <a:extLst>
              <a:ext uri="{FF2B5EF4-FFF2-40B4-BE49-F238E27FC236}">
                <a16:creationId xmlns:a16="http://schemas.microsoft.com/office/drawing/2014/main" id="{520EAEAE-10BE-43AE-80B3-7F65DEB609C3}"/>
              </a:ext>
            </a:extLst>
          </p:cNvPr>
          <p:cNvSpPr/>
          <p:nvPr/>
        </p:nvSpPr>
        <p:spPr>
          <a:xfrm>
            <a:off x="833274" y="2006509"/>
            <a:ext cx="6096000" cy="2746136"/>
          </a:xfrm>
          <a:prstGeom prst="rect">
            <a:avLst/>
          </a:prstGeom>
        </p:spPr>
        <p:txBody>
          <a:bodyPr>
            <a:spAutoFit/>
          </a:bodyPr>
          <a:lstStyle/>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function </a:t>
            </a:r>
            <a:r>
              <a:rPr lang="en-US" dirty="0" err="1">
                <a:latin typeface="Consolas" panose="020B0609020204030204" pitchFamily="49" charset="0"/>
                <a:ea typeface="Times New Roman" panose="02020603050405020304" pitchFamily="18" charset="0"/>
                <a:cs typeface="Courier New" panose="02070309020205020404" pitchFamily="49" charset="0"/>
              </a:rPr>
              <a:t>removeFirst</a:t>
            </a:r>
            <a:r>
              <a:rPr lang="en-US" dirty="0">
                <a:latin typeface="Consolas" panose="020B0609020204030204" pitchFamily="49" charset="0"/>
                <a:ea typeface="Times New Roman" panose="02020603050405020304" pitchFamily="18" charset="0"/>
                <a:cs typeface="Courier New" panose="02070309020205020404" pitchFamily="49" charset="0"/>
              </a:rPr>
              <a:t>() returns data</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if size == 0</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raise exception</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if</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temp = </a:t>
            </a:r>
            <a:r>
              <a:rPr lang="en-US" dirty="0" err="1">
                <a:latin typeface="Consolas" panose="020B0609020204030204" pitchFamily="49" charset="0"/>
                <a:ea typeface="Times New Roman" panose="02020603050405020304" pitchFamily="18" charset="0"/>
                <a:cs typeface="Courier New" panose="02070309020205020404" pitchFamily="49" charset="0"/>
              </a:rPr>
              <a:t>head.data</a:t>
            </a:r>
            <a:r>
              <a:rPr lang="en-US" dirty="0">
                <a:highlight>
                  <a:srgbClr val="FFFF00"/>
                </a:highlight>
                <a:latin typeface="Consolas" panose="020B0609020204030204" pitchFamily="49" charset="0"/>
                <a:ea typeface="Times New Roman" panose="02020603050405020304" pitchFamily="18" charset="0"/>
                <a:cs typeface="Courier New" panose="02070309020205020404" pitchFamily="49" charset="0"/>
              </a:rPr>
              <a:t>	</a:t>
            </a:r>
            <a:endParaRPr lang="en-US" sz="2800" dirty="0">
              <a:highlight>
                <a:srgbClr val="FFFF00"/>
              </a:highlight>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head = </a:t>
            </a:r>
            <a:r>
              <a:rPr lang="en-US" dirty="0" err="1">
                <a:latin typeface="Consolas" panose="020B0609020204030204" pitchFamily="49" charset="0"/>
                <a:ea typeface="Times New Roman" panose="02020603050405020304" pitchFamily="18" charset="0"/>
                <a:cs typeface="Courier New" panose="02070309020205020404" pitchFamily="49" charset="0"/>
              </a:rPr>
              <a:t>head.next</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size = size – 1</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a:highlight>
                  <a:srgbClr val="FFFF00"/>
                </a:highlight>
                <a:latin typeface="Consolas" panose="020B0609020204030204" pitchFamily="49" charset="0"/>
                <a:ea typeface="Times New Roman" panose="02020603050405020304" pitchFamily="18" charset="0"/>
                <a:cs typeface="Courier New" panose="02070309020205020404" pitchFamily="49" charset="0"/>
              </a:rPr>
              <a:t>return temp</a:t>
            </a:r>
            <a:endParaRPr lang="en-US" sz="2800" dirty="0">
              <a:highlight>
                <a:srgbClr val="FFFF00"/>
              </a:highlight>
              <a:latin typeface="Calibri Light" panose="020F0302020204030204" pitchFamily="34" charset="0"/>
              <a:ea typeface="Times New Roman" panose="02020603050405020304" pitchFamily="18" charset="0"/>
              <a:cs typeface="Times New Roman" panose="02020603050405020304" pitchFamily="18" charset="0"/>
            </a:endParaRPr>
          </a:p>
          <a:p>
            <a:pPr marL="448310" marR="0">
              <a:lnSpc>
                <a:spcPct val="107000"/>
              </a:lnSpc>
              <a:spcBef>
                <a:spcPts val="0"/>
              </a:spcBef>
              <a:spcAft>
                <a:spcPts val="120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end function</a:t>
            </a:r>
            <a:endParaRPr lang="en-US" sz="28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00422A02-94DA-450F-9F83-10EDD5AFA040}"/>
              </a:ext>
            </a:extLst>
          </p:cNvPr>
          <p:cNvSpPr/>
          <p:nvPr/>
        </p:nvSpPr>
        <p:spPr>
          <a:xfrm>
            <a:off x="8461489" y="2277533"/>
            <a:ext cx="568889" cy="568889"/>
          </a:xfrm>
          <a:prstGeom prst="rect">
            <a:avLst/>
          </a:prstGeom>
          <a:ln w="28575"/>
          <a:effectLst>
            <a:glow rad="228600">
              <a:schemeClr val="accent4">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39" name="TextBox 38">
            <a:extLst>
              <a:ext uri="{FF2B5EF4-FFF2-40B4-BE49-F238E27FC236}">
                <a16:creationId xmlns:a16="http://schemas.microsoft.com/office/drawing/2014/main" id="{97B6A421-2153-462A-B70E-8AD98C7F6707}"/>
              </a:ext>
            </a:extLst>
          </p:cNvPr>
          <p:cNvSpPr txBox="1"/>
          <p:nvPr/>
        </p:nvSpPr>
        <p:spPr>
          <a:xfrm>
            <a:off x="8323446" y="1827162"/>
            <a:ext cx="844975" cy="461665"/>
          </a:xfrm>
          <a:prstGeom prst="rect">
            <a:avLst/>
          </a:prstGeom>
          <a:noFill/>
        </p:spPr>
        <p:txBody>
          <a:bodyPr wrap="none" rtlCol="0">
            <a:spAutoFit/>
          </a:bodyPr>
          <a:lstStyle/>
          <a:p>
            <a:r>
              <a:rPr lang="en-US" sz="2400" dirty="0"/>
              <a:t>temp</a:t>
            </a:r>
          </a:p>
        </p:txBody>
      </p:sp>
    </p:spTree>
    <p:extLst>
      <p:ext uri="{BB962C8B-B14F-4D97-AF65-F5344CB8AC3E}">
        <p14:creationId xmlns:p14="http://schemas.microsoft.com/office/powerpoint/2010/main" val="225146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5CBB8D-33E6-4BC5-B12E-1F1127EDE29A}"/>
              </a:ext>
            </a:extLst>
          </p:cNvPr>
          <p:cNvSpPr txBox="1"/>
          <p:nvPr/>
        </p:nvSpPr>
        <p:spPr>
          <a:xfrm>
            <a:off x="1874002" y="914400"/>
            <a:ext cx="1532792" cy="523220"/>
          </a:xfrm>
          <a:prstGeom prst="rect">
            <a:avLst/>
          </a:prstGeom>
          <a:noFill/>
        </p:spPr>
        <p:txBody>
          <a:bodyPr wrap="none" rtlCol="0">
            <a:spAutoFit/>
          </a:bodyPr>
          <a:lstStyle/>
          <a:p>
            <a:r>
              <a:rPr lang="en-US" sz="2800" dirty="0" err="1">
                <a:latin typeface="Myriad Pro" panose="020B0503030403020204" pitchFamily="34" charset="0"/>
              </a:rPr>
              <a:t>isEmpty</a:t>
            </a:r>
            <a:r>
              <a:rPr lang="en-US" sz="2800" dirty="0">
                <a:latin typeface="Myriad Pro" panose="020B0503030403020204" pitchFamily="34" charset="0"/>
              </a:rPr>
              <a:t>  </a:t>
            </a:r>
          </a:p>
        </p:txBody>
      </p:sp>
      <p:sp>
        <p:nvSpPr>
          <p:cNvPr id="3" name="Rectangle 2">
            <a:extLst>
              <a:ext uri="{FF2B5EF4-FFF2-40B4-BE49-F238E27FC236}">
                <a16:creationId xmlns:a16="http://schemas.microsoft.com/office/drawing/2014/main" id="{806DC059-D792-4919-8265-B90F6CB4D2A6}"/>
              </a:ext>
            </a:extLst>
          </p:cNvPr>
          <p:cNvSpPr/>
          <p:nvPr/>
        </p:nvSpPr>
        <p:spPr>
          <a:xfrm>
            <a:off x="936567" y="3168205"/>
            <a:ext cx="5344962" cy="966740"/>
          </a:xfrm>
          <a:prstGeom prst="rect">
            <a:avLst/>
          </a:prstGeom>
        </p:spPr>
        <p:txBody>
          <a:bodyPr wrap="square">
            <a:spAutoFit/>
          </a:bodyPr>
          <a:lstStyle/>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function </a:t>
            </a:r>
            <a:r>
              <a:rPr lang="en-US" dirty="0" err="1">
                <a:latin typeface="Consolas" panose="020B0609020204030204" pitchFamily="49" charset="0"/>
                <a:ea typeface="Times New Roman" panose="02020603050405020304" pitchFamily="18" charset="0"/>
                <a:cs typeface="Courier New" panose="02070309020205020404" pitchFamily="49" charset="0"/>
              </a:rPr>
              <a:t>isEmpty</a:t>
            </a:r>
            <a:r>
              <a:rPr lang="en-US" dirty="0">
                <a:latin typeface="Consolas" panose="020B0609020204030204" pitchFamily="49" charset="0"/>
                <a:ea typeface="Times New Roman" panose="02020603050405020304" pitchFamily="18" charset="0"/>
                <a:cs typeface="Courier New" panose="02070309020205020404" pitchFamily="49" charset="0"/>
              </a:rPr>
              <a:t>() returns </a:t>
            </a:r>
            <a:r>
              <a:rPr lang="en-US" dirty="0" err="1">
                <a:latin typeface="Consolas" panose="020B0609020204030204" pitchFamily="49" charset="0"/>
                <a:ea typeface="Times New Roman" panose="02020603050405020304" pitchFamily="18" charset="0"/>
                <a:cs typeface="Courier New" panose="02070309020205020404" pitchFamily="49" charset="0"/>
              </a:rPr>
              <a:t>boolean</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return size == 0</a:t>
            </a: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end function</a:t>
            </a:r>
          </a:p>
        </p:txBody>
      </p:sp>
      <p:sp>
        <p:nvSpPr>
          <p:cNvPr id="10" name="TextBox 9">
            <a:extLst>
              <a:ext uri="{FF2B5EF4-FFF2-40B4-BE49-F238E27FC236}">
                <a16:creationId xmlns:a16="http://schemas.microsoft.com/office/drawing/2014/main" id="{7C5EB4A6-30A2-4CCA-B71D-BDFCC66E574B}"/>
              </a:ext>
            </a:extLst>
          </p:cNvPr>
          <p:cNvSpPr txBox="1"/>
          <p:nvPr/>
        </p:nvSpPr>
        <p:spPr>
          <a:xfrm>
            <a:off x="4923202" y="2384757"/>
            <a:ext cx="809837" cy="461665"/>
          </a:xfrm>
          <a:prstGeom prst="rect">
            <a:avLst/>
          </a:prstGeom>
          <a:noFill/>
        </p:spPr>
        <p:txBody>
          <a:bodyPr wrap="none" rtlCol="0">
            <a:spAutoFit/>
          </a:bodyPr>
          <a:lstStyle/>
          <a:p>
            <a:r>
              <a:rPr lang="en-US" sz="2400" dirty="0"/>
              <a:t>head</a:t>
            </a:r>
          </a:p>
        </p:txBody>
      </p:sp>
      <p:cxnSp>
        <p:nvCxnSpPr>
          <p:cNvPr id="11" name="Straight Arrow Connector 10">
            <a:extLst>
              <a:ext uri="{FF2B5EF4-FFF2-40B4-BE49-F238E27FC236}">
                <a16:creationId xmlns:a16="http://schemas.microsoft.com/office/drawing/2014/main" id="{BB8B8C06-6F0A-4C30-8FBC-4C1BCCFC228F}"/>
              </a:ext>
            </a:extLst>
          </p:cNvPr>
          <p:cNvCxnSpPr>
            <a:cxnSpLocks/>
            <a:stCxn id="10" idx="0"/>
          </p:cNvCxnSpPr>
          <p:nvPr/>
        </p:nvCxnSpPr>
        <p:spPr>
          <a:xfrm flipV="1">
            <a:off x="5328121" y="1663909"/>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24" name="Group 23">
            <a:extLst>
              <a:ext uri="{FF2B5EF4-FFF2-40B4-BE49-F238E27FC236}">
                <a16:creationId xmlns:a16="http://schemas.microsoft.com/office/drawing/2014/main" id="{86C5A4C0-A6A3-4041-AB39-CA2CFFE736AE}"/>
              </a:ext>
            </a:extLst>
          </p:cNvPr>
          <p:cNvGrpSpPr/>
          <p:nvPr/>
        </p:nvGrpSpPr>
        <p:grpSpPr>
          <a:xfrm>
            <a:off x="5043063" y="1095019"/>
            <a:ext cx="1475570" cy="568889"/>
            <a:chOff x="5091485" y="1095020"/>
            <a:chExt cx="1475570" cy="568889"/>
          </a:xfrm>
        </p:grpSpPr>
        <p:sp>
          <p:nvSpPr>
            <p:cNvPr id="25" name="Rectangle 24">
              <a:extLst>
                <a:ext uri="{FF2B5EF4-FFF2-40B4-BE49-F238E27FC236}">
                  <a16:creationId xmlns:a16="http://schemas.microsoft.com/office/drawing/2014/main" id="{8857212D-0324-4447-BE2C-E35119F7FDBC}"/>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6" name="Rectangle 25">
              <a:extLst>
                <a:ext uri="{FF2B5EF4-FFF2-40B4-BE49-F238E27FC236}">
                  <a16:creationId xmlns:a16="http://schemas.microsoft.com/office/drawing/2014/main" id="{6B685000-9914-410A-9EE8-6595D6E7EFC6}"/>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7" name="Oval 26">
              <a:extLst>
                <a:ext uri="{FF2B5EF4-FFF2-40B4-BE49-F238E27FC236}">
                  <a16:creationId xmlns:a16="http://schemas.microsoft.com/office/drawing/2014/main" id="{5053F416-6959-4524-8CBD-06E682440CEC}"/>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0741E171-A23D-47F0-87EC-9BA2D406A266}"/>
                </a:ext>
              </a:extLst>
            </p:cNvPr>
            <p:cNvCxnSpPr>
              <a:cxnSpLocks/>
            </p:cNvCxnSpPr>
            <p:nvPr/>
          </p:nvCxnSpPr>
          <p:spPr>
            <a:xfrm>
              <a:off x="6029454" y="1379464"/>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grpSp>
        <p:nvGrpSpPr>
          <p:cNvPr id="29" name="Group 28">
            <a:extLst>
              <a:ext uri="{FF2B5EF4-FFF2-40B4-BE49-F238E27FC236}">
                <a16:creationId xmlns:a16="http://schemas.microsoft.com/office/drawing/2014/main" id="{6594EBEE-DFB6-41E6-98F3-1328F77413FA}"/>
              </a:ext>
            </a:extLst>
          </p:cNvPr>
          <p:cNvGrpSpPr/>
          <p:nvPr/>
        </p:nvGrpSpPr>
        <p:grpSpPr>
          <a:xfrm>
            <a:off x="6518633" y="1095018"/>
            <a:ext cx="1475570" cy="568889"/>
            <a:chOff x="5091485" y="1095020"/>
            <a:chExt cx="1475570" cy="568889"/>
          </a:xfrm>
        </p:grpSpPr>
        <p:sp>
          <p:nvSpPr>
            <p:cNvPr id="30" name="Rectangle 29">
              <a:extLst>
                <a:ext uri="{FF2B5EF4-FFF2-40B4-BE49-F238E27FC236}">
                  <a16:creationId xmlns:a16="http://schemas.microsoft.com/office/drawing/2014/main" id="{5EAE58F1-1603-4F9F-B3FF-9B8D9DDC7302}"/>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m</a:t>
              </a:r>
            </a:p>
          </p:txBody>
        </p:sp>
        <p:sp>
          <p:nvSpPr>
            <p:cNvPr id="31" name="Rectangle 30">
              <a:extLst>
                <a:ext uri="{FF2B5EF4-FFF2-40B4-BE49-F238E27FC236}">
                  <a16:creationId xmlns:a16="http://schemas.microsoft.com/office/drawing/2014/main" id="{9B6F9B11-4EB1-45A1-B627-132821208511}"/>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547CD578-7F45-44E8-835B-59624EC563A3}"/>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445E735B-43AB-47BF-894D-810A33B592A4}"/>
                </a:ext>
              </a:extLst>
            </p:cNvPr>
            <p:cNvCxnSpPr>
              <a:cxnSpLocks/>
            </p:cNvCxnSpPr>
            <p:nvPr/>
          </p:nvCxnSpPr>
          <p:spPr>
            <a:xfrm>
              <a:off x="6029454" y="1379464"/>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grpSp>
        <p:nvGrpSpPr>
          <p:cNvPr id="34" name="Group 33">
            <a:extLst>
              <a:ext uri="{FF2B5EF4-FFF2-40B4-BE49-F238E27FC236}">
                <a16:creationId xmlns:a16="http://schemas.microsoft.com/office/drawing/2014/main" id="{6B1DBC53-59E0-4826-A4DE-C03575407C96}"/>
              </a:ext>
            </a:extLst>
          </p:cNvPr>
          <p:cNvGrpSpPr/>
          <p:nvPr/>
        </p:nvGrpSpPr>
        <p:grpSpPr>
          <a:xfrm>
            <a:off x="7994203" y="1095017"/>
            <a:ext cx="1137778" cy="568889"/>
            <a:chOff x="5091485" y="1095020"/>
            <a:chExt cx="1137778" cy="568889"/>
          </a:xfrm>
        </p:grpSpPr>
        <p:sp>
          <p:nvSpPr>
            <p:cNvPr id="35" name="Rectangle 34">
              <a:extLst>
                <a:ext uri="{FF2B5EF4-FFF2-40B4-BE49-F238E27FC236}">
                  <a16:creationId xmlns:a16="http://schemas.microsoft.com/office/drawing/2014/main" id="{63DA0C8D-5523-4453-B40D-FABE389D5DDC}"/>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x</a:t>
              </a:r>
            </a:p>
          </p:txBody>
        </p:sp>
        <p:sp>
          <p:nvSpPr>
            <p:cNvPr id="36" name="Rectangle 35">
              <a:extLst>
                <a:ext uri="{FF2B5EF4-FFF2-40B4-BE49-F238E27FC236}">
                  <a16:creationId xmlns:a16="http://schemas.microsoft.com/office/drawing/2014/main" id="{2FAE192C-9A8C-493F-BEA5-07BD33FC4D52}"/>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7" name="Oval 36">
              <a:extLst>
                <a:ext uri="{FF2B5EF4-FFF2-40B4-BE49-F238E27FC236}">
                  <a16:creationId xmlns:a16="http://schemas.microsoft.com/office/drawing/2014/main" id="{FC218ACA-6D41-49B5-A791-0D0A1B1B5CB5}"/>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F36BABD2-CA59-4C0C-8E30-348780DBA14F}"/>
              </a:ext>
            </a:extLst>
          </p:cNvPr>
          <p:cNvSpPr/>
          <p:nvPr/>
        </p:nvSpPr>
        <p:spPr>
          <a:xfrm>
            <a:off x="8278647" y="2277533"/>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40" name="TextBox 39">
            <a:extLst>
              <a:ext uri="{FF2B5EF4-FFF2-40B4-BE49-F238E27FC236}">
                <a16:creationId xmlns:a16="http://schemas.microsoft.com/office/drawing/2014/main" id="{CDF32008-B527-427A-98F1-24D886A0A3B1}"/>
              </a:ext>
            </a:extLst>
          </p:cNvPr>
          <p:cNvSpPr txBox="1"/>
          <p:nvPr/>
        </p:nvSpPr>
        <p:spPr>
          <a:xfrm>
            <a:off x="8240982" y="1827162"/>
            <a:ext cx="644215" cy="461665"/>
          </a:xfrm>
          <a:prstGeom prst="rect">
            <a:avLst/>
          </a:prstGeom>
          <a:noFill/>
        </p:spPr>
        <p:txBody>
          <a:bodyPr wrap="none" rtlCol="0">
            <a:spAutoFit/>
          </a:bodyPr>
          <a:lstStyle/>
          <a:p>
            <a:r>
              <a:rPr lang="en-US" sz="2400" dirty="0"/>
              <a:t>size</a:t>
            </a:r>
          </a:p>
        </p:txBody>
      </p:sp>
    </p:spTree>
    <p:extLst>
      <p:ext uri="{BB962C8B-B14F-4D97-AF65-F5344CB8AC3E}">
        <p14:creationId xmlns:p14="http://schemas.microsoft.com/office/powerpoint/2010/main" val="1706903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5CBB8D-33E6-4BC5-B12E-1F1127EDE29A}"/>
              </a:ext>
            </a:extLst>
          </p:cNvPr>
          <p:cNvSpPr txBox="1"/>
          <p:nvPr/>
        </p:nvSpPr>
        <p:spPr>
          <a:xfrm>
            <a:off x="1874002" y="914400"/>
            <a:ext cx="1066318" cy="523220"/>
          </a:xfrm>
          <a:prstGeom prst="rect">
            <a:avLst/>
          </a:prstGeom>
          <a:noFill/>
        </p:spPr>
        <p:txBody>
          <a:bodyPr wrap="none" rtlCol="0">
            <a:spAutoFit/>
          </a:bodyPr>
          <a:lstStyle/>
          <a:p>
            <a:r>
              <a:rPr lang="en-US" sz="2800" dirty="0">
                <a:latin typeface="Myriad Pro" panose="020B0503030403020204" pitchFamily="34" charset="0"/>
              </a:rPr>
              <a:t>Peek  </a:t>
            </a:r>
          </a:p>
        </p:txBody>
      </p:sp>
      <p:sp>
        <p:nvSpPr>
          <p:cNvPr id="3" name="Rectangle 2">
            <a:extLst>
              <a:ext uri="{FF2B5EF4-FFF2-40B4-BE49-F238E27FC236}">
                <a16:creationId xmlns:a16="http://schemas.microsoft.com/office/drawing/2014/main" id="{806DC059-D792-4919-8265-B90F6CB4D2A6}"/>
              </a:ext>
            </a:extLst>
          </p:cNvPr>
          <p:cNvSpPr/>
          <p:nvPr/>
        </p:nvSpPr>
        <p:spPr>
          <a:xfrm>
            <a:off x="936567" y="3168205"/>
            <a:ext cx="5344962" cy="1855829"/>
          </a:xfrm>
          <a:prstGeom prst="rect">
            <a:avLst/>
          </a:prstGeom>
        </p:spPr>
        <p:txBody>
          <a:bodyPr wrap="square">
            <a:spAutoFit/>
          </a:bodyPr>
          <a:lstStyle/>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function peek() returns data</a:t>
            </a: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if </a:t>
            </a:r>
            <a:r>
              <a:rPr lang="en-US" dirty="0" err="1">
                <a:latin typeface="Consolas" panose="020B0609020204030204" pitchFamily="49" charset="0"/>
                <a:ea typeface="Times New Roman" panose="02020603050405020304" pitchFamily="18" charset="0"/>
                <a:cs typeface="Courier New" panose="02070309020205020404" pitchFamily="49" charset="0"/>
              </a:rPr>
              <a:t>isEmpty</a:t>
            </a:r>
            <a:r>
              <a:rPr lang="en-US" dirty="0">
                <a:latin typeface="Consolas" panose="020B0609020204030204" pitchFamily="49" charset="0"/>
                <a:ea typeface="Times New Roman" panose="02020603050405020304" pitchFamily="18" charset="0"/>
                <a:cs typeface="Courier New" panose="02070309020205020404" pitchFamily="49" charset="0"/>
              </a:rPr>
              <a:t>()</a:t>
            </a: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raise exception</a:t>
            </a: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if</a:t>
            </a: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return </a:t>
            </a:r>
            <a:r>
              <a:rPr lang="en-US" dirty="0" err="1">
                <a:latin typeface="Consolas" panose="020B0609020204030204" pitchFamily="49" charset="0"/>
                <a:ea typeface="Times New Roman" panose="02020603050405020304" pitchFamily="18" charset="0"/>
                <a:cs typeface="Courier New" panose="02070309020205020404" pitchFamily="49" charset="0"/>
              </a:rPr>
              <a:t>head.data</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end function</a:t>
            </a:r>
          </a:p>
        </p:txBody>
      </p:sp>
      <p:sp>
        <p:nvSpPr>
          <p:cNvPr id="10" name="TextBox 9">
            <a:extLst>
              <a:ext uri="{FF2B5EF4-FFF2-40B4-BE49-F238E27FC236}">
                <a16:creationId xmlns:a16="http://schemas.microsoft.com/office/drawing/2014/main" id="{7C5EB4A6-30A2-4CCA-B71D-BDFCC66E574B}"/>
              </a:ext>
            </a:extLst>
          </p:cNvPr>
          <p:cNvSpPr txBox="1"/>
          <p:nvPr/>
        </p:nvSpPr>
        <p:spPr>
          <a:xfrm>
            <a:off x="4923202" y="2384757"/>
            <a:ext cx="809837" cy="461665"/>
          </a:xfrm>
          <a:prstGeom prst="rect">
            <a:avLst/>
          </a:prstGeom>
          <a:noFill/>
        </p:spPr>
        <p:txBody>
          <a:bodyPr wrap="none" rtlCol="0">
            <a:spAutoFit/>
          </a:bodyPr>
          <a:lstStyle/>
          <a:p>
            <a:r>
              <a:rPr lang="en-US" sz="2400" dirty="0"/>
              <a:t>head</a:t>
            </a:r>
          </a:p>
        </p:txBody>
      </p:sp>
      <p:cxnSp>
        <p:nvCxnSpPr>
          <p:cNvPr id="11" name="Straight Arrow Connector 10">
            <a:extLst>
              <a:ext uri="{FF2B5EF4-FFF2-40B4-BE49-F238E27FC236}">
                <a16:creationId xmlns:a16="http://schemas.microsoft.com/office/drawing/2014/main" id="{BB8B8C06-6F0A-4C30-8FBC-4C1BCCFC228F}"/>
              </a:ext>
            </a:extLst>
          </p:cNvPr>
          <p:cNvCxnSpPr>
            <a:cxnSpLocks/>
            <a:stCxn id="10" idx="0"/>
          </p:cNvCxnSpPr>
          <p:nvPr/>
        </p:nvCxnSpPr>
        <p:spPr>
          <a:xfrm flipV="1">
            <a:off x="5328121" y="1663909"/>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24" name="Group 23">
            <a:extLst>
              <a:ext uri="{FF2B5EF4-FFF2-40B4-BE49-F238E27FC236}">
                <a16:creationId xmlns:a16="http://schemas.microsoft.com/office/drawing/2014/main" id="{86C5A4C0-A6A3-4041-AB39-CA2CFFE736AE}"/>
              </a:ext>
            </a:extLst>
          </p:cNvPr>
          <p:cNvGrpSpPr/>
          <p:nvPr/>
        </p:nvGrpSpPr>
        <p:grpSpPr>
          <a:xfrm>
            <a:off x="5043063" y="1095019"/>
            <a:ext cx="1475570" cy="568889"/>
            <a:chOff x="5091485" y="1095020"/>
            <a:chExt cx="1475570" cy="568889"/>
          </a:xfrm>
        </p:grpSpPr>
        <p:sp>
          <p:nvSpPr>
            <p:cNvPr id="25" name="Rectangle 24">
              <a:extLst>
                <a:ext uri="{FF2B5EF4-FFF2-40B4-BE49-F238E27FC236}">
                  <a16:creationId xmlns:a16="http://schemas.microsoft.com/office/drawing/2014/main" id="{8857212D-0324-4447-BE2C-E35119F7FDBC}"/>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6" name="Rectangle 25">
              <a:extLst>
                <a:ext uri="{FF2B5EF4-FFF2-40B4-BE49-F238E27FC236}">
                  <a16:creationId xmlns:a16="http://schemas.microsoft.com/office/drawing/2014/main" id="{6B685000-9914-410A-9EE8-6595D6E7EFC6}"/>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7" name="Oval 26">
              <a:extLst>
                <a:ext uri="{FF2B5EF4-FFF2-40B4-BE49-F238E27FC236}">
                  <a16:creationId xmlns:a16="http://schemas.microsoft.com/office/drawing/2014/main" id="{5053F416-6959-4524-8CBD-06E682440CEC}"/>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0741E171-A23D-47F0-87EC-9BA2D406A266}"/>
                </a:ext>
              </a:extLst>
            </p:cNvPr>
            <p:cNvCxnSpPr>
              <a:cxnSpLocks/>
            </p:cNvCxnSpPr>
            <p:nvPr/>
          </p:nvCxnSpPr>
          <p:spPr>
            <a:xfrm>
              <a:off x="6029454" y="1379464"/>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grpSp>
        <p:nvGrpSpPr>
          <p:cNvPr id="29" name="Group 28">
            <a:extLst>
              <a:ext uri="{FF2B5EF4-FFF2-40B4-BE49-F238E27FC236}">
                <a16:creationId xmlns:a16="http://schemas.microsoft.com/office/drawing/2014/main" id="{6594EBEE-DFB6-41E6-98F3-1328F77413FA}"/>
              </a:ext>
            </a:extLst>
          </p:cNvPr>
          <p:cNvGrpSpPr/>
          <p:nvPr/>
        </p:nvGrpSpPr>
        <p:grpSpPr>
          <a:xfrm>
            <a:off x="6518633" y="1095018"/>
            <a:ext cx="1475570" cy="568889"/>
            <a:chOff x="5091485" y="1095020"/>
            <a:chExt cx="1475570" cy="568889"/>
          </a:xfrm>
        </p:grpSpPr>
        <p:sp>
          <p:nvSpPr>
            <p:cNvPr id="30" name="Rectangle 29">
              <a:extLst>
                <a:ext uri="{FF2B5EF4-FFF2-40B4-BE49-F238E27FC236}">
                  <a16:creationId xmlns:a16="http://schemas.microsoft.com/office/drawing/2014/main" id="{5EAE58F1-1603-4F9F-B3FF-9B8D9DDC7302}"/>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m</a:t>
              </a:r>
            </a:p>
          </p:txBody>
        </p:sp>
        <p:sp>
          <p:nvSpPr>
            <p:cNvPr id="31" name="Rectangle 30">
              <a:extLst>
                <a:ext uri="{FF2B5EF4-FFF2-40B4-BE49-F238E27FC236}">
                  <a16:creationId xmlns:a16="http://schemas.microsoft.com/office/drawing/2014/main" id="{9B6F9B11-4EB1-45A1-B627-132821208511}"/>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547CD578-7F45-44E8-835B-59624EC563A3}"/>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445E735B-43AB-47BF-894D-810A33B592A4}"/>
                </a:ext>
              </a:extLst>
            </p:cNvPr>
            <p:cNvCxnSpPr>
              <a:cxnSpLocks/>
            </p:cNvCxnSpPr>
            <p:nvPr/>
          </p:nvCxnSpPr>
          <p:spPr>
            <a:xfrm>
              <a:off x="6029454" y="1379464"/>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grpSp>
        <p:nvGrpSpPr>
          <p:cNvPr id="34" name="Group 33">
            <a:extLst>
              <a:ext uri="{FF2B5EF4-FFF2-40B4-BE49-F238E27FC236}">
                <a16:creationId xmlns:a16="http://schemas.microsoft.com/office/drawing/2014/main" id="{6B1DBC53-59E0-4826-A4DE-C03575407C96}"/>
              </a:ext>
            </a:extLst>
          </p:cNvPr>
          <p:cNvGrpSpPr/>
          <p:nvPr/>
        </p:nvGrpSpPr>
        <p:grpSpPr>
          <a:xfrm>
            <a:off x="7994203" y="1095017"/>
            <a:ext cx="1137778" cy="568889"/>
            <a:chOff x="5091485" y="1095020"/>
            <a:chExt cx="1137778" cy="568889"/>
          </a:xfrm>
        </p:grpSpPr>
        <p:sp>
          <p:nvSpPr>
            <p:cNvPr id="35" name="Rectangle 34">
              <a:extLst>
                <a:ext uri="{FF2B5EF4-FFF2-40B4-BE49-F238E27FC236}">
                  <a16:creationId xmlns:a16="http://schemas.microsoft.com/office/drawing/2014/main" id="{63DA0C8D-5523-4453-B40D-FABE389D5DDC}"/>
                </a:ext>
              </a:extLst>
            </p:cNvPr>
            <p:cNvSpPr/>
            <p:nvPr/>
          </p:nvSpPr>
          <p:spPr>
            <a:xfrm>
              <a:off x="5091485"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x</a:t>
              </a:r>
            </a:p>
          </p:txBody>
        </p:sp>
        <p:sp>
          <p:nvSpPr>
            <p:cNvPr id="36" name="Rectangle 35">
              <a:extLst>
                <a:ext uri="{FF2B5EF4-FFF2-40B4-BE49-F238E27FC236}">
                  <a16:creationId xmlns:a16="http://schemas.microsoft.com/office/drawing/2014/main" id="{2FAE192C-9A8C-493F-BEA5-07BD33FC4D52}"/>
                </a:ext>
              </a:extLst>
            </p:cNvPr>
            <p:cNvSpPr/>
            <p:nvPr/>
          </p:nvSpPr>
          <p:spPr>
            <a:xfrm>
              <a:off x="5660374" y="109502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7" name="Oval 36">
              <a:extLst>
                <a:ext uri="{FF2B5EF4-FFF2-40B4-BE49-F238E27FC236}">
                  <a16:creationId xmlns:a16="http://schemas.microsoft.com/office/drawing/2014/main" id="{FC218ACA-6D41-49B5-A791-0D0A1B1B5CB5}"/>
                </a:ext>
              </a:extLst>
            </p:cNvPr>
            <p:cNvSpPr/>
            <p:nvPr/>
          </p:nvSpPr>
          <p:spPr>
            <a:xfrm>
              <a:off x="5860181" y="129482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F36BABD2-CA59-4C0C-8E30-348780DBA14F}"/>
              </a:ext>
            </a:extLst>
          </p:cNvPr>
          <p:cNvSpPr/>
          <p:nvPr/>
        </p:nvSpPr>
        <p:spPr>
          <a:xfrm>
            <a:off x="8278647" y="2277533"/>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40" name="TextBox 39">
            <a:extLst>
              <a:ext uri="{FF2B5EF4-FFF2-40B4-BE49-F238E27FC236}">
                <a16:creationId xmlns:a16="http://schemas.microsoft.com/office/drawing/2014/main" id="{CDF32008-B527-427A-98F1-24D886A0A3B1}"/>
              </a:ext>
            </a:extLst>
          </p:cNvPr>
          <p:cNvSpPr txBox="1"/>
          <p:nvPr/>
        </p:nvSpPr>
        <p:spPr>
          <a:xfrm>
            <a:off x="8240982" y="1827162"/>
            <a:ext cx="644215" cy="461665"/>
          </a:xfrm>
          <a:prstGeom prst="rect">
            <a:avLst/>
          </a:prstGeom>
          <a:noFill/>
        </p:spPr>
        <p:txBody>
          <a:bodyPr wrap="none" rtlCol="0">
            <a:spAutoFit/>
          </a:bodyPr>
          <a:lstStyle/>
          <a:p>
            <a:r>
              <a:rPr lang="en-US" sz="2400" dirty="0"/>
              <a:t>size</a:t>
            </a:r>
          </a:p>
        </p:txBody>
      </p:sp>
    </p:spTree>
    <p:extLst>
      <p:ext uri="{BB962C8B-B14F-4D97-AF65-F5344CB8AC3E}">
        <p14:creationId xmlns:p14="http://schemas.microsoft.com/office/powerpoint/2010/main" val="3870989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8A2F463E-7F54-4FAB-8D7A-B11047EF57B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21179596">
            <a:off x="1735077" y="2147993"/>
            <a:ext cx="2541225" cy="3117005"/>
          </a:xfrm>
          <a:prstGeom prst="rect">
            <a:avLst/>
          </a:prstGeom>
        </p:spPr>
      </p:pic>
    </p:spTree>
    <p:extLst>
      <p:ext uri="{BB962C8B-B14F-4D97-AF65-F5344CB8AC3E}">
        <p14:creationId xmlns:p14="http://schemas.microsoft.com/office/powerpoint/2010/main" val="2703308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998991" cy="523220"/>
          </a:xfrm>
          <a:prstGeom prst="rect">
            <a:avLst/>
          </a:prstGeom>
          <a:noFill/>
        </p:spPr>
        <p:txBody>
          <a:bodyPr wrap="none" rtlCol="0">
            <a:spAutoFit/>
          </a:bodyPr>
          <a:lstStyle/>
          <a:p>
            <a:r>
              <a:rPr lang="en-US" sz="2800" dirty="0">
                <a:latin typeface="Myriad Pro" panose="020B0503030403020204" pitchFamily="34" charset="0"/>
              </a:rPr>
              <a:t>Node</a:t>
            </a:r>
          </a:p>
        </p:txBody>
      </p:sp>
      <p:sp>
        <p:nvSpPr>
          <p:cNvPr id="3" name="Rectangle 2">
            <a:extLst>
              <a:ext uri="{FF2B5EF4-FFF2-40B4-BE49-F238E27FC236}">
                <a16:creationId xmlns:a16="http://schemas.microsoft.com/office/drawing/2014/main" id="{3B763169-D676-4D2F-BEE9-123C9694D4FB}"/>
              </a:ext>
            </a:extLst>
          </p:cNvPr>
          <p:cNvSpPr/>
          <p:nvPr/>
        </p:nvSpPr>
        <p:spPr>
          <a:xfrm>
            <a:off x="1003069" y="1582340"/>
            <a:ext cx="6096000" cy="3693319"/>
          </a:xfrm>
          <a:prstGeom prst="rect">
            <a:avLst/>
          </a:prstGeom>
        </p:spPr>
        <p:txBody>
          <a:bodyPr>
            <a:spAutoFit/>
          </a:bodyPr>
          <a:lstStyle/>
          <a:p>
            <a:r>
              <a:rPr lang="en-US" dirty="0"/>
              <a:t> class Node</a:t>
            </a:r>
          </a:p>
          <a:p>
            <a:r>
              <a:rPr lang="en-US" dirty="0"/>
              <a:t>        object data</a:t>
            </a:r>
          </a:p>
          <a:p>
            <a:r>
              <a:rPr lang="en-US" dirty="0"/>
              <a:t>        Node next</a:t>
            </a:r>
          </a:p>
          <a:p>
            <a:endParaRPr lang="en-US" dirty="0"/>
          </a:p>
          <a:p>
            <a:r>
              <a:rPr lang="en-US" dirty="0"/>
              <a:t>        function Node(data)</a:t>
            </a:r>
          </a:p>
          <a:p>
            <a:r>
              <a:rPr lang="en-US" dirty="0"/>
              <a:t>            </a:t>
            </a:r>
            <a:r>
              <a:rPr lang="en-US" dirty="0" err="1"/>
              <a:t>this.data</a:t>
            </a:r>
            <a:r>
              <a:rPr lang="en-US" dirty="0"/>
              <a:t> = data</a:t>
            </a:r>
          </a:p>
          <a:p>
            <a:r>
              <a:rPr lang="en-US" dirty="0"/>
              <a:t>            next = null</a:t>
            </a:r>
          </a:p>
          <a:p>
            <a:r>
              <a:rPr lang="en-US" dirty="0"/>
              <a:t>        end function</a:t>
            </a:r>
          </a:p>
          <a:p>
            <a:endParaRPr lang="en-US" dirty="0"/>
          </a:p>
          <a:p>
            <a:r>
              <a:rPr lang="en-US" dirty="0"/>
              <a:t>        public string </a:t>
            </a:r>
            <a:r>
              <a:rPr lang="en-US" dirty="0" err="1"/>
              <a:t>toString</a:t>
            </a:r>
            <a:r>
              <a:rPr lang="en-US" dirty="0"/>
              <a:t>()</a:t>
            </a:r>
          </a:p>
          <a:p>
            <a:r>
              <a:rPr lang="en-US" dirty="0"/>
              <a:t>            return </a:t>
            </a:r>
            <a:r>
              <a:rPr lang="en-US" dirty="0" err="1"/>
              <a:t>this.data.ToString</a:t>
            </a:r>
            <a:r>
              <a:rPr lang="en-US" dirty="0"/>
              <a:t>();</a:t>
            </a:r>
          </a:p>
          <a:p>
            <a:r>
              <a:rPr lang="en-US" dirty="0"/>
              <a:t>        end function</a:t>
            </a:r>
          </a:p>
          <a:p>
            <a:r>
              <a:rPr lang="en-US" dirty="0"/>
              <a:t>end class</a:t>
            </a:r>
          </a:p>
        </p:txBody>
      </p:sp>
      <p:sp>
        <p:nvSpPr>
          <p:cNvPr id="21" name="Rectangle 20">
            <a:extLst>
              <a:ext uri="{FF2B5EF4-FFF2-40B4-BE49-F238E27FC236}">
                <a16:creationId xmlns:a16="http://schemas.microsoft.com/office/drawing/2014/main" id="{EF0F1ECB-6B33-4BF1-87F3-1E24D4332D8A}"/>
              </a:ext>
            </a:extLst>
          </p:cNvPr>
          <p:cNvSpPr/>
          <p:nvPr/>
        </p:nvSpPr>
        <p:spPr>
          <a:xfrm>
            <a:off x="5527111" y="1207585"/>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4" name="Rectangle 23">
            <a:extLst>
              <a:ext uri="{FF2B5EF4-FFF2-40B4-BE49-F238E27FC236}">
                <a16:creationId xmlns:a16="http://schemas.microsoft.com/office/drawing/2014/main" id="{101E5540-BE0C-4A20-9DAF-38BE0320BE01}"/>
              </a:ext>
            </a:extLst>
          </p:cNvPr>
          <p:cNvSpPr/>
          <p:nvPr/>
        </p:nvSpPr>
        <p:spPr>
          <a:xfrm>
            <a:off x="6096000" y="1207585"/>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5" name="Oval 4">
            <a:extLst>
              <a:ext uri="{FF2B5EF4-FFF2-40B4-BE49-F238E27FC236}">
                <a16:creationId xmlns:a16="http://schemas.microsoft.com/office/drawing/2014/main" id="{0B93936D-6D50-4681-B448-F4448BE058F5}"/>
              </a:ext>
            </a:extLst>
          </p:cNvPr>
          <p:cNvSpPr/>
          <p:nvPr/>
        </p:nvSpPr>
        <p:spPr>
          <a:xfrm>
            <a:off x="6295807" y="1407393"/>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2153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998991" cy="523220"/>
          </a:xfrm>
          <a:prstGeom prst="rect">
            <a:avLst/>
          </a:prstGeom>
          <a:noFill/>
        </p:spPr>
        <p:txBody>
          <a:bodyPr wrap="none" rtlCol="0">
            <a:spAutoFit/>
          </a:bodyPr>
          <a:lstStyle/>
          <a:p>
            <a:r>
              <a:rPr lang="en-US" sz="2800" dirty="0">
                <a:latin typeface="Myriad Pro" panose="020B0503030403020204" pitchFamily="34" charset="0"/>
              </a:rPr>
              <a:t>Node</a:t>
            </a:r>
          </a:p>
        </p:txBody>
      </p:sp>
      <p:sp>
        <p:nvSpPr>
          <p:cNvPr id="3" name="Rectangle 2">
            <a:extLst>
              <a:ext uri="{FF2B5EF4-FFF2-40B4-BE49-F238E27FC236}">
                <a16:creationId xmlns:a16="http://schemas.microsoft.com/office/drawing/2014/main" id="{3B763169-D676-4D2F-BEE9-123C9694D4FB}"/>
              </a:ext>
            </a:extLst>
          </p:cNvPr>
          <p:cNvSpPr/>
          <p:nvPr/>
        </p:nvSpPr>
        <p:spPr>
          <a:xfrm>
            <a:off x="1003069" y="1582340"/>
            <a:ext cx="6096000" cy="3693319"/>
          </a:xfrm>
          <a:prstGeom prst="rect">
            <a:avLst/>
          </a:prstGeom>
        </p:spPr>
        <p:txBody>
          <a:bodyPr>
            <a:spAutoFit/>
          </a:bodyPr>
          <a:lstStyle/>
          <a:p>
            <a:r>
              <a:rPr lang="en-US" dirty="0"/>
              <a:t> class Node</a:t>
            </a:r>
          </a:p>
          <a:p>
            <a:r>
              <a:rPr lang="en-US" dirty="0"/>
              <a:t>        object data</a:t>
            </a:r>
          </a:p>
          <a:p>
            <a:r>
              <a:rPr lang="en-US" dirty="0"/>
              <a:t>        Node next</a:t>
            </a:r>
          </a:p>
          <a:p>
            <a:endParaRPr lang="en-US" dirty="0"/>
          </a:p>
          <a:p>
            <a:r>
              <a:rPr lang="en-US" dirty="0"/>
              <a:t>        function Node(data)</a:t>
            </a:r>
          </a:p>
          <a:p>
            <a:r>
              <a:rPr lang="en-US" dirty="0"/>
              <a:t>            </a:t>
            </a:r>
            <a:r>
              <a:rPr lang="en-US" dirty="0" err="1"/>
              <a:t>this.data</a:t>
            </a:r>
            <a:r>
              <a:rPr lang="en-US" dirty="0"/>
              <a:t> = data</a:t>
            </a:r>
          </a:p>
          <a:p>
            <a:r>
              <a:rPr lang="en-US" dirty="0"/>
              <a:t>            next = null</a:t>
            </a:r>
          </a:p>
          <a:p>
            <a:r>
              <a:rPr lang="en-US" dirty="0"/>
              <a:t>        end function</a:t>
            </a:r>
          </a:p>
          <a:p>
            <a:endParaRPr lang="en-US" dirty="0"/>
          </a:p>
          <a:p>
            <a:r>
              <a:rPr lang="en-US" dirty="0"/>
              <a:t>        public string </a:t>
            </a:r>
            <a:r>
              <a:rPr lang="en-US" dirty="0" err="1"/>
              <a:t>toString</a:t>
            </a:r>
            <a:r>
              <a:rPr lang="en-US" dirty="0"/>
              <a:t>()</a:t>
            </a:r>
          </a:p>
          <a:p>
            <a:r>
              <a:rPr lang="en-US" dirty="0"/>
              <a:t>            return </a:t>
            </a:r>
            <a:r>
              <a:rPr lang="en-US" dirty="0" err="1"/>
              <a:t>this.data.ToString</a:t>
            </a:r>
            <a:r>
              <a:rPr lang="en-US" dirty="0"/>
              <a:t>();</a:t>
            </a:r>
          </a:p>
          <a:p>
            <a:r>
              <a:rPr lang="en-US" dirty="0"/>
              <a:t>        end function</a:t>
            </a:r>
          </a:p>
          <a:p>
            <a:r>
              <a:rPr lang="en-US" dirty="0"/>
              <a:t>end class</a:t>
            </a:r>
          </a:p>
        </p:txBody>
      </p:sp>
      <p:sp>
        <p:nvSpPr>
          <p:cNvPr id="21" name="Rectangle 20">
            <a:extLst>
              <a:ext uri="{FF2B5EF4-FFF2-40B4-BE49-F238E27FC236}">
                <a16:creationId xmlns:a16="http://schemas.microsoft.com/office/drawing/2014/main" id="{EF0F1ECB-6B33-4BF1-87F3-1E24D4332D8A}"/>
              </a:ext>
            </a:extLst>
          </p:cNvPr>
          <p:cNvSpPr/>
          <p:nvPr/>
        </p:nvSpPr>
        <p:spPr>
          <a:xfrm>
            <a:off x="5527111" y="1207585"/>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4" name="Rectangle 23">
            <a:extLst>
              <a:ext uri="{FF2B5EF4-FFF2-40B4-BE49-F238E27FC236}">
                <a16:creationId xmlns:a16="http://schemas.microsoft.com/office/drawing/2014/main" id="{101E5540-BE0C-4A20-9DAF-38BE0320BE01}"/>
              </a:ext>
            </a:extLst>
          </p:cNvPr>
          <p:cNvSpPr/>
          <p:nvPr/>
        </p:nvSpPr>
        <p:spPr>
          <a:xfrm>
            <a:off x="6096000" y="1207585"/>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5" name="Oval 4">
            <a:extLst>
              <a:ext uri="{FF2B5EF4-FFF2-40B4-BE49-F238E27FC236}">
                <a16:creationId xmlns:a16="http://schemas.microsoft.com/office/drawing/2014/main" id="{0B93936D-6D50-4681-B448-F4448BE058F5}"/>
              </a:ext>
            </a:extLst>
          </p:cNvPr>
          <p:cNvSpPr/>
          <p:nvPr/>
        </p:nvSpPr>
        <p:spPr>
          <a:xfrm>
            <a:off x="6295807" y="1407393"/>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46F24B11-C374-44B2-9E80-EF0CE56923FD}"/>
              </a:ext>
            </a:extLst>
          </p:cNvPr>
          <p:cNvCxnSpPr/>
          <p:nvPr/>
        </p:nvCxnSpPr>
        <p:spPr>
          <a:xfrm flipV="1">
            <a:off x="2643447" y="1576666"/>
            <a:ext cx="2883664" cy="49320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498194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998991" cy="523220"/>
          </a:xfrm>
          <a:prstGeom prst="rect">
            <a:avLst/>
          </a:prstGeom>
          <a:noFill/>
        </p:spPr>
        <p:txBody>
          <a:bodyPr wrap="none" rtlCol="0">
            <a:spAutoFit/>
          </a:bodyPr>
          <a:lstStyle/>
          <a:p>
            <a:r>
              <a:rPr lang="en-US" sz="2800" dirty="0">
                <a:latin typeface="Myriad Pro" panose="020B0503030403020204" pitchFamily="34" charset="0"/>
              </a:rPr>
              <a:t>Node</a:t>
            </a:r>
          </a:p>
        </p:txBody>
      </p:sp>
      <p:sp>
        <p:nvSpPr>
          <p:cNvPr id="3" name="Rectangle 2">
            <a:extLst>
              <a:ext uri="{FF2B5EF4-FFF2-40B4-BE49-F238E27FC236}">
                <a16:creationId xmlns:a16="http://schemas.microsoft.com/office/drawing/2014/main" id="{3B763169-D676-4D2F-BEE9-123C9694D4FB}"/>
              </a:ext>
            </a:extLst>
          </p:cNvPr>
          <p:cNvSpPr/>
          <p:nvPr/>
        </p:nvSpPr>
        <p:spPr>
          <a:xfrm>
            <a:off x="1003069" y="1582340"/>
            <a:ext cx="6096000" cy="3693319"/>
          </a:xfrm>
          <a:prstGeom prst="rect">
            <a:avLst/>
          </a:prstGeom>
        </p:spPr>
        <p:txBody>
          <a:bodyPr>
            <a:spAutoFit/>
          </a:bodyPr>
          <a:lstStyle/>
          <a:p>
            <a:r>
              <a:rPr lang="en-US" dirty="0"/>
              <a:t> class Node</a:t>
            </a:r>
          </a:p>
          <a:p>
            <a:r>
              <a:rPr lang="en-US" dirty="0"/>
              <a:t>        object data</a:t>
            </a:r>
          </a:p>
          <a:p>
            <a:r>
              <a:rPr lang="en-US" dirty="0"/>
              <a:t>        Node next</a:t>
            </a:r>
          </a:p>
          <a:p>
            <a:endParaRPr lang="en-US" dirty="0"/>
          </a:p>
          <a:p>
            <a:r>
              <a:rPr lang="en-US" dirty="0"/>
              <a:t>        function Node(data)</a:t>
            </a:r>
          </a:p>
          <a:p>
            <a:r>
              <a:rPr lang="en-US" dirty="0"/>
              <a:t>            </a:t>
            </a:r>
            <a:r>
              <a:rPr lang="en-US" dirty="0" err="1"/>
              <a:t>this.data</a:t>
            </a:r>
            <a:r>
              <a:rPr lang="en-US" dirty="0"/>
              <a:t> = data</a:t>
            </a:r>
          </a:p>
          <a:p>
            <a:r>
              <a:rPr lang="en-US" dirty="0"/>
              <a:t>            next = null</a:t>
            </a:r>
          </a:p>
          <a:p>
            <a:r>
              <a:rPr lang="en-US" dirty="0"/>
              <a:t>        end function</a:t>
            </a:r>
          </a:p>
          <a:p>
            <a:endParaRPr lang="en-US" dirty="0"/>
          </a:p>
          <a:p>
            <a:r>
              <a:rPr lang="en-US" dirty="0"/>
              <a:t>        public string </a:t>
            </a:r>
            <a:r>
              <a:rPr lang="en-US" dirty="0" err="1"/>
              <a:t>toString</a:t>
            </a:r>
            <a:r>
              <a:rPr lang="en-US" dirty="0"/>
              <a:t>()</a:t>
            </a:r>
          </a:p>
          <a:p>
            <a:r>
              <a:rPr lang="en-US" dirty="0"/>
              <a:t>            return </a:t>
            </a:r>
            <a:r>
              <a:rPr lang="en-US" dirty="0" err="1"/>
              <a:t>this.data.ToString</a:t>
            </a:r>
            <a:r>
              <a:rPr lang="en-US" dirty="0"/>
              <a:t>();</a:t>
            </a:r>
          </a:p>
          <a:p>
            <a:r>
              <a:rPr lang="en-US" dirty="0"/>
              <a:t>        end function</a:t>
            </a:r>
          </a:p>
          <a:p>
            <a:r>
              <a:rPr lang="en-US" dirty="0"/>
              <a:t>end class</a:t>
            </a:r>
          </a:p>
        </p:txBody>
      </p:sp>
      <p:sp>
        <p:nvSpPr>
          <p:cNvPr id="21" name="Rectangle 20">
            <a:extLst>
              <a:ext uri="{FF2B5EF4-FFF2-40B4-BE49-F238E27FC236}">
                <a16:creationId xmlns:a16="http://schemas.microsoft.com/office/drawing/2014/main" id="{EF0F1ECB-6B33-4BF1-87F3-1E24D4332D8A}"/>
              </a:ext>
            </a:extLst>
          </p:cNvPr>
          <p:cNvSpPr/>
          <p:nvPr/>
        </p:nvSpPr>
        <p:spPr>
          <a:xfrm>
            <a:off x="5527111" y="1207585"/>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4" name="Rectangle 23">
            <a:extLst>
              <a:ext uri="{FF2B5EF4-FFF2-40B4-BE49-F238E27FC236}">
                <a16:creationId xmlns:a16="http://schemas.microsoft.com/office/drawing/2014/main" id="{101E5540-BE0C-4A20-9DAF-38BE0320BE01}"/>
              </a:ext>
            </a:extLst>
          </p:cNvPr>
          <p:cNvSpPr/>
          <p:nvPr/>
        </p:nvSpPr>
        <p:spPr>
          <a:xfrm>
            <a:off x="6096000" y="1207585"/>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5" name="Oval 4">
            <a:extLst>
              <a:ext uri="{FF2B5EF4-FFF2-40B4-BE49-F238E27FC236}">
                <a16:creationId xmlns:a16="http://schemas.microsoft.com/office/drawing/2014/main" id="{0B93936D-6D50-4681-B448-F4448BE058F5}"/>
              </a:ext>
            </a:extLst>
          </p:cNvPr>
          <p:cNvSpPr/>
          <p:nvPr/>
        </p:nvSpPr>
        <p:spPr>
          <a:xfrm>
            <a:off x="6295807" y="1407393"/>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46F24B11-C374-44B2-9E80-EF0CE56923FD}"/>
              </a:ext>
            </a:extLst>
          </p:cNvPr>
          <p:cNvCxnSpPr/>
          <p:nvPr/>
        </p:nvCxnSpPr>
        <p:spPr>
          <a:xfrm flipV="1">
            <a:off x="2643447" y="1576666"/>
            <a:ext cx="2883664" cy="49320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 name="Connector: Elbow 10">
            <a:extLst>
              <a:ext uri="{FF2B5EF4-FFF2-40B4-BE49-F238E27FC236}">
                <a16:creationId xmlns:a16="http://schemas.microsoft.com/office/drawing/2014/main" id="{1F4699D1-3F2D-4B63-BEF9-D88ABDCE98E0}"/>
              </a:ext>
            </a:extLst>
          </p:cNvPr>
          <p:cNvCxnSpPr>
            <a:endCxn id="24" idx="2"/>
          </p:cNvCxnSpPr>
          <p:nvPr/>
        </p:nvCxnSpPr>
        <p:spPr>
          <a:xfrm flipV="1">
            <a:off x="2610196" y="1776474"/>
            <a:ext cx="3770249" cy="559402"/>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501584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998991" cy="523220"/>
          </a:xfrm>
          <a:prstGeom prst="rect">
            <a:avLst/>
          </a:prstGeom>
          <a:noFill/>
        </p:spPr>
        <p:txBody>
          <a:bodyPr wrap="none" rtlCol="0">
            <a:spAutoFit/>
          </a:bodyPr>
          <a:lstStyle/>
          <a:p>
            <a:r>
              <a:rPr lang="en-US" sz="2800" dirty="0">
                <a:latin typeface="Myriad Pro" panose="020B0503030403020204" pitchFamily="34" charset="0"/>
              </a:rPr>
              <a:t>Node</a:t>
            </a:r>
          </a:p>
        </p:txBody>
      </p:sp>
      <p:sp>
        <p:nvSpPr>
          <p:cNvPr id="3" name="Rectangle 2">
            <a:extLst>
              <a:ext uri="{FF2B5EF4-FFF2-40B4-BE49-F238E27FC236}">
                <a16:creationId xmlns:a16="http://schemas.microsoft.com/office/drawing/2014/main" id="{3B763169-D676-4D2F-BEE9-123C9694D4FB}"/>
              </a:ext>
            </a:extLst>
          </p:cNvPr>
          <p:cNvSpPr/>
          <p:nvPr/>
        </p:nvSpPr>
        <p:spPr>
          <a:xfrm>
            <a:off x="1003069" y="1582340"/>
            <a:ext cx="6096000" cy="3693319"/>
          </a:xfrm>
          <a:prstGeom prst="rect">
            <a:avLst/>
          </a:prstGeom>
        </p:spPr>
        <p:txBody>
          <a:bodyPr>
            <a:spAutoFit/>
          </a:bodyPr>
          <a:lstStyle/>
          <a:p>
            <a:r>
              <a:rPr lang="en-US" dirty="0"/>
              <a:t> class Node</a:t>
            </a:r>
          </a:p>
          <a:p>
            <a:r>
              <a:rPr lang="en-US" dirty="0"/>
              <a:t>        object data</a:t>
            </a:r>
          </a:p>
          <a:p>
            <a:r>
              <a:rPr lang="en-US" dirty="0"/>
              <a:t>        Node next</a:t>
            </a:r>
          </a:p>
          <a:p>
            <a:endParaRPr lang="en-US" dirty="0"/>
          </a:p>
          <a:p>
            <a:r>
              <a:rPr lang="en-US" dirty="0"/>
              <a:t>        function Node(data)</a:t>
            </a:r>
          </a:p>
          <a:p>
            <a:r>
              <a:rPr lang="en-US" dirty="0"/>
              <a:t>            </a:t>
            </a:r>
            <a:r>
              <a:rPr lang="en-US" dirty="0" err="1"/>
              <a:t>this.data</a:t>
            </a:r>
            <a:r>
              <a:rPr lang="en-US" dirty="0"/>
              <a:t> = data</a:t>
            </a:r>
          </a:p>
          <a:p>
            <a:r>
              <a:rPr lang="en-US" dirty="0"/>
              <a:t>            next = null</a:t>
            </a:r>
          </a:p>
          <a:p>
            <a:r>
              <a:rPr lang="en-US" dirty="0"/>
              <a:t>        end function</a:t>
            </a:r>
          </a:p>
          <a:p>
            <a:endParaRPr lang="en-US" dirty="0"/>
          </a:p>
          <a:p>
            <a:r>
              <a:rPr lang="en-US" dirty="0"/>
              <a:t>        public string </a:t>
            </a:r>
            <a:r>
              <a:rPr lang="en-US" dirty="0" err="1"/>
              <a:t>toString</a:t>
            </a:r>
            <a:r>
              <a:rPr lang="en-US" dirty="0"/>
              <a:t>()</a:t>
            </a:r>
          </a:p>
          <a:p>
            <a:r>
              <a:rPr lang="en-US" dirty="0"/>
              <a:t>            return </a:t>
            </a:r>
            <a:r>
              <a:rPr lang="en-US" dirty="0" err="1"/>
              <a:t>this.data.ToString</a:t>
            </a:r>
            <a:r>
              <a:rPr lang="en-US" dirty="0"/>
              <a:t>();</a:t>
            </a:r>
          </a:p>
          <a:p>
            <a:r>
              <a:rPr lang="en-US" dirty="0"/>
              <a:t>        end function</a:t>
            </a:r>
          </a:p>
          <a:p>
            <a:r>
              <a:rPr lang="en-US" dirty="0"/>
              <a:t>end class</a:t>
            </a:r>
          </a:p>
        </p:txBody>
      </p:sp>
      <p:sp>
        <p:nvSpPr>
          <p:cNvPr id="21" name="Rectangle 20">
            <a:extLst>
              <a:ext uri="{FF2B5EF4-FFF2-40B4-BE49-F238E27FC236}">
                <a16:creationId xmlns:a16="http://schemas.microsoft.com/office/drawing/2014/main" id="{EF0F1ECB-6B33-4BF1-87F3-1E24D4332D8A}"/>
              </a:ext>
            </a:extLst>
          </p:cNvPr>
          <p:cNvSpPr/>
          <p:nvPr/>
        </p:nvSpPr>
        <p:spPr>
          <a:xfrm>
            <a:off x="5527111" y="1207585"/>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24" name="Rectangle 23">
            <a:extLst>
              <a:ext uri="{FF2B5EF4-FFF2-40B4-BE49-F238E27FC236}">
                <a16:creationId xmlns:a16="http://schemas.microsoft.com/office/drawing/2014/main" id="{101E5540-BE0C-4A20-9DAF-38BE0320BE01}"/>
              </a:ext>
            </a:extLst>
          </p:cNvPr>
          <p:cNvSpPr/>
          <p:nvPr/>
        </p:nvSpPr>
        <p:spPr>
          <a:xfrm>
            <a:off x="6096000" y="1207585"/>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5" name="Oval 4">
            <a:extLst>
              <a:ext uri="{FF2B5EF4-FFF2-40B4-BE49-F238E27FC236}">
                <a16:creationId xmlns:a16="http://schemas.microsoft.com/office/drawing/2014/main" id="{0B93936D-6D50-4681-B448-F4448BE058F5}"/>
              </a:ext>
            </a:extLst>
          </p:cNvPr>
          <p:cNvSpPr/>
          <p:nvPr/>
        </p:nvSpPr>
        <p:spPr>
          <a:xfrm>
            <a:off x="6295807" y="1407393"/>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46F24B11-C374-44B2-9E80-EF0CE56923FD}"/>
              </a:ext>
            </a:extLst>
          </p:cNvPr>
          <p:cNvCxnSpPr>
            <a:cxnSpLocks/>
          </p:cNvCxnSpPr>
          <p:nvPr/>
        </p:nvCxnSpPr>
        <p:spPr>
          <a:xfrm flipV="1">
            <a:off x="3217025" y="1576667"/>
            <a:ext cx="2493819" cy="156554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788698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998991" cy="523220"/>
          </a:xfrm>
          <a:prstGeom prst="rect">
            <a:avLst/>
          </a:prstGeom>
          <a:noFill/>
        </p:spPr>
        <p:txBody>
          <a:bodyPr wrap="none" rtlCol="0">
            <a:spAutoFit/>
          </a:bodyPr>
          <a:lstStyle/>
          <a:p>
            <a:r>
              <a:rPr lang="en-US" sz="2800" dirty="0">
                <a:latin typeface="Myriad Pro" panose="020B0503030403020204" pitchFamily="34" charset="0"/>
              </a:rPr>
              <a:t>Node</a:t>
            </a:r>
          </a:p>
        </p:txBody>
      </p:sp>
      <p:sp>
        <p:nvSpPr>
          <p:cNvPr id="3" name="Rectangle 2">
            <a:extLst>
              <a:ext uri="{FF2B5EF4-FFF2-40B4-BE49-F238E27FC236}">
                <a16:creationId xmlns:a16="http://schemas.microsoft.com/office/drawing/2014/main" id="{3B763169-D676-4D2F-BEE9-123C9694D4FB}"/>
              </a:ext>
            </a:extLst>
          </p:cNvPr>
          <p:cNvSpPr/>
          <p:nvPr/>
        </p:nvSpPr>
        <p:spPr>
          <a:xfrm>
            <a:off x="1003069" y="1582340"/>
            <a:ext cx="6096000" cy="3693319"/>
          </a:xfrm>
          <a:prstGeom prst="rect">
            <a:avLst/>
          </a:prstGeom>
        </p:spPr>
        <p:txBody>
          <a:bodyPr>
            <a:spAutoFit/>
          </a:bodyPr>
          <a:lstStyle/>
          <a:p>
            <a:r>
              <a:rPr lang="en-US" dirty="0"/>
              <a:t> class Node</a:t>
            </a:r>
          </a:p>
          <a:p>
            <a:r>
              <a:rPr lang="en-US" dirty="0"/>
              <a:t>        object data</a:t>
            </a:r>
          </a:p>
          <a:p>
            <a:r>
              <a:rPr lang="en-US" dirty="0"/>
              <a:t>        Node next</a:t>
            </a:r>
          </a:p>
          <a:p>
            <a:endParaRPr lang="en-US" dirty="0"/>
          </a:p>
          <a:p>
            <a:r>
              <a:rPr lang="en-US" dirty="0"/>
              <a:t>        function Node(data)</a:t>
            </a:r>
          </a:p>
          <a:p>
            <a:r>
              <a:rPr lang="en-US" dirty="0"/>
              <a:t>            </a:t>
            </a:r>
            <a:r>
              <a:rPr lang="en-US" dirty="0" err="1"/>
              <a:t>this.data</a:t>
            </a:r>
            <a:r>
              <a:rPr lang="en-US" dirty="0"/>
              <a:t> = data</a:t>
            </a:r>
          </a:p>
          <a:p>
            <a:r>
              <a:rPr lang="en-US" dirty="0"/>
              <a:t>            next = null</a:t>
            </a:r>
          </a:p>
          <a:p>
            <a:r>
              <a:rPr lang="en-US" dirty="0"/>
              <a:t>        end function</a:t>
            </a:r>
          </a:p>
          <a:p>
            <a:endParaRPr lang="en-US" dirty="0"/>
          </a:p>
          <a:p>
            <a:r>
              <a:rPr lang="en-US" dirty="0"/>
              <a:t>        public string </a:t>
            </a:r>
            <a:r>
              <a:rPr lang="en-US" dirty="0" err="1"/>
              <a:t>toString</a:t>
            </a:r>
            <a:r>
              <a:rPr lang="en-US" dirty="0"/>
              <a:t>()</a:t>
            </a:r>
          </a:p>
          <a:p>
            <a:r>
              <a:rPr lang="en-US" dirty="0"/>
              <a:t>            return </a:t>
            </a:r>
            <a:r>
              <a:rPr lang="en-US" dirty="0" err="1"/>
              <a:t>this.data.ToString</a:t>
            </a:r>
            <a:r>
              <a:rPr lang="en-US" dirty="0"/>
              <a:t>();</a:t>
            </a:r>
          </a:p>
          <a:p>
            <a:r>
              <a:rPr lang="en-US" dirty="0"/>
              <a:t>        end function</a:t>
            </a:r>
          </a:p>
          <a:p>
            <a:r>
              <a:rPr lang="en-US" dirty="0"/>
              <a:t>end class</a:t>
            </a:r>
          </a:p>
        </p:txBody>
      </p:sp>
      <p:sp>
        <p:nvSpPr>
          <p:cNvPr id="21" name="Rectangle 20">
            <a:extLst>
              <a:ext uri="{FF2B5EF4-FFF2-40B4-BE49-F238E27FC236}">
                <a16:creationId xmlns:a16="http://schemas.microsoft.com/office/drawing/2014/main" id="{EF0F1ECB-6B33-4BF1-87F3-1E24D4332D8A}"/>
              </a:ext>
            </a:extLst>
          </p:cNvPr>
          <p:cNvSpPr/>
          <p:nvPr/>
        </p:nvSpPr>
        <p:spPr>
          <a:xfrm>
            <a:off x="5527111" y="1207585"/>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24" name="Rectangle 23">
            <a:extLst>
              <a:ext uri="{FF2B5EF4-FFF2-40B4-BE49-F238E27FC236}">
                <a16:creationId xmlns:a16="http://schemas.microsoft.com/office/drawing/2014/main" id="{101E5540-BE0C-4A20-9DAF-38BE0320BE01}"/>
              </a:ext>
            </a:extLst>
          </p:cNvPr>
          <p:cNvSpPr/>
          <p:nvPr/>
        </p:nvSpPr>
        <p:spPr>
          <a:xfrm>
            <a:off x="6096000" y="1207585"/>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5" name="Oval 4">
            <a:extLst>
              <a:ext uri="{FF2B5EF4-FFF2-40B4-BE49-F238E27FC236}">
                <a16:creationId xmlns:a16="http://schemas.microsoft.com/office/drawing/2014/main" id="{0B93936D-6D50-4681-B448-F4448BE058F5}"/>
              </a:ext>
            </a:extLst>
          </p:cNvPr>
          <p:cNvSpPr/>
          <p:nvPr/>
        </p:nvSpPr>
        <p:spPr>
          <a:xfrm>
            <a:off x="6295807" y="1407393"/>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8ADE72EF-102D-40DD-BFDA-50B4A556AC84}"/>
              </a:ext>
            </a:extLst>
          </p:cNvPr>
          <p:cNvCxnSpPr>
            <a:cxnSpLocks/>
          </p:cNvCxnSpPr>
          <p:nvPr/>
        </p:nvCxnSpPr>
        <p:spPr>
          <a:xfrm>
            <a:off x="6465080" y="1492029"/>
            <a:ext cx="750367"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46F24B11-C374-44B2-9E80-EF0CE56923FD}"/>
              </a:ext>
            </a:extLst>
          </p:cNvPr>
          <p:cNvCxnSpPr>
            <a:cxnSpLocks/>
          </p:cNvCxnSpPr>
          <p:nvPr/>
        </p:nvCxnSpPr>
        <p:spPr>
          <a:xfrm flipV="1">
            <a:off x="3424844" y="1576666"/>
            <a:ext cx="2286000" cy="131616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 name="Connector: Elbow 10">
            <a:extLst>
              <a:ext uri="{FF2B5EF4-FFF2-40B4-BE49-F238E27FC236}">
                <a16:creationId xmlns:a16="http://schemas.microsoft.com/office/drawing/2014/main" id="{1F4699D1-3F2D-4B63-BEF9-D88ABDCE98E0}"/>
              </a:ext>
            </a:extLst>
          </p:cNvPr>
          <p:cNvCxnSpPr>
            <a:cxnSpLocks/>
          </p:cNvCxnSpPr>
          <p:nvPr/>
        </p:nvCxnSpPr>
        <p:spPr>
          <a:xfrm flipV="1">
            <a:off x="2768138" y="1576666"/>
            <a:ext cx="3632662" cy="1852334"/>
          </a:xfrm>
          <a:prstGeom prst="bentConnector3">
            <a:avLst>
              <a:gd name="adj1" fmla="val 99886"/>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39638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998991" cy="523220"/>
          </a:xfrm>
          <a:prstGeom prst="rect">
            <a:avLst/>
          </a:prstGeom>
          <a:noFill/>
        </p:spPr>
        <p:txBody>
          <a:bodyPr wrap="none" rtlCol="0">
            <a:spAutoFit/>
          </a:bodyPr>
          <a:lstStyle/>
          <a:p>
            <a:r>
              <a:rPr lang="en-US" sz="2800" dirty="0">
                <a:latin typeface="Myriad Pro" panose="020B0503030403020204" pitchFamily="34" charset="0"/>
              </a:rPr>
              <a:t>Node</a:t>
            </a:r>
          </a:p>
        </p:txBody>
      </p:sp>
      <p:sp>
        <p:nvSpPr>
          <p:cNvPr id="3" name="Rectangle 2">
            <a:extLst>
              <a:ext uri="{FF2B5EF4-FFF2-40B4-BE49-F238E27FC236}">
                <a16:creationId xmlns:a16="http://schemas.microsoft.com/office/drawing/2014/main" id="{3B763169-D676-4D2F-BEE9-123C9694D4FB}"/>
              </a:ext>
            </a:extLst>
          </p:cNvPr>
          <p:cNvSpPr/>
          <p:nvPr/>
        </p:nvSpPr>
        <p:spPr>
          <a:xfrm>
            <a:off x="1003069" y="1582340"/>
            <a:ext cx="6096000" cy="3693319"/>
          </a:xfrm>
          <a:prstGeom prst="rect">
            <a:avLst/>
          </a:prstGeom>
        </p:spPr>
        <p:txBody>
          <a:bodyPr>
            <a:spAutoFit/>
          </a:bodyPr>
          <a:lstStyle/>
          <a:p>
            <a:r>
              <a:rPr lang="en-US" dirty="0"/>
              <a:t> class Node</a:t>
            </a:r>
          </a:p>
          <a:p>
            <a:r>
              <a:rPr lang="en-US" dirty="0"/>
              <a:t>        object data</a:t>
            </a:r>
          </a:p>
          <a:p>
            <a:r>
              <a:rPr lang="en-US" dirty="0"/>
              <a:t>        Node next</a:t>
            </a:r>
          </a:p>
          <a:p>
            <a:endParaRPr lang="en-US" dirty="0"/>
          </a:p>
          <a:p>
            <a:r>
              <a:rPr lang="en-US" dirty="0"/>
              <a:t>        function Node(data)</a:t>
            </a:r>
          </a:p>
          <a:p>
            <a:r>
              <a:rPr lang="en-US" dirty="0"/>
              <a:t>            </a:t>
            </a:r>
            <a:r>
              <a:rPr lang="en-US" dirty="0" err="1"/>
              <a:t>this.data</a:t>
            </a:r>
            <a:r>
              <a:rPr lang="en-US" dirty="0"/>
              <a:t> = data</a:t>
            </a:r>
          </a:p>
          <a:p>
            <a:r>
              <a:rPr lang="en-US" dirty="0"/>
              <a:t>            next = null</a:t>
            </a:r>
          </a:p>
          <a:p>
            <a:r>
              <a:rPr lang="en-US" dirty="0"/>
              <a:t>        end function</a:t>
            </a:r>
          </a:p>
          <a:p>
            <a:endParaRPr lang="en-US" dirty="0"/>
          </a:p>
          <a:p>
            <a:r>
              <a:rPr lang="en-US" dirty="0"/>
              <a:t>        public string </a:t>
            </a:r>
            <a:r>
              <a:rPr lang="en-US" dirty="0" err="1"/>
              <a:t>toString</a:t>
            </a:r>
            <a:r>
              <a:rPr lang="en-US" dirty="0"/>
              <a:t>()</a:t>
            </a:r>
          </a:p>
          <a:p>
            <a:r>
              <a:rPr lang="en-US" dirty="0"/>
              <a:t>            return </a:t>
            </a:r>
            <a:r>
              <a:rPr lang="en-US" dirty="0" err="1"/>
              <a:t>this.data.ToString</a:t>
            </a:r>
            <a:r>
              <a:rPr lang="en-US" dirty="0"/>
              <a:t>();</a:t>
            </a:r>
          </a:p>
          <a:p>
            <a:r>
              <a:rPr lang="en-US" dirty="0"/>
              <a:t>        end function</a:t>
            </a:r>
          </a:p>
          <a:p>
            <a:r>
              <a:rPr lang="en-US" dirty="0"/>
              <a:t>end class</a:t>
            </a:r>
          </a:p>
        </p:txBody>
      </p:sp>
      <p:sp>
        <p:nvSpPr>
          <p:cNvPr id="21" name="Rectangle 20">
            <a:extLst>
              <a:ext uri="{FF2B5EF4-FFF2-40B4-BE49-F238E27FC236}">
                <a16:creationId xmlns:a16="http://schemas.microsoft.com/office/drawing/2014/main" id="{EF0F1ECB-6B33-4BF1-87F3-1E24D4332D8A}"/>
              </a:ext>
            </a:extLst>
          </p:cNvPr>
          <p:cNvSpPr/>
          <p:nvPr/>
        </p:nvSpPr>
        <p:spPr>
          <a:xfrm>
            <a:off x="5527111" y="1207585"/>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24" name="Rectangle 23">
            <a:extLst>
              <a:ext uri="{FF2B5EF4-FFF2-40B4-BE49-F238E27FC236}">
                <a16:creationId xmlns:a16="http://schemas.microsoft.com/office/drawing/2014/main" id="{101E5540-BE0C-4A20-9DAF-38BE0320BE01}"/>
              </a:ext>
            </a:extLst>
          </p:cNvPr>
          <p:cNvSpPr/>
          <p:nvPr/>
        </p:nvSpPr>
        <p:spPr>
          <a:xfrm>
            <a:off x="6096000" y="1207585"/>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5" name="Oval 4">
            <a:extLst>
              <a:ext uri="{FF2B5EF4-FFF2-40B4-BE49-F238E27FC236}">
                <a16:creationId xmlns:a16="http://schemas.microsoft.com/office/drawing/2014/main" id="{0B93936D-6D50-4681-B448-F4448BE058F5}"/>
              </a:ext>
            </a:extLst>
          </p:cNvPr>
          <p:cNvSpPr/>
          <p:nvPr/>
        </p:nvSpPr>
        <p:spPr>
          <a:xfrm>
            <a:off x="6295807" y="1407393"/>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8ADE72EF-102D-40DD-BFDA-50B4A556AC84}"/>
              </a:ext>
            </a:extLst>
          </p:cNvPr>
          <p:cNvCxnSpPr>
            <a:cxnSpLocks/>
          </p:cNvCxnSpPr>
          <p:nvPr/>
        </p:nvCxnSpPr>
        <p:spPr>
          <a:xfrm>
            <a:off x="6465080" y="1492029"/>
            <a:ext cx="750367"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69660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2603598" cy="523220"/>
          </a:xfrm>
          <a:prstGeom prst="rect">
            <a:avLst/>
          </a:prstGeom>
          <a:noFill/>
        </p:spPr>
        <p:txBody>
          <a:bodyPr wrap="none" rtlCol="0">
            <a:spAutoFit/>
          </a:bodyPr>
          <a:lstStyle/>
          <a:p>
            <a:r>
              <a:rPr lang="en-US" sz="2800" dirty="0">
                <a:latin typeface="Myriad Pro" panose="020B0503030403020204" pitchFamily="34" charset="0"/>
              </a:rPr>
              <a:t>Linked List Class</a:t>
            </a:r>
          </a:p>
        </p:txBody>
      </p:sp>
      <p:sp>
        <p:nvSpPr>
          <p:cNvPr id="2" name="Rectangle 1">
            <a:extLst>
              <a:ext uri="{FF2B5EF4-FFF2-40B4-BE49-F238E27FC236}">
                <a16:creationId xmlns:a16="http://schemas.microsoft.com/office/drawing/2014/main" id="{193462CE-E7F2-4AEB-9B63-4B1C8F4624E2}"/>
              </a:ext>
            </a:extLst>
          </p:cNvPr>
          <p:cNvSpPr/>
          <p:nvPr/>
        </p:nvSpPr>
        <p:spPr>
          <a:xfrm>
            <a:off x="1425929" y="2034650"/>
            <a:ext cx="3594981" cy="967957"/>
          </a:xfrm>
          <a:prstGeom prst="rect">
            <a:avLst/>
          </a:prstGeom>
        </p:spPr>
        <p:txBody>
          <a:bodyPr wrap="square">
            <a:spAutoFit/>
          </a:bodyPr>
          <a:lstStyle/>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Class </a:t>
            </a:r>
            <a:r>
              <a:rPr lang="en-US" dirty="0" err="1">
                <a:latin typeface="Consolas" panose="020B0609020204030204" pitchFamily="49" charset="0"/>
                <a:ea typeface="Times New Roman" panose="02020603050405020304" pitchFamily="18" charset="0"/>
                <a:cs typeface="Courier New" panose="02070309020205020404" pitchFamily="49" charset="0"/>
              </a:rPr>
              <a:t>SingleLinkedList</a:t>
            </a:r>
            <a:r>
              <a:rPr lang="en-US" dirty="0">
                <a:latin typeface="Consolas" panose="020B0609020204030204" pitchFamily="49" charset="0"/>
                <a:ea typeface="Times New Roman" panose="02020603050405020304" pitchFamily="18" charset="0"/>
                <a:cs typeface="Courier New" panose="02070309020205020404" pitchFamily="49" charset="0"/>
              </a:rPr>
              <a:t> </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Node head</a:t>
            </a:r>
            <a:endParaRPr lang="en-US" sz="2800" dirty="0">
              <a:latin typeface="Calibri Light" panose="020F0302020204030204" pitchFamily="34" charset="0"/>
              <a:ea typeface="Times New Roman" panose="02020603050405020304" pitchFamily="18" charset="0"/>
              <a:cs typeface="Times New Roman" panose="02020603050405020304" pitchFamily="18" charset="0"/>
            </a:endParaRPr>
          </a:p>
          <a:p>
            <a:pPr marL="448310" marR="0">
              <a:lnSpc>
                <a:spcPct val="107000"/>
              </a:lnSpc>
              <a:spcBef>
                <a:spcPts val="0"/>
              </a:spcBef>
              <a:spcAft>
                <a:spcPts val="120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Integer size = 0</a:t>
            </a:r>
            <a:endParaRPr lang="en-US" sz="28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9282450"/>
      </p:ext>
    </p:extLst>
  </p:cSld>
  <p:clrMapOvr>
    <a:masterClrMapping/>
  </p:clrMapOvr>
</p:sld>
</file>

<file path=ppt/theme/theme1.xml><?xml version="1.0" encoding="utf-8"?>
<a:theme xmlns:a="http://schemas.openxmlformats.org/drawingml/2006/main" name="CC_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_theme" id="{CCAAECA8-996C-4E60-9256-2F9A9B29BE8B}" vid="{34F56D96-4504-4F58-B49B-68E941643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48D2F62-F6F5-4583-B474-10D48BE0C7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3228D6-D594-4907-8908-B39BE33AC58C}">
  <ds:schemaRefs>
    <ds:schemaRef ds:uri="http://schemas.microsoft.com/sharepoint/v3/contenttype/forms"/>
  </ds:schemaRefs>
</ds:datastoreItem>
</file>

<file path=customXml/itemProps3.xml><?xml version="1.0" encoding="utf-8"?>
<ds:datastoreItem xmlns:ds="http://schemas.openxmlformats.org/officeDocument/2006/customXml" ds:itemID="{E36B5C00-A49D-4F91-89B2-E9D01A16B433}">
  <ds:schemaRefs>
    <ds:schemaRef ds:uri="http://schemas.openxmlformats.org/package/2006/metadata/core-properties"/>
    <ds:schemaRef ds:uri="http://schemas.microsoft.com/office/2006/documentManagement/types"/>
    <ds:schemaRef ds:uri="http://schemas.microsoft.com/office/2006/metadata/properties"/>
    <ds:schemaRef ds:uri="http://www.w3.org/XML/1998/namespace"/>
    <ds:schemaRef ds:uri="http://purl.org/dc/elements/1.1/"/>
    <ds:schemaRef ds:uri="http://schemas.microsoft.com/office/infopath/2007/PartnerControls"/>
    <ds:schemaRef ds:uri="http://purl.org/dc/terms/"/>
    <ds:schemaRef ds:uri="58c44ba5-51a4-40bc-b9f0-9fe2032e2130"/>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CC_theme</Template>
  <TotalTime>392</TotalTime>
  <Words>2086</Words>
  <Application>Microsoft Office PowerPoint</Application>
  <PresentationFormat>Widescreen</PresentationFormat>
  <Paragraphs>350</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Consolas</vt:lpstr>
      <vt:lpstr>Myriad Pro</vt:lpstr>
      <vt:lpstr>CC_theme</vt:lpstr>
      <vt:lpstr>Singly Linked Lists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Scott DeLoach</dc:creator>
  <cp:lastModifiedBy>Russell Feldhausen</cp:lastModifiedBy>
  <cp:revision>47</cp:revision>
  <dcterms:created xsi:type="dcterms:W3CDTF">2020-02-07T13:53:42Z</dcterms:created>
  <dcterms:modified xsi:type="dcterms:W3CDTF">2020-04-07T18:21:23Z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