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93" r:id="rId2"/>
    <p:sldId id="278" r:id="rId3"/>
    <p:sldId id="263" r:id="rId4"/>
    <p:sldId id="295" r:id="rId5"/>
    <p:sldId id="298" r:id="rId6"/>
    <p:sldId id="299" r:id="rId7"/>
    <p:sldId id="30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83FA27-6111-48B4-A65A-1C9AFAA5F32A}" v="38" dt="2020-01-17T14:36:17.0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310" autoAdjust="0"/>
  </p:normalViewPr>
  <p:slideViewPr>
    <p:cSldViewPr snapToGrid="0">
      <p:cViewPr varScale="1">
        <p:scale>
          <a:sx n="82" d="100"/>
          <a:sy n="82" d="100"/>
        </p:scale>
        <p:origin x="159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DeLoach" userId="e5ffe5c9-f8d4-4681-b92f-ad7c997ba6a6" providerId="ADAL" clId="{D083FA27-6111-48B4-A65A-1C9AFAA5F32A}"/>
    <pc:docChg chg="custSel delSld modSld">
      <pc:chgData name="Scott DeLoach" userId="e5ffe5c9-f8d4-4681-b92f-ad7c997ba6a6" providerId="ADAL" clId="{D083FA27-6111-48B4-A65A-1C9AFAA5F32A}" dt="2020-01-17T20:52:17.791" v="5459" actId="20577"/>
      <pc:docMkLst>
        <pc:docMk/>
      </pc:docMkLst>
      <pc:sldChg chg="addSp delSp modSp modNotesTx">
        <pc:chgData name="Scott DeLoach" userId="e5ffe5c9-f8d4-4681-b92f-ad7c997ba6a6" providerId="ADAL" clId="{D083FA27-6111-48B4-A65A-1C9AFAA5F32A}" dt="2020-01-17T13:47:04.223" v="1854" actId="20577"/>
        <pc:sldMkLst>
          <pc:docMk/>
          <pc:sldMk cId="3936134420" sldId="263"/>
        </pc:sldMkLst>
        <pc:spChg chg="add del mod">
          <ac:chgData name="Scott DeLoach" userId="e5ffe5c9-f8d4-4681-b92f-ad7c997ba6a6" providerId="ADAL" clId="{D083FA27-6111-48B4-A65A-1C9AFAA5F32A}" dt="2020-01-17T13:37:59.557" v="832"/>
          <ac:spMkLst>
            <pc:docMk/>
            <pc:sldMk cId="3936134420" sldId="263"/>
            <ac:spMk id="2" creationId="{F58FEE03-491A-426B-AB79-DFF99422A05F}"/>
          </ac:spMkLst>
        </pc:spChg>
        <pc:picChg chg="mod">
          <ac:chgData name="Scott DeLoach" userId="e5ffe5c9-f8d4-4681-b92f-ad7c997ba6a6" providerId="ADAL" clId="{D083FA27-6111-48B4-A65A-1C9AFAA5F32A}" dt="2020-01-17T13:37:08.071" v="826" actId="962"/>
          <ac:picMkLst>
            <pc:docMk/>
            <pc:sldMk cId="3936134420" sldId="263"/>
            <ac:picMk id="6" creationId="{6A2A5384-B406-4BF3-8C10-995274136C28}"/>
          </ac:picMkLst>
        </pc:picChg>
      </pc:sldChg>
      <pc:sldChg chg="modNotesTx">
        <pc:chgData name="Scott DeLoach" userId="e5ffe5c9-f8d4-4681-b92f-ad7c997ba6a6" providerId="ADAL" clId="{D083FA27-6111-48B4-A65A-1C9AFAA5F32A}" dt="2020-01-17T13:34:56.305" v="748" actId="20577"/>
        <pc:sldMkLst>
          <pc:docMk/>
          <pc:sldMk cId="3191876719" sldId="278"/>
        </pc:sldMkLst>
      </pc:sldChg>
      <pc:sldChg chg="modNotesTx">
        <pc:chgData name="Scott DeLoach" userId="e5ffe5c9-f8d4-4681-b92f-ad7c997ba6a6" providerId="ADAL" clId="{D083FA27-6111-48B4-A65A-1C9AFAA5F32A}" dt="2020-01-17T13:29:29.324" v="0" actId="6549"/>
        <pc:sldMkLst>
          <pc:docMk/>
          <pc:sldMk cId="2536516880" sldId="293"/>
        </pc:sldMkLst>
      </pc:sldChg>
      <pc:sldChg chg="addSp delSp modSp modNotesTx">
        <pc:chgData name="Scott DeLoach" userId="e5ffe5c9-f8d4-4681-b92f-ad7c997ba6a6" providerId="ADAL" clId="{D083FA27-6111-48B4-A65A-1C9AFAA5F32A}" dt="2020-01-17T14:35:14.700" v="4901" actId="1076"/>
        <pc:sldMkLst>
          <pc:docMk/>
          <pc:sldMk cId="3316431652" sldId="295"/>
        </pc:sldMkLst>
        <pc:spChg chg="add mod">
          <ac:chgData name="Scott DeLoach" userId="e5ffe5c9-f8d4-4681-b92f-ad7c997ba6a6" providerId="ADAL" clId="{D083FA27-6111-48B4-A65A-1C9AFAA5F32A}" dt="2020-01-17T14:35:10.524" v="4900" actId="164"/>
          <ac:spMkLst>
            <pc:docMk/>
            <pc:sldMk cId="3316431652" sldId="295"/>
            <ac:spMk id="2" creationId="{FBB65F99-2925-4805-B736-0A818B07F507}"/>
          </ac:spMkLst>
        </pc:spChg>
        <pc:spChg chg="add del mod">
          <ac:chgData name="Scott DeLoach" userId="e5ffe5c9-f8d4-4681-b92f-ad7c997ba6a6" providerId="ADAL" clId="{D083FA27-6111-48B4-A65A-1C9AFAA5F32A}" dt="2020-01-17T14:27:53.982" v="4870" actId="11529"/>
          <ac:spMkLst>
            <pc:docMk/>
            <pc:sldMk cId="3316431652" sldId="295"/>
            <ac:spMk id="3" creationId="{72858B04-8BA9-42AE-A0B9-D869B50DD919}"/>
          </ac:spMkLst>
        </pc:spChg>
        <pc:spChg chg="add mod">
          <ac:chgData name="Scott DeLoach" userId="e5ffe5c9-f8d4-4681-b92f-ad7c997ba6a6" providerId="ADAL" clId="{D083FA27-6111-48B4-A65A-1C9AFAA5F32A}" dt="2020-01-17T14:35:10.524" v="4900" actId="164"/>
          <ac:spMkLst>
            <pc:docMk/>
            <pc:sldMk cId="3316431652" sldId="295"/>
            <ac:spMk id="4" creationId="{92526552-4775-4C6B-8753-74FCF3834481}"/>
          </ac:spMkLst>
        </pc:spChg>
        <pc:spChg chg="add mod">
          <ac:chgData name="Scott DeLoach" userId="e5ffe5c9-f8d4-4681-b92f-ad7c997ba6a6" providerId="ADAL" clId="{D083FA27-6111-48B4-A65A-1C9AFAA5F32A}" dt="2020-01-17T14:35:10.524" v="4900" actId="164"/>
          <ac:spMkLst>
            <pc:docMk/>
            <pc:sldMk cId="3316431652" sldId="295"/>
            <ac:spMk id="5" creationId="{B95F09C4-2B3C-4801-857C-90B07D12C6E1}"/>
          </ac:spMkLst>
        </pc:spChg>
        <pc:spChg chg="add mod">
          <ac:chgData name="Scott DeLoach" userId="e5ffe5c9-f8d4-4681-b92f-ad7c997ba6a6" providerId="ADAL" clId="{D083FA27-6111-48B4-A65A-1C9AFAA5F32A}" dt="2020-01-17T14:35:10.524" v="4900" actId="164"/>
          <ac:spMkLst>
            <pc:docMk/>
            <pc:sldMk cId="3316431652" sldId="295"/>
            <ac:spMk id="8" creationId="{C816D785-83BB-449C-B18D-73AAEDD5ADF4}"/>
          </ac:spMkLst>
        </pc:spChg>
        <pc:grpChg chg="add mod">
          <ac:chgData name="Scott DeLoach" userId="e5ffe5c9-f8d4-4681-b92f-ad7c997ba6a6" providerId="ADAL" clId="{D083FA27-6111-48B4-A65A-1C9AFAA5F32A}" dt="2020-01-17T14:35:14.700" v="4901" actId="1076"/>
          <ac:grpSpMkLst>
            <pc:docMk/>
            <pc:sldMk cId="3316431652" sldId="295"/>
            <ac:grpSpMk id="15" creationId="{BFA8EDA0-D247-47FE-8A21-52A3FB2B4A14}"/>
          </ac:grpSpMkLst>
        </pc:grpChg>
        <pc:picChg chg="del">
          <ac:chgData name="Scott DeLoach" userId="e5ffe5c9-f8d4-4681-b92f-ad7c997ba6a6" providerId="ADAL" clId="{D083FA27-6111-48B4-A65A-1C9AFAA5F32A}" dt="2020-01-17T14:34:49.256" v="4898" actId="478"/>
          <ac:picMkLst>
            <pc:docMk/>
            <pc:sldMk cId="3316431652" sldId="295"/>
            <ac:picMk id="1026" creationId="{D44FF693-FB66-4583-BAD6-C1E7338B87F3}"/>
          </ac:picMkLst>
        </pc:picChg>
        <pc:cxnChg chg="add mod">
          <ac:chgData name="Scott DeLoach" userId="e5ffe5c9-f8d4-4681-b92f-ad7c997ba6a6" providerId="ADAL" clId="{D083FA27-6111-48B4-A65A-1C9AFAA5F32A}" dt="2020-01-17T14:35:10.524" v="4900" actId="164"/>
          <ac:cxnSpMkLst>
            <pc:docMk/>
            <pc:sldMk cId="3316431652" sldId="295"/>
            <ac:cxnSpMk id="9" creationId="{639DD39E-6023-4166-ADB4-C57FAE12C1E5}"/>
          </ac:cxnSpMkLst>
        </pc:cxnChg>
        <pc:cxnChg chg="add del mod">
          <ac:chgData name="Scott DeLoach" userId="e5ffe5c9-f8d4-4681-b92f-ad7c997ba6a6" providerId="ADAL" clId="{D083FA27-6111-48B4-A65A-1C9AFAA5F32A}" dt="2020-01-17T14:34:49.256" v="4898" actId="478"/>
          <ac:cxnSpMkLst>
            <pc:docMk/>
            <pc:sldMk cId="3316431652" sldId="295"/>
            <ac:cxnSpMk id="11" creationId="{2A3C6A94-A58F-4965-93C3-DB0584FC9DE7}"/>
          </ac:cxnSpMkLst>
        </pc:cxnChg>
        <pc:cxnChg chg="add mod">
          <ac:chgData name="Scott DeLoach" userId="e5ffe5c9-f8d4-4681-b92f-ad7c997ba6a6" providerId="ADAL" clId="{D083FA27-6111-48B4-A65A-1C9AFAA5F32A}" dt="2020-01-17T14:35:10.524" v="4900" actId="164"/>
          <ac:cxnSpMkLst>
            <pc:docMk/>
            <pc:sldMk cId="3316431652" sldId="295"/>
            <ac:cxnSpMk id="13" creationId="{587B98D1-806A-4DA4-8BC3-33A236FB8183}"/>
          </ac:cxnSpMkLst>
        </pc:cxnChg>
        <pc:cxnChg chg="add mod">
          <ac:chgData name="Scott DeLoach" userId="e5ffe5c9-f8d4-4681-b92f-ad7c997ba6a6" providerId="ADAL" clId="{D083FA27-6111-48B4-A65A-1C9AFAA5F32A}" dt="2020-01-17T14:35:10.524" v="4900" actId="164"/>
          <ac:cxnSpMkLst>
            <pc:docMk/>
            <pc:sldMk cId="3316431652" sldId="295"/>
            <ac:cxnSpMk id="14" creationId="{747E6350-EB41-4B98-9DF8-E1E6E24CB679}"/>
          </ac:cxnSpMkLst>
        </pc:cxnChg>
        <pc:cxnChg chg="add mod">
          <ac:chgData name="Scott DeLoach" userId="e5ffe5c9-f8d4-4681-b92f-ad7c997ba6a6" providerId="ADAL" clId="{D083FA27-6111-48B4-A65A-1C9AFAA5F32A}" dt="2020-01-17T14:35:10.524" v="4900" actId="164"/>
          <ac:cxnSpMkLst>
            <pc:docMk/>
            <pc:sldMk cId="3316431652" sldId="295"/>
            <ac:cxnSpMk id="16" creationId="{B5727EAB-23F8-4592-88D7-0F34EEE23208}"/>
          </ac:cxnSpMkLst>
        </pc:cxnChg>
        <pc:cxnChg chg="add mod">
          <ac:chgData name="Scott DeLoach" userId="e5ffe5c9-f8d4-4681-b92f-ad7c997ba6a6" providerId="ADAL" clId="{D083FA27-6111-48B4-A65A-1C9AFAA5F32A}" dt="2020-01-17T14:35:10.524" v="4900" actId="164"/>
          <ac:cxnSpMkLst>
            <pc:docMk/>
            <pc:sldMk cId="3316431652" sldId="295"/>
            <ac:cxnSpMk id="17" creationId="{27A1CC47-9DF9-4982-ADC1-887599232CCF}"/>
          </ac:cxnSpMkLst>
        </pc:cxnChg>
      </pc:sldChg>
      <pc:sldChg chg="del modNotesTx">
        <pc:chgData name="Scott DeLoach" userId="e5ffe5c9-f8d4-4681-b92f-ad7c997ba6a6" providerId="ADAL" clId="{D083FA27-6111-48B4-A65A-1C9AFAA5F32A}" dt="2020-01-17T14:00:58.693" v="2748" actId="2696"/>
        <pc:sldMkLst>
          <pc:docMk/>
          <pc:sldMk cId="2672339385" sldId="296"/>
        </pc:sldMkLst>
      </pc:sldChg>
      <pc:sldChg chg="del">
        <pc:chgData name="Scott DeLoach" userId="e5ffe5c9-f8d4-4681-b92f-ad7c997ba6a6" providerId="ADAL" clId="{D083FA27-6111-48B4-A65A-1C9AFAA5F32A}" dt="2020-01-17T14:00:58.708" v="2749" actId="2696"/>
        <pc:sldMkLst>
          <pc:docMk/>
          <pc:sldMk cId="2935416707" sldId="297"/>
        </pc:sldMkLst>
      </pc:sldChg>
      <pc:sldChg chg="modSp modNotesTx">
        <pc:chgData name="Scott DeLoach" userId="e5ffe5c9-f8d4-4681-b92f-ad7c997ba6a6" providerId="ADAL" clId="{D083FA27-6111-48B4-A65A-1C9AFAA5F32A}" dt="2020-01-17T14:18:20.363" v="4788" actId="20577"/>
        <pc:sldMkLst>
          <pc:docMk/>
          <pc:sldMk cId="3044200190" sldId="298"/>
        </pc:sldMkLst>
        <pc:spChg chg="mod">
          <ac:chgData name="Scott DeLoach" userId="e5ffe5c9-f8d4-4681-b92f-ad7c997ba6a6" providerId="ADAL" clId="{D083FA27-6111-48B4-A65A-1C9AFAA5F32A}" dt="2020-01-17T14:18:20.363" v="4788" actId="20577"/>
          <ac:spMkLst>
            <pc:docMk/>
            <pc:sldMk cId="3044200190" sldId="298"/>
            <ac:spMk id="4" creationId="{786C6BED-5FB7-4D1A-BC83-02944FDDF391}"/>
          </ac:spMkLst>
        </pc:spChg>
      </pc:sldChg>
      <pc:sldChg chg="addSp delSp modSp modAnim modNotesTx">
        <pc:chgData name="Scott DeLoach" userId="e5ffe5c9-f8d4-4681-b92f-ad7c997ba6a6" providerId="ADAL" clId="{D083FA27-6111-48B4-A65A-1C9AFAA5F32A}" dt="2020-01-17T14:36:17.067" v="4905" actId="207"/>
        <pc:sldMkLst>
          <pc:docMk/>
          <pc:sldMk cId="3546689631" sldId="299"/>
        </pc:sldMkLst>
        <pc:spChg chg="mod topLvl">
          <ac:chgData name="Scott DeLoach" userId="e5ffe5c9-f8d4-4681-b92f-ad7c997ba6a6" providerId="ADAL" clId="{D083FA27-6111-48B4-A65A-1C9AFAA5F32A}" dt="2020-01-17T14:24:43.301" v="4825" actId="165"/>
          <ac:spMkLst>
            <pc:docMk/>
            <pc:sldMk cId="3546689631" sldId="299"/>
            <ac:spMk id="5" creationId="{B79FB0FE-C05F-48CF-99B7-FDE3D8631541}"/>
          </ac:spMkLst>
        </pc:spChg>
        <pc:spChg chg="mod topLvl">
          <ac:chgData name="Scott DeLoach" userId="e5ffe5c9-f8d4-4681-b92f-ad7c997ba6a6" providerId="ADAL" clId="{D083FA27-6111-48B4-A65A-1C9AFAA5F32A}" dt="2020-01-17T14:24:43.301" v="4825" actId="165"/>
          <ac:spMkLst>
            <pc:docMk/>
            <pc:sldMk cId="3546689631" sldId="299"/>
            <ac:spMk id="6" creationId="{C7B3D0C2-EAD1-4C63-A46E-8C7764C21A43}"/>
          </ac:spMkLst>
        </pc:spChg>
        <pc:spChg chg="add mod">
          <ac:chgData name="Scott DeLoach" userId="e5ffe5c9-f8d4-4681-b92f-ad7c997ba6a6" providerId="ADAL" clId="{D083FA27-6111-48B4-A65A-1C9AFAA5F32A}" dt="2020-01-17T14:36:17.067" v="4905" actId="207"/>
          <ac:spMkLst>
            <pc:docMk/>
            <pc:sldMk cId="3546689631" sldId="299"/>
            <ac:spMk id="15" creationId="{1D76D443-D285-4C97-B2C0-F259F2DD016D}"/>
          </ac:spMkLst>
        </pc:spChg>
        <pc:grpChg chg="del">
          <ac:chgData name="Scott DeLoach" userId="e5ffe5c9-f8d4-4681-b92f-ad7c997ba6a6" providerId="ADAL" clId="{D083FA27-6111-48B4-A65A-1C9AFAA5F32A}" dt="2020-01-17T14:24:43.301" v="4825" actId="165"/>
          <ac:grpSpMkLst>
            <pc:docMk/>
            <pc:sldMk cId="3546689631" sldId="299"/>
            <ac:grpSpMk id="3" creationId="{CFFF3464-FD75-4A86-81FC-607860DB5C15}"/>
          </ac:grpSpMkLst>
        </pc:grpChg>
        <pc:picChg chg="del mod topLvl">
          <ac:chgData name="Scott DeLoach" userId="e5ffe5c9-f8d4-4681-b92f-ad7c997ba6a6" providerId="ADAL" clId="{D083FA27-6111-48B4-A65A-1C9AFAA5F32A}" dt="2020-01-17T14:24:46.748" v="4826" actId="478"/>
          <ac:picMkLst>
            <pc:docMk/>
            <pc:sldMk cId="3546689631" sldId="299"/>
            <ac:picMk id="4" creationId="{C198BC17-A054-4E9A-B68C-2F4947EB1DEA}"/>
          </ac:picMkLst>
        </pc:picChg>
        <pc:picChg chg="add mod">
          <ac:chgData name="Scott DeLoach" userId="e5ffe5c9-f8d4-4681-b92f-ad7c997ba6a6" providerId="ADAL" clId="{D083FA27-6111-48B4-A65A-1C9AFAA5F32A}" dt="2020-01-17T14:35:54.295" v="4903" actId="1440"/>
          <ac:picMkLst>
            <pc:docMk/>
            <pc:sldMk cId="3546689631" sldId="299"/>
            <ac:picMk id="1026" creationId="{1BA7C2B6-DE45-4F1D-9F84-C5D45CF1657A}"/>
          </ac:picMkLst>
        </pc:picChg>
        <pc:cxnChg chg="mod topLvl">
          <ac:chgData name="Scott DeLoach" userId="e5ffe5c9-f8d4-4681-b92f-ad7c997ba6a6" providerId="ADAL" clId="{D083FA27-6111-48B4-A65A-1C9AFAA5F32A}" dt="2020-01-17T14:25:19.806" v="4832" actId="14100"/>
          <ac:cxnSpMkLst>
            <pc:docMk/>
            <pc:sldMk cId="3546689631" sldId="299"/>
            <ac:cxnSpMk id="7" creationId="{FBB6C66E-53A1-4594-8DFD-06C143F0029C}"/>
          </ac:cxnSpMkLst>
        </pc:cxnChg>
        <pc:cxnChg chg="mod topLvl">
          <ac:chgData name="Scott DeLoach" userId="e5ffe5c9-f8d4-4681-b92f-ad7c997ba6a6" providerId="ADAL" clId="{D083FA27-6111-48B4-A65A-1C9AFAA5F32A}" dt="2020-01-17T14:27:03.673" v="4866" actId="14100"/>
          <ac:cxnSpMkLst>
            <pc:docMk/>
            <pc:sldMk cId="3546689631" sldId="299"/>
            <ac:cxnSpMk id="8" creationId="{DCCA766F-DCD3-4787-82C5-94425E6AB47D}"/>
          </ac:cxnSpMkLst>
        </pc:cxnChg>
        <pc:cxnChg chg="mod topLvl">
          <ac:chgData name="Scott DeLoach" userId="e5ffe5c9-f8d4-4681-b92f-ad7c997ba6a6" providerId="ADAL" clId="{D083FA27-6111-48B4-A65A-1C9AFAA5F32A}" dt="2020-01-17T14:25:32.229" v="4835" actId="14100"/>
          <ac:cxnSpMkLst>
            <pc:docMk/>
            <pc:sldMk cId="3546689631" sldId="299"/>
            <ac:cxnSpMk id="9" creationId="{95553CC1-4A88-4E99-80BA-320D75769843}"/>
          </ac:cxnSpMkLst>
        </pc:cxnChg>
        <pc:cxnChg chg="mod topLvl">
          <ac:chgData name="Scott DeLoach" userId="e5ffe5c9-f8d4-4681-b92f-ad7c997ba6a6" providerId="ADAL" clId="{D083FA27-6111-48B4-A65A-1C9AFAA5F32A}" dt="2020-01-17T14:27:00.343" v="4865" actId="14100"/>
          <ac:cxnSpMkLst>
            <pc:docMk/>
            <pc:sldMk cId="3546689631" sldId="299"/>
            <ac:cxnSpMk id="10" creationId="{0D29CA00-CAC4-443E-BFFE-CE910669709C}"/>
          </ac:cxnSpMkLst>
        </pc:cxnChg>
      </pc:sldChg>
      <pc:sldChg chg="modNotesTx">
        <pc:chgData name="Scott DeLoach" userId="e5ffe5c9-f8d4-4681-b92f-ad7c997ba6a6" providerId="ADAL" clId="{D083FA27-6111-48B4-A65A-1C9AFAA5F32A}" dt="2020-01-17T20:52:17.791" v="5459" actId="20577"/>
        <pc:sldMkLst>
          <pc:docMk/>
          <pc:sldMk cId="4014647836" sldId="30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9FE9DB-0756-475D-9720-EEF44FBE4A2B}" type="datetimeFigureOut">
              <a:rPr lang="en-US" smtClean="0"/>
              <a:t>1/20/2020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262B1-002F-4454-90CD-A21A39FCFE64}" type="slidenum">
              <a:rPr lang="en-US" smtClean="0"/>
              <a:t>‹#›</a:t>
            </a:fld>
            <a:endParaRPr lang="en-US"/>
          </a:p>
        </p:txBody>
      </p:sp>
    </p:spTree>
    <p:extLst>
      <p:ext uri="{BB962C8B-B14F-4D97-AF65-F5344CB8AC3E}">
        <p14:creationId xmlns:p14="http://schemas.microsoft.com/office/powerpoint/2010/main" val="4257396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pixabay.com/illustrations/car-cartoon-car-4065110/"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creativecommons.org/licenses/by/3.0/"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a:p>
        </p:txBody>
      </p:sp>
    </p:spTree>
    <p:extLst>
      <p:ext uri="{BB962C8B-B14F-4D97-AF65-F5344CB8AC3E}">
        <p14:creationId xmlns:p14="http://schemas.microsoft.com/office/powerpoint/2010/main" val="2121456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question is: What is an object? And, why is an object so important for programming?</a:t>
            </a:r>
          </a:p>
          <a:p>
            <a:endParaRPr lang="en-US" dirty="0"/>
          </a:p>
          <a:p>
            <a:r>
              <a:rPr lang="en-US" dirty="0"/>
              <a:t>An object is simply “an entity that contains both data and behavior”.</a:t>
            </a:r>
          </a:p>
          <a:p>
            <a:endParaRPr lang="en-US" dirty="0"/>
          </a:p>
          <a:p>
            <a:r>
              <a:rPr lang="en-US" dirty="0"/>
              <a:t>If you think about computation in general, there are two basic components that we are really interested in. Data, which is both an input to a problem and the output from a problem. And the process or function that we apply to the input data in order to get the output data. </a:t>
            </a:r>
          </a:p>
          <a:p>
            <a:endParaRPr lang="en-US" dirty="0"/>
          </a:p>
          <a:p>
            <a:r>
              <a:rPr lang="en-US" dirty="0"/>
              <a:t>Of course by behavior, we mean that process or function.</a:t>
            </a:r>
          </a:p>
          <a:p>
            <a:endParaRPr lang="en-US" dirty="0"/>
          </a:p>
          <a:p>
            <a:r>
              <a:rPr lang="en-US" dirty="0"/>
              <a:t>So let’s look at some everyday examples of objects.</a:t>
            </a:r>
          </a:p>
          <a:p>
            <a:endParaRPr lang="en-US" dirty="0"/>
          </a:p>
        </p:txBody>
      </p:sp>
      <p:sp>
        <p:nvSpPr>
          <p:cNvPr id="4" name="Slide Number Placeholder 3"/>
          <p:cNvSpPr>
            <a:spLocks noGrp="1"/>
          </p:cNvSpPr>
          <p:nvPr>
            <p:ph type="sldNum" sz="quarter" idx="5"/>
          </p:nvPr>
        </p:nvSpPr>
        <p:spPr/>
        <p:txBody>
          <a:bodyPr/>
          <a:lstStyle/>
          <a:p>
            <a:fld id="{148262B1-002F-4454-90CD-A21A39FCFE64}" type="slidenum">
              <a:rPr lang="en-US" smtClean="0"/>
              <a:t>2</a:t>
            </a:fld>
            <a:endParaRPr lang="en-US"/>
          </a:p>
        </p:txBody>
      </p:sp>
    </p:spTree>
    <p:extLst>
      <p:ext uri="{BB962C8B-B14F-4D97-AF65-F5344CB8AC3E}">
        <p14:creationId xmlns:p14="http://schemas.microsoft.com/office/powerpoint/2010/main" val="246695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[Image obtained from </a:t>
            </a:r>
            <a:r>
              <a:rPr lang="en-US" sz="1200" dirty="0">
                <a:hlinkClick r:id="rId3"/>
              </a:rPr>
              <a:t>https://pixabay.com/illustrations/car-cartoon-car-4065110/</a:t>
            </a:r>
            <a:r>
              <a:rPr lang="en-US" sz="1200" dirty="0"/>
              <a:t>. Free for commercial use . No attribution required.]</a:t>
            </a:r>
          </a:p>
          <a:p>
            <a:endParaRPr lang="en-US" dirty="0"/>
          </a:p>
          <a:p>
            <a:r>
              <a:rPr lang="en-US" dirty="0"/>
              <a:t>A car is a good example of a common object that is familiar to most people. </a:t>
            </a:r>
          </a:p>
          <a:p>
            <a:endParaRPr lang="en-US" dirty="0"/>
          </a:p>
          <a:p>
            <a:r>
              <a:rPr lang="en-US" dirty="0"/>
              <a:t>First off, let’s describe a car. </a:t>
            </a:r>
          </a:p>
          <a:p>
            <a:endParaRPr lang="en-US" dirty="0"/>
          </a:p>
          <a:p>
            <a:r>
              <a:rPr lang="en-US" dirty="0"/>
              <a:t>This car is blue. It has 4 wheels.  It has 4 doors. It has  2 headlights and 2 tail lights. It also has an engine. And we could go on and on. </a:t>
            </a:r>
          </a:p>
          <a:p>
            <a:endParaRPr lang="en-US" dirty="0"/>
          </a:p>
          <a:p>
            <a:r>
              <a:rPr lang="en-US" dirty="0"/>
              <a:t>When we describe and object, we talk about its characteristics.  Or in object oriented terms, its attributes.</a:t>
            </a:r>
          </a:p>
          <a:p>
            <a:endParaRPr lang="en-US" dirty="0"/>
          </a:p>
          <a:p>
            <a:r>
              <a:rPr lang="en-US" dirty="0"/>
              <a:t>So what about its behavior? What can a car do?</a:t>
            </a:r>
          </a:p>
          <a:p>
            <a:endParaRPr lang="en-US" dirty="0"/>
          </a:p>
          <a:p>
            <a:r>
              <a:rPr lang="en-US" dirty="0"/>
              <a:t>Well, you can drive a car. You can open the doors. You can turn on the headlights. You can change a tire. And once again, we could continue with a list of other things that a car can do.</a:t>
            </a:r>
          </a:p>
          <a:p>
            <a:endParaRPr lang="en-US" dirty="0"/>
          </a:p>
          <a:p>
            <a:r>
              <a:rPr lang="en-US" dirty="0"/>
              <a:t>We can think of these behaviors as the functions of a car. In object oriented terms, the functions of a car are it methods.</a:t>
            </a:r>
          </a:p>
        </p:txBody>
      </p:sp>
      <p:sp>
        <p:nvSpPr>
          <p:cNvPr id="4" name="Slide Number Placeholder 3"/>
          <p:cNvSpPr>
            <a:spLocks noGrp="1"/>
          </p:cNvSpPr>
          <p:nvPr>
            <p:ph type="sldNum" sz="quarter" idx="10"/>
          </p:nvPr>
        </p:nvSpPr>
        <p:spPr/>
        <p:txBody>
          <a:bodyPr/>
          <a:lstStyle/>
          <a:p>
            <a:fld id="{148262B1-002F-4454-90CD-A21A39FCFE64}" type="slidenum">
              <a:rPr lang="en-US" smtClean="0"/>
              <a:t>3</a:t>
            </a:fld>
            <a:endParaRPr lang="en-US"/>
          </a:p>
        </p:txBody>
      </p:sp>
    </p:spTree>
    <p:extLst>
      <p:ext uri="{BB962C8B-B14F-4D97-AF65-F5344CB8AC3E}">
        <p14:creationId xmlns:p14="http://schemas.microsoft.com/office/powerpoint/2010/main" val="1530555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look at another example. Lets talk about a person.</a:t>
            </a:r>
          </a:p>
          <a:p>
            <a:endParaRPr lang="en-US" dirty="0"/>
          </a:p>
          <a:p>
            <a:r>
              <a:rPr lang="en-US" dirty="0"/>
              <a:t>How do we describe people?</a:t>
            </a:r>
          </a:p>
          <a:p>
            <a:endParaRPr lang="en-US" dirty="0"/>
          </a:p>
          <a:p>
            <a:r>
              <a:rPr lang="en-US" dirty="0"/>
              <a:t>The person is tall. The person has red hair. The person has green eyes. The person is funny, or laid back, or has a “type A” personality. The person’s name is Sally.</a:t>
            </a:r>
          </a:p>
          <a:p>
            <a:endParaRPr lang="en-US" dirty="0"/>
          </a:p>
          <a:p>
            <a:r>
              <a:rPr lang="en-US" dirty="0"/>
              <a:t>Once again, we describe a person in terms of their characteristics or attributes.</a:t>
            </a:r>
          </a:p>
          <a:p>
            <a:endParaRPr lang="en-US" dirty="0"/>
          </a:p>
          <a:p>
            <a:r>
              <a:rPr lang="en-US" dirty="0"/>
              <a:t>So what do people do? A person eats, sleeps, reads, runs, walks, and studies. </a:t>
            </a:r>
          </a:p>
          <a:p>
            <a:endParaRPr lang="en-US" dirty="0"/>
          </a:p>
          <a:p>
            <a:r>
              <a:rPr lang="en-US" dirty="0"/>
              <a:t>Of course, a person can also drive a car. In this case, a person would use the behavior of another object – the car - to carry out its own behavior. Of course, in object oriented terms, this would correspond to a person object calling a car object.</a:t>
            </a:r>
          </a:p>
          <a:p>
            <a:endParaRPr lang="en-US" dirty="0"/>
          </a:p>
        </p:txBody>
      </p:sp>
      <p:sp>
        <p:nvSpPr>
          <p:cNvPr id="4" name="Slide Number Placeholder 3"/>
          <p:cNvSpPr>
            <a:spLocks noGrp="1"/>
          </p:cNvSpPr>
          <p:nvPr>
            <p:ph type="sldNum" sz="quarter" idx="5"/>
          </p:nvPr>
        </p:nvSpPr>
        <p:spPr/>
        <p:txBody>
          <a:bodyPr/>
          <a:lstStyle/>
          <a:p>
            <a:fld id="{148262B1-002F-4454-90CD-A21A39FCFE64}" type="slidenum">
              <a:rPr lang="en-US" smtClean="0"/>
              <a:t>4</a:t>
            </a:fld>
            <a:endParaRPr lang="en-US"/>
          </a:p>
        </p:txBody>
      </p:sp>
    </p:spTree>
    <p:extLst>
      <p:ext uri="{BB962C8B-B14F-4D97-AF65-F5344CB8AC3E}">
        <p14:creationId xmlns:p14="http://schemas.microsoft.com/office/powerpoint/2010/main" val="941308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are objects created?  Real world objects are created by other objects that perform functions to create new objects. </a:t>
            </a:r>
          </a:p>
          <a:p>
            <a:endParaRPr lang="en-US" dirty="0"/>
          </a:p>
          <a:p>
            <a:r>
              <a:rPr lang="en-US" dirty="0"/>
              <a:t>For instance, If we want to create a building, we would first create blueprint, or detailed description of what we wanted the building to look like. Then we would perform functions to create the building based on the blueprint.</a:t>
            </a:r>
          </a:p>
          <a:p>
            <a:endParaRPr lang="en-US" dirty="0"/>
          </a:p>
          <a:p>
            <a:r>
              <a:rPr lang="en-US" dirty="0"/>
              <a:t>We do the same thing with objects. Before we can create an object, we must create a blueprint for those objects. In object oriented programming, this blueprint is called an class. </a:t>
            </a:r>
          </a:p>
          <a:p>
            <a:endParaRPr lang="en-US" dirty="0"/>
          </a:p>
          <a:p>
            <a:r>
              <a:rPr lang="en-US" dirty="0"/>
              <a:t>Once we have a class, we can create new objects by performing a function, which we call a constructor method. A constructor method creates a new object based on the blueprint provided by the class. </a:t>
            </a:r>
          </a:p>
          <a:p>
            <a:endParaRPr lang="en-US" dirty="0"/>
          </a:p>
        </p:txBody>
      </p:sp>
      <p:sp>
        <p:nvSpPr>
          <p:cNvPr id="4" name="Slide Number Placeholder 3"/>
          <p:cNvSpPr>
            <a:spLocks noGrp="1"/>
          </p:cNvSpPr>
          <p:nvPr>
            <p:ph type="sldNum" sz="quarter" idx="5"/>
          </p:nvPr>
        </p:nvSpPr>
        <p:spPr/>
        <p:txBody>
          <a:bodyPr/>
          <a:lstStyle/>
          <a:p>
            <a:fld id="{148262B1-002F-4454-90CD-A21A39FCFE64}" type="slidenum">
              <a:rPr lang="en-US" smtClean="0"/>
              <a:t>5</a:t>
            </a:fld>
            <a:endParaRPr lang="en-US"/>
          </a:p>
        </p:txBody>
      </p:sp>
    </p:spTree>
    <p:extLst>
      <p:ext uri="{BB962C8B-B14F-4D97-AF65-F5344CB8AC3E}">
        <p14:creationId xmlns:p14="http://schemas.microsoft.com/office/powerpoint/2010/main" val="1476456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obtained from http://christmasstockimages.com/free/christmas-trees/slides/christmas_pastry_dough.htm. </a:t>
            </a:r>
            <a:r>
              <a:rPr lang="en-US" sz="1200" b="0" i="0" kern="1200" dirty="0">
                <a:solidFill>
                  <a:schemeClr val="tx1"/>
                </a:solidFill>
                <a:effectLst/>
                <a:latin typeface="+mn-lt"/>
                <a:ea typeface="+mn-ea"/>
                <a:cs typeface="+mn-cs"/>
              </a:rPr>
              <a:t>Licensed under a </a:t>
            </a:r>
            <a:r>
              <a:rPr lang="en-US" sz="1200" b="0" i="0" kern="1200" dirty="0">
                <a:solidFill>
                  <a:schemeClr val="tx1"/>
                </a:solidFill>
                <a:effectLst/>
                <a:latin typeface="+mn-lt"/>
                <a:ea typeface="+mn-ea"/>
                <a:cs typeface="+mn-cs"/>
                <a:hlinkClick r:id="rId3"/>
              </a:rPr>
              <a:t>Creative Commons Attribution 3.0 </a:t>
            </a:r>
            <a:r>
              <a:rPr lang="en-US" sz="1200" b="0" i="0" kern="1200" dirty="0" err="1">
                <a:solidFill>
                  <a:schemeClr val="tx1"/>
                </a:solidFill>
                <a:effectLst/>
                <a:latin typeface="+mn-lt"/>
                <a:ea typeface="+mn-ea"/>
                <a:cs typeface="+mn-cs"/>
                <a:hlinkClick r:id="rId3"/>
              </a:rPr>
              <a:t>Unported</a:t>
            </a:r>
            <a:r>
              <a:rPr lang="en-US" sz="1200" b="0" i="0" kern="1200" dirty="0">
                <a:solidFill>
                  <a:schemeClr val="tx1"/>
                </a:solidFill>
                <a:effectLst/>
                <a:latin typeface="+mn-lt"/>
                <a:ea typeface="+mn-ea"/>
                <a:cs typeface="+mn-cs"/>
                <a:hlinkClick r:id="rId3"/>
              </a:rPr>
              <a:t> License</a:t>
            </a:r>
            <a:r>
              <a:rPr lang="en-US" sz="1200" b="0" i="0" kern="1200" dirty="0">
                <a:solidFill>
                  <a:schemeClr val="tx1"/>
                </a:solidFill>
                <a:effectLst/>
                <a:latin typeface="+mn-lt"/>
                <a:ea typeface="+mn-ea"/>
                <a:cs typeface="+mn-cs"/>
              </a:rPr>
              <a:t>. You may the this image free of charge in commercial and non-commercial work online but a weblink back to this site is required wherever the image is used, no property or model release is available. We accept no liability for damages caused through use of this site or the images herein.]</a:t>
            </a:r>
            <a:r>
              <a:rPr lang="en-US" dirty="0"/>
              <a:t> </a:t>
            </a:r>
          </a:p>
          <a:p>
            <a:endParaRPr lang="en-US" dirty="0"/>
          </a:p>
          <a:p>
            <a:r>
              <a:rPr lang="en-US" dirty="0"/>
              <a:t>Here is a slightly different way to think about objects and classes.</a:t>
            </a:r>
          </a:p>
          <a:p>
            <a:endParaRPr lang="en-US" dirty="0"/>
          </a:p>
          <a:p>
            <a:r>
              <a:rPr lang="en-US" dirty="0"/>
              <a:t>In this example, the cookie cutter is the class and we use that class to create new objects. In this case, the objects are cookies made out of our nice fresh dough.</a:t>
            </a:r>
          </a:p>
          <a:p>
            <a:endParaRPr lang="en-US" dirty="0"/>
          </a:p>
          <a:p>
            <a:r>
              <a:rPr lang="en-US" dirty="0"/>
              <a:t>The major difference between this example and object oriented programming is that the objects in this example taste much better!</a:t>
            </a:r>
          </a:p>
        </p:txBody>
      </p:sp>
      <p:sp>
        <p:nvSpPr>
          <p:cNvPr id="4" name="Slide Number Placeholder 3"/>
          <p:cNvSpPr>
            <a:spLocks noGrp="1"/>
          </p:cNvSpPr>
          <p:nvPr>
            <p:ph type="sldNum" sz="quarter" idx="5"/>
          </p:nvPr>
        </p:nvSpPr>
        <p:spPr/>
        <p:txBody>
          <a:bodyPr/>
          <a:lstStyle/>
          <a:p>
            <a:fld id="{148262B1-002F-4454-90CD-A21A39FCFE64}" type="slidenum">
              <a:rPr lang="en-US" smtClean="0"/>
              <a:t>6</a:t>
            </a:fld>
            <a:endParaRPr lang="en-US"/>
          </a:p>
        </p:txBody>
      </p:sp>
    </p:spTree>
    <p:extLst>
      <p:ext uri="{BB962C8B-B14F-4D97-AF65-F5344CB8AC3E}">
        <p14:creationId xmlns:p14="http://schemas.microsoft.com/office/powerpoint/2010/main" val="245595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want to describe our classes to other people, we often use abstract representations. The standard for representing classes and object oriented systems is the Unified Modelling Language, or UML. </a:t>
            </a:r>
          </a:p>
          <a:p>
            <a:endParaRPr lang="en-US" dirty="0"/>
          </a:p>
          <a:p>
            <a:r>
              <a:rPr lang="en-US" dirty="0"/>
              <a:t>Here is an example of a UML class for a Person. Notice that the characteristics of a person are captured as attributes, while the functions the person can perform as captured as methods.</a:t>
            </a:r>
          </a:p>
          <a:p>
            <a:endParaRPr lang="en-US" dirty="0"/>
          </a:p>
          <a:p>
            <a:r>
              <a:rPr lang="en-US" dirty="0"/>
              <a:t>We also have a special method – the constructor – that can be called by other objects. When the constructor is called, a new person is created with all the required attributes and methods.</a:t>
            </a:r>
          </a:p>
          <a:p>
            <a:endParaRPr lang="en-US" dirty="0"/>
          </a:p>
          <a:p>
            <a:r>
              <a:rPr lang="en-US" dirty="0"/>
              <a:t>-------------</a:t>
            </a:r>
          </a:p>
          <a:p>
            <a:endParaRPr lang="en-US" dirty="0"/>
          </a:p>
          <a:p>
            <a:r>
              <a:rPr lang="en-US"/>
              <a:t>Hopefully </a:t>
            </a:r>
            <a:r>
              <a:rPr lang="en-US" dirty="0"/>
              <a:t>this lecture has given you a better idea of what and object is and how we describe attributes and methods of objects through the use of classes. </a:t>
            </a:r>
          </a:p>
        </p:txBody>
      </p:sp>
      <p:sp>
        <p:nvSpPr>
          <p:cNvPr id="4" name="Slide Number Placeholder 3"/>
          <p:cNvSpPr>
            <a:spLocks noGrp="1"/>
          </p:cNvSpPr>
          <p:nvPr>
            <p:ph type="sldNum" sz="quarter" idx="5"/>
          </p:nvPr>
        </p:nvSpPr>
        <p:spPr/>
        <p:txBody>
          <a:bodyPr/>
          <a:lstStyle/>
          <a:p>
            <a:fld id="{148262B1-002F-4454-90CD-A21A39FCFE64}" type="slidenum">
              <a:rPr lang="en-US" smtClean="0"/>
              <a:t>7</a:t>
            </a:fld>
            <a:endParaRPr lang="en-US"/>
          </a:p>
        </p:txBody>
      </p:sp>
    </p:spTree>
    <p:extLst>
      <p:ext uri="{BB962C8B-B14F-4D97-AF65-F5344CB8AC3E}">
        <p14:creationId xmlns:p14="http://schemas.microsoft.com/office/powerpoint/2010/main" val="3787765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EB6F2658-3471-49B5-8617-6888B43A0C16}" type="datetimeFigureOut">
              <a:rPr lang="en-US" smtClean="0"/>
              <a:t>1/20/2020</a:t>
            </a:fld>
            <a:endParaRPr lang="en-US"/>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37C1B274-88DC-4826-8464-8DC405618288}" type="slidenum">
              <a:rPr lang="en-US" smtClean="0"/>
              <a:t>‹#›</a:t>
            </a:fld>
            <a:endParaRPr lang="en-US"/>
          </a:p>
        </p:txBody>
      </p:sp>
    </p:spTree>
    <p:extLst>
      <p:ext uri="{BB962C8B-B14F-4D97-AF65-F5344CB8AC3E}">
        <p14:creationId xmlns:p14="http://schemas.microsoft.com/office/powerpoint/2010/main" val="713033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EB6F2658-3471-49B5-8617-6888B43A0C16}" type="datetimeFigureOut">
              <a:rPr lang="en-US" smtClean="0"/>
              <a:t>1/20/2020</a:t>
            </a:fld>
            <a:endParaRPr lang="en-US"/>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37C1B274-88DC-4826-8464-8DC405618288}" type="slidenum">
              <a:rPr lang="en-US" smtClean="0"/>
              <a:t>‹#›</a:t>
            </a:fld>
            <a:endParaRPr lang="en-US"/>
          </a:p>
        </p:txBody>
      </p:sp>
    </p:spTree>
    <p:extLst>
      <p:ext uri="{BB962C8B-B14F-4D97-AF65-F5344CB8AC3E}">
        <p14:creationId xmlns:p14="http://schemas.microsoft.com/office/powerpoint/2010/main" val="2499222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EB6F2658-3471-49B5-8617-6888B43A0C16}" type="datetimeFigureOut">
              <a:rPr lang="en-US" smtClean="0"/>
              <a:t>1/20/2020</a:t>
            </a:fld>
            <a:endParaRPr lang="en-US"/>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37C1B274-88DC-4826-8464-8DC405618288}" type="slidenum">
              <a:rPr lang="en-US" smtClean="0"/>
              <a:t>‹#›</a:t>
            </a:fld>
            <a:endParaRPr lang="en-US"/>
          </a:p>
        </p:txBody>
      </p:sp>
    </p:spTree>
    <p:extLst>
      <p:ext uri="{BB962C8B-B14F-4D97-AF65-F5344CB8AC3E}">
        <p14:creationId xmlns:p14="http://schemas.microsoft.com/office/powerpoint/2010/main" val="1466015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EB6F2658-3471-49B5-8617-6888B43A0C16}" type="datetimeFigureOut">
              <a:rPr lang="en-US" smtClean="0"/>
              <a:t>1/20/2020</a:t>
            </a:fld>
            <a:endParaRPr lang="en-US"/>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37C1B274-88DC-4826-8464-8DC405618288}" type="slidenum">
              <a:rPr lang="en-US" smtClean="0"/>
              <a:t>‹#›</a:t>
            </a:fld>
            <a:endParaRPr lang="en-US"/>
          </a:p>
        </p:txBody>
      </p:sp>
    </p:spTree>
    <p:extLst>
      <p:ext uri="{BB962C8B-B14F-4D97-AF65-F5344CB8AC3E}">
        <p14:creationId xmlns:p14="http://schemas.microsoft.com/office/powerpoint/2010/main" val="1897972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EB6F2658-3471-49B5-8617-6888B43A0C16}" type="datetimeFigureOut">
              <a:rPr lang="en-US" smtClean="0"/>
              <a:t>1/20/2020</a:t>
            </a:fld>
            <a:endParaRPr lang="en-US"/>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37C1B274-88DC-4826-8464-8DC405618288}" type="slidenum">
              <a:rPr lang="en-US" smtClean="0"/>
              <a:t>‹#›</a:t>
            </a:fld>
            <a:endParaRPr lang="en-US"/>
          </a:p>
        </p:txBody>
      </p:sp>
    </p:spTree>
    <p:extLst>
      <p:ext uri="{BB962C8B-B14F-4D97-AF65-F5344CB8AC3E}">
        <p14:creationId xmlns:p14="http://schemas.microsoft.com/office/powerpoint/2010/main" val="3823679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EB6F2658-3471-49B5-8617-6888B43A0C16}" type="datetimeFigureOut">
              <a:rPr lang="en-US" smtClean="0"/>
              <a:t>1/20/2020</a:t>
            </a:fld>
            <a:endParaRPr lang="en-US"/>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37C1B274-88DC-4826-8464-8DC405618288}" type="slidenum">
              <a:rPr lang="en-US" smtClean="0"/>
              <a:t>‹#›</a:t>
            </a:fld>
            <a:endParaRPr lang="en-US"/>
          </a:p>
        </p:txBody>
      </p:sp>
    </p:spTree>
    <p:extLst>
      <p:ext uri="{BB962C8B-B14F-4D97-AF65-F5344CB8AC3E}">
        <p14:creationId xmlns:p14="http://schemas.microsoft.com/office/powerpoint/2010/main" val="555080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EB6F2658-3471-49B5-8617-6888B43A0C16}" type="datetimeFigureOut">
              <a:rPr lang="en-US" smtClean="0"/>
              <a:t>1/20/2020</a:t>
            </a:fld>
            <a:endParaRPr lang="en-US"/>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37C1B274-88DC-4826-8464-8DC405618288}" type="slidenum">
              <a:rPr lang="en-US" smtClean="0"/>
              <a:t>‹#›</a:t>
            </a:fld>
            <a:endParaRPr lang="en-US"/>
          </a:p>
        </p:txBody>
      </p:sp>
    </p:spTree>
    <p:extLst>
      <p:ext uri="{BB962C8B-B14F-4D97-AF65-F5344CB8AC3E}">
        <p14:creationId xmlns:p14="http://schemas.microsoft.com/office/powerpoint/2010/main" val="4168355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EB6F2658-3471-49B5-8617-6888B43A0C16}" type="datetimeFigureOut">
              <a:rPr lang="en-US" smtClean="0"/>
              <a:t>1/20/2020</a:t>
            </a:fld>
            <a:endParaRPr lang="en-US"/>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37C1B274-88DC-4826-8464-8DC405618288}" type="slidenum">
              <a:rPr lang="en-US" smtClean="0"/>
              <a:t>‹#›</a:t>
            </a:fld>
            <a:endParaRPr lang="en-US"/>
          </a:p>
        </p:txBody>
      </p:sp>
    </p:spTree>
    <p:extLst>
      <p:ext uri="{BB962C8B-B14F-4D97-AF65-F5344CB8AC3E}">
        <p14:creationId xmlns:p14="http://schemas.microsoft.com/office/powerpoint/2010/main" val="3632659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EB6F2658-3471-49B5-8617-6888B43A0C16}" type="datetimeFigureOut">
              <a:rPr lang="en-US" smtClean="0"/>
              <a:t>1/20/2020</a:t>
            </a:fld>
            <a:endParaRPr lang="en-US"/>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37C1B274-88DC-4826-8464-8DC405618288}" type="slidenum">
              <a:rPr lang="en-US" smtClean="0"/>
              <a:t>‹#›</a:t>
            </a:fld>
            <a:endParaRPr lang="en-US"/>
          </a:p>
        </p:txBody>
      </p:sp>
    </p:spTree>
    <p:extLst>
      <p:ext uri="{BB962C8B-B14F-4D97-AF65-F5344CB8AC3E}">
        <p14:creationId xmlns:p14="http://schemas.microsoft.com/office/powerpoint/2010/main" val="1170582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EB6F2658-3471-49B5-8617-6888B43A0C16}" type="datetimeFigureOut">
              <a:rPr lang="en-US" smtClean="0"/>
              <a:t>1/20/2020</a:t>
            </a:fld>
            <a:endParaRPr lang="en-US"/>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37C1B274-88DC-4826-8464-8DC405618288}" type="slidenum">
              <a:rPr lang="en-US" smtClean="0"/>
              <a:t>‹#›</a:t>
            </a:fld>
            <a:endParaRPr lang="en-US"/>
          </a:p>
        </p:txBody>
      </p:sp>
    </p:spTree>
    <p:extLst>
      <p:ext uri="{BB962C8B-B14F-4D97-AF65-F5344CB8AC3E}">
        <p14:creationId xmlns:p14="http://schemas.microsoft.com/office/powerpoint/2010/main" val="2039616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EB6F2658-3471-49B5-8617-6888B43A0C16}" type="datetimeFigureOut">
              <a:rPr lang="en-US" smtClean="0"/>
              <a:t>1/20/2020</a:t>
            </a:fld>
            <a:endParaRPr lang="en-US"/>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37C1B274-88DC-4826-8464-8DC405618288}" type="slidenum">
              <a:rPr lang="en-US" smtClean="0"/>
              <a:t>‹#›</a:t>
            </a:fld>
            <a:endParaRPr lang="en-US"/>
          </a:p>
        </p:txBody>
      </p:sp>
    </p:spTree>
    <p:extLst>
      <p:ext uri="{BB962C8B-B14F-4D97-AF65-F5344CB8AC3E}">
        <p14:creationId xmlns:p14="http://schemas.microsoft.com/office/powerpoint/2010/main" val="2841083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6F2658-3471-49B5-8617-6888B43A0C16}" type="datetimeFigureOut">
              <a:rPr lang="en-US" smtClean="0"/>
              <a:t>1/20/2020</a:t>
            </a:fld>
            <a:endParaRPr lang="en-US"/>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C1B274-88DC-4826-8464-8DC405618288}" type="slidenum">
              <a:rPr lang="en-US" smtClean="0"/>
              <a:t>‹#›</a:t>
            </a:fld>
            <a:endParaRPr lang="en-US"/>
          </a:p>
        </p:txBody>
      </p:sp>
    </p:spTree>
    <p:extLst>
      <p:ext uri="{BB962C8B-B14F-4D97-AF65-F5344CB8AC3E}">
        <p14:creationId xmlns:p14="http://schemas.microsoft.com/office/powerpoint/2010/main" val="16049077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latin typeface="Myriad Pro" panose="020B0503030403020204" pitchFamily="34" charset="0"/>
              </a:rPr>
              <a:t>Objects and Classes</a:t>
            </a: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dirty="0"/>
              <a:t>What is an Object?</a:t>
            </a:r>
          </a:p>
        </p:txBody>
      </p:sp>
      <p:sp>
        <p:nvSpPr>
          <p:cNvPr id="11269" name="Rectangle 3"/>
          <p:cNvSpPr>
            <a:spLocks noGrp="1" noChangeArrowheads="1"/>
          </p:cNvSpPr>
          <p:nvPr>
            <p:ph type="body" idx="4294967295"/>
          </p:nvPr>
        </p:nvSpPr>
        <p:spPr>
          <a:xfrm>
            <a:off x="1710958" y="2051595"/>
            <a:ext cx="5970494" cy="1433512"/>
          </a:xfrm>
        </p:spPr>
        <p:txBody>
          <a:bodyPr>
            <a:noAutofit/>
          </a:bodyPr>
          <a:lstStyle/>
          <a:p>
            <a:pPr marL="0" indent="0" algn="ctr">
              <a:buNone/>
            </a:pPr>
            <a:r>
              <a:rPr lang="en-US" sz="4000" dirty="0"/>
              <a:t>an entity that contains both </a:t>
            </a:r>
            <a:r>
              <a:rPr lang="en-US" sz="4000" u="sng" dirty="0"/>
              <a:t>data</a:t>
            </a:r>
            <a:r>
              <a:rPr lang="en-US" sz="4000" dirty="0"/>
              <a:t> and </a:t>
            </a:r>
            <a:r>
              <a:rPr lang="en-US" sz="4000" u="sng" dirty="0"/>
              <a:t>behavior</a:t>
            </a:r>
          </a:p>
        </p:txBody>
      </p:sp>
    </p:spTree>
    <p:extLst>
      <p:ext uri="{BB962C8B-B14F-4D97-AF65-F5344CB8AC3E}">
        <p14:creationId xmlns:p14="http://schemas.microsoft.com/office/powerpoint/2010/main" val="31918767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anim calcmode="lin" valueType="num">
                                      <p:cBhvr>
                                        <p:cTn id="7" dur="500" fill="hold"/>
                                        <p:tgtEl>
                                          <p:spTgt spid="1126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126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12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mage of a car.&#10;">
            <a:extLst>
              <a:ext uri="{FF2B5EF4-FFF2-40B4-BE49-F238E27FC236}">
                <a16:creationId xmlns:a16="http://schemas.microsoft.com/office/drawing/2014/main" id="{6A2A5384-B406-4BF3-8C10-995274136C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495" y="2494990"/>
            <a:ext cx="4438218" cy="2704539"/>
          </a:xfrm>
          <a:prstGeom prst="rect">
            <a:avLst/>
          </a:prstGeom>
        </p:spPr>
      </p:pic>
      <p:sp>
        <p:nvSpPr>
          <p:cNvPr id="9" name="Rectangle 2">
            <a:extLst>
              <a:ext uri="{FF2B5EF4-FFF2-40B4-BE49-F238E27FC236}">
                <a16:creationId xmlns:a16="http://schemas.microsoft.com/office/drawing/2014/main" id="{4FB4A728-1442-4266-A2E5-F360EC3BCA7E}"/>
              </a:ext>
            </a:extLst>
          </p:cNvPr>
          <p:cNvSpPr txBox="1">
            <a:spLocks noChangeArrowheads="1"/>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a:lstStyle>
          <a:p>
            <a:r>
              <a:rPr lang="en-US"/>
              <a:t>What is an Object?</a:t>
            </a:r>
            <a:endParaRPr lang="en-US" dirty="0"/>
          </a:p>
        </p:txBody>
      </p:sp>
    </p:spTree>
    <p:extLst>
      <p:ext uri="{BB962C8B-B14F-4D97-AF65-F5344CB8AC3E}">
        <p14:creationId xmlns:p14="http://schemas.microsoft.com/office/powerpoint/2010/main" val="3936134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E4F2A79D-387B-4324-B7EF-48019AF2A3AD}"/>
              </a:ext>
            </a:extLst>
          </p:cNvPr>
          <p:cNvSpPr txBox="1">
            <a:spLocks noChangeArrowheads="1"/>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a:lstStyle>
          <a:p>
            <a:r>
              <a:rPr lang="en-US"/>
              <a:t>What is an Object?</a:t>
            </a:r>
            <a:endParaRPr lang="en-US" dirty="0"/>
          </a:p>
        </p:txBody>
      </p:sp>
      <p:grpSp>
        <p:nvGrpSpPr>
          <p:cNvPr id="15" name="Group 14">
            <a:extLst>
              <a:ext uri="{FF2B5EF4-FFF2-40B4-BE49-F238E27FC236}">
                <a16:creationId xmlns:a16="http://schemas.microsoft.com/office/drawing/2014/main" id="{BFA8EDA0-D247-47FE-8A21-52A3FB2B4A14}"/>
              </a:ext>
            </a:extLst>
          </p:cNvPr>
          <p:cNvGrpSpPr/>
          <p:nvPr/>
        </p:nvGrpSpPr>
        <p:grpSpPr>
          <a:xfrm>
            <a:off x="1737446" y="2387150"/>
            <a:ext cx="1484976" cy="2622452"/>
            <a:chOff x="3372037" y="2573267"/>
            <a:chExt cx="1484976" cy="2622452"/>
          </a:xfrm>
        </p:grpSpPr>
        <p:sp>
          <p:nvSpPr>
            <p:cNvPr id="2" name="Oval 1">
              <a:extLst>
                <a:ext uri="{FF2B5EF4-FFF2-40B4-BE49-F238E27FC236}">
                  <a16:creationId xmlns:a16="http://schemas.microsoft.com/office/drawing/2014/main" id="{FBB65F99-2925-4805-B736-0A818B07F507}"/>
                </a:ext>
              </a:extLst>
            </p:cNvPr>
            <p:cNvSpPr/>
            <p:nvPr/>
          </p:nvSpPr>
          <p:spPr>
            <a:xfrm>
              <a:off x="3649508" y="2573267"/>
              <a:ext cx="914400" cy="914400"/>
            </a:xfrm>
            <a:prstGeom prst="ellipse">
              <a:avLst/>
            </a:prstGeom>
            <a:noFill/>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Freeform: Shape 3">
              <a:extLst>
                <a:ext uri="{FF2B5EF4-FFF2-40B4-BE49-F238E27FC236}">
                  <a16:creationId xmlns:a16="http://schemas.microsoft.com/office/drawing/2014/main" id="{92526552-4775-4C6B-8753-74FCF3834481}"/>
                </a:ext>
              </a:extLst>
            </p:cNvPr>
            <p:cNvSpPr/>
            <p:nvPr/>
          </p:nvSpPr>
          <p:spPr>
            <a:xfrm>
              <a:off x="3823486" y="3172078"/>
              <a:ext cx="566443" cy="97104"/>
            </a:xfrm>
            <a:custGeom>
              <a:avLst/>
              <a:gdLst>
                <a:gd name="connsiteX0" fmla="*/ 0 w 566443"/>
                <a:gd name="connsiteY0" fmla="*/ 0 h 97104"/>
                <a:gd name="connsiteX1" fmla="*/ 275129 w 566443"/>
                <a:gd name="connsiteY1" fmla="*/ 97104 h 97104"/>
                <a:gd name="connsiteX2" fmla="*/ 566443 w 566443"/>
                <a:gd name="connsiteY2" fmla="*/ 0 h 97104"/>
              </a:gdLst>
              <a:ahLst/>
              <a:cxnLst>
                <a:cxn ang="0">
                  <a:pos x="connsiteX0" y="connsiteY0"/>
                </a:cxn>
                <a:cxn ang="0">
                  <a:pos x="connsiteX1" y="connsiteY1"/>
                </a:cxn>
                <a:cxn ang="0">
                  <a:pos x="connsiteX2" y="connsiteY2"/>
                </a:cxn>
              </a:cxnLst>
              <a:rect l="l" t="t" r="r" b="b"/>
              <a:pathLst>
                <a:path w="566443" h="97104">
                  <a:moveTo>
                    <a:pt x="0" y="0"/>
                  </a:moveTo>
                  <a:cubicBezTo>
                    <a:pt x="90361" y="48552"/>
                    <a:pt x="180722" y="97104"/>
                    <a:pt x="275129" y="97104"/>
                  </a:cubicBezTo>
                  <a:cubicBezTo>
                    <a:pt x="369536" y="97104"/>
                    <a:pt x="467989" y="48552"/>
                    <a:pt x="566443"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95F09C4-2B3C-4801-857C-90B07D12C6E1}"/>
                </a:ext>
              </a:extLst>
            </p:cNvPr>
            <p:cNvSpPr/>
            <p:nvPr/>
          </p:nvSpPr>
          <p:spPr>
            <a:xfrm>
              <a:off x="3928450" y="2850820"/>
              <a:ext cx="121612" cy="121612"/>
            </a:xfrm>
            <a:prstGeom prst="ellipse">
              <a:avLst/>
            </a:prstGeom>
            <a:noFill/>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C816D785-83BB-449C-B18D-73AAEDD5ADF4}"/>
                </a:ext>
              </a:extLst>
            </p:cNvPr>
            <p:cNvSpPr/>
            <p:nvPr/>
          </p:nvSpPr>
          <p:spPr>
            <a:xfrm>
              <a:off x="4160346" y="2850820"/>
              <a:ext cx="121612" cy="121612"/>
            </a:xfrm>
            <a:prstGeom prst="ellipse">
              <a:avLst/>
            </a:prstGeom>
            <a:noFill/>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639DD39E-6023-4166-ADB4-C57FAE12C1E5}"/>
                </a:ext>
              </a:extLst>
            </p:cNvPr>
            <p:cNvCxnSpPr/>
            <p:nvPr/>
          </p:nvCxnSpPr>
          <p:spPr>
            <a:xfrm>
              <a:off x="4112546" y="3487667"/>
              <a:ext cx="0" cy="922492"/>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587B98D1-806A-4DA4-8BC3-33A236FB8183}"/>
                </a:ext>
              </a:extLst>
            </p:cNvPr>
            <p:cNvCxnSpPr/>
            <p:nvPr/>
          </p:nvCxnSpPr>
          <p:spPr>
            <a:xfrm>
              <a:off x="3372037" y="3703497"/>
              <a:ext cx="750306" cy="188139"/>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747E6350-EB41-4B98-9DF8-E1E6E24CB679}"/>
                </a:ext>
              </a:extLst>
            </p:cNvPr>
            <p:cNvCxnSpPr/>
            <p:nvPr/>
          </p:nvCxnSpPr>
          <p:spPr>
            <a:xfrm flipH="1">
              <a:off x="3649508" y="4410159"/>
              <a:ext cx="457199" cy="7849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5727EAB-23F8-4592-88D7-0F34EEE23208}"/>
                </a:ext>
              </a:extLst>
            </p:cNvPr>
            <p:cNvCxnSpPr>
              <a:cxnSpLocks/>
            </p:cNvCxnSpPr>
            <p:nvPr/>
          </p:nvCxnSpPr>
          <p:spPr>
            <a:xfrm>
              <a:off x="4106707" y="4410791"/>
              <a:ext cx="457199" cy="7849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7A1CC47-9DF9-4982-ADC1-887599232CCF}"/>
                </a:ext>
              </a:extLst>
            </p:cNvPr>
            <p:cNvCxnSpPr>
              <a:cxnSpLocks/>
            </p:cNvCxnSpPr>
            <p:nvPr/>
          </p:nvCxnSpPr>
          <p:spPr>
            <a:xfrm flipH="1">
              <a:off x="4106707" y="3703496"/>
              <a:ext cx="750306" cy="188139"/>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316431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6C6BED-5FB7-4D1A-BC83-02944FDDF391}"/>
              </a:ext>
            </a:extLst>
          </p:cNvPr>
          <p:cNvSpPr txBox="1">
            <a:spLocks noChangeArrowheads="1"/>
          </p:cNvSpPr>
          <p:nvPr/>
        </p:nvSpPr>
        <p:spPr>
          <a:xfrm>
            <a:off x="5496404" y="1755637"/>
            <a:ext cx="5924044" cy="167336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spcAft>
                <a:spcPts val="1800"/>
              </a:spcAft>
              <a:buFont typeface="Arial" panose="020B0604020202020204" pitchFamily="34" charset="0"/>
              <a:buNone/>
            </a:pPr>
            <a:r>
              <a:rPr lang="en-US" dirty="0"/>
              <a:t>A </a:t>
            </a:r>
            <a:r>
              <a:rPr lang="en-US" i="1" u="sng" dirty="0"/>
              <a:t>class</a:t>
            </a:r>
            <a:r>
              <a:rPr lang="en-US" dirty="0"/>
              <a:t> is a blueprint for a set of objects</a:t>
            </a:r>
          </a:p>
          <a:p>
            <a:pPr marL="0" indent="0">
              <a:lnSpc>
                <a:spcPct val="120000"/>
              </a:lnSpc>
              <a:spcBef>
                <a:spcPts val="0"/>
              </a:spcBef>
              <a:buFont typeface="Arial" panose="020B0604020202020204" pitchFamily="34" charset="0"/>
              <a:buNone/>
            </a:pPr>
            <a:r>
              <a:rPr lang="en-US" dirty="0"/>
              <a:t>A </a:t>
            </a:r>
            <a:r>
              <a:rPr lang="en-US" i="1" u="sng" dirty="0"/>
              <a:t>constructor method</a:t>
            </a:r>
            <a:r>
              <a:rPr lang="en-US" u="sng" dirty="0"/>
              <a:t> </a:t>
            </a:r>
            <a:r>
              <a:rPr lang="en-US" dirty="0"/>
              <a:t>is a function that creates new objects</a:t>
            </a:r>
          </a:p>
        </p:txBody>
      </p:sp>
      <p:sp>
        <p:nvSpPr>
          <p:cNvPr id="2" name="Title 1">
            <a:extLst>
              <a:ext uri="{FF2B5EF4-FFF2-40B4-BE49-F238E27FC236}">
                <a16:creationId xmlns:a16="http://schemas.microsoft.com/office/drawing/2014/main" id="{19E68A29-AD46-424D-A3B4-00E025A16C21}"/>
              </a:ext>
            </a:extLst>
          </p:cNvPr>
          <p:cNvSpPr>
            <a:spLocks noGrp="1"/>
          </p:cNvSpPr>
          <p:nvPr>
            <p:ph type="title"/>
          </p:nvPr>
        </p:nvSpPr>
        <p:spPr/>
        <p:txBody>
          <a:bodyPr/>
          <a:lstStyle/>
          <a:p>
            <a:r>
              <a:rPr lang="en-US" dirty="0"/>
              <a:t>How do we create objects?</a:t>
            </a:r>
          </a:p>
        </p:txBody>
      </p:sp>
      <p:pic>
        <p:nvPicPr>
          <p:cNvPr id="6" name="Picture 5" descr="A close up of a logo&#10;&#10;Description automatically generated">
            <a:extLst>
              <a:ext uri="{FF2B5EF4-FFF2-40B4-BE49-F238E27FC236}">
                <a16:creationId xmlns:a16="http://schemas.microsoft.com/office/drawing/2014/main" id="{4581C0EB-FCAB-401D-A95D-D4DE7B131B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552" y="2070846"/>
            <a:ext cx="4191022" cy="3594847"/>
          </a:xfrm>
          <a:prstGeom prst="rect">
            <a:avLst/>
          </a:prstGeom>
        </p:spPr>
      </p:pic>
    </p:spTree>
    <p:extLst>
      <p:ext uri="{BB962C8B-B14F-4D97-AF65-F5344CB8AC3E}">
        <p14:creationId xmlns:p14="http://schemas.microsoft.com/office/powerpoint/2010/main" val="3044200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hristmasstockimages.com/free/christmas-trees/christmas_pastry_dough.jpg">
            <a:extLst>
              <a:ext uri="{FF2B5EF4-FFF2-40B4-BE49-F238E27FC236}">
                <a16:creationId xmlns:a16="http://schemas.microsoft.com/office/drawing/2014/main" id="{1BA7C2B6-DE45-4F1D-9F84-C5D45CF165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 y="22676"/>
            <a:ext cx="6047743" cy="403556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79FB0FE-C05F-48CF-99B7-FDE3D8631541}"/>
              </a:ext>
            </a:extLst>
          </p:cNvPr>
          <p:cNvSpPr txBox="1"/>
          <p:nvPr/>
        </p:nvSpPr>
        <p:spPr>
          <a:xfrm flipH="1">
            <a:off x="5592089" y="5240859"/>
            <a:ext cx="910827" cy="523220"/>
          </a:xfrm>
          <a:prstGeom prst="rect">
            <a:avLst/>
          </a:prstGeom>
          <a:noFill/>
        </p:spPr>
        <p:txBody>
          <a:bodyPr wrap="none" rtlCol="0">
            <a:spAutoFit/>
          </a:bodyPr>
          <a:lstStyle/>
          <a:p>
            <a:r>
              <a:rPr lang="en-US" sz="2800" dirty="0">
                <a:solidFill>
                  <a:srgbClr val="7030A0"/>
                </a:solidFill>
              </a:rPr>
              <a:t>Class</a:t>
            </a:r>
          </a:p>
        </p:txBody>
      </p:sp>
      <p:sp>
        <p:nvSpPr>
          <p:cNvPr id="6" name="TextBox 5">
            <a:extLst>
              <a:ext uri="{FF2B5EF4-FFF2-40B4-BE49-F238E27FC236}">
                <a16:creationId xmlns:a16="http://schemas.microsoft.com/office/drawing/2014/main" id="{C7B3D0C2-EAD1-4C63-A46E-8C7764C21A43}"/>
              </a:ext>
            </a:extLst>
          </p:cNvPr>
          <p:cNvSpPr txBox="1"/>
          <p:nvPr/>
        </p:nvSpPr>
        <p:spPr>
          <a:xfrm flipH="1">
            <a:off x="1967604" y="5963599"/>
            <a:ext cx="1370888" cy="523220"/>
          </a:xfrm>
          <a:prstGeom prst="rect">
            <a:avLst/>
          </a:prstGeom>
          <a:noFill/>
        </p:spPr>
        <p:txBody>
          <a:bodyPr wrap="none" rtlCol="0">
            <a:spAutoFit/>
          </a:bodyPr>
          <a:lstStyle/>
          <a:p>
            <a:r>
              <a:rPr lang="en-US" sz="2800" dirty="0">
                <a:solidFill>
                  <a:srgbClr val="7030A0"/>
                </a:solidFill>
              </a:rPr>
              <a:t>Objects </a:t>
            </a:r>
          </a:p>
        </p:txBody>
      </p:sp>
      <p:cxnSp>
        <p:nvCxnSpPr>
          <p:cNvPr id="7" name="Straight Arrow Connector 6">
            <a:extLst>
              <a:ext uri="{FF2B5EF4-FFF2-40B4-BE49-F238E27FC236}">
                <a16:creationId xmlns:a16="http://schemas.microsoft.com/office/drawing/2014/main" id="{FBB6C66E-53A1-4594-8DFD-06C143F0029C}"/>
              </a:ext>
            </a:extLst>
          </p:cNvPr>
          <p:cNvCxnSpPr>
            <a:cxnSpLocks/>
            <a:stCxn id="5" idx="0"/>
          </p:cNvCxnSpPr>
          <p:nvPr/>
        </p:nvCxnSpPr>
        <p:spPr>
          <a:xfrm flipH="1" flipV="1">
            <a:off x="4944234" y="2249586"/>
            <a:ext cx="1103268" cy="2991273"/>
          </a:xfrm>
          <a:prstGeom prst="straightConnector1">
            <a:avLst/>
          </a:prstGeom>
          <a:ln>
            <a:solidFill>
              <a:schemeClr val="tx1"/>
            </a:solidFill>
            <a:headEnd type="none" w="med" len="med"/>
            <a:tailEnd type="arrow" w="lg" len="lg"/>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DCCA766F-DCD3-4787-82C5-94425E6AB47D}"/>
              </a:ext>
            </a:extLst>
          </p:cNvPr>
          <p:cNvCxnSpPr>
            <a:cxnSpLocks/>
            <a:stCxn id="6" idx="0"/>
          </p:cNvCxnSpPr>
          <p:nvPr/>
        </p:nvCxnSpPr>
        <p:spPr>
          <a:xfrm flipV="1">
            <a:off x="2653048" y="3172078"/>
            <a:ext cx="630305" cy="2791521"/>
          </a:xfrm>
          <a:prstGeom prst="straightConnector1">
            <a:avLst/>
          </a:prstGeom>
          <a:ln>
            <a:solidFill>
              <a:schemeClr val="tx1"/>
            </a:solidFill>
            <a:headEnd type="none" w="med" len="med"/>
            <a:tailEnd type="arrow" w="lg" len="lg"/>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95553CC1-4A88-4E99-80BA-320D75769843}"/>
              </a:ext>
            </a:extLst>
          </p:cNvPr>
          <p:cNvCxnSpPr>
            <a:cxnSpLocks/>
            <a:stCxn id="6" idx="0"/>
          </p:cNvCxnSpPr>
          <p:nvPr/>
        </p:nvCxnSpPr>
        <p:spPr>
          <a:xfrm flipH="1" flipV="1">
            <a:off x="1812616" y="2877131"/>
            <a:ext cx="840432" cy="3086468"/>
          </a:xfrm>
          <a:prstGeom prst="straightConnector1">
            <a:avLst/>
          </a:prstGeom>
          <a:ln>
            <a:solidFill>
              <a:schemeClr val="tx1"/>
            </a:solidFill>
            <a:headEnd type="none" w="med" len="med"/>
            <a:tailEnd type="arrow" w="lg" len="lg"/>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0D29CA00-CAC4-443E-BFFE-CE910669709C}"/>
              </a:ext>
            </a:extLst>
          </p:cNvPr>
          <p:cNvCxnSpPr>
            <a:cxnSpLocks/>
            <a:stCxn id="6" idx="0"/>
          </p:cNvCxnSpPr>
          <p:nvPr/>
        </p:nvCxnSpPr>
        <p:spPr>
          <a:xfrm flipV="1">
            <a:off x="2653048" y="2040458"/>
            <a:ext cx="1716021" cy="3923141"/>
          </a:xfrm>
          <a:prstGeom prst="straightConnector1">
            <a:avLst/>
          </a:prstGeom>
          <a:ln>
            <a:solidFill>
              <a:schemeClr val="tx1"/>
            </a:solidFill>
            <a:headEnd type="none" w="med" len="med"/>
            <a:tailEnd type="arrow" w="lg" len="lg"/>
          </a:ln>
        </p:spPr>
        <p:style>
          <a:lnRef idx="3">
            <a:schemeClr val="accent1"/>
          </a:lnRef>
          <a:fillRef idx="0">
            <a:schemeClr val="accent1"/>
          </a:fillRef>
          <a:effectRef idx="2">
            <a:schemeClr val="accent1"/>
          </a:effectRef>
          <a:fontRef idx="minor">
            <a:schemeClr val="tx1"/>
          </a:fontRef>
        </p:style>
      </p:cxnSp>
      <p:sp>
        <p:nvSpPr>
          <p:cNvPr id="11" name="Rectangle 3">
            <a:extLst>
              <a:ext uri="{FF2B5EF4-FFF2-40B4-BE49-F238E27FC236}">
                <a16:creationId xmlns:a16="http://schemas.microsoft.com/office/drawing/2014/main" id="{04A2439A-C4B6-42A0-A53E-779B0538E0EC}"/>
              </a:ext>
            </a:extLst>
          </p:cNvPr>
          <p:cNvSpPr txBox="1">
            <a:spLocks noChangeArrowheads="1"/>
          </p:cNvSpPr>
          <p:nvPr/>
        </p:nvSpPr>
        <p:spPr>
          <a:xfrm>
            <a:off x="7784869" y="1105785"/>
            <a:ext cx="3080355" cy="13977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Font typeface="Arial" panose="020B0604020202020204" pitchFamily="34" charset="0"/>
              <a:buNone/>
            </a:pPr>
            <a:r>
              <a:rPr lang="en-US" dirty="0"/>
              <a:t>Classes are like cookie cutters!</a:t>
            </a:r>
          </a:p>
        </p:txBody>
      </p:sp>
      <p:sp>
        <p:nvSpPr>
          <p:cNvPr id="15" name="TextBox 14">
            <a:extLst>
              <a:ext uri="{FF2B5EF4-FFF2-40B4-BE49-F238E27FC236}">
                <a16:creationId xmlns:a16="http://schemas.microsoft.com/office/drawing/2014/main" id="{1D76D443-D285-4C97-B2C0-F259F2DD016D}"/>
              </a:ext>
            </a:extLst>
          </p:cNvPr>
          <p:cNvSpPr txBox="1"/>
          <p:nvPr/>
        </p:nvSpPr>
        <p:spPr>
          <a:xfrm>
            <a:off x="237450" y="228812"/>
            <a:ext cx="5572359" cy="230832"/>
          </a:xfrm>
          <a:prstGeom prst="rect">
            <a:avLst/>
          </a:prstGeom>
          <a:noFill/>
        </p:spPr>
        <p:txBody>
          <a:bodyPr wrap="none" rtlCol="0">
            <a:spAutoFit/>
          </a:bodyPr>
          <a:lstStyle/>
          <a:p>
            <a:r>
              <a:rPr lang="en-US" sz="900" dirty="0">
                <a:solidFill>
                  <a:schemeClr val="bg1">
                    <a:lumMod val="65000"/>
                  </a:schemeClr>
                </a:solidFill>
              </a:rPr>
              <a:t>Image obtained from http://christmasstockimages.com/free/christmas-trees/slides/christmas_pastry_dough.htm. </a:t>
            </a:r>
          </a:p>
        </p:txBody>
      </p:sp>
    </p:spTree>
    <p:extLst>
      <p:ext uri="{BB962C8B-B14F-4D97-AF65-F5344CB8AC3E}">
        <p14:creationId xmlns:p14="http://schemas.microsoft.com/office/powerpoint/2010/main" val="3546689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ACE079-9235-4C02-80CA-786DA4733DCC}"/>
              </a:ext>
            </a:extLst>
          </p:cNvPr>
          <p:cNvSpPr>
            <a:spLocks noGrp="1"/>
          </p:cNvSpPr>
          <p:nvPr>
            <p:ph type="title"/>
          </p:nvPr>
        </p:nvSpPr>
        <p:spPr>
          <a:xfrm>
            <a:off x="838200" y="365125"/>
            <a:ext cx="10515600" cy="1325563"/>
          </a:xfrm>
          <a:prstGeom prst="rect">
            <a:avLst/>
          </a:prstGeom>
        </p:spPr>
        <p:txBody>
          <a:bodyPr anchor="ctr">
            <a:normAutofit/>
          </a:bodyPr>
          <a:lstStyle/>
          <a:p>
            <a:r>
              <a:rPr lang="en-US" dirty="0"/>
              <a:t>UML Classes</a:t>
            </a:r>
          </a:p>
        </p:txBody>
      </p:sp>
      <p:pic>
        <p:nvPicPr>
          <p:cNvPr id="7" name="Picture 6" descr="A screenshot of a cell phone&#10;&#10;Description automatically generated">
            <a:extLst>
              <a:ext uri="{FF2B5EF4-FFF2-40B4-BE49-F238E27FC236}">
                <a16:creationId xmlns:a16="http://schemas.microsoft.com/office/drawing/2014/main" id="{D72E0EB1-2E62-4AE8-9511-2BA4A82257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0476" y="1825625"/>
            <a:ext cx="3891100" cy="4351338"/>
          </a:xfrm>
          <a:prstGeom prst="rect">
            <a:avLst/>
          </a:prstGeom>
          <a:noFill/>
        </p:spPr>
      </p:pic>
      <p:sp>
        <p:nvSpPr>
          <p:cNvPr id="10" name="TextBox 9">
            <a:extLst>
              <a:ext uri="{FF2B5EF4-FFF2-40B4-BE49-F238E27FC236}">
                <a16:creationId xmlns:a16="http://schemas.microsoft.com/office/drawing/2014/main" id="{C554C769-D7DF-4B02-BEEF-780BCF3618EA}"/>
              </a:ext>
            </a:extLst>
          </p:cNvPr>
          <p:cNvSpPr txBox="1"/>
          <p:nvPr/>
        </p:nvSpPr>
        <p:spPr>
          <a:xfrm>
            <a:off x="838113" y="3198167"/>
            <a:ext cx="1607574" cy="461665"/>
          </a:xfrm>
          <a:prstGeom prst="rect">
            <a:avLst/>
          </a:prstGeom>
          <a:noFill/>
        </p:spPr>
        <p:txBody>
          <a:bodyPr wrap="square" rtlCol="0">
            <a:spAutoFit/>
          </a:bodyPr>
          <a:lstStyle/>
          <a:p>
            <a:r>
              <a:rPr lang="en-US" sz="2400" dirty="0"/>
              <a:t>attributes</a:t>
            </a:r>
          </a:p>
        </p:txBody>
      </p:sp>
      <p:sp>
        <p:nvSpPr>
          <p:cNvPr id="12" name="TextBox 11">
            <a:extLst>
              <a:ext uri="{FF2B5EF4-FFF2-40B4-BE49-F238E27FC236}">
                <a16:creationId xmlns:a16="http://schemas.microsoft.com/office/drawing/2014/main" id="{941351DE-B783-495D-88C2-6FF0CF4FD7C2}"/>
              </a:ext>
            </a:extLst>
          </p:cNvPr>
          <p:cNvSpPr txBox="1"/>
          <p:nvPr/>
        </p:nvSpPr>
        <p:spPr>
          <a:xfrm>
            <a:off x="838113" y="4864510"/>
            <a:ext cx="1290674" cy="461665"/>
          </a:xfrm>
          <a:prstGeom prst="rect">
            <a:avLst/>
          </a:prstGeom>
          <a:noFill/>
        </p:spPr>
        <p:txBody>
          <a:bodyPr wrap="none" rtlCol="0">
            <a:spAutoFit/>
          </a:bodyPr>
          <a:lstStyle/>
          <a:p>
            <a:r>
              <a:rPr lang="en-US" sz="2400" dirty="0"/>
              <a:t>methods</a:t>
            </a:r>
          </a:p>
        </p:txBody>
      </p:sp>
      <p:grpSp>
        <p:nvGrpSpPr>
          <p:cNvPr id="16" name="Group 15">
            <a:extLst>
              <a:ext uri="{FF2B5EF4-FFF2-40B4-BE49-F238E27FC236}">
                <a16:creationId xmlns:a16="http://schemas.microsoft.com/office/drawing/2014/main" id="{42557309-7296-4FC1-A812-3B5B8E5034D3}"/>
              </a:ext>
            </a:extLst>
          </p:cNvPr>
          <p:cNvGrpSpPr/>
          <p:nvPr/>
        </p:nvGrpSpPr>
        <p:grpSpPr>
          <a:xfrm>
            <a:off x="4159046" y="4385412"/>
            <a:ext cx="2832505" cy="461665"/>
            <a:chOff x="4159046" y="4385412"/>
            <a:chExt cx="2832505" cy="461665"/>
          </a:xfrm>
        </p:grpSpPr>
        <p:sp>
          <p:nvSpPr>
            <p:cNvPr id="11" name="TextBox 10">
              <a:extLst>
                <a:ext uri="{FF2B5EF4-FFF2-40B4-BE49-F238E27FC236}">
                  <a16:creationId xmlns:a16="http://schemas.microsoft.com/office/drawing/2014/main" id="{54964AB2-ED17-43CA-ABE5-1EBA84F39D83}"/>
                </a:ext>
              </a:extLst>
            </p:cNvPr>
            <p:cNvSpPr txBox="1"/>
            <p:nvPr/>
          </p:nvSpPr>
          <p:spPr>
            <a:xfrm>
              <a:off x="5368414" y="4385412"/>
              <a:ext cx="1623137" cy="461665"/>
            </a:xfrm>
            <a:prstGeom prst="rect">
              <a:avLst/>
            </a:prstGeom>
            <a:noFill/>
          </p:spPr>
          <p:txBody>
            <a:bodyPr wrap="none" rtlCol="0">
              <a:spAutoFit/>
            </a:bodyPr>
            <a:lstStyle/>
            <a:p>
              <a:r>
                <a:rPr lang="en-US" sz="2400" dirty="0"/>
                <a:t>constructor</a:t>
              </a:r>
            </a:p>
          </p:txBody>
        </p:sp>
        <p:cxnSp>
          <p:nvCxnSpPr>
            <p:cNvPr id="15" name="Straight Arrow Connector 14">
              <a:extLst>
                <a:ext uri="{FF2B5EF4-FFF2-40B4-BE49-F238E27FC236}">
                  <a16:creationId xmlns:a16="http://schemas.microsoft.com/office/drawing/2014/main" id="{0BCDD50F-E388-431C-BA69-DF5D925C4E7A}"/>
                </a:ext>
              </a:extLst>
            </p:cNvPr>
            <p:cNvCxnSpPr/>
            <p:nvPr/>
          </p:nvCxnSpPr>
          <p:spPr>
            <a:xfrm flipH="1">
              <a:off x="4159046" y="4616245"/>
              <a:ext cx="1209368"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4014647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theme/theme1.xml><?xml version="1.0" encoding="utf-8"?>
<a:theme xmlns:a="http://schemas.openxmlformats.org/drawingml/2006/main" name="CC Templat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overview-slides.pptx" id="{01FCB4C4-1BDA-489D-8BE0-2FC22DF6738E}" vid="{FB116D42-F80A-4C2F-A3AC-1BA11C0627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990</Words>
  <Application>Microsoft Office PowerPoint</Application>
  <PresentationFormat>Widescreen</PresentationFormat>
  <Paragraphs>82</Paragraphs>
  <Slides>7</Slides>
  <Notes>7</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Myriad Pro</vt:lpstr>
      <vt:lpstr>CC Template</vt:lpstr>
      <vt:lpstr>Objects and Classes</vt:lpstr>
      <vt:lpstr>What is an Object?</vt:lpstr>
      <vt:lpstr>PowerPoint Presentation</vt:lpstr>
      <vt:lpstr>PowerPoint Presentation</vt:lpstr>
      <vt:lpstr>How do we create objects?</vt:lpstr>
      <vt:lpstr>PowerPoint Presentation</vt:lpstr>
      <vt:lpstr>UML Classes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Objects and Classes</dc:title>
  <dc:creator>Scott A. Deloach</dc:creator>
  <cp:lastModifiedBy>Russell Feldhausen</cp:lastModifiedBy>
  <cp:revision>4</cp:revision>
  <dcterms:created xsi:type="dcterms:W3CDTF">2020-01-15T14:57:11Z</dcterms:created>
  <dcterms:modified xsi:type="dcterms:W3CDTF">2020-01-21T01:21:30Z</dcterms:modified>
</cp:coreProperties>
</file>