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93" r:id="rId2"/>
    <p:sldId id="270" r:id="rId3"/>
    <p:sldId id="271" r:id="rId4"/>
    <p:sldId id="261" r:id="rId5"/>
    <p:sldId id="262" r:id="rId6"/>
    <p:sldId id="676" r:id="rId7"/>
    <p:sldId id="677" r:id="rId8"/>
    <p:sldId id="273" r:id="rId9"/>
    <p:sldId id="678"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FBB5F-2CBA-4E8F-83C8-0B8ACDD78ADB}" v="19" dt="2020-01-17T18:50:15.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62" autoAdjust="0"/>
  </p:normalViewPr>
  <p:slideViewPr>
    <p:cSldViewPr snapToGrid="0">
      <p:cViewPr varScale="1">
        <p:scale>
          <a:sx n="69" d="100"/>
          <a:sy n="69"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447FBB5F-2CBA-4E8F-83C8-0B8ACDD78ADB}"/>
    <pc:docChg chg="custSel addSld modSld">
      <pc:chgData name="Scott DeLoach" userId="e5ffe5c9-f8d4-4681-b92f-ad7c997ba6a6" providerId="ADAL" clId="{447FBB5F-2CBA-4E8F-83C8-0B8ACDD78ADB}" dt="2020-01-17T19:06:59.402" v="7984" actId="6549"/>
      <pc:docMkLst>
        <pc:docMk/>
      </pc:docMkLst>
      <pc:sldChg chg="modNotes modNotesTx">
        <pc:chgData name="Scott DeLoach" userId="e5ffe5c9-f8d4-4681-b92f-ad7c997ba6a6" providerId="ADAL" clId="{447FBB5F-2CBA-4E8F-83C8-0B8ACDD78ADB}" dt="2020-01-17T18:56:51.662" v="7675" actId="20577"/>
        <pc:sldMkLst>
          <pc:docMk/>
          <pc:sldMk cId="4155732221" sldId="261"/>
        </pc:sldMkLst>
      </pc:sldChg>
      <pc:sldChg chg="modNotes modNotesTx">
        <pc:chgData name="Scott DeLoach" userId="e5ffe5c9-f8d4-4681-b92f-ad7c997ba6a6" providerId="ADAL" clId="{447FBB5F-2CBA-4E8F-83C8-0B8ACDD78ADB}" dt="2020-01-17T18:57:56.353" v="7699" actId="6549"/>
        <pc:sldMkLst>
          <pc:docMk/>
          <pc:sldMk cId="4140427183" sldId="262"/>
        </pc:sldMkLst>
      </pc:sldChg>
      <pc:sldChg chg="modNotes modNotesTx">
        <pc:chgData name="Scott DeLoach" userId="e5ffe5c9-f8d4-4681-b92f-ad7c997ba6a6" providerId="ADAL" clId="{447FBB5F-2CBA-4E8F-83C8-0B8ACDD78ADB}" dt="2020-01-17T18:48:33.225" v="7633" actId="313"/>
        <pc:sldMkLst>
          <pc:docMk/>
          <pc:sldMk cId="873222838" sldId="270"/>
        </pc:sldMkLst>
      </pc:sldChg>
      <pc:sldChg chg="modNotes modNotesTx">
        <pc:chgData name="Scott DeLoach" userId="e5ffe5c9-f8d4-4681-b92f-ad7c997ba6a6" providerId="ADAL" clId="{447FBB5F-2CBA-4E8F-83C8-0B8ACDD78ADB}" dt="2020-01-17T18:55:35.983" v="7651" actId="20577"/>
        <pc:sldMkLst>
          <pc:docMk/>
          <pc:sldMk cId="826110173" sldId="271"/>
        </pc:sldMkLst>
      </pc:sldChg>
      <pc:sldChg chg="modNotesTx">
        <pc:chgData name="Scott DeLoach" userId="e5ffe5c9-f8d4-4681-b92f-ad7c997ba6a6" providerId="ADAL" clId="{447FBB5F-2CBA-4E8F-83C8-0B8ACDD78ADB}" dt="2020-01-17T19:06:06.811" v="7944" actId="20577"/>
        <pc:sldMkLst>
          <pc:docMk/>
          <pc:sldMk cId="1504211173" sldId="273"/>
        </pc:sldMkLst>
      </pc:sldChg>
      <pc:sldChg chg="modNotesTx">
        <pc:chgData name="Scott DeLoach" userId="e5ffe5c9-f8d4-4681-b92f-ad7c997ba6a6" providerId="ADAL" clId="{447FBB5F-2CBA-4E8F-83C8-0B8ACDD78ADB}" dt="2020-01-17T18:59:36.307" v="7768" actId="20577"/>
        <pc:sldMkLst>
          <pc:docMk/>
          <pc:sldMk cId="41264811" sldId="676"/>
        </pc:sldMkLst>
      </pc:sldChg>
      <pc:sldChg chg="modNotesTx">
        <pc:chgData name="Scott DeLoach" userId="e5ffe5c9-f8d4-4681-b92f-ad7c997ba6a6" providerId="ADAL" clId="{447FBB5F-2CBA-4E8F-83C8-0B8ACDD78ADB}" dt="2020-01-17T19:01:43.243" v="7822" actId="20577"/>
        <pc:sldMkLst>
          <pc:docMk/>
          <pc:sldMk cId="3151283441" sldId="677"/>
        </pc:sldMkLst>
      </pc:sldChg>
      <pc:sldChg chg="addSp modSp add modNotesTx">
        <pc:chgData name="Scott DeLoach" userId="e5ffe5c9-f8d4-4681-b92f-ad7c997ba6a6" providerId="ADAL" clId="{447FBB5F-2CBA-4E8F-83C8-0B8ACDD78ADB}" dt="2020-01-17T19:06:59.402" v="7984" actId="6549"/>
        <pc:sldMkLst>
          <pc:docMk/>
          <pc:sldMk cId="1227562051" sldId="678"/>
        </pc:sldMkLst>
        <pc:spChg chg="add mod">
          <ac:chgData name="Scott DeLoach" userId="e5ffe5c9-f8d4-4681-b92f-ad7c997ba6a6" providerId="ADAL" clId="{447FBB5F-2CBA-4E8F-83C8-0B8ACDD78ADB}" dt="2020-01-17T18:19:34.962" v="7257" actId="313"/>
          <ac:spMkLst>
            <pc:docMk/>
            <pc:sldMk cId="1227562051" sldId="678"/>
            <ac:spMk id="2" creationId="{AAFBBE9E-9980-4A0D-A50C-E2C462519E50}"/>
          </ac:spMkLst>
        </pc:spChg>
        <pc:spChg chg="add mod">
          <ac:chgData name="Scott DeLoach" userId="e5ffe5c9-f8d4-4681-b92f-ad7c997ba6a6" providerId="ADAL" clId="{447FBB5F-2CBA-4E8F-83C8-0B8ACDD78ADB}" dt="2020-01-17T18:19:32.511" v="7256" actId="313"/>
          <ac:spMkLst>
            <pc:docMk/>
            <pc:sldMk cId="1227562051" sldId="678"/>
            <ac:spMk id="3" creationId="{66698B2E-8C3F-4CEA-8EF7-F1F9B11D2A5B}"/>
          </ac:spMkLst>
        </pc:spChg>
        <pc:spChg chg="add mod">
          <ac:chgData name="Scott DeLoach" userId="e5ffe5c9-f8d4-4681-b92f-ad7c997ba6a6" providerId="ADAL" clId="{447FBB5F-2CBA-4E8F-83C8-0B8ACDD78ADB}" dt="2020-01-17T18:19:30.600" v="7255" actId="313"/>
          <ac:spMkLst>
            <pc:docMk/>
            <pc:sldMk cId="1227562051" sldId="678"/>
            <ac:spMk id="7" creationId="{5D30AD5D-2D34-47D1-8359-871BE90EFB93}"/>
          </ac:spMkLst>
        </pc:spChg>
        <pc:cxnChg chg="add mod">
          <ac:chgData name="Scott DeLoach" userId="e5ffe5c9-f8d4-4681-b92f-ad7c997ba6a6" providerId="ADAL" clId="{447FBB5F-2CBA-4E8F-83C8-0B8ACDD78ADB}" dt="2020-01-17T18:19:18.511" v="7252" actId="1076"/>
          <ac:cxnSpMkLst>
            <pc:docMk/>
            <pc:sldMk cId="1227562051" sldId="678"/>
            <ac:cxnSpMk id="5" creationId="{507FB2C5-F7AE-44A4-B459-EEE4E37D16AE}"/>
          </ac:cxnSpMkLst>
        </pc:cxnChg>
        <pc:cxnChg chg="add mod">
          <ac:chgData name="Scott DeLoach" userId="e5ffe5c9-f8d4-4681-b92f-ad7c997ba6a6" providerId="ADAL" clId="{447FBB5F-2CBA-4E8F-83C8-0B8ACDD78ADB}" dt="2020-01-17T18:19:30.600" v="7255" actId="313"/>
          <ac:cxnSpMkLst>
            <pc:docMk/>
            <pc:sldMk cId="1227562051" sldId="678"/>
            <ac:cxnSpMk id="8" creationId="{C00ED45B-3087-4408-ADF4-77696E53877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7" tIns="46585" rIns="93167" bIns="46585" rtlCol="0"/>
          <a:lstStyle>
            <a:lvl1pPr algn="l">
              <a:defRPr sz="1200"/>
            </a:lvl1pPr>
          </a:lstStyle>
          <a:p>
            <a:endParaRPr lang="en-US" dirty="0"/>
          </a:p>
        </p:txBody>
      </p:sp>
      <p:sp>
        <p:nvSpPr>
          <p:cNvPr id="3" name="Date Placeholder 2"/>
          <p:cNvSpPr>
            <a:spLocks noGrp="1"/>
          </p:cNvSpPr>
          <p:nvPr>
            <p:ph type="dt" idx="1"/>
          </p:nvPr>
        </p:nvSpPr>
        <p:spPr>
          <a:xfrm>
            <a:off x="3970938" y="1"/>
            <a:ext cx="3037840" cy="466434"/>
          </a:xfrm>
          <a:prstGeom prst="rect">
            <a:avLst/>
          </a:prstGeom>
        </p:spPr>
        <p:txBody>
          <a:bodyPr vert="horz" lIns="93167" tIns="46585" rIns="93167" bIns="46585" rtlCol="0"/>
          <a:lstStyle>
            <a:lvl1pPr algn="r">
              <a:defRPr sz="1200"/>
            </a:lvl1pPr>
          </a:lstStyle>
          <a:p>
            <a:fld id="{469FE9DB-0756-475D-9720-EEF44FBE4A2B}" type="datetimeFigureOut">
              <a:rPr lang="en-US" smtClean="0"/>
              <a:t>1/20/2020</a:t>
            </a:fld>
            <a:endParaRPr lang="en-US" dirty="0"/>
          </a:p>
        </p:txBody>
      </p:sp>
      <p:sp>
        <p:nvSpPr>
          <p:cNvPr id="4" name="Slide Image Placeholder 3"/>
          <p:cNvSpPr>
            <a:spLocks noGrp="1" noRot="1" noChangeAspect="1"/>
          </p:cNvSpPr>
          <p:nvPr>
            <p:ph type="sldImg" idx="2"/>
          </p:nvPr>
        </p:nvSpPr>
        <p:spPr>
          <a:xfrm>
            <a:off x="719138" y="1163638"/>
            <a:ext cx="5572125" cy="3135312"/>
          </a:xfrm>
          <a:prstGeom prst="rect">
            <a:avLst/>
          </a:prstGeom>
          <a:noFill/>
          <a:ln w="12700">
            <a:solidFill>
              <a:prstClr val="black"/>
            </a:solidFill>
          </a:ln>
        </p:spPr>
        <p:txBody>
          <a:bodyPr vert="horz" lIns="93167" tIns="46585" rIns="93167" bIns="46585"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5" rIns="93167" bIns="4658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7" tIns="46585" rIns="93167" bIns="4658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7" tIns="46585" rIns="93167" bIns="46585" rtlCol="0" anchor="b"/>
          <a:lstStyle>
            <a:lvl1pPr algn="r">
              <a:defRPr sz="1200"/>
            </a:lvl1pPr>
          </a:lstStyle>
          <a:p>
            <a:fld id="{148262B1-002F-4454-90CD-A21A39FCFE64}" type="slidenum">
              <a:rPr lang="en-US" smtClean="0"/>
              <a:t>‹#›</a:t>
            </a:fld>
            <a:endParaRPr lang="en-US" dirty="0"/>
          </a:p>
        </p:txBody>
      </p:sp>
    </p:spTree>
    <p:extLst>
      <p:ext uri="{BB962C8B-B14F-4D97-AF65-F5344CB8AC3E}">
        <p14:creationId xmlns:p14="http://schemas.microsoft.com/office/powerpoint/2010/main" val="425739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Polymorphism literally means _many shapes_. So, what do we mean when we talk about polymorphism as related to object oriented programming.</a:t>
            </a:r>
          </a:p>
          <a:p>
            <a:endParaRPr lang="en-US" dirty="0"/>
          </a:p>
          <a:p>
            <a:r>
              <a:rPr lang="en-US" dirty="0"/>
              <a:t>Basically, we mean that objects with similar characteristics basically behave alike. If you look at our example shown here. We have a few shapes – a circle, a square, and a star. Obviously they are different in some ways, but they also have some similarities. </a:t>
            </a:r>
          </a:p>
          <a:p>
            <a:endParaRPr lang="en-US" dirty="0"/>
          </a:p>
          <a:p>
            <a:r>
              <a:rPr lang="en-US" dirty="0"/>
              <a:t>Notice that all our shapes have a color. We can also talk about their area and their perimeter. These characteristics are the things that make a shape, well a shape. </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2</a:t>
            </a:fld>
            <a:endParaRPr lang="en-US" dirty="0"/>
          </a:p>
        </p:txBody>
      </p:sp>
    </p:spTree>
    <p:extLst>
      <p:ext uri="{BB962C8B-B14F-4D97-AF65-F5344CB8AC3E}">
        <p14:creationId xmlns:p14="http://schemas.microsoft.com/office/powerpoint/2010/main" val="386759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the concept of shape is really an abstraction. In the real world, there are circles, squares, and stars, but there are really no unique _shape_ objects. Every real shape has a particular type associated with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we often talk about shapes having a color, a perimeter and an area. These are the common characteristics that make a shape – whether it be a circle or square – a shape.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our object oriented terminology, we say that all shapes types _inherit_ common characteristics (such as attributes and methods) from our base shape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148262B1-002F-4454-90CD-A21A39FCFE64}" type="slidenum">
              <a:rPr lang="en-US" smtClean="0"/>
              <a:t>3</a:t>
            </a:fld>
            <a:endParaRPr lang="en-US" dirty="0"/>
          </a:p>
        </p:txBody>
      </p:sp>
    </p:spTree>
    <p:extLst>
      <p:ext uri="{BB962C8B-B14F-4D97-AF65-F5344CB8AC3E}">
        <p14:creationId xmlns:p14="http://schemas.microsoft.com/office/powerpoint/2010/main" val="157641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So, we use inheritance in object oriented programming to implement polymorphism. But, why? What is so important about polymorphism in object orientation?</a:t>
            </a:r>
          </a:p>
          <a:p>
            <a:endParaRPr lang="en-US" altLang="en-US" dirty="0"/>
          </a:p>
          <a:p>
            <a:r>
              <a:rPr lang="en-US" altLang="en-US" dirty="0"/>
              <a:t>In essence, polymorphism talks about common characteristics and common behaviors among a set of related types of objects. With objects, its not hard to see that these concepts manifest themselves as attributes and methods.</a:t>
            </a:r>
          </a:p>
          <a:p>
            <a:endParaRPr lang="en-US" altLang="en-US" dirty="0"/>
          </a:p>
          <a:p>
            <a:r>
              <a:rPr lang="en-US" altLang="en-US" dirty="0"/>
              <a:t>And, if we have common attributes and methods in objects, the we should be able to _share_ those common attributes and methods between objects. </a:t>
            </a:r>
          </a:p>
          <a:p>
            <a:endParaRPr lang="en-US" altLang="en-US" dirty="0"/>
          </a:p>
          <a:p>
            <a:r>
              <a:rPr lang="en-US" altLang="en-US" dirty="0"/>
              <a:t>Thus the big deal with polymorphism and inheritance in object oriented programming is that we can use it to support code reuse in a principled and organized manner!</a:t>
            </a:r>
          </a:p>
          <a:p>
            <a:endParaRPr lang="en-US" altLang="en-US" dirty="0"/>
          </a:p>
          <a:p>
            <a:r>
              <a:rPr lang="en-US" altLang="en-US" dirty="0"/>
              <a:t>We are not talking about cutting and pasting code here. We are talking about setting up a structure that allows us to write code once and share it automatically with all similar object classes. </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4</a:t>
            </a:fld>
            <a:endParaRPr lang="en-US" dirty="0"/>
          </a:p>
        </p:txBody>
      </p:sp>
    </p:spTree>
    <p:extLst>
      <p:ext uri="{BB962C8B-B14F-4D97-AF65-F5344CB8AC3E}">
        <p14:creationId xmlns:p14="http://schemas.microsoft.com/office/powerpoint/2010/main" val="155981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So how exactly does inheritance work. We’ll start with this example, one of my favorites – hamburgers!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First of all, we’ll notice that there are definitely similarities between all the hamburgers shown. They all have bread, meat, and it looks like some ketchup and mustard. </a:t>
            </a:r>
          </a:p>
          <a:p>
            <a:endParaRPr lang="en-US" dirty="0"/>
          </a:p>
          <a:p>
            <a:r>
              <a:rPr lang="en-US" dirty="0"/>
              <a:t>You’ll also see that all the similarities are captured in the top hamburger, which we call the _parent_. </a:t>
            </a:r>
          </a:p>
          <a:p>
            <a:endParaRPr lang="en-US" dirty="0"/>
          </a:p>
          <a:p>
            <a:r>
              <a:rPr lang="en-US" dirty="0"/>
              <a:t>The bottom two hamburgers – or the _children_  – have everything the parent has, plus additional items such as cheese, lettuce, and best of all, bacon.  The two child burgers are different, but they are the same in terms of the items found on the parent.</a:t>
            </a:r>
          </a:p>
          <a:p>
            <a:endParaRPr lang="en-US" dirty="0"/>
          </a:p>
          <a:p>
            <a:r>
              <a:rPr lang="en-US" dirty="0"/>
              <a:t>Thus, we say the child burgers inherit from the parent burger. </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5</a:t>
            </a:fld>
            <a:endParaRPr lang="en-US" dirty="0"/>
          </a:p>
        </p:txBody>
      </p:sp>
    </p:spTree>
    <p:extLst>
      <p:ext uri="{BB962C8B-B14F-4D97-AF65-F5344CB8AC3E}">
        <p14:creationId xmlns:p14="http://schemas.microsoft.com/office/powerpoint/2010/main" val="312449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A UML example of our burger hierarchy is shown here. While our example only shows attributes, we can also inherit methods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If we created an instance of a Hamburger object, it would have 5 attributes: bread, patty, ketchup, mustard, and pickles.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So, if we created in instance if a Cheeseburger object it would have 6 attributes: bread, patty, ketchup, mustard, pickles and cheese.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Likewise an object instance of a Bacon Cheeseburger would have all 5 attributes of the parent plus bacon and cheese.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As you look at this, you might have noticed that both child classes have added the cheese attribute. As designed, this would require us to create the same attribute in both classes, thus duplicating the same code in two different places. While this is a pretty trivial example, duplicating code can cause lots of problem. For example, if you changed the definition of the cheese attribute in the Cheeseburger, but not in the Bacon Cheeseburger, they would become incompatible.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So, you might ask, is there a better way?</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6</a:t>
            </a:fld>
            <a:endParaRPr lang="en-US" dirty="0"/>
          </a:p>
        </p:txBody>
      </p:sp>
    </p:spTree>
    <p:extLst>
      <p:ext uri="{BB962C8B-B14F-4D97-AF65-F5344CB8AC3E}">
        <p14:creationId xmlns:p14="http://schemas.microsoft.com/office/powerpoint/2010/main" val="399235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to that question is a definite "yes"!</a:t>
            </a:r>
          </a:p>
          <a:p>
            <a:endParaRPr lang="en-US" dirty="0"/>
          </a:p>
          <a:p>
            <a:r>
              <a:rPr lang="en-US" dirty="0"/>
              <a:t>It is possible to redesign our inheritance hierarchy such that the Bacon Cheeseburger is the child of the Cheeseburger class. </a:t>
            </a:r>
          </a:p>
          <a:p>
            <a:endParaRPr lang="en-US" dirty="0"/>
          </a:p>
          <a:p>
            <a:r>
              <a:rPr lang="en-US" dirty="0"/>
              <a:t>The key to this is the way inheritance works.  In this case, the Bacon Cheeseburger inherits all the attributes from the Cheeseburger class. And, since Cheeseburger inherits the bread, patty, ketchup, mustard, and pickles from the Hamburger class, so will the Bacon Cheeseburger.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Thus, if we created an instance of a Bacon Cheeseburger,  it would have 7 attributes: bread, patty, ketchup, mustard, and pickles from the Hamburger class; cheese from the Cheeseburger class; and of course its own bacon attribute. </a:t>
            </a:r>
          </a:p>
        </p:txBody>
      </p:sp>
      <p:sp>
        <p:nvSpPr>
          <p:cNvPr id="4" name="Slide Number Placeholder 3"/>
          <p:cNvSpPr>
            <a:spLocks noGrp="1"/>
          </p:cNvSpPr>
          <p:nvPr>
            <p:ph type="sldNum" sz="quarter" idx="5"/>
          </p:nvPr>
        </p:nvSpPr>
        <p:spPr/>
        <p:txBody>
          <a:bodyPr/>
          <a:lstStyle/>
          <a:p>
            <a:fld id="{148262B1-002F-4454-90CD-A21A39FCFE64}" type="slidenum">
              <a:rPr lang="en-US" smtClean="0"/>
              <a:t>7</a:t>
            </a:fld>
            <a:endParaRPr lang="en-US" dirty="0"/>
          </a:p>
        </p:txBody>
      </p:sp>
    </p:spTree>
    <p:extLst>
      <p:ext uri="{BB962C8B-B14F-4D97-AF65-F5344CB8AC3E}">
        <p14:creationId xmlns:p14="http://schemas.microsoft.com/office/powerpoint/2010/main" val="3749594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our original shape example, I have created a UML diagram for it here. I left off the star shape to simplify the diagram.</a:t>
            </a:r>
          </a:p>
          <a:p>
            <a:endParaRPr lang="en-US" dirty="0"/>
          </a:p>
          <a:p>
            <a:r>
              <a:rPr lang="en-US" dirty="0"/>
              <a:t>Notice that in the abstract Shape class there is an _area_ attribute and a _getArea_ method that is inherited by the Circle and Rectangle classes. When we say Shape is an abstract class, we mean that we cannot create actual instances of that class, even though it's definitions are inherited by its child classes. The fact that Shape is abstract is denoted in UML by its italicized name. </a:t>
            </a:r>
          </a:p>
          <a:p>
            <a:endParaRPr lang="en-US" dirty="0"/>
          </a:p>
          <a:p>
            <a:r>
              <a:rPr lang="en-US" dirty="0"/>
              <a:t>Thus, each child class takes the definition of the Shape class and adds to it. Because they are different shape types, each child class defines unique attributes and methods.</a:t>
            </a:r>
          </a:p>
          <a:p>
            <a:endParaRPr lang="en-US" dirty="0"/>
          </a:p>
          <a:p>
            <a:r>
              <a:rPr lang="en-US" dirty="0"/>
              <a:t>The Circle class defines a _radius_ attribute and two methods for getting and setting the radius. </a:t>
            </a:r>
          </a:p>
          <a:p>
            <a:endParaRPr lang="en-US" dirty="0"/>
          </a:p>
          <a:p>
            <a:r>
              <a:rPr lang="en-US" dirty="0"/>
              <a:t>The Rectangle class, as expected, defines _length_ and _width_ attributes along with the appropriate getter and setter methods.</a:t>
            </a:r>
          </a:p>
          <a:p>
            <a:endParaRPr lang="en-US" dirty="0"/>
          </a:p>
          <a:p>
            <a:r>
              <a:rPr lang="en-US" dirty="0"/>
              <a:t>Notice that each child class also defines a _getArea_ method, which has already been defined in the parent Shape class. This is necessary because each shape computes its area differently. Notice that the _getArea_ method in the Shape class is also italicized, which identifies it as an _abstract method_. An abstract method means that there is no implementation for it in the parent class and that any child class inheriting from the parent _must_ provide a implementation for that method. This is a great example of why abstract methods are important.</a:t>
            </a:r>
          </a:p>
          <a:p>
            <a:endParaRPr lang="en-US" dirty="0"/>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8</a:t>
            </a:fld>
            <a:endParaRPr lang="en-US" dirty="0"/>
          </a:p>
        </p:txBody>
      </p:sp>
    </p:spTree>
    <p:extLst>
      <p:ext uri="{BB962C8B-B14F-4D97-AF65-F5344CB8AC3E}">
        <p14:creationId xmlns:p14="http://schemas.microsoft.com/office/powerpoint/2010/main" val="353291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we looked at polymorphism, which means literally many shapes. </a:t>
            </a:r>
          </a:p>
          <a:p>
            <a:endParaRPr lang="en-US" dirty="0"/>
          </a:p>
          <a:p>
            <a:r>
              <a:rPr lang="en-US" dirty="0"/>
              <a:t>Because polymorphism </a:t>
            </a:r>
            <a:r>
              <a:rPr lang="en-US"/>
              <a:t>is such a powerful concept, we </a:t>
            </a:r>
            <a:r>
              <a:rPr lang="en-US" dirty="0"/>
              <a:t>implement using inheritance in object oriented programming. </a:t>
            </a:r>
          </a:p>
          <a:p>
            <a:endParaRPr lang="en-US" dirty="0"/>
          </a:p>
          <a:p>
            <a:r>
              <a:rPr lang="en-US" dirty="0"/>
              <a:t>Of course, the main goal of both polymorphism and inheritance is to reuse code in a principled and structured manner.</a:t>
            </a:r>
          </a:p>
        </p:txBody>
      </p:sp>
      <p:sp>
        <p:nvSpPr>
          <p:cNvPr id="4" name="Slide Number Placeholder 3"/>
          <p:cNvSpPr>
            <a:spLocks noGrp="1"/>
          </p:cNvSpPr>
          <p:nvPr>
            <p:ph type="sldNum" sz="quarter" idx="5"/>
          </p:nvPr>
        </p:nvSpPr>
        <p:spPr/>
        <p:txBody>
          <a:bodyPr/>
          <a:lstStyle/>
          <a:p>
            <a:fld id="{148262B1-002F-4454-90CD-A21A39FCFE64}" type="slidenum">
              <a:rPr lang="en-US" smtClean="0"/>
              <a:t>9</a:t>
            </a:fld>
            <a:endParaRPr lang="en-US" dirty="0"/>
          </a:p>
        </p:txBody>
      </p:sp>
    </p:spTree>
    <p:extLst>
      <p:ext uri="{BB962C8B-B14F-4D97-AF65-F5344CB8AC3E}">
        <p14:creationId xmlns:p14="http://schemas.microsoft.com/office/powerpoint/2010/main" val="188755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108866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152442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83419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315754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92731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254266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410974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38532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310227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35756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EB6F2658-3471-49B5-8617-6888B43A0C16}" type="datetimeFigureOut">
              <a:rPr lang="en-US" smtClean="0"/>
              <a:t>1/20/2020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37C1B274-88DC-4826-8464-8DC405618288}" type="slidenum">
              <a:rPr lang="en-US" smtClean="0"/>
              <a:t>‹#›</a:t>
            </a:fld>
            <a:endParaRPr lang="en-US" dirty="0"/>
          </a:p>
        </p:txBody>
      </p:sp>
    </p:spTree>
    <p:extLst>
      <p:ext uri="{BB962C8B-B14F-4D97-AF65-F5344CB8AC3E}">
        <p14:creationId xmlns:p14="http://schemas.microsoft.com/office/powerpoint/2010/main" val="100703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2658-3471-49B5-8617-6888B43A0C16}" type="datetimeFigureOut">
              <a:rPr lang="en-US" smtClean="0"/>
              <a:t>1/20/2020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1B274-88DC-4826-8464-8DC405618288}" type="slidenum">
              <a:rPr lang="en-US" smtClean="0"/>
              <a:t>‹#›</a:t>
            </a:fld>
            <a:endParaRPr lang="en-US" dirty="0"/>
          </a:p>
        </p:txBody>
      </p:sp>
    </p:spTree>
    <p:extLst>
      <p:ext uri="{BB962C8B-B14F-4D97-AF65-F5344CB8AC3E}">
        <p14:creationId xmlns:p14="http://schemas.microsoft.com/office/powerpoint/2010/main" val="1142484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Inheritance and Polymorphism</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0B6-6489-4112-9FEF-25290B2657A6}"/>
              </a:ext>
            </a:extLst>
          </p:cNvPr>
          <p:cNvSpPr>
            <a:spLocks noGrp="1"/>
          </p:cNvSpPr>
          <p:nvPr>
            <p:ph type="title"/>
          </p:nvPr>
        </p:nvSpPr>
        <p:spPr/>
        <p:txBody>
          <a:bodyPr/>
          <a:lstStyle/>
          <a:p>
            <a:r>
              <a:rPr lang="en-US" dirty="0"/>
              <a:t>Polymorphism</a:t>
            </a:r>
          </a:p>
        </p:txBody>
      </p:sp>
      <p:sp>
        <p:nvSpPr>
          <p:cNvPr id="4" name="Oval 3">
            <a:extLst>
              <a:ext uri="{FF2B5EF4-FFF2-40B4-BE49-F238E27FC236}">
                <a16:creationId xmlns:a16="http://schemas.microsoft.com/office/drawing/2014/main" id="{D8553C28-FCFC-419A-9964-CE03DC2F84EA}"/>
              </a:ext>
            </a:extLst>
          </p:cNvPr>
          <p:cNvSpPr/>
          <p:nvPr/>
        </p:nvSpPr>
        <p:spPr>
          <a:xfrm>
            <a:off x="838200" y="4087458"/>
            <a:ext cx="1611086" cy="16110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AD680282-0BAF-415E-8929-2ACE00B81BCA}"/>
              </a:ext>
            </a:extLst>
          </p:cNvPr>
          <p:cNvSpPr/>
          <p:nvPr/>
        </p:nvSpPr>
        <p:spPr>
          <a:xfrm>
            <a:off x="3835303" y="3452473"/>
            <a:ext cx="2394857" cy="2394857"/>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AAB5C1B-481C-4DB3-A462-74FB892643F2}"/>
              </a:ext>
            </a:extLst>
          </p:cNvPr>
          <p:cNvSpPr/>
          <p:nvPr/>
        </p:nvSpPr>
        <p:spPr>
          <a:xfrm>
            <a:off x="2683475" y="1848870"/>
            <a:ext cx="1556658" cy="15566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322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183 0.00277 L -0.00183 0.00301 C -0.04024 -0.00139 0.01862 0.00601 -0.0375 -0.00487 L -0.07774 -0.0132 C -0.08073 -0.01366 -0.0836 -0.01551 -0.08672 -0.01621 C -0.09844 -0.01875 -0.11042 -0.02014 -0.12227 -0.02246 C -0.12787 -0.02338 -0.13998 -0.02894 -0.14284 -0.03033 C -0.14688 -0.03195 -0.15508 -0.04005 -0.15625 -0.04167 C -0.16641 -0.0551 -0.1681 -0.06181 -0.17409 -0.07778 C -0.175 -0.08311 -0.17592 -0.08866 -0.17683 -0.09399 C -0.17709 -0.09607 -0.17748 -0.09792 -0.17774 -0.1 C -0.17813 -0.10649 -0.17826 -0.1132 -0.17852 -0.11945 C -0.17774 -0.12871 -0.17761 -0.13866 -0.17592 -0.14792 C -0.1754 -0.1507 -0.17383 -0.15255 -0.17227 -0.15417 C -0.17019 -0.15625 -0.15951 -0.1669 -0.15352 -0.16829 C -0.15066 -0.16922 -0.14766 -0.16945 -0.14467 -0.16991 C -0.10339 -0.15857 -0.12579 -0.1625 -0.07774 -0.16042 L -0.05443 -0.16667 C -0.05013 -0.16783 -0.04558 -0.16875 -0.04102 -0.16991 C -0.03985 -0.17037 -0.03868 -0.17107 -0.0375 -0.17153 C -0.028 -0.17431 -0.01849 -0.17709 -0.00899 -0.1794 C -0.00365 -0.18079 0.00182 -0.18149 0.00716 -0.18264 L 0.04713 -0.19213 L 0.08658 -0.2 C 0.09583 -0.19954 0.10546 -0.20301 0.11432 -0.19862 C 0.13463 -0.1882 0.125 -0.18403 0.13307 -0.17315 C 0.13711 -0.1676 0.1427 -0.16482 0.14557 -0.15718 L 0.14908 -0.14792 C 0.14934 -0.14237 0.15 -0.13612 0.15 -0.13033 C 0.15 -0.12061 0.14856 -0.08079 0.14817 -0.06875 C 0.14856 -0.06088 0.14765 -0.05301 0.14908 -0.04653 C 0.14961 -0.04375 0.15195 -0.04329 0.15351 -0.04329 L 0.17408 -0.04468 C 0.17942 -0.05255 0.18515 -0.05973 0.19023 -0.06875 C 0.1914 -0.07061 0.19179 -0.07385 0.19283 -0.07639 C 0.19713 -0.08681 0.20195 -0.09653 0.20625 -0.10649 C 0.20703 -0.10834 0.20729 -0.11088 0.20807 -0.1132 C 0.22552 -0.16042 0.21471 -0.12454 0.22851 -0.17639 C 0.2319 -0.21204 0.22408 -0.12987 0.23476 -0.23033 C 0.23528 -0.23496 0.23528 -0.24005 0.23567 -0.24491 C 0.23684 -0.2588 0.23815 -0.27223 0.23932 -0.28612 C 0.23971 -0.29121 0.23984 -0.29676 0.24023 -0.30162 C 0.24127 -0.3176 0.24257 -0.3338 0.24375 -0.34931 C 0.24401 -0.3713 0.24479 -0.39283 0.24466 -0.41436 C 0.24427 -0.45463 0.24192 -0.53496 0.24192 -0.53473 C 0.24205 -0.53704 0.23737 -0.59537 0.24908 -0.60487 C 0.25859 -0.61274 0.26927 -0.61505 0.27942 -0.61922 C 0.28502 -0.62153 0.29075 -0.62246 0.29648 -0.62385 L 0.34362 -0.61922 C 0.34466 -0.61899 0.34557 -0.61829 0.34648 -0.6176 C 0.35273 -0.61343 0.35885 -0.60903 0.36523 -0.60487 C 0.36627 -0.60417 0.36757 -0.60371 0.36875 -0.60324 L 0.40091 -0.59213 C 0.40273 -0.59167 0.40442 -0.59098 0.40625 -0.59051 C 0.43945 -0.5838 0.42981 -0.58588 0.46783 -0.58426 C 0.50364 -0.58496 0.54609 -0.58959 0.58307 -0.58102 C 0.5845 -0.58079 0.58528 -0.57778 0.58658 -0.57639 C 0.59075 -0.57199 0.59492 -0.56783 0.59908 -0.56366 C 0.6082 -0.52963 0.60638 -0.54445 0.60807 -0.52084 C 0.61041 -0.44375 0.6069 -0.5632 0.60976 -0.42547 C 0.61028 -0.40602 0.61106 -0.38635 0.61158 -0.3669 C 0.61184 -0.32153 0.61197 -0.2757 0.6125 -0.23033 C 0.6125 -0.22547 0.61302 -0.22084 0.61341 -0.21598 C 0.61536 -0.19051 0.61731 -0.16505 0.61966 -0.14005 C 0.62395 -0.0926 0.62356 -0.09815 0.62942 -0.06042 C 0.6289 -0.05926 0.62851 -0.05764 0.62773 -0.05718 C 0.62669 -0.05695 0.62161 -0.06181 0.62135 -0.06204 C 0.6164 -0.06528 0.61132 -0.0676 0.60625 -0.07014 C 0.6039 -0.07153 0.60156 -0.07246 0.59908 -0.07315 C 0.53671 -0.0882 0.55156 -0.08565 0.51341 -0.08912 L 0.4125 -0.08426 C 0.41067 -0.08403 0.40885 -0.08334 0.40716 -0.08264 C 0.4 -0.07987 0.3927 -0.07732 0.38567 -0.07315 C 0.37487 -0.0669 0.36497 -0.05417 0.35351 -0.05093 C 0.34023 -0.04723 0.33867 -0.04699 0.31875 -0.03496 C 0.30807 -0.02871 0.29687 -0.02431 0.28658 -0.01621 C 0.27369 -0.00556 0.27903 -0.00834 0.27148 -0.00487 C 0.26679 -0.0007 0.26197 0.00208 0.25807 0.00763 C 0.25638 0.00995 0.25377 0.01967 0.25273 0.02361 C 0.25143 0.03402 0.24987 0.04467 0.24908 0.05532 C 0.2483 0.06736 0.24817 0.07963 0.24817 0.09189 C 0.24817 0.10486 0.24895 0.12222 0.25182 0.13402 C 0.25221 0.13657 0.25351 0.13819 0.25442 0.13958 C 0.25559 0.14097 0.26145 0.15138 0.26523 0.15208 C 0.27799 0.15347 0.29075 0.15486 0.30338 0.15694 L 0.36523 0.15486 C 0.36731 0.15486 0.36927 0.15347 0.37148 0.15347 C 0.38007 0.15277 0.38867 0.15208 0.39713 0.15208 L 0.60898 0.14884 L 0.6177 0.14583 C 0.61901 0.14513 0.62018 0.14444 0.62135 0.14444 C 0.63684 0.14328 0.65234 0.14328 0.66783 0.14236 L 0.67408 0.14097 C 0.68033 0.13958 0.68867 0.13819 0.69466 0.13796 C 0.69934 0.13773 0.70416 0.13796 0.70898 0.13796 L 0.70989 0.13611 " pathEditMode="relative" rAng="0" ptsTypes="AAAAAAAAAAAAAAAAAAAAAAAAAAAAAAAAAAAAAAAAAAAAAAAAAAAAAAAAAAAAAAAAAAAAAAAAAAAAAAAAAAAAAAAAAAAAAAAA">
                                      <p:cBhvr>
                                        <p:cTn id="6" dur="2000" spd="-100000" fill="hold"/>
                                        <p:tgtEl>
                                          <p:spTgt spid="4"/>
                                        </p:tgtEl>
                                        <p:attrNameLst>
                                          <p:attrName>ppt_x</p:attrName>
                                          <p:attrName>ppt_y</p:attrName>
                                        </p:attrNameLst>
                                      </p:cBhvr>
                                      <p:rCtr x="26745" y="-23634"/>
                                    </p:animMotion>
                                  </p:childTnLst>
                                </p:cTn>
                              </p:par>
                              <p:par>
                                <p:cTn id="7" presetID="0" presetClass="path" presetSubtype="0" accel="50000" decel="50000" fill="hold" grpId="0" nodeType="withEffect">
                                  <p:stCondLst>
                                    <p:cond delay="0"/>
                                  </p:stCondLst>
                                  <p:childTnLst>
                                    <p:animMotion origin="layout" path="M -0.00013 -0.07199 L -0.00013 -0.07176 C -0.00729 -0.06458 -0.0138 -0.0544 -0.02148 -0.05 C -0.02331 -0.04907 -0.02526 -0.04838 -0.02695 -0.04676 C -0.03216 -0.0419 -0.03672 -0.03495 -0.04206 -0.03079 C -0.05742 -0.02014 -0.07318 -0.01181 -0.08854 -0.00232 C -0.09102 -0.0007 -0.0931 0.00162 -0.0957 0.00255 L -0.14128 0.01991 C -0.14362 0.0206 -0.14596 0.02222 -0.14844 0.02315 L -0.18503 0.03727 C -0.18698 0.03819 -0.18906 0.03819 -0.19115 0.03912 L -0.24036 0.05324 C -0.24323 0.05417 -0.24622 0.05602 -0.24935 0.05625 C -0.2638 0.05903 -0.27838 0.06065 -0.29297 0.06273 C -0.30325 0.06435 -0.32617 0.07292 -0.32969 0.07384 C -0.33073 0.07407 -0.3319 0.07477 -0.33333 0.07546 C -0.33893 0.07778 -0.3444 0.07986 -0.35013 0.08171 C -0.35859 0.08426 -0.3668 0.08773 -0.37526 0.08796 C -0.40195 0.09005 -0.38997 0.08889 -0.41094 0.09143 C -0.42148 0.09005 -0.43229 0.09005 -0.44297 0.08796 C -0.4487 0.08704 -0.4543 0.08403 -0.4599 0.08171 C -0.46172 0.08125 -0.46354 0.08079 -0.46523 0.08032 C -0.48945 0.07199 -0.50013 0.07083 -0.52422 0.04676 C -0.52695 0.04444 -0.52969 0.0419 -0.53229 0.03912 C -0.53398 0.03657 -0.53529 0.03356 -0.53672 0.03079 C -0.54818 0.01065 -0.54323 0.01713 -0.55013 0.0088 C -0.5694 -0.04445 -0.55443 0.00139 -0.56263 -0.03079 C -0.56745 -0.05023 -0.57448 -0.06806 -0.57773 -0.08796 C -0.5793 -0.09722 -0.58086 -0.10602 -0.58229 -0.11505 C -0.58255 -0.11713 -0.58281 -0.11921 -0.5832 -0.12153 C -0.58424 -0.1287 -0.58568 -0.13611 -0.58672 -0.14352 C -0.58776 -0.15139 -0.58841 -0.15949 -0.58945 -0.16736 C -0.60065 -0.25718 -0.58945 -0.16088 -0.5957 -0.21968 C -0.59583 -0.22199 -0.59622 -0.22384 -0.59648 -0.22616 C -0.59753 -0.23426 -0.59922 -0.24977 -0.59922 -0.24977 C -0.59948 -0.25718 -0.59974 -0.26482 -0.60013 -0.27222 C -0.60026 -0.27546 -0.60078 -0.27847 -0.60104 -0.28171 C -0.60143 -0.2882 -0.60156 -0.29445 -0.60182 -0.30093 C -0.60026 -0.3456 -0.60117 -0.35046 -0.5957 -0.39282 C -0.59544 -0.39468 -0.59427 -0.3956 -0.59388 -0.39745 C -0.5918 -0.40625 -0.59062 -0.41574 -0.58854 -0.42454 C -0.58646 -0.4331 -0.58307 -0.4412 -0.58138 -0.44977 C -0.57891 -0.46273 -0.58021 -0.45718 -0.5724 -0.47847 C -0.572 -0.47963 -0.57122 -0.48056 -0.5707 -0.48171 C -0.56823 -0.48704 -0.56602 -0.49259 -0.56354 -0.49745 C -0.56276 -0.49884 -0.56159 -0.49931 -0.56081 -0.5007 C -0.55768 -0.50579 -0.55352 -0.51528 -0.54922 -0.51968 C -0.54544 -0.52361 -0.54141 -0.52708 -0.53763 -0.53079 C -0.5276 -0.54074 -0.54388 -0.53657 -0.51445 -0.54838 L -0.47865 -0.5625 C -0.47695 -0.5632 -0.47513 -0.56366 -0.47331 -0.56412 L -0.44479 -0.57361 C -0.43424 -0.57708 -0.42682 -0.57778 -0.41445 -0.58009 C -0.3987 -0.58634 -0.41341 -0.58125 -0.38958 -0.58472 C -0.38802 -0.58495 -0.38646 -0.58611 -0.38503 -0.58634 C -0.37982 -0.58727 -0.375 -0.5875 -0.36979 -0.58796 C -0.36341 -0.59167 -0.36562 -0.59097 -0.35378 -0.5912 L -0.21263 -0.59282 L -0.17435 -0.59583 C -0.17253 -0.59607 -0.1707 -0.59722 -0.16888 -0.59745 C -0.15963 -0.59884 -0.15039 -0.59954 -0.14128 -0.6007 C -0.10755 -0.61065 -0.15091 -0.59838 -0.05208 -0.60394 C -0.03294 -0.60486 0.00521 -0.61019 0.00521 -0.60995 C 0.0138 -0.61204 0.0224 -0.61412 0.03099 -0.61505 C 0.04154 -0.61597 0.05195 -0.61597 0.06237 -0.61644 C 0.07656 -0.61574 0.09323 -0.61551 0.10781 -0.61343 C 0.11862 -0.61181 0.11289 -0.61134 0.12656 -0.60695 C 0.15104 -0.59954 0.11823 -0.61273 0.14635 -0.60232 C 0.16367 -0.59583 0.14154 -0.60185 0.15872 -0.59745 C 0.16563 -0.59306 0.1724 -0.58982 0.17852 -0.58171 C 0.18138 -0.57755 0.18359 -0.57199 0.18633 -0.56736 C 0.19805 -0.54792 0.19154 -0.56134 0.20352 -0.53866 C 0.21068 -0.52477 0.20833 -0.52894 0.21419 -0.51505 C 0.21537 -0.51227 0.21641 -0.50949 0.21758 -0.50695 C 0.21927 -0.5037 0.22135 -0.50093 0.22292 -0.49745 C 0.22487 -0.49398 0.22904 -0.48403 0.23021 -0.48009 C 0.23138 -0.47593 0.23177 -0.47153 0.23294 -0.46736 C 0.23438 -0.46227 0.23672 -0.45833 0.23828 -0.45301 C 0.23945 -0.44907 0.23984 -0.44468 0.24089 -0.44028 C 0.2418 -0.43657 0.24323 -0.4331 0.2444 -0.42917 C 0.24544 -0.42616 0.24635 -0.42292 0.24714 -0.41968 C 0.2474 -0.41829 0.24857 -0.40741 0.24896 -0.40532 C 0.24935 -0.4037 0.25013 -0.40232 0.25065 -0.4007 C 0.25508 -0.36551 0.25456 -0.37662 0.25065 -0.31366 C 0.25013 -0.30278 0.24857 -0.29167 0.24635 -0.28171 C 0.24219 -0.26389 0.24336 -0.2713 0.24167 -0.25949 C 0.24141 -0.2544 0.24128 -0.24884 0.24089 -0.24352 C 0.24063 -0.23935 0.24023 -0.23519 0.2401 -0.23079 C 0.23945 -0.22014 0.23945 -0.20972 0.23906 -0.19907 C 0.23893 -0.19005 0.23854 -0.18102 0.23828 -0.17199 C 0.23789 -0.14352 0.23789 -0.11505 0.23724 -0.08634 C 0.23711 -0.0713 0.23529 -0.04259 0.23477 -0.0294 C 0.23412 0.0419 0.23451 0.11343 0.23294 0.18495 C 0.23281 0.18796 0.2306 0.18958 0.22917 0.19143 C 0.22682 0.19421 0.22383 0.19514 0.22135 0.19768 C 0.21992 0.19884 0.2138 0.20555 0.21146 0.20741 C 0.21029 0.2081 0.20912 0.20833 0.20794 0.20856 C 0.19727 0.21412 0.2237 0.20301 0.1944 0.21343 C 0.18776 0.21574 0.19076 0.21505 0.18203 0.2169 L 0.16406 0.21991 L -0.16458 0.21204 C -0.16771 0.21204 -0.17109 0.21088 -0.17435 0.21018 L -0.22253 0.20555 C -0.22982 0.20463 -0.23724 0.20301 -0.24492 0.20255 C -0.25521 0.20162 -0.26575 0.20116 -0.27604 0.20093 L -0.28581 0.19907 L -0.35651 0.19143 C -0.36888 0.1875 -0.37852 0.1838 -0.39219 0.18333 C -0.40338 0.18287 -0.41471 0.18565 -0.42604 0.18657 C -0.42786 0.18704 -0.4431 0.19167 -0.4474 0.19444 C -0.4595 0.20208 -0.44714 0.19583 -0.45638 0.20393 C -0.45794 0.20555 -0.46406 0.20856 -0.46615 0.20856 C -0.47682 0.20926 -0.48763 0.20856 -0.49831 0.20856 L -0.49831 0.20903 " pathEditMode="relative" rAng="0" ptsTypes="AAAAAAAAAAAAAAAAAAAAAAAAAAAAAAAAAAAAAAAAAAAAAAAAAAAAAAAAAAAAAAAAAAAAAAAAAAAAAAAAAAAAAAAAAAAAAAAAAAAAAAAAAAAAAAAAAA">
                                      <p:cBhvr>
                                        <p:cTn id="8" dur="2000" spd="-100000" fill="hold"/>
                                        <p:tgtEl>
                                          <p:spTgt spid="5"/>
                                        </p:tgtEl>
                                        <p:attrNameLst>
                                          <p:attrName>ppt_x</p:attrName>
                                          <p:attrName>ppt_y</p:attrName>
                                        </p:attrNameLst>
                                      </p:cBhvr>
                                      <p:rCtr x="-17396" y="-12616"/>
                                    </p:animMotion>
                                  </p:childTnLst>
                                </p:cTn>
                              </p:par>
                              <p:par>
                                <p:cTn id="9" presetID="0" presetClass="path" presetSubtype="0" accel="50000" decel="50000" fill="hold" grpId="0" nodeType="withEffect">
                                  <p:stCondLst>
                                    <p:cond delay="0"/>
                                  </p:stCondLst>
                                  <p:childTnLst>
                                    <p:animMotion origin="layout" path="M 0.00482 0.02084 L 0.00482 0.02107 C 0.00599 0.03935 0.00638 0.0581 0.00847 0.07639 C 0.0112 0.10139 0.00951 0.08704 0.01381 0.11945 C 0.01667 0.18056 0.0155 0.16204 0.02631 0.27639 C 0.0293 0.3081 0.03217 0.34005 0.03516 0.37176 C 0.03633 0.38287 0.03789 0.39375 0.03881 0.40509 C 0.05691 0.63125 0.03985 0.43658 0.04857 0.53519 C 0.04948 0.55949 0.05039 0.5838 0.05131 0.6081 C 0.05261 0.64653 0.05105 0.62847 0.05313 0.64954 C 0.04779 0.65255 0.0517 0.65185 0.04688 0.63982 C 0.04024 0.62384 0.03386 0.60718 0.02631 0.59236 C 0.00521 0.55093 -0.0207 0.51713 -0.03893 0.47176 L -0.12643 0.25255 C -0.13033 0.24283 -0.13411 0.23241 -0.13802 0.22246 C -0.15247 0.18588 -0.16718 0.14954 -0.18177 0.11296 C -0.19205 0.08727 -0.18164 0.11389 -0.20052 0.06528 C -0.20117 0.06389 -0.20156 0.06204 -0.20234 0.06065 C -0.20976 0.04537 -0.21679 0.0294 -0.22461 0.01459 C -0.22669 0.01065 -0.22955 0.0088 -0.23177 0.00509 C -0.24479 -0.01666 -0.25742 -0.03935 -0.27018 -0.06157 C -0.27109 -0.06319 -0.27278 -0.06643 -0.27278 -0.0662 C -0.27513 -0.04583 -0.27317 -0.06574 -0.27461 -0.02361 C -0.27487 -0.01829 -0.27526 -0.01296 -0.27552 -0.00764 C -0.27578 0.00671 -0.28033 0.22222 -0.28086 0.24005 C -0.28151 0.25903 -0.28216 0.27801 -0.28268 0.29699 C -0.28398 0.34792 -0.28476 0.39861 -0.28619 0.44954 C -0.28632 0.45417 -0.28698 0.45903 -0.28711 0.46366 C -0.29023 0.54398 -0.28711 0.51227 -0.29062 0.54468 C -0.29101 0.55046 -0.29023 0.55671 -0.2914 0.56204 C -0.29179 0.56366 -0.29375 0.56204 -0.29414 0.56065 C -0.29531 0.55718 -0.29531 0.55301 -0.29609 0.54954 C -0.29843 0.53611 -0.30091 0.52269 -0.30403 0.50972 C -0.3177 0.45278 -0.32955 0.39445 -0.34609 0.34005 C -0.36171 0.28843 -0.35403 0.31528 -0.37643 0.21459 C -0.3776 0.20949 -0.37825 0.20394 -0.37903 0.19861 C -0.38229 0.175 -0.38554 0.15116 -0.3888 0.12732 C -0.38919 0.1257 -0.38958 0.12408 -0.38984 0.12246 C -0.39101 0.11296 -0.39218 0.10347 -0.39336 0.09398 C -0.3944 0.08565 -0.39349 0.08889 -0.39687 0.08287 C -0.4302 0.12107 -0.42578 0.11227 -0.45494 0.16065 C -0.45846 0.16644 -0.46198 0.17269 -0.46484 0.17963 C -0.4957 0.25787 -0.52513 0.3375 -0.55586 0.41621 C -0.57135 0.45602 -0.62721 0.59746 -0.64336 0.61459 C -0.66002 0.63218 -0.65273 0.62292 -0.66562 0.64144 C -0.66849 0.63658 -0.66783 0.63889 -0.66836 0.62871 C -0.66914 0.61343 -0.66953 0.59815 -0.67018 0.58287 C -0.66862 0.50278 -0.66718 0.40486 -0.66393 0.32408 C -0.6625 0.29074 -0.66028 0.25741 -0.65859 0.22408 C -0.65807 0.20324 -0.65677 0.17709 -0.65859 0.15579 C -0.65898 0.15139 -0.66041 0.14746 -0.66119 0.14306 C -0.6625 0.13634 -0.66367 0.1294 -0.66484 0.12246 C -0.66679 0.11065 -0.66588 0.10764 -0.66927 0.10023 C -0.66979 0.09908 -0.67044 0.09815 -0.67109 0.09722 C -0.67369 0.08542 -0.67734 0.07431 -0.67903 0.06227 C -0.68086 0.04931 -0.67955 0.05787 -0.68359 0.03681 C -0.68411 0.03357 -0.68489 0.03056 -0.68528 0.02732 C -0.68567 0.02523 -0.68567 0.02292 -0.68619 0.02084 C -0.68658 0.01968 -0.68737 0.01852 -0.68802 0.01783 C -0.68945 0.01597 -0.69088 0.01412 -0.69244 0.01296 C -0.7013 0.00625 -0.71927 -0.00602 -0.71927 -0.00579 C -0.73502 -0.02708 -0.71419 -0.00023 -0.72552 -0.0125 C -0.72617 -0.01319 -0.72656 -0.01458 -0.72734 -0.01551 C -0.73138 -0.02106 -0.73541 -0.02662 -0.73984 -0.03148 C -0.74739 -0.03981 -0.7457 -0.03935 -0.75052 -0.03935 L -0.75312 -0.11227 " pathEditMode="relative" rAng="0" ptsTypes="AAAAAAAAAAAAAAAAAAAAAAAAAAAAAAAAAAAAAAAAAAAAAAAAAAAAAAAAAAAAAAAAAA">
                                      <p:cBhvr>
                                        <p:cTn id="10" dur="2000" spd="-100000" fill="hold"/>
                                        <p:tgtEl>
                                          <p:spTgt spid="6"/>
                                        </p:tgtEl>
                                        <p:attrNameLst>
                                          <p:attrName>ppt_x</p:attrName>
                                          <p:attrName>ppt_y</p:attrName>
                                        </p:attrNameLst>
                                      </p:cBhvr>
                                      <p:rCtr x="-35482" y="24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42DF52-10E1-4B06-B306-D41BFC1CD517}"/>
              </a:ext>
            </a:extLst>
          </p:cNvPr>
          <p:cNvSpPr txBox="1"/>
          <p:nvPr/>
        </p:nvSpPr>
        <p:spPr>
          <a:xfrm>
            <a:off x="2566391" y="833707"/>
            <a:ext cx="1610826" cy="707886"/>
          </a:xfrm>
          <a:prstGeom prst="rect">
            <a:avLst/>
          </a:prstGeom>
          <a:noFill/>
        </p:spPr>
        <p:txBody>
          <a:bodyPr wrap="none" rtlCol="0">
            <a:spAutoFit/>
          </a:bodyPr>
          <a:lstStyle/>
          <a:p>
            <a:r>
              <a:rPr lang="en-US" sz="4000" b="1" dirty="0">
                <a:latin typeface="Myriad Pro" panose="020B0503030403020204" pitchFamily="34" charset="0"/>
              </a:rPr>
              <a:t>Shape</a:t>
            </a:r>
          </a:p>
        </p:txBody>
      </p:sp>
      <p:sp>
        <p:nvSpPr>
          <p:cNvPr id="17" name="Arrow: Down 16">
            <a:extLst>
              <a:ext uri="{FF2B5EF4-FFF2-40B4-BE49-F238E27FC236}">
                <a16:creationId xmlns:a16="http://schemas.microsoft.com/office/drawing/2014/main" id="{BD3F166E-880D-44B7-BCDC-00B8E54664B7}"/>
              </a:ext>
            </a:extLst>
          </p:cNvPr>
          <p:cNvSpPr/>
          <p:nvPr/>
        </p:nvSpPr>
        <p:spPr>
          <a:xfrm flipV="1">
            <a:off x="2762200" y="1824588"/>
            <a:ext cx="979714" cy="1411572"/>
          </a:xfrm>
          <a:prstGeom prst="downArrow">
            <a:avLst>
              <a:gd name="adj1" fmla="val 26577"/>
              <a:gd name="adj2" fmla="val 337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Arrow: Down 17">
            <a:extLst>
              <a:ext uri="{FF2B5EF4-FFF2-40B4-BE49-F238E27FC236}">
                <a16:creationId xmlns:a16="http://schemas.microsoft.com/office/drawing/2014/main" id="{55B54DCA-FC6C-4FB3-B032-41C0FFB3D008}"/>
              </a:ext>
            </a:extLst>
          </p:cNvPr>
          <p:cNvSpPr/>
          <p:nvPr/>
        </p:nvSpPr>
        <p:spPr>
          <a:xfrm rot="2336773" flipH="1" flipV="1">
            <a:off x="1336238" y="1824588"/>
            <a:ext cx="979714" cy="1411572"/>
          </a:xfrm>
          <a:prstGeom prst="downArrow">
            <a:avLst>
              <a:gd name="adj1" fmla="val 26577"/>
              <a:gd name="adj2" fmla="val 337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27579E1-1FFF-42B0-AEAC-8E2951BC6CA9}"/>
              </a:ext>
            </a:extLst>
          </p:cNvPr>
          <p:cNvSpPr/>
          <p:nvPr/>
        </p:nvSpPr>
        <p:spPr>
          <a:xfrm>
            <a:off x="320701" y="3573374"/>
            <a:ext cx="1611086" cy="16110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4" name="Star: 5 Points 13">
            <a:extLst>
              <a:ext uri="{FF2B5EF4-FFF2-40B4-BE49-F238E27FC236}">
                <a16:creationId xmlns:a16="http://schemas.microsoft.com/office/drawing/2014/main" id="{36C46B72-5C6A-41AF-B811-C826F0F7E761}"/>
              </a:ext>
            </a:extLst>
          </p:cNvPr>
          <p:cNvSpPr/>
          <p:nvPr/>
        </p:nvSpPr>
        <p:spPr>
          <a:xfrm>
            <a:off x="4376156" y="3181489"/>
            <a:ext cx="2394857" cy="2394857"/>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57C121-05E9-4033-A40E-2D441C6A29F7}"/>
              </a:ext>
            </a:extLst>
          </p:cNvPr>
          <p:cNvSpPr/>
          <p:nvPr/>
        </p:nvSpPr>
        <p:spPr>
          <a:xfrm>
            <a:off x="2453250" y="3600588"/>
            <a:ext cx="1556658" cy="15566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28291E3A-AFFE-4034-9CE5-818D7251B080}"/>
              </a:ext>
            </a:extLst>
          </p:cNvPr>
          <p:cNvSpPr/>
          <p:nvPr/>
        </p:nvSpPr>
        <p:spPr>
          <a:xfrm rot="19263227" flipV="1">
            <a:off x="4188162" y="1824588"/>
            <a:ext cx="979714" cy="1411572"/>
          </a:xfrm>
          <a:prstGeom prst="downArrow">
            <a:avLst>
              <a:gd name="adj1" fmla="val 26577"/>
              <a:gd name="adj2" fmla="val 337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611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183 0.00277 L -0.00183 0.00301 C -0.04024 -0.00139 0.01862 0.00601 -0.0375 -0.00487 L -0.07774 -0.0132 C -0.08073 -0.01366 -0.0836 -0.01551 -0.08672 -0.01621 C -0.09844 -0.01875 -0.11042 -0.02014 -0.12227 -0.02246 C -0.12787 -0.02338 -0.13998 -0.02894 -0.14284 -0.03033 C -0.14688 -0.03195 -0.15508 -0.04005 -0.15625 -0.04167 C -0.16641 -0.0551 -0.1681 -0.06181 -0.17409 -0.07778 C -0.175 -0.08311 -0.17591 -0.08866 -0.17683 -0.09399 C -0.17709 -0.09607 -0.17748 -0.09792 -0.17774 -0.1 C -0.17813 -0.10649 -0.17826 -0.1132 -0.17852 -0.11945 C -0.17774 -0.12871 -0.17761 -0.13866 -0.17591 -0.14792 C -0.17539 -0.1507 -0.17383 -0.15255 -0.17227 -0.15417 C -0.17018 -0.15625 -0.15951 -0.1669 -0.15352 -0.16829 C -0.15065 -0.16922 -0.14766 -0.16945 -0.14466 -0.16991 C -0.10339 -0.15857 -0.12578 -0.1625 -0.07774 -0.16042 L -0.05443 -0.16667 C -0.05013 -0.16783 -0.04558 -0.16899 -0.04102 -0.16991 C -0.03985 -0.17061 -0.03867 -0.17107 -0.0375 -0.17176 C -0.028 -0.17454 -0.01849 -0.17732 -0.00899 -0.1794 C -0.00365 -0.18079 0.00182 -0.18172 0.00716 -0.18287 L 0.04713 -0.19213 L 0.08659 -0.2 C 0.09583 -0.19977 0.10547 -0.20301 0.11432 -0.19862 C 0.13463 -0.18843 0.125 -0.18426 0.13307 -0.17338 C 0.13711 -0.16783 0.14271 -0.16505 0.14557 -0.15718 L 0.14909 -0.14792 C 0.14935 -0.14237 0.15 -0.13612 0.15 -0.13033 C 0.15 -0.12061 0.14857 -0.08079 0.14817 -0.06875 C 0.14857 -0.06088 0.14765 -0.05301 0.14909 -0.04653 C 0.14961 -0.04375 0.15195 -0.04329 0.15351 -0.04329 L 0.17409 -0.04468 C 0.17942 -0.05255 0.18515 -0.05973 0.19023 -0.06875 C 0.1914 -0.07061 0.19179 -0.07385 0.19284 -0.07639 C 0.19713 -0.08681 0.20195 -0.09653 0.20625 -0.10649 C 0.20703 -0.10834 0.20729 -0.11088 0.20807 -0.1132 C 0.22552 -0.16042 0.21471 -0.12454 0.22851 -0.17639 C 0.2319 -0.21227 0.22409 -0.12987 0.23476 -0.23033 C 0.23528 -0.23519 0.23528 -0.24005 0.23567 -0.24491 C 0.23685 -0.2588 0.23815 -0.27223 0.23932 -0.28612 C 0.23971 -0.29121 0.23984 -0.29676 0.24023 -0.30162 C 0.24127 -0.3176 0.24258 -0.3338 0.24375 -0.34931 C 0.24401 -0.3713 0.24479 -0.39283 0.24466 -0.41459 C 0.24427 -0.45463 0.24192 -0.53496 0.24192 -0.53473 C 0.24206 -0.53704 0.23737 -0.59537 0.24909 -0.60487 C 0.25859 -0.61274 0.26927 -0.61505 0.27942 -0.61922 C 0.28502 -0.62153 0.29075 -0.62246 0.29648 -0.62385 L 0.34362 -0.61922 C 0.34466 -0.61899 0.34557 -0.61829 0.34648 -0.6176 C 0.35273 -0.61343 0.35885 -0.60903 0.36523 -0.60487 C 0.36627 -0.60417 0.36758 -0.60371 0.36875 -0.60324 L 0.40091 -0.59213 C 0.40273 -0.59167 0.40442 -0.59098 0.40625 -0.59051 C 0.43945 -0.5838 0.42982 -0.58588 0.46784 -0.58426 C 0.50364 -0.58496 0.54609 -0.58959 0.58307 -0.58102 C 0.5845 -0.58079 0.58528 -0.57778 0.58659 -0.57639 C 0.59075 -0.57199 0.59492 -0.56783 0.59909 -0.56366 C 0.6082 -0.52963 0.60638 -0.54445 0.60807 -0.52107 C 0.61041 -0.44375 0.6069 -0.5632 0.60976 -0.4257 C 0.61028 -0.40625 0.61107 -0.38635 0.61159 -0.3669 C 0.61185 -0.32153 0.61198 -0.2757 0.6125 -0.23033 C 0.6125 -0.22547 0.61302 -0.22084 0.61341 -0.21644 C 0.61536 -0.19051 0.61732 -0.16505 0.61966 -0.14005 C 0.62396 -0.0926 0.62357 -0.09815 0.62942 -0.06042 C 0.6289 -0.05926 0.62851 -0.05764 0.62773 -0.05718 C 0.62669 -0.05695 0.62161 -0.06181 0.62135 -0.06204 C 0.6164 -0.06528 0.61133 -0.0676 0.60625 -0.07014 C 0.6039 -0.07153 0.60156 -0.07246 0.59909 -0.07315 C 0.53672 -0.0882 0.55156 -0.08565 0.51341 -0.08912 L 0.4125 -0.08426 C 0.41067 -0.08403 0.40885 -0.08334 0.40716 -0.08264 C 0.4 -0.07987 0.39271 -0.07732 0.38567 -0.07315 C 0.37487 -0.0669 0.36497 -0.05417 0.35351 -0.05093 C 0.34023 -0.04723 0.33867 -0.04699 0.31875 -0.03496 C 0.30807 -0.02871 0.29687 -0.02431 0.28659 -0.01621 C 0.2737 -0.00556 0.27903 -0.00834 0.27148 -0.00487 C 0.26679 -0.0007 0.26198 0.00208 0.25807 0.00763 C 0.25638 0.00995 0.25377 0.01967 0.25273 0.02361 C 0.25143 0.03402 0.24987 0.04467 0.24909 0.05532 C 0.24831 0.06736 0.24817 0.07963 0.24817 0.09189 C 0.24817 0.10486 0.24896 0.12222 0.25182 0.13402 C 0.25221 0.13657 0.25351 0.13819 0.25442 0.13958 C 0.2556 0.14097 0.26146 0.15138 0.26523 0.15208 C 0.27799 0.15347 0.29075 0.15486 0.30338 0.15694 L 0.36523 0.15486 C 0.36732 0.15486 0.36927 0.15347 0.37148 0.15347 C 0.38008 0.15277 0.38867 0.15208 0.39713 0.15208 L 0.60898 0.14884 L 0.61771 0.14583 C 0.61901 0.14513 0.62018 0.14444 0.62135 0.14444 C 0.63685 0.14328 0.65234 0.14328 0.66784 0.14236 L 0.67409 0.14097 C 0.68034 0.13958 0.68867 0.13819 0.69466 0.13796 C 0.69935 0.13773 0.70416 0.13796 0.70898 0.13796 L 0.70989 0.13611 " pathEditMode="relative" rAng="0" ptsTypes="AAAAAAAAAAAAAAAAAAAAAAAAAAAAAAAAAAAAAAAAAAAAAAAAAAAAAAAAAAAAAAAAAAAAAAAAAAAAAAAAAAAAAAAAAAAAAAAA">
                                      <p:cBhvr>
                                        <p:cTn id="6" dur="2000" spd="-100000" fill="hold"/>
                                        <p:tgtEl>
                                          <p:spTgt spid="13"/>
                                        </p:tgtEl>
                                        <p:attrNameLst>
                                          <p:attrName>ppt_x</p:attrName>
                                          <p:attrName>ppt_y</p:attrName>
                                        </p:attrNameLst>
                                      </p:cBhvr>
                                      <p:rCtr x="26745" y="-23634"/>
                                    </p:animMotion>
                                  </p:childTnLst>
                                </p:cTn>
                              </p:par>
                              <p:par>
                                <p:cTn id="7" presetID="0" presetClass="path" presetSubtype="0" accel="50000" decel="50000" fill="hold" grpId="0" nodeType="withEffect">
                                  <p:stCondLst>
                                    <p:cond delay="0"/>
                                  </p:stCondLst>
                                  <p:childTnLst>
                                    <p:animMotion origin="layout" path="M -0.00013 -0.07199 L -0.00013 -0.07176 C -0.00729 -0.06459 -0.0138 -0.0544 -0.02148 -0.05024 C -0.02331 -0.04931 -0.02526 -0.04838 -0.02695 -0.04676 C -0.03216 -0.04213 -0.03672 -0.03496 -0.04206 -0.03079 C -0.05742 -0.02014 -0.07318 -0.01181 -0.08854 -0.00232 C -0.09114 -0.0007 -0.0931 0.00162 -0.0957 0.00254 L -0.14127 0.0199 C -0.14362 0.0206 -0.14596 0.02222 -0.14857 0.02314 L -0.18502 0.03726 C -0.18698 0.03819 -0.18906 0.03819 -0.19114 0.03912 L -0.24036 0.05324 C -0.24323 0.05416 -0.24622 0.05578 -0.24935 0.05625 C -0.2638 0.05879 -0.27838 0.06064 -0.29297 0.06273 C -0.30325 0.06435 -0.32617 0.07291 -0.32969 0.07384 C -0.33073 0.07407 -0.3319 0.07476 -0.33333 0.07523 C -0.33906 0.07777 -0.3444 0.07986 -0.35013 0.08171 C -0.35872 0.08426 -0.3668 0.0875 -0.37539 0.08796 C -0.40195 0.09004 -0.38997 0.08888 -0.41094 0.09143 C -0.42161 0.09004 -0.43242 0.09004 -0.44297 0.08796 C -0.4487 0.08703 -0.45443 0.08402 -0.45963 0.08171 C -0.46159 0.08125 -0.46354 0.08078 -0.46523 0.08032 C -0.48919 0.07199 -0.5 0.07083 -0.52409 0.04652 C -0.52682 0.04444 -0.52969 0.04189 -0.53229 0.03912 C -0.53398 0.03634 -0.53529 0.03333 -0.53672 0.03078 C -0.54818 0.01064 -0.54323 0.01713 -0.55013 0.00879 C -0.5694 -0.04445 -0.55443 0.00138 -0.56263 -0.03079 C -0.56745 -0.05024 -0.57448 -0.06806 -0.57773 -0.08797 C -0.5793 -0.09723 -0.58086 -0.10602 -0.58229 -0.11505 C -0.58255 -0.11713 -0.58281 -0.11922 -0.5832 -0.12153 C -0.58424 -0.12871 -0.58568 -0.13612 -0.58672 -0.14352 C -0.58776 -0.15139 -0.58841 -0.15949 -0.58945 -0.16737 C -0.60065 -0.25718 -0.58945 -0.16088 -0.5957 -0.21968 C -0.59583 -0.22199 -0.59622 -0.22385 -0.59648 -0.22639 C -0.59752 -0.23449 -0.59922 -0.24977 -0.59922 -0.24954 C -0.59948 -0.25718 -0.59974 -0.26482 -0.60013 -0.27223 C -0.60026 -0.27547 -0.60078 -0.27848 -0.60104 -0.28195 C -0.60143 -0.2882 -0.60156 -0.29468 -0.60182 -0.30093 C -0.60026 -0.34561 -0.60117 -0.35047 -0.5957 -0.39283 C -0.59544 -0.39468 -0.59427 -0.39561 -0.59388 -0.39746 C -0.5918 -0.40625 -0.59062 -0.41574 -0.58854 -0.42454 C -0.58646 -0.43311 -0.58307 -0.44167 -0.58138 -0.44977 C -0.5789 -0.46274 -0.58021 -0.45718 -0.57239 -0.47848 C -0.572 -0.47963 -0.57122 -0.48056 -0.5707 -0.48195 C -0.56823 -0.48704 -0.56601 -0.4926 -0.56354 -0.49746 C -0.56276 -0.49885 -0.56159 -0.49931 -0.56081 -0.5007 C -0.55768 -0.50579 -0.55351 -0.51528 -0.54922 -0.51968 C -0.54544 -0.52362 -0.5414 -0.52709 -0.53763 -0.53079 C -0.52747 -0.54074 -0.54388 -0.53681 -0.51432 -0.54838 L -0.47851 -0.5625 C -0.47669 -0.5632 -0.47513 -0.56366 -0.47331 -0.56412 L -0.44479 -0.57362 C -0.43424 -0.57709 -0.42682 -0.57778 -0.41445 -0.5801 C -0.3987 -0.58635 -0.41341 -0.58125 -0.38971 -0.58473 C -0.38815 -0.58496 -0.38646 -0.58612 -0.38515 -0.58635 C -0.37982 -0.58727 -0.375 -0.5875 -0.36979 -0.58797 C -0.36354 -0.59167 -0.36562 -0.59098 -0.35377 -0.59121 L -0.21263 -0.59283 L -0.17435 -0.59584 C -0.17265 -0.59607 -0.1707 -0.59723 -0.16888 -0.59746 C -0.15963 -0.59885 -0.15039 -0.59954 -0.14127 -0.6007 C -0.10755 -0.61065 -0.15091 -0.59838 -0.05208 -0.60394 C -0.03294 -0.60487 0.00521 -0.61019 0.00521 -0.60996 C 0.0138 -0.61204 0.0224 -0.61412 0.03099 -0.61505 C 0.04154 -0.61598 0.05195 -0.61598 0.06237 -0.61644 C 0.07643 -0.61574 0.09323 -0.61551 0.10781 -0.61343 C 0.11849 -0.61181 0.11276 -0.61135 0.12656 -0.60695 C 0.15104 -0.59954 0.11823 -0.61274 0.14636 -0.60232 C 0.16367 -0.59584 0.14154 -0.60186 0.15873 -0.59746 C 0.16563 -0.59306 0.1724 -0.58982 0.17852 -0.58172 C 0.18125 -0.57755 0.1836 -0.57199 0.1862 -0.56737 C 0.19805 -0.54792 0.19154 -0.56135 0.20352 -0.53866 C 0.21068 -0.52477 0.20833 -0.52917 0.21419 -0.51505 C 0.21537 -0.51227 0.21641 -0.50949 0.21758 -0.50695 C 0.21914 -0.50371 0.22136 -0.50093 0.22292 -0.49746 C 0.22487 -0.49399 0.22904 -0.48403 0.23021 -0.4801 C 0.23138 -0.47593 0.23177 -0.47199 0.23294 -0.46737 C 0.23438 -0.46227 0.23672 -0.45834 0.23828 -0.45301 C 0.23945 -0.44931 0.23985 -0.44468 0.24089 -0.44028 C 0.24167 -0.43681 0.24323 -0.43311 0.2444 -0.42917 C 0.24544 -0.42639 0.24636 -0.42292 0.24701 -0.41968 C 0.2474 -0.41829 0.24857 -0.40741 0.24896 -0.40533 C 0.24935 -0.40371 0.25013 -0.40232 0.25052 -0.4007 C 0.25495 -0.36551 0.25456 -0.37662 0.25052 -0.31366 C 0.25013 -0.30278 0.24857 -0.29167 0.24636 -0.28195 C 0.24206 -0.26412 0.24323 -0.2713 0.24167 -0.25949 C 0.24128 -0.2544 0.24128 -0.24885 0.24089 -0.24375 C 0.24063 -0.23959 0.24024 -0.23519 0.24011 -0.23102 C 0.23945 -0.22014 0.23945 -0.20973 0.23906 -0.19931 C 0.23893 -0.19005 0.23854 -0.18102 0.23828 -0.17199 C 0.23789 -0.14352 0.23789 -0.11505 0.23711 -0.08635 C 0.23711 -0.0713 0.23516 -0.0426 0.23477 -0.0294 C 0.23412 0.04189 0.23451 0.11342 0.23294 0.18495 C 0.23281 0.18796 0.2306 0.18935 0.22904 0.19143 C 0.22682 0.19421 0.2237 0.19513 0.22136 0.19745 C 0.21992 0.19861 0.2138 0.20555 0.21146 0.2074 C 0.21029 0.20763 0.20912 0.20833 0.20794 0.20856 C 0.19727 0.21388 0.2237 0.20254 0.19427 0.21342 C 0.18776 0.21574 0.19076 0.21481 0.18203 0.21689 L 0.16406 0.2199 L -0.16458 0.2118 C -0.16771 0.2118 -0.17109 0.21088 -0.17435 0.21018 L -0.22252 0.20555 C -0.22982 0.20463 -0.23724 0.20254 -0.24492 0.20254 C -0.25521 0.20162 -0.26575 0.20115 -0.27604 0.20069 L -0.28581 0.19907 L -0.35664 0.19143 C -0.36888 0.18726 -0.37864 0.18379 -0.39219 0.18333 C -0.40338 0.18287 -0.41484 0.18518 -0.42604 0.18634 C -0.42786 0.18703 -0.44323 0.19143 -0.44739 0.19444 C -0.4595 0.20208 -0.44726 0.1956 -0.45638 0.2037 C -0.45768 0.20555 -0.46406 0.20856 -0.46614 0.20856 C -0.47656 0.20926 -0.48763 0.20856 -0.49831 0.20856 L -0.49831 0.20879 " pathEditMode="relative" rAng="0" ptsTypes="AAAAAAAAAAAAAAAAAAAAAAAAAAAAAAAAAAAAAAAAAAAAAAAAAAAAAAAAAAAAAAAAAAAAAAAAAAAAAAAAAAAAAAAAAAAAAAAAAAAAAAAAAAAAAAAAAA">
                                      <p:cBhvr>
                                        <p:cTn id="8" dur="2000" spd="-100000" fill="hold"/>
                                        <p:tgtEl>
                                          <p:spTgt spid="14"/>
                                        </p:tgtEl>
                                        <p:attrNameLst>
                                          <p:attrName>ppt_x</p:attrName>
                                          <p:attrName>ppt_y</p:attrName>
                                        </p:attrNameLst>
                                      </p:cBhvr>
                                      <p:rCtr x="-17396" y="-12639"/>
                                    </p:animMotion>
                                  </p:childTnLst>
                                </p:cTn>
                              </p:par>
                              <p:par>
                                <p:cTn id="9" presetID="0" presetClass="path" presetSubtype="0" accel="50000" decel="50000" fill="hold" grpId="0" nodeType="withEffect">
                                  <p:stCondLst>
                                    <p:cond delay="0"/>
                                  </p:stCondLst>
                                  <p:childTnLst>
                                    <p:animMotion origin="layout" path="M 0.00482 0.02083 L 0.00482 0.02106 C 0.00599 0.03935 0.00638 0.0581 0.00847 0.07638 C 0.0112 0.10138 0.00951 0.08703 0.01381 0.11944 C 0.01667 0.18055 0.0155 0.16203 0.02631 0.27638 C 0.0293 0.3081 0.03217 0.34004 0.03516 0.37176 C 0.03633 0.38287 0.03789 0.39375 0.03881 0.40509 C 0.05691 0.63125 0.03985 0.43657 0.04857 0.53518 C 0.04948 0.55949 0.05039 0.58379 0.05131 0.6081 C 0.05261 0.64652 0.05105 0.62847 0.05313 0.64953 C 0.04779 0.65254 0.0517 0.65185 0.04688 0.63981 C 0.04024 0.62384 0.03386 0.60717 0.02631 0.59236 C 0.00521 0.55092 -0.0207 0.51713 -0.03893 0.47176 L -0.12643 0.25254 C -0.13033 0.24282 -0.13411 0.2324 -0.13802 0.22245 C -0.15247 0.18588 -0.16718 0.14953 -0.18177 0.11296 C -0.19205 0.08726 -0.18164 0.11388 -0.20052 0.06527 C -0.20117 0.06388 -0.20156 0.06203 -0.20234 0.06064 C -0.20976 0.04537 -0.21679 0.02939 -0.22461 0.01458 C -0.22669 0.01064 -0.22955 0.00879 -0.23177 0.00509 C -0.24479 -0.01667 -0.25742 -0.03936 -0.27018 -0.06158 C -0.27096 -0.0632 -0.27278 -0.06644 -0.27278 -0.06621 C -0.27513 -0.04584 -0.27317 -0.06574 -0.27448 -0.02362 C -0.27487 -0.01829 -0.27526 -0.01297 -0.27552 -0.00764 C -0.27565 0.00671 -0.28033 0.22222 -0.28073 0.24004 C -0.28151 0.25902 -0.2819 0.27801 -0.28268 0.29699 C -0.28398 0.34791 -0.28476 0.39861 -0.28619 0.44953 C -0.28632 0.45416 -0.28698 0.45902 -0.28711 0.46365 C -0.29023 0.54398 -0.28711 0.51226 -0.29062 0.54467 C -0.29101 0.55046 -0.29023 0.55671 -0.2914 0.56203 C -0.29179 0.56365 -0.29375 0.56203 -0.29414 0.56064 C -0.29531 0.55717 -0.29531 0.55301 -0.29609 0.54953 C -0.29843 0.53611 -0.30091 0.52268 -0.30403 0.50972 C -0.3177 0.45277 -0.32955 0.39444 -0.34609 0.34004 C -0.36171 0.28842 -0.35403 0.31527 -0.37643 0.21458 C -0.3776 0.20949 -0.37825 0.20393 -0.37903 0.19861 C -0.38229 0.175 -0.38554 0.15115 -0.3888 0.12731 C -0.38919 0.12569 -0.38958 0.12407 -0.38984 0.12245 C -0.39101 0.11296 -0.39218 0.10347 -0.39336 0.09398 C -0.3944 0.08564 -0.39349 0.08888 -0.39687 0.08287 C -0.4302 0.12106 -0.42578 0.11226 -0.45494 0.16064 C -0.45846 0.16643 -0.46198 0.17268 -0.46484 0.17963 C -0.4957 0.25787 -0.52513 0.3375 -0.55586 0.4162 C -0.57135 0.45601 -0.62721 0.59745 -0.64336 0.61458 C -0.66002 0.63217 -0.65273 0.62291 -0.66562 0.64143 C -0.66849 0.63657 -0.66783 0.63888 -0.66836 0.6287 C -0.66914 0.61342 -0.66953 0.59814 -0.67018 0.58287 C -0.66862 0.50277 -0.66718 0.40486 -0.66393 0.32407 C -0.6625 0.29074 -0.66028 0.2574 -0.65859 0.22407 C -0.65807 0.20324 -0.65677 0.17708 -0.65859 0.15578 C -0.65898 0.15138 -0.66041 0.14745 -0.66119 0.14305 C -0.6625 0.13634 -0.66367 0.12939 -0.66484 0.12245 C -0.66679 0.11064 -0.66588 0.10763 -0.66927 0.10023 C -0.66979 0.09907 -0.67044 0.09814 -0.67109 0.09722 C -0.67369 0.08541 -0.67734 0.0743 -0.67903 0.06226 C -0.68086 0.0493 -0.67955 0.05787 -0.68359 0.0368 C -0.68411 0.03356 -0.68489 0.03055 -0.68528 0.02731 C -0.68567 0.02523 -0.68567 0.02291 -0.68619 0.02083 C -0.68658 0.01967 -0.68737 0.01851 -0.68802 0.01782 C -0.68945 0.01597 -0.69088 0.01412 -0.69244 0.01296 C -0.7013 0.00625 -0.71927 -0.00602 -0.71927 -0.00579 C -0.73502 -0.02709 -0.71419 -0.00024 -0.72552 -0.0125 C -0.72617 -0.0132 -0.72656 -0.01459 -0.72734 -0.01551 C -0.73138 -0.02107 -0.73541 -0.02662 -0.73984 -0.03149 C -0.74739 -0.03982 -0.7457 -0.03936 -0.75052 -0.03936 L -0.75312 -0.11227 " pathEditMode="relative" rAng="0" ptsTypes="AAAAAAAAAAAAAAAAAAAAAAAAAAAAAAAAAAAAAAAAAAAAAAAAAAAAAAAAAAAAAAAAAA">
                                      <p:cBhvr>
                                        <p:cTn id="10" dur="2000" spd="-100000" fill="hold"/>
                                        <p:tgtEl>
                                          <p:spTgt spid="15"/>
                                        </p:tgtEl>
                                        <p:attrNameLst>
                                          <p:attrName>ppt_x</p:attrName>
                                          <p:attrName>ppt_y</p:attrName>
                                        </p:attrNameLst>
                                      </p:cBhvr>
                                      <p:rCtr x="-35482" y="24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8A49338-2C7A-4BEE-8F74-5CA85EE8968D}"/>
              </a:ext>
            </a:extLst>
          </p:cNvPr>
          <p:cNvSpPr>
            <a:spLocks noGrp="1" noChangeArrowheads="1"/>
          </p:cNvSpPr>
          <p:nvPr>
            <p:ph type="title"/>
          </p:nvPr>
        </p:nvSpPr>
        <p:spPr/>
        <p:txBody>
          <a:bodyPr/>
          <a:lstStyle/>
          <a:p>
            <a:r>
              <a:rPr lang="en-US" altLang="en-US" dirty="0"/>
              <a:t>Inheritance</a:t>
            </a:r>
          </a:p>
        </p:txBody>
      </p:sp>
      <p:sp>
        <p:nvSpPr>
          <p:cNvPr id="3" name="TextBox 2">
            <a:extLst>
              <a:ext uri="{FF2B5EF4-FFF2-40B4-BE49-F238E27FC236}">
                <a16:creationId xmlns:a16="http://schemas.microsoft.com/office/drawing/2014/main" id="{2DF83A36-C436-41E0-A8BC-BDBA5EB12DDC}"/>
              </a:ext>
            </a:extLst>
          </p:cNvPr>
          <p:cNvSpPr txBox="1"/>
          <p:nvPr/>
        </p:nvSpPr>
        <p:spPr>
          <a:xfrm>
            <a:off x="1210962" y="1690688"/>
            <a:ext cx="5016843" cy="954107"/>
          </a:xfrm>
          <a:prstGeom prst="rect">
            <a:avLst/>
          </a:prstGeom>
          <a:noFill/>
        </p:spPr>
        <p:txBody>
          <a:bodyPr wrap="square" rtlCol="0">
            <a:spAutoFit/>
          </a:bodyPr>
          <a:lstStyle/>
          <a:p>
            <a:r>
              <a:rPr lang="en-US" sz="2800" dirty="0"/>
              <a:t>Used to support code reuse in a principled and organized manner</a:t>
            </a:r>
          </a:p>
        </p:txBody>
      </p:sp>
    </p:spTree>
    <p:extLst>
      <p:ext uri="{BB962C8B-B14F-4D97-AF65-F5344CB8AC3E}">
        <p14:creationId xmlns:p14="http://schemas.microsoft.com/office/powerpoint/2010/main" val="415573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F77257-2475-4498-A8FC-242599F5E03D}"/>
              </a:ext>
            </a:extLst>
          </p:cNvPr>
          <p:cNvSpPr>
            <a:spLocks noGrp="1"/>
          </p:cNvSpPr>
          <p:nvPr>
            <p:ph type="title"/>
          </p:nvPr>
        </p:nvSpPr>
        <p:spPr/>
        <p:txBody>
          <a:bodyPr/>
          <a:lstStyle/>
          <a:p>
            <a:r>
              <a:rPr lang="en-US" dirty="0"/>
              <a:t>Cheeseburger Example</a:t>
            </a:r>
          </a:p>
        </p:txBody>
      </p:sp>
      <p:pic>
        <p:nvPicPr>
          <p:cNvPr id="6" name="Picture 5">
            <a:extLst>
              <a:ext uri="{FF2B5EF4-FFF2-40B4-BE49-F238E27FC236}">
                <a16:creationId xmlns:a16="http://schemas.microsoft.com/office/drawing/2014/main" id="{6061BE15-4D61-45DB-AAF5-4B1A5FFD2C36}"/>
              </a:ext>
            </a:extLst>
          </p:cNvPr>
          <p:cNvPicPr>
            <a:picLocks noChangeAspect="1"/>
          </p:cNvPicPr>
          <p:nvPr/>
        </p:nvPicPr>
        <p:blipFill>
          <a:blip r:embed="rId3"/>
          <a:stretch>
            <a:fillRect/>
          </a:stretch>
        </p:blipFill>
        <p:spPr>
          <a:xfrm>
            <a:off x="2046580" y="1605381"/>
            <a:ext cx="2057869" cy="1194072"/>
          </a:xfrm>
          <a:prstGeom prst="rect">
            <a:avLst/>
          </a:prstGeom>
        </p:spPr>
      </p:pic>
      <p:pic>
        <p:nvPicPr>
          <p:cNvPr id="7" name="Picture 6">
            <a:extLst>
              <a:ext uri="{FF2B5EF4-FFF2-40B4-BE49-F238E27FC236}">
                <a16:creationId xmlns:a16="http://schemas.microsoft.com/office/drawing/2014/main" id="{DA6D0303-8FC8-4498-9B19-360761D29BED}"/>
              </a:ext>
            </a:extLst>
          </p:cNvPr>
          <p:cNvPicPr>
            <a:picLocks noChangeAspect="1"/>
          </p:cNvPicPr>
          <p:nvPr/>
        </p:nvPicPr>
        <p:blipFill>
          <a:blip r:embed="rId4"/>
          <a:stretch>
            <a:fillRect/>
          </a:stretch>
        </p:blipFill>
        <p:spPr>
          <a:xfrm>
            <a:off x="1162203" y="4064773"/>
            <a:ext cx="1913312" cy="1325563"/>
          </a:xfrm>
          <a:prstGeom prst="rect">
            <a:avLst/>
          </a:prstGeom>
        </p:spPr>
      </p:pic>
      <p:pic>
        <p:nvPicPr>
          <p:cNvPr id="8" name="Picture 7">
            <a:extLst>
              <a:ext uri="{FF2B5EF4-FFF2-40B4-BE49-F238E27FC236}">
                <a16:creationId xmlns:a16="http://schemas.microsoft.com/office/drawing/2014/main" id="{1BDBD46D-7956-4AD2-B1C0-BC9D93B0420F}"/>
              </a:ext>
            </a:extLst>
          </p:cNvPr>
          <p:cNvPicPr>
            <a:picLocks noChangeAspect="1"/>
          </p:cNvPicPr>
          <p:nvPr/>
        </p:nvPicPr>
        <p:blipFill>
          <a:blip r:embed="rId5"/>
          <a:stretch>
            <a:fillRect/>
          </a:stretch>
        </p:blipFill>
        <p:spPr>
          <a:xfrm>
            <a:off x="3105745" y="4064773"/>
            <a:ext cx="2197242" cy="1349184"/>
          </a:xfrm>
          <a:prstGeom prst="rect">
            <a:avLst/>
          </a:prstGeom>
        </p:spPr>
      </p:pic>
      <p:grpSp>
        <p:nvGrpSpPr>
          <p:cNvPr id="25" name="Group 24">
            <a:extLst>
              <a:ext uri="{FF2B5EF4-FFF2-40B4-BE49-F238E27FC236}">
                <a16:creationId xmlns:a16="http://schemas.microsoft.com/office/drawing/2014/main" id="{DC3BEA4C-512E-466E-B594-8D10841C50BB}"/>
              </a:ext>
            </a:extLst>
          </p:cNvPr>
          <p:cNvGrpSpPr/>
          <p:nvPr/>
        </p:nvGrpSpPr>
        <p:grpSpPr>
          <a:xfrm>
            <a:off x="1982948" y="2779929"/>
            <a:ext cx="1031232" cy="1262190"/>
            <a:chOff x="2309349" y="3365998"/>
            <a:chExt cx="999907" cy="1218548"/>
          </a:xfrm>
        </p:grpSpPr>
        <p:cxnSp>
          <p:nvCxnSpPr>
            <p:cNvPr id="12" name="Straight Connector 11">
              <a:extLst>
                <a:ext uri="{FF2B5EF4-FFF2-40B4-BE49-F238E27FC236}">
                  <a16:creationId xmlns:a16="http://schemas.microsoft.com/office/drawing/2014/main" id="{20CB1F11-5C34-44BD-9893-050331505106}"/>
                </a:ext>
              </a:extLst>
            </p:cNvPr>
            <p:cNvCxnSpPr>
              <a:cxnSpLocks/>
            </p:cNvCxnSpPr>
            <p:nvPr/>
          </p:nvCxnSpPr>
          <p:spPr>
            <a:xfrm flipV="1">
              <a:off x="2309349" y="3693347"/>
              <a:ext cx="739938" cy="891199"/>
            </a:xfrm>
            <a:prstGeom prst="line">
              <a:avLst/>
            </a:prstGeom>
            <a:ln w="57150"/>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18EDA867-90D5-4C29-A5E9-60DDECF5EE8D}"/>
                </a:ext>
              </a:extLst>
            </p:cNvPr>
            <p:cNvSpPr/>
            <p:nvPr/>
          </p:nvSpPr>
          <p:spPr>
            <a:xfrm rot="2282151">
              <a:off x="2917370" y="3365998"/>
              <a:ext cx="391886" cy="533966"/>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D9B1E695-BBA2-4ABA-9AC1-41B9D564548E}"/>
              </a:ext>
            </a:extLst>
          </p:cNvPr>
          <p:cNvGrpSpPr/>
          <p:nvPr/>
        </p:nvGrpSpPr>
        <p:grpSpPr>
          <a:xfrm flipH="1">
            <a:off x="3057774" y="2779929"/>
            <a:ext cx="1031232" cy="1262190"/>
            <a:chOff x="2309349" y="3365998"/>
            <a:chExt cx="999907" cy="1218548"/>
          </a:xfrm>
        </p:grpSpPr>
        <p:cxnSp>
          <p:nvCxnSpPr>
            <p:cNvPr id="41" name="Straight Connector 40">
              <a:extLst>
                <a:ext uri="{FF2B5EF4-FFF2-40B4-BE49-F238E27FC236}">
                  <a16:creationId xmlns:a16="http://schemas.microsoft.com/office/drawing/2014/main" id="{753C330E-7A57-41A6-B4CD-8DCC06C4F1EE}"/>
                </a:ext>
              </a:extLst>
            </p:cNvPr>
            <p:cNvCxnSpPr>
              <a:cxnSpLocks/>
            </p:cNvCxnSpPr>
            <p:nvPr/>
          </p:nvCxnSpPr>
          <p:spPr>
            <a:xfrm flipV="1">
              <a:off x="2309349" y="3693347"/>
              <a:ext cx="739938" cy="891199"/>
            </a:xfrm>
            <a:prstGeom prst="line">
              <a:avLst/>
            </a:prstGeom>
            <a:ln w="57150"/>
          </p:spPr>
          <p:style>
            <a:lnRef idx="3">
              <a:schemeClr val="dk1"/>
            </a:lnRef>
            <a:fillRef idx="0">
              <a:schemeClr val="dk1"/>
            </a:fillRef>
            <a:effectRef idx="2">
              <a:schemeClr val="dk1"/>
            </a:effectRef>
            <a:fontRef idx="minor">
              <a:schemeClr val="tx1"/>
            </a:fontRef>
          </p:style>
        </p:cxnSp>
        <p:sp>
          <p:nvSpPr>
            <p:cNvPr id="42" name="Isosceles Triangle 41">
              <a:extLst>
                <a:ext uri="{FF2B5EF4-FFF2-40B4-BE49-F238E27FC236}">
                  <a16:creationId xmlns:a16="http://schemas.microsoft.com/office/drawing/2014/main" id="{7B8E5B15-B12B-40C1-A481-76A02BFF1ADF}"/>
                </a:ext>
              </a:extLst>
            </p:cNvPr>
            <p:cNvSpPr/>
            <p:nvPr/>
          </p:nvSpPr>
          <p:spPr>
            <a:xfrm rot="2282151">
              <a:off x="2917370" y="3365998"/>
              <a:ext cx="391886" cy="533966"/>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414042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2A3B9E4D-1CC8-42F7-ADA2-53315E34B968}"/>
              </a:ext>
            </a:extLst>
          </p:cNvPr>
          <p:cNvGrpSpPr/>
          <p:nvPr/>
        </p:nvGrpSpPr>
        <p:grpSpPr>
          <a:xfrm>
            <a:off x="3837754" y="3519439"/>
            <a:ext cx="1020265" cy="1623574"/>
            <a:chOff x="9655973" y="2777831"/>
            <a:chExt cx="1162041" cy="1951406"/>
          </a:xfrm>
        </p:grpSpPr>
        <p:cxnSp>
          <p:nvCxnSpPr>
            <p:cNvPr id="47" name="Straight Connector 46">
              <a:extLst>
                <a:ext uri="{FF2B5EF4-FFF2-40B4-BE49-F238E27FC236}">
                  <a16:creationId xmlns:a16="http://schemas.microsoft.com/office/drawing/2014/main" id="{6BF5E596-242A-4F73-A798-2D9F5A046AD5}"/>
                </a:ext>
              </a:extLst>
            </p:cNvPr>
            <p:cNvCxnSpPr>
              <a:cxnSpLocks/>
            </p:cNvCxnSpPr>
            <p:nvPr/>
          </p:nvCxnSpPr>
          <p:spPr>
            <a:xfrm flipH="1" flipV="1">
              <a:off x="9934975" y="3163843"/>
              <a:ext cx="883039" cy="1565394"/>
            </a:xfrm>
            <a:prstGeom prst="line">
              <a:avLst/>
            </a:prstGeom>
            <a:ln>
              <a:tailEnd w="lg" len="lg"/>
            </a:ln>
          </p:spPr>
          <p:style>
            <a:lnRef idx="3">
              <a:schemeClr val="dk1"/>
            </a:lnRef>
            <a:fillRef idx="0">
              <a:schemeClr val="dk1"/>
            </a:fillRef>
            <a:effectRef idx="2">
              <a:schemeClr val="dk1"/>
            </a:effectRef>
            <a:fontRef idx="minor">
              <a:schemeClr val="tx1"/>
            </a:fontRef>
          </p:style>
        </p:cxnSp>
        <p:sp>
          <p:nvSpPr>
            <p:cNvPr id="54" name="Isosceles Triangle 53">
              <a:extLst>
                <a:ext uri="{FF2B5EF4-FFF2-40B4-BE49-F238E27FC236}">
                  <a16:creationId xmlns:a16="http://schemas.microsoft.com/office/drawing/2014/main" id="{A57BB197-B71A-4631-B1C1-D732AC0BCA59}"/>
                </a:ext>
              </a:extLst>
            </p:cNvPr>
            <p:cNvSpPr/>
            <p:nvPr/>
          </p:nvSpPr>
          <p:spPr>
            <a:xfrm rot="19761993">
              <a:off x="9655973" y="2777831"/>
              <a:ext cx="391886" cy="41119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4" name="Title 3">
            <a:extLst>
              <a:ext uri="{FF2B5EF4-FFF2-40B4-BE49-F238E27FC236}">
                <a16:creationId xmlns:a16="http://schemas.microsoft.com/office/drawing/2014/main" id="{5DF77257-2475-4498-A8FC-242599F5E03D}"/>
              </a:ext>
            </a:extLst>
          </p:cNvPr>
          <p:cNvSpPr>
            <a:spLocks noGrp="1"/>
          </p:cNvSpPr>
          <p:nvPr>
            <p:ph type="title"/>
          </p:nvPr>
        </p:nvSpPr>
        <p:spPr/>
        <p:txBody>
          <a:bodyPr/>
          <a:lstStyle/>
          <a:p>
            <a:r>
              <a:rPr lang="en-US" dirty="0"/>
              <a:t>Cheeseburger Example</a:t>
            </a:r>
          </a:p>
        </p:txBody>
      </p:sp>
      <p:grpSp>
        <p:nvGrpSpPr>
          <p:cNvPr id="33" name="Group 32">
            <a:extLst>
              <a:ext uri="{FF2B5EF4-FFF2-40B4-BE49-F238E27FC236}">
                <a16:creationId xmlns:a16="http://schemas.microsoft.com/office/drawing/2014/main" id="{D1D6EC1F-032A-4A08-9681-F3EA3432C84C}"/>
              </a:ext>
            </a:extLst>
          </p:cNvPr>
          <p:cNvGrpSpPr/>
          <p:nvPr/>
        </p:nvGrpSpPr>
        <p:grpSpPr>
          <a:xfrm>
            <a:off x="2462932" y="1690688"/>
            <a:ext cx="1676400" cy="1837192"/>
            <a:chOff x="7293428" y="1503263"/>
            <a:chExt cx="1676400" cy="1837192"/>
          </a:xfrm>
        </p:grpSpPr>
        <p:sp>
          <p:nvSpPr>
            <p:cNvPr id="30" name="Rectangle 29">
              <a:extLst>
                <a:ext uri="{FF2B5EF4-FFF2-40B4-BE49-F238E27FC236}">
                  <a16:creationId xmlns:a16="http://schemas.microsoft.com/office/drawing/2014/main" id="{1CC86B28-DF6B-4BFE-92E4-376E4EAEB09D}"/>
                </a:ext>
              </a:extLst>
            </p:cNvPr>
            <p:cNvSpPr/>
            <p:nvPr/>
          </p:nvSpPr>
          <p:spPr>
            <a:xfrm>
              <a:off x="7293428" y="1503263"/>
              <a:ext cx="1676400" cy="5116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Hamburger</a:t>
              </a:r>
            </a:p>
          </p:txBody>
        </p:sp>
        <p:sp>
          <p:nvSpPr>
            <p:cNvPr id="31" name="Rectangle 30">
              <a:extLst>
                <a:ext uri="{FF2B5EF4-FFF2-40B4-BE49-F238E27FC236}">
                  <a16:creationId xmlns:a16="http://schemas.microsoft.com/office/drawing/2014/main" id="{DCC4488F-9F22-4C99-AE1C-A1E8283D99CA}"/>
                </a:ext>
              </a:extLst>
            </p:cNvPr>
            <p:cNvSpPr/>
            <p:nvPr/>
          </p:nvSpPr>
          <p:spPr>
            <a:xfrm>
              <a:off x="7293428" y="2014892"/>
              <a:ext cx="1676400" cy="1325563"/>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bread</a:t>
              </a:r>
            </a:p>
            <a:p>
              <a:r>
                <a:rPr lang="en-US" sz="1600" dirty="0"/>
                <a:t>patty</a:t>
              </a:r>
            </a:p>
            <a:p>
              <a:r>
                <a:rPr lang="en-US" sz="1600" dirty="0"/>
                <a:t>ketchup</a:t>
              </a:r>
            </a:p>
            <a:p>
              <a:r>
                <a:rPr lang="en-US" sz="1600" dirty="0"/>
                <a:t>mustard</a:t>
              </a:r>
            </a:p>
            <a:p>
              <a:r>
                <a:rPr lang="en-US" sz="1600" dirty="0"/>
                <a:t>pickles</a:t>
              </a:r>
            </a:p>
          </p:txBody>
        </p:sp>
      </p:grpSp>
      <p:grpSp>
        <p:nvGrpSpPr>
          <p:cNvPr id="34" name="Group 33">
            <a:extLst>
              <a:ext uri="{FF2B5EF4-FFF2-40B4-BE49-F238E27FC236}">
                <a16:creationId xmlns:a16="http://schemas.microsoft.com/office/drawing/2014/main" id="{81E053D4-331B-4B3C-8D6C-C4BBC6B7690F}"/>
              </a:ext>
            </a:extLst>
          </p:cNvPr>
          <p:cNvGrpSpPr/>
          <p:nvPr/>
        </p:nvGrpSpPr>
        <p:grpSpPr>
          <a:xfrm>
            <a:off x="3946994" y="4631384"/>
            <a:ext cx="2149006" cy="1241348"/>
            <a:chOff x="7293428" y="1503263"/>
            <a:chExt cx="1676400" cy="1241348"/>
          </a:xfrm>
        </p:grpSpPr>
        <p:sp>
          <p:nvSpPr>
            <p:cNvPr id="36" name="Rectangle 35">
              <a:extLst>
                <a:ext uri="{FF2B5EF4-FFF2-40B4-BE49-F238E27FC236}">
                  <a16:creationId xmlns:a16="http://schemas.microsoft.com/office/drawing/2014/main" id="{8B4F9B2A-A889-42B2-80D5-5F7564D81A3D}"/>
                </a:ext>
              </a:extLst>
            </p:cNvPr>
            <p:cNvSpPr/>
            <p:nvPr/>
          </p:nvSpPr>
          <p:spPr>
            <a:xfrm>
              <a:off x="7293428" y="2014893"/>
              <a:ext cx="1676400" cy="729718"/>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bacon </a:t>
              </a:r>
            </a:p>
            <a:p>
              <a:r>
                <a:rPr lang="en-US" sz="1600" dirty="0"/>
                <a:t>cheese </a:t>
              </a:r>
            </a:p>
          </p:txBody>
        </p:sp>
        <p:sp>
          <p:nvSpPr>
            <p:cNvPr id="35" name="Rectangle 34">
              <a:extLst>
                <a:ext uri="{FF2B5EF4-FFF2-40B4-BE49-F238E27FC236}">
                  <a16:creationId xmlns:a16="http://schemas.microsoft.com/office/drawing/2014/main" id="{58F01336-6525-479D-A3C3-F6EAF2F912C5}"/>
                </a:ext>
              </a:extLst>
            </p:cNvPr>
            <p:cNvSpPr/>
            <p:nvPr/>
          </p:nvSpPr>
          <p:spPr>
            <a:xfrm>
              <a:off x="7293428" y="1503263"/>
              <a:ext cx="1676400" cy="5116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BaconCheeseBurger</a:t>
              </a:r>
            </a:p>
          </p:txBody>
        </p:sp>
      </p:grpSp>
      <p:grpSp>
        <p:nvGrpSpPr>
          <p:cNvPr id="29" name="Group 28">
            <a:extLst>
              <a:ext uri="{FF2B5EF4-FFF2-40B4-BE49-F238E27FC236}">
                <a16:creationId xmlns:a16="http://schemas.microsoft.com/office/drawing/2014/main" id="{ECBD8F9B-2CF7-4676-993F-9973371E77E1}"/>
              </a:ext>
            </a:extLst>
          </p:cNvPr>
          <p:cNvGrpSpPr/>
          <p:nvPr/>
        </p:nvGrpSpPr>
        <p:grpSpPr>
          <a:xfrm flipH="1">
            <a:off x="1868219" y="3515130"/>
            <a:ext cx="1020265" cy="1623574"/>
            <a:chOff x="9655973" y="2777831"/>
            <a:chExt cx="1162041" cy="1951406"/>
          </a:xfrm>
        </p:grpSpPr>
        <p:cxnSp>
          <p:nvCxnSpPr>
            <p:cNvPr id="32" name="Straight Connector 31">
              <a:extLst>
                <a:ext uri="{FF2B5EF4-FFF2-40B4-BE49-F238E27FC236}">
                  <a16:creationId xmlns:a16="http://schemas.microsoft.com/office/drawing/2014/main" id="{2375AB83-CEDC-4CAE-8162-CA59FBA1C4C8}"/>
                </a:ext>
              </a:extLst>
            </p:cNvPr>
            <p:cNvCxnSpPr>
              <a:cxnSpLocks/>
            </p:cNvCxnSpPr>
            <p:nvPr/>
          </p:nvCxnSpPr>
          <p:spPr>
            <a:xfrm flipH="1" flipV="1">
              <a:off x="9934975" y="3163843"/>
              <a:ext cx="883039" cy="1565394"/>
            </a:xfrm>
            <a:prstGeom prst="line">
              <a:avLst/>
            </a:prstGeom>
            <a:ln>
              <a:tailEnd w="lg" len="lg"/>
            </a:ln>
          </p:spPr>
          <p:style>
            <a:lnRef idx="3">
              <a:schemeClr val="dk1"/>
            </a:lnRef>
            <a:fillRef idx="0">
              <a:schemeClr val="dk1"/>
            </a:fillRef>
            <a:effectRef idx="2">
              <a:schemeClr val="dk1"/>
            </a:effectRef>
            <a:fontRef idx="minor">
              <a:schemeClr val="tx1"/>
            </a:fontRef>
          </p:style>
        </p:cxnSp>
        <p:sp>
          <p:nvSpPr>
            <p:cNvPr id="40" name="Isosceles Triangle 39">
              <a:extLst>
                <a:ext uri="{FF2B5EF4-FFF2-40B4-BE49-F238E27FC236}">
                  <a16:creationId xmlns:a16="http://schemas.microsoft.com/office/drawing/2014/main" id="{855DD3D9-DC5A-412C-A68F-89CE8AAF82F5}"/>
                </a:ext>
              </a:extLst>
            </p:cNvPr>
            <p:cNvSpPr/>
            <p:nvPr/>
          </p:nvSpPr>
          <p:spPr>
            <a:xfrm rot="19761993">
              <a:off x="9655973" y="2777831"/>
              <a:ext cx="391886" cy="41119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57AC3D4E-58C0-42FA-8771-DB62588EC561}"/>
              </a:ext>
            </a:extLst>
          </p:cNvPr>
          <p:cNvGrpSpPr/>
          <p:nvPr/>
        </p:nvGrpSpPr>
        <p:grpSpPr>
          <a:xfrm>
            <a:off x="978869" y="4743323"/>
            <a:ext cx="1676400" cy="917242"/>
            <a:chOff x="7293428" y="1503263"/>
            <a:chExt cx="1676400" cy="917242"/>
          </a:xfrm>
        </p:grpSpPr>
        <p:sp>
          <p:nvSpPr>
            <p:cNvPr id="38" name="Rectangle 37">
              <a:extLst>
                <a:ext uri="{FF2B5EF4-FFF2-40B4-BE49-F238E27FC236}">
                  <a16:creationId xmlns:a16="http://schemas.microsoft.com/office/drawing/2014/main" id="{F7EEB47C-ABCD-4196-932C-B7AD2D503DBE}"/>
                </a:ext>
              </a:extLst>
            </p:cNvPr>
            <p:cNvSpPr/>
            <p:nvPr/>
          </p:nvSpPr>
          <p:spPr>
            <a:xfrm>
              <a:off x="7293428" y="1503263"/>
              <a:ext cx="1676400" cy="5116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Cheeseburger</a:t>
              </a:r>
            </a:p>
          </p:txBody>
        </p:sp>
        <p:sp>
          <p:nvSpPr>
            <p:cNvPr id="39" name="Rectangle 38">
              <a:extLst>
                <a:ext uri="{FF2B5EF4-FFF2-40B4-BE49-F238E27FC236}">
                  <a16:creationId xmlns:a16="http://schemas.microsoft.com/office/drawing/2014/main" id="{7E2019C6-74FC-4CE1-A95A-4D0BEFFD34A0}"/>
                </a:ext>
              </a:extLst>
            </p:cNvPr>
            <p:cNvSpPr/>
            <p:nvPr/>
          </p:nvSpPr>
          <p:spPr>
            <a:xfrm>
              <a:off x="7293428" y="2014892"/>
              <a:ext cx="1676400" cy="405613"/>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cheese </a:t>
              </a:r>
            </a:p>
          </p:txBody>
        </p:sp>
      </p:grpSp>
    </p:spTree>
    <p:extLst>
      <p:ext uri="{BB962C8B-B14F-4D97-AF65-F5344CB8AC3E}">
        <p14:creationId xmlns:p14="http://schemas.microsoft.com/office/powerpoint/2010/main" val="4126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5F83F8-69EC-4B10-8A8B-FD8C227C8F6C}"/>
              </a:ext>
            </a:extLst>
          </p:cNvPr>
          <p:cNvGrpSpPr/>
          <p:nvPr/>
        </p:nvGrpSpPr>
        <p:grpSpPr>
          <a:xfrm>
            <a:off x="852185" y="934636"/>
            <a:ext cx="1944817" cy="5091202"/>
            <a:chOff x="2259379" y="1638966"/>
            <a:chExt cx="2172195" cy="5510147"/>
          </a:xfrm>
        </p:grpSpPr>
        <p:grpSp>
          <p:nvGrpSpPr>
            <p:cNvPr id="42" name="Group 41">
              <a:extLst>
                <a:ext uri="{FF2B5EF4-FFF2-40B4-BE49-F238E27FC236}">
                  <a16:creationId xmlns:a16="http://schemas.microsoft.com/office/drawing/2014/main" id="{D471C26C-5754-46BF-84A5-140C13ED0B3F}"/>
                </a:ext>
              </a:extLst>
            </p:cNvPr>
            <p:cNvGrpSpPr/>
            <p:nvPr/>
          </p:nvGrpSpPr>
          <p:grpSpPr>
            <a:xfrm>
              <a:off x="3149533" y="5047292"/>
              <a:ext cx="391886" cy="1002994"/>
              <a:chOff x="3147707" y="2938200"/>
              <a:chExt cx="391886" cy="1002994"/>
            </a:xfrm>
          </p:grpSpPr>
          <p:cxnSp>
            <p:nvCxnSpPr>
              <p:cNvPr id="43" name="Straight Connector 42">
                <a:extLst>
                  <a:ext uri="{FF2B5EF4-FFF2-40B4-BE49-F238E27FC236}">
                    <a16:creationId xmlns:a16="http://schemas.microsoft.com/office/drawing/2014/main" id="{D9B62387-B4A5-4F4E-8D6F-5919B7E24CC1}"/>
                  </a:ext>
                </a:extLst>
              </p:cNvPr>
              <p:cNvCxnSpPr>
                <a:cxnSpLocks/>
                <a:endCxn id="44" idx="3"/>
              </p:cNvCxnSpPr>
              <p:nvPr/>
            </p:nvCxnSpPr>
            <p:spPr>
              <a:xfrm flipV="1">
                <a:off x="3352256" y="3349204"/>
                <a:ext cx="230" cy="591990"/>
              </a:xfrm>
              <a:prstGeom prst="line">
                <a:avLst/>
              </a:prstGeom>
              <a:ln>
                <a:tailEnd w="lg" len="lg"/>
              </a:ln>
            </p:spPr>
            <p:style>
              <a:lnRef idx="3">
                <a:schemeClr val="dk1"/>
              </a:lnRef>
              <a:fillRef idx="0">
                <a:schemeClr val="dk1"/>
              </a:fillRef>
              <a:effectRef idx="2">
                <a:schemeClr val="dk1"/>
              </a:effectRef>
              <a:fontRef idx="minor">
                <a:schemeClr val="tx1"/>
              </a:fontRef>
            </p:style>
          </p:cxnSp>
          <p:sp>
            <p:nvSpPr>
              <p:cNvPr id="44" name="Isosceles Triangle 43">
                <a:extLst>
                  <a:ext uri="{FF2B5EF4-FFF2-40B4-BE49-F238E27FC236}">
                    <a16:creationId xmlns:a16="http://schemas.microsoft.com/office/drawing/2014/main" id="{9978FA04-1E89-4CA3-9446-BDA076252608}"/>
                  </a:ext>
                </a:extLst>
              </p:cNvPr>
              <p:cNvSpPr/>
              <p:nvPr/>
            </p:nvSpPr>
            <p:spPr>
              <a:xfrm rot="21452205">
                <a:off x="3147707" y="2938200"/>
                <a:ext cx="391886" cy="41119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2192D1EA-06A7-4398-90BD-61939D203CC4}"/>
                </a:ext>
              </a:extLst>
            </p:cNvPr>
            <p:cNvGrpSpPr/>
            <p:nvPr/>
          </p:nvGrpSpPr>
          <p:grpSpPr>
            <a:xfrm>
              <a:off x="3149533" y="2746057"/>
              <a:ext cx="391886" cy="1002994"/>
              <a:chOff x="3147707" y="2746057"/>
              <a:chExt cx="391886" cy="1002994"/>
            </a:xfrm>
          </p:grpSpPr>
          <p:cxnSp>
            <p:nvCxnSpPr>
              <p:cNvPr id="40" name="Straight Connector 39">
                <a:extLst>
                  <a:ext uri="{FF2B5EF4-FFF2-40B4-BE49-F238E27FC236}">
                    <a16:creationId xmlns:a16="http://schemas.microsoft.com/office/drawing/2014/main" id="{4B28705B-30DE-4D17-8F35-B80C48F056C9}"/>
                  </a:ext>
                </a:extLst>
              </p:cNvPr>
              <p:cNvCxnSpPr>
                <a:cxnSpLocks/>
                <a:endCxn id="41" idx="3"/>
              </p:cNvCxnSpPr>
              <p:nvPr/>
            </p:nvCxnSpPr>
            <p:spPr>
              <a:xfrm flipV="1">
                <a:off x="3352256" y="3157061"/>
                <a:ext cx="230" cy="591990"/>
              </a:xfrm>
              <a:prstGeom prst="line">
                <a:avLst/>
              </a:prstGeom>
              <a:ln>
                <a:tailEnd w="lg" len="lg"/>
              </a:ln>
            </p:spPr>
            <p:style>
              <a:lnRef idx="3">
                <a:schemeClr val="dk1"/>
              </a:lnRef>
              <a:fillRef idx="0">
                <a:schemeClr val="dk1"/>
              </a:fillRef>
              <a:effectRef idx="2">
                <a:schemeClr val="dk1"/>
              </a:effectRef>
              <a:fontRef idx="minor">
                <a:schemeClr val="tx1"/>
              </a:fontRef>
            </p:style>
          </p:cxnSp>
          <p:sp>
            <p:nvSpPr>
              <p:cNvPr id="41" name="Isosceles Triangle 40">
                <a:extLst>
                  <a:ext uri="{FF2B5EF4-FFF2-40B4-BE49-F238E27FC236}">
                    <a16:creationId xmlns:a16="http://schemas.microsoft.com/office/drawing/2014/main" id="{3F74E805-8648-496E-86D2-E9D7D7C778F4}"/>
                  </a:ext>
                </a:extLst>
              </p:cNvPr>
              <p:cNvSpPr/>
              <p:nvPr/>
            </p:nvSpPr>
            <p:spPr>
              <a:xfrm rot="21452205">
                <a:off x="3147707" y="2746057"/>
                <a:ext cx="391886" cy="41119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061BE15-4D61-45DB-AAF5-4B1A5FFD2C36}"/>
                </a:ext>
              </a:extLst>
            </p:cNvPr>
            <p:cNvPicPr>
              <a:picLocks noChangeAspect="1"/>
            </p:cNvPicPr>
            <p:nvPr/>
          </p:nvPicPr>
          <p:blipFill>
            <a:blip r:embed="rId3"/>
            <a:stretch>
              <a:fillRect/>
            </a:stretch>
          </p:blipFill>
          <p:spPr>
            <a:xfrm>
              <a:off x="2316542" y="1638966"/>
              <a:ext cx="2057869" cy="1194072"/>
            </a:xfrm>
            <a:prstGeom prst="rect">
              <a:avLst/>
            </a:prstGeom>
          </p:spPr>
        </p:pic>
        <p:pic>
          <p:nvPicPr>
            <p:cNvPr id="7" name="Picture 6">
              <a:extLst>
                <a:ext uri="{FF2B5EF4-FFF2-40B4-BE49-F238E27FC236}">
                  <a16:creationId xmlns:a16="http://schemas.microsoft.com/office/drawing/2014/main" id="{DA6D0303-8FC8-4498-9B19-360761D29BED}"/>
                </a:ext>
              </a:extLst>
            </p:cNvPr>
            <p:cNvPicPr>
              <a:picLocks noChangeAspect="1"/>
            </p:cNvPicPr>
            <p:nvPr/>
          </p:nvPicPr>
          <p:blipFill>
            <a:blip r:embed="rId4"/>
            <a:stretch>
              <a:fillRect/>
            </a:stretch>
          </p:blipFill>
          <p:spPr>
            <a:xfrm>
              <a:off x="2373705" y="3743611"/>
              <a:ext cx="1943544" cy="1346507"/>
            </a:xfrm>
            <a:prstGeom prst="rect">
              <a:avLst/>
            </a:prstGeom>
          </p:spPr>
        </p:pic>
        <p:pic>
          <p:nvPicPr>
            <p:cNvPr id="8" name="Picture 7">
              <a:extLst>
                <a:ext uri="{FF2B5EF4-FFF2-40B4-BE49-F238E27FC236}">
                  <a16:creationId xmlns:a16="http://schemas.microsoft.com/office/drawing/2014/main" id="{1BDBD46D-7956-4AD2-B1C0-BC9D93B0420F}"/>
                </a:ext>
              </a:extLst>
            </p:cNvPr>
            <p:cNvPicPr>
              <a:picLocks noChangeAspect="1"/>
            </p:cNvPicPr>
            <p:nvPr/>
          </p:nvPicPr>
          <p:blipFill>
            <a:blip r:embed="rId5"/>
            <a:stretch>
              <a:fillRect/>
            </a:stretch>
          </p:blipFill>
          <p:spPr>
            <a:xfrm>
              <a:off x="2259379" y="5815309"/>
              <a:ext cx="2172195" cy="1333804"/>
            </a:xfrm>
            <a:prstGeom prst="rect">
              <a:avLst/>
            </a:prstGeom>
          </p:spPr>
        </p:pic>
      </p:grpSp>
      <p:grpSp>
        <p:nvGrpSpPr>
          <p:cNvPr id="33" name="Group 32">
            <a:extLst>
              <a:ext uri="{FF2B5EF4-FFF2-40B4-BE49-F238E27FC236}">
                <a16:creationId xmlns:a16="http://schemas.microsoft.com/office/drawing/2014/main" id="{D1D6EC1F-032A-4A08-9681-F3EA3432C84C}"/>
              </a:ext>
            </a:extLst>
          </p:cNvPr>
          <p:cNvGrpSpPr/>
          <p:nvPr/>
        </p:nvGrpSpPr>
        <p:grpSpPr>
          <a:xfrm>
            <a:off x="3790577" y="521861"/>
            <a:ext cx="1676400" cy="1837192"/>
            <a:chOff x="7293428" y="1503263"/>
            <a:chExt cx="1676400" cy="1837192"/>
          </a:xfrm>
        </p:grpSpPr>
        <p:sp>
          <p:nvSpPr>
            <p:cNvPr id="30" name="Rectangle 29">
              <a:extLst>
                <a:ext uri="{FF2B5EF4-FFF2-40B4-BE49-F238E27FC236}">
                  <a16:creationId xmlns:a16="http://schemas.microsoft.com/office/drawing/2014/main" id="{1CC86B28-DF6B-4BFE-92E4-376E4EAEB09D}"/>
                </a:ext>
              </a:extLst>
            </p:cNvPr>
            <p:cNvSpPr/>
            <p:nvPr/>
          </p:nvSpPr>
          <p:spPr>
            <a:xfrm>
              <a:off x="7293428" y="1503263"/>
              <a:ext cx="1676400" cy="5116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Hamburger</a:t>
              </a:r>
            </a:p>
          </p:txBody>
        </p:sp>
        <p:sp>
          <p:nvSpPr>
            <p:cNvPr id="31" name="Rectangle 30">
              <a:extLst>
                <a:ext uri="{FF2B5EF4-FFF2-40B4-BE49-F238E27FC236}">
                  <a16:creationId xmlns:a16="http://schemas.microsoft.com/office/drawing/2014/main" id="{DCC4488F-9F22-4C99-AE1C-A1E8283D99CA}"/>
                </a:ext>
              </a:extLst>
            </p:cNvPr>
            <p:cNvSpPr/>
            <p:nvPr/>
          </p:nvSpPr>
          <p:spPr>
            <a:xfrm>
              <a:off x="7293428" y="2014892"/>
              <a:ext cx="1676400" cy="1325563"/>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bread</a:t>
              </a:r>
            </a:p>
            <a:p>
              <a:r>
                <a:rPr lang="en-US" sz="1600" dirty="0"/>
                <a:t>patty</a:t>
              </a:r>
            </a:p>
            <a:p>
              <a:r>
                <a:rPr lang="en-US" sz="1600" dirty="0"/>
                <a:t>ketchup</a:t>
              </a:r>
            </a:p>
            <a:p>
              <a:r>
                <a:rPr lang="en-US" sz="1600" dirty="0"/>
                <a:t>mustard</a:t>
              </a:r>
            </a:p>
            <a:p>
              <a:r>
                <a:rPr lang="en-US" sz="1600" dirty="0"/>
                <a:t>pickles</a:t>
              </a:r>
            </a:p>
          </p:txBody>
        </p:sp>
      </p:grpSp>
      <p:grpSp>
        <p:nvGrpSpPr>
          <p:cNvPr id="34" name="Group 33">
            <a:extLst>
              <a:ext uri="{FF2B5EF4-FFF2-40B4-BE49-F238E27FC236}">
                <a16:creationId xmlns:a16="http://schemas.microsoft.com/office/drawing/2014/main" id="{81E053D4-331B-4B3C-8D6C-C4BBC6B7690F}"/>
              </a:ext>
            </a:extLst>
          </p:cNvPr>
          <p:cNvGrpSpPr/>
          <p:nvPr/>
        </p:nvGrpSpPr>
        <p:grpSpPr>
          <a:xfrm>
            <a:off x="3554274" y="4959231"/>
            <a:ext cx="2149006" cy="983709"/>
            <a:chOff x="7293428" y="1503263"/>
            <a:chExt cx="1676400" cy="983709"/>
          </a:xfrm>
        </p:grpSpPr>
        <p:sp>
          <p:nvSpPr>
            <p:cNvPr id="35" name="Rectangle 34">
              <a:extLst>
                <a:ext uri="{FF2B5EF4-FFF2-40B4-BE49-F238E27FC236}">
                  <a16:creationId xmlns:a16="http://schemas.microsoft.com/office/drawing/2014/main" id="{58F01336-6525-479D-A3C3-F6EAF2F912C5}"/>
                </a:ext>
              </a:extLst>
            </p:cNvPr>
            <p:cNvSpPr/>
            <p:nvPr/>
          </p:nvSpPr>
          <p:spPr>
            <a:xfrm>
              <a:off x="7293428" y="1503263"/>
              <a:ext cx="1676400" cy="5116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BaconCheeseBurger</a:t>
              </a:r>
            </a:p>
          </p:txBody>
        </p:sp>
        <p:sp>
          <p:nvSpPr>
            <p:cNvPr id="36" name="Rectangle 35">
              <a:extLst>
                <a:ext uri="{FF2B5EF4-FFF2-40B4-BE49-F238E27FC236}">
                  <a16:creationId xmlns:a16="http://schemas.microsoft.com/office/drawing/2014/main" id="{8B4F9B2A-A889-42B2-80D5-5F7564D81A3D}"/>
                </a:ext>
              </a:extLst>
            </p:cNvPr>
            <p:cNvSpPr/>
            <p:nvPr/>
          </p:nvSpPr>
          <p:spPr>
            <a:xfrm>
              <a:off x="7293428" y="2014893"/>
              <a:ext cx="1676400" cy="472079"/>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bacon </a:t>
              </a:r>
            </a:p>
          </p:txBody>
        </p:sp>
      </p:grpSp>
      <p:grpSp>
        <p:nvGrpSpPr>
          <p:cNvPr id="37" name="Group 36">
            <a:extLst>
              <a:ext uri="{FF2B5EF4-FFF2-40B4-BE49-F238E27FC236}">
                <a16:creationId xmlns:a16="http://schemas.microsoft.com/office/drawing/2014/main" id="{57AC3D4E-58C0-42FA-8771-DB62588EC561}"/>
              </a:ext>
            </a:extLst>
          </p:cNvPr>
          <p:cNvGrpSpPr/>
          <p:nvPr/>
        </p:nvGrpSpPr>
        <p:grpSpPr>
          <a:xfrm>
            <a:off x="3790577" y="3200521"/>
            <a:ext cx="1676400" cy="917242"/>
            <a:chOff x="7293428" y="1503263"/>
            <a:chExt cx="1676400" cy="917242"/>
          </a:xfrm>
        </p:grpSpPr>
        <p:sp>
          <p:nvSpPr>
            <p:cNvPr id="38" name="Rectangle 37">
              <a:extLst>
                <a:ext uri="{FF2B5EF4-FFF2-40B4-BE49-F238E27FC236}">
                  <a16:creationId xmlns:a16="http://schemas.microsoft.com/office/drawing/2014/main" id="{F7EEB47C-ABCD-4196-932C-B7AD2D503DBE}"/>
                </a:ext>
              </a:extLst>
            </p:cNvPr>
            <p:cNvSpPr/>
            <p:nvPr/>
          </p:nvSpPr>
          <p:spPr>
            <a:xfrm>
              <a:off x="7293428" y="1503263"/>
              <a:ext cx="1676400" cy="5116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Cheeseburger</a:t>
              </a:r>
            </a:p>
          </p:txBody>
        </p:sp>
        <p:sp>
          <p:nvSpPr>
            <p:cNvPr id="39" name="Rectangle 38">
              <a:extLst>
                <a:ext uri="{FF2B5EF4-FFF2-40B4-BE49-F238E27FC236}">
                  <a16:creationId xmlns:a16="http://schemas.microsoft.com/office/drawing/2014/main" id="{7E2019C6-74FC-4CE1-A95A-4D0BEFFD34A0}"/>
                </a:ext>
              </a:extLst>
            </p:cNvPr>
            <p:cNvSpPr/>
            <p:nvPr/>
          </p:nvSpPr>
          <p:spPr>
            <a:xfrm>
              <a:off x="7293428" y="2014892"/>
              <a:ext cx="1676400" cy="405613"/>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cheese </a:t>
              </a:r>
            </a:p>
          </p:txBody>
        </p:sp>
      </p:grpSp>
      <p:grpSp>
        <p:nvGrpSpPr>
          <p:cNvPr id="45" name="Group 44">
            <a:extLst>
              <a:ext uri="{FF2B5EF4-FFF2-40B4-BE49-F238E27FC236}">
                <a16:creationId xmlns:a16="http://schemas.microsoft.com/office/drawing/2014/main" id="{4B6DB924-1FDC-4370-9668-546954B0D50F}"/>
              </a:ext>
            </a:extLst>
          </p:cNvPr>
          <p:cNvGrpSpPr/>
          <p:nvPr/>
        </p:nvGrpSpPr>
        <p:grpSpPr>
          <a:xfrm>
            <a:off x="4432834" y="2359700"/>
            <a:ext cx="391886" cy="840174"/>
            <a:chOff x="3147707" y="2746057"/>
            <a:chExt cx="391886" cy="1002994"/>
          </a:xfrm>
        </p:grpSpPr>
        <p:cxnSp>
          <p:nvCxnSpPr>
            <p:cNvPr id="48" name="Straight Connector 47">
              <a:extLst>
                <a:ext uri="{FF2B5EF4-FFF2-40B4-BE49-F238E27FC236}">
                  <a16:creationId xmlns:a16="http://schemas.microsoft.com/office/drawing/2014/main" id="{5855E70A-DC1C-450E-8208-85B8DA47D1E3}"/>
                </a:ext>
              </a:extLst>
            </p:cNvPr>
            <p:cNvCxnSpPr>
              <a:cxnSpLocks/>
              <a:endCxn id="49" idx="3"/>
            </p:cNvCxnSpPr>
            <p:nvPr/>
          </p:nvCxnSpPr>
          <p:spPr>
            <a:xfrm flipV="1">
              <a:off x="3352256" y="3157061"/>
              <a:ext cx="230" cy="591990"/>
            </a:xfrm>
            <a:prstGeom prst="line">
              <a:avLst/>
            </a:prstGeom>
            <a:ln>
              <a:tailEnd w="lg" len="lg"/>
            </a:ln>
          </p:spPr>
          <p:style>
            <a:lnRef idx="3">
              <a:schemeClr val="dk1"/>
            </a:lnRef>
            <a:fillRef idx="0">
              <a:schemeClr val="dk1"/>
            </a:fillRef>
            <a:effectRef idx="2">
              <a:schemeClr val="dk1"/>
            </a:effectRef>
            <a:fontRef idx="minor">
              <a:schemeClr val="tx1"/>
            </a:fontRef>
          </p:style>
        </p:cxnSp>
        <p:sp>
          <p:nvSpPr>
            <p:cNvPr id="49" name="Isosceles Triangle 48">
              <a:extLst>
                <a:ext uri="{FF2B5EF4-FFF2-40B4-BE49-F238E27FC236}">
                  <a16:creationId xmlns:a16="http://schemas.microsoft.com/office/drawing/2014/main" id="{56D2E75D-4079-46E6-A373-5048AD7545FB}"/>
                </a:ext>
              </a:extLst>
            </p:cNvPr>
            <p:cNvSpPr/>
            <p:nvPr/>
          </p:nvSpPr>
          <p:spPr>
            <a:xfrm rot="21452205">
              <a:off x="3147707" y="2746057"/>
              <a:ext cx="391886" cy="41119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grpSp>
      <p:grpSp>
        <p:nvGrpSpPr>
          <p:cNvPr id="50" name="Group 49">
            <a:extLst>
              <a:ext uri="{FF2B5EF4-FFF2-40B4-BE49-F238E27FC236}">
                <a16:creationId xmlns:a16="http://schemas.microsoft.com/office/drawing/2014/main" id="{1E21E787-5453-4353-880A-3446F3690BCD}"/>
              </a:ext>
            </a:extLst>
          </p:cNvPr>
          <p:cNvGrpSpPr/>
          <p:nvPr/>
        </p:nvGrpSpPr>
        <p:grpSpPr>
          <a:xfrm>
            <a:off x="4432834" y="4118410"/>
            <a:ext cx="391886" cy="840174"/>
            <a:chOff x="3147707" y="2746057"/>
            <a:chExt cx="391886" cy="1002994"/>
          </a:xfrm>
        </p:grpSpPr>
        <p:cxnSp>
          <p:nvCxnSpPr>
            <p:cNvPr id="51" name="Straight Connector 50">
              <a:extLst>
                <a:ext uri="{FF2B5EF4-FFF2-40B4-BE49-F238E27FC236}">
                  <a16:creationId xmlns:a16="http://schemas.microsoft.com/office/drawing/2014/main" id="{D2FD3672-5B30-41D7-A27E-EB241D4123BB}"/>
                </a:ext>
              </a:extLst>
            </p:cNvPr>
            <p:cNvCxnSpPr>
              <a:cxnSpLocks/>
              <a:endCxn id="52" idx="3"/>
            </p:cNvCxnSpPr>
            <p:nvPr/>
          </p:nvCxnSpPr>
          <p:spPr>
            <a:xfrm flipV="1">
              <a:off x="3352256" y="3157061"/>
              <a:ext cx="230" cy="591990"/>
            </a:xfrm>
            <a:prstGeom prst="line">
              <a:avLst/>
            </a:prstGeom>
            <a:ln>
              <a:tailEnd w="lg" len="lg"/>
            </a:ln>
          </p:spPr>
          <p:style>
            <a:lnRef idx="3">
              <a:schemeClr val="dk1"/>
            </a:lnRef>
            <a:fillRef idx="0">
              <a:schemeClr val="dk1"/>
            </a:fillRef>
            <a:effectRef idx="2">
              <a:schemeClr val="dk1"/>
            </a:effectRef>
            <a:fontRef idx="minor">
              <a:schemeClr val="tx1"/>
            </a:fontRef>
          </p:style>
        </p:cxnSp>
        <p:sp>
          <p:nvSpPr>
            <p:cNvPr id="52" name="Isosceles Triangle 51">
              <a:extLst>
                <a:ext uri="{FF2B5EF4-FFF2-40B4-BE49-F238E27FC236}">
                  <a16:creationId xmlns:a16="http://schemas.microsoft.com/office/drawing/2014/main" id="{D10D6A79-ADF5-419B-8480-19E8614FF4B0}"/>
                </a:ext>
              </a:extLst>
            </p:cNvPr>
            <p:cNvSpPr/>
            <p:nvPr/>
          </p:nvSpPr>
          <p:spPr>
            <a:xfrm rot="21452205">
              <a:off x="3147707" y="2746057"/>
              <a:ext cx="391886" cy="41119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grpSp>
    </p:spTree>
    <p:extLst>
      <p:ext uri="{BB962C8B-B14F-4D97-AF65-F5344CB8AC3E}">
        <p14:creationId xmlns:p14="http://schemas.microsoft.com/office/powerpoint/2010/main" val="315128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616B0843-048C-4342-B75F-EAFECAE8D8B7}"/>
              </a:ext>
            </a:extLst>
          </p:cNvPr>
          <p:cNvGrpSpPr/>
          <p:nvPr/>
        </p:nvGrpSpPr>
        <p:grpSpPr>
          <a:xfrm>
            <a:off x="799503" y="1191801"/>
            <a:ext cx="4871069" cy="4474397"/>
            <a:chOff x="794652" y="672858"/>
            <a:chExt cx="4871069" cy="4474397"/>
          </a:xfrm>
        </p:grpSpPr>
        <p:grpSp>
          <p:nvGrpSpPr>
            <p:cNvPr id="3" name="Group 2">
              <a:extLst>
                <a:ext uri="{FF2B5EF4-FFF2-40B4-BE49-F238E27FC236}">
                  <a16:creationId xmlns:a16="http://schemas.microsoft.com/office/drawing/2014/main" id="{818285FF-2A34-48FF-9AB2-E93DEC8B2E9A}"/>
                </a:ext>
              </a:extLst>
            </p:cNvPr>
            <p:cNvGrpSpPr/>
            <p:nvPr/>
          </p:nvGrpSpPr>
          <p:grpSpPr>
            <a:xfrm>
              <a:off x="2426395" y="672858"/>
              <a:ext cx="1676401" cy="1022921"/>
              <a:chOff x="3008649" y="2133866"/>
              <a:chExt cx="1676401" cy="1022921"/>
            </a:xfrm>
          </p:grpSpPr>
          <p:sp>
            <p:nvSpPr>
              <p:cNvPr id="4" name="Rectangle 3">
                <a:extLst>
                  <a:ext uri="{FF2B5EF4-FFF2-40B4-BE49-F238E27FC236}">
                    <a16:creationId xmlns:a16="http://schemas.microsoft.com/office/drawing/2014/main" id="{D6FB18F7-65AA-48E1-86DA-87F01CBACBC7}"/>
                  </a:ext>
                </a:extLst>
              </p:cNvPr>
              <p:cNvSpPr/>
              <p:nvPr/>
            </p:nvSpPr>
            <p:spPr>
              <a:xfrm>
                <a:off x="3008650" y="2133866"/>
                <a:ext cx="1676400" cy="35012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i="1" dirty="0"/>
                  <a:t>Shape</a:t>
                </a:r>
              </a:p>
            </p:txBody>
          </p:sp>
          <p:sp>
            <p:nvSpPr>
              <p:cNvPr id="5" name="Rectangle 4">
                <a:extLst>
                  <a:ext uri="{FF2B5EF4-FFF2-40B4-BE49-F238E27FC236}">
                    <a16:creationId xmlns:a16="http://schemas.microsoft.com/office/drawing/2014/main" id="{08DE80FC-D3CE-4DB7-AD55-6F26A4E46885}"/>
                  </a:ext>
                </a:extLst>
              </p:cNvPr>
              <p:cNvSpPr/>
              <p:nvPr/>
            </p:nvSpPr>
            <p:spPr>
              <a:xfrm>
                <a:off x="3008650" y="2483989"/>
                <a:ext cx="1676400" cy="319787"/>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area : float</a:t>
                </a:r>
              </a:p>
            </p:txBody>
          </p:sp>
          <p:sp>
            <p:nvSpPr>
              <p:cNvPr id="6" name="Rectangle 5">
                <a:extLst>
                  <a:ext uri="{FF2B5EF4-FFF2-40B4-BE49-F238E27FC236}">
                    <a16:creationId xmlns:a16="http://schemas.microsoft.com/office/drawing/2014/main" id="{1AB5FF04-98DF-4C6B-9275-930F20665263}"/>
                  </a:ext>
                </a:extLst>
              </p:cNvPr>
              <p:cNvSpPr/>
              <p:nvPr/>
            </p:nvSpPr>
            <p:spPr>
              <a:xfrm>
                <a:off x="3008649" y="2804659"/>
                <a:ext cx="1676400" cy="352128"/>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i="1" dirty="0"/>
                  <a:t>getArea : float</a:t>
                </a:r>
              </a:p>
            </p:txBody>
          </p:sp>
        </p:grpSp>
        <p:cxnSp>
          <p:nvCxnSpPr>
            <p:cNvPr id="7" name="Straight Connector 12">
              <a:extLst>
                <a:ext uri="{FF2B5EF4-FFF2-40B4-BE49-F238E27FC236}">
                  <a16:creationId xmlns:a16="http://schemas.microsoft.com/office/drawing/2014/main" id="{E7D31143-5ADF-468F-897C-DEB2234DFF3A}"/>
                </a:ext>
              </a:extLst>
            </p:cNvPr>
            <p:cNvCxnSpPr>
              <a:cxnSpLocks/>
              <a:stCxn id="9" idx="0"/>
              <a:endCxn id="6" idx="2"/>
            </p:cNvCxnSpPr>
            <p:nvPr/>
          </p:nvCxnSpPr>
          <p:spPr>
            <a:xfrm rot="5400000" flipH="1" flipV="1">
              <a:off x="2004429" y="1588595"/>
              <a:ext cx="1152981" cy="1367351"/>
            </a:xfrm>
            <a:prstGeom prst="bentConnector3">
              <a:avLst>
                <a:gd name="adj1" fmla="val 50000"/>
              </a:avLst>
            </a:prstGeom>
            <a:ln>
              <a:tailEnd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1758A732-8378-4485-8089-5EBDF4B4F099}"/>
                </a:ext>
              </a:extLst>
            </p:cNvPr>
            <p:cNvGrpSpPr/>
            <p:nvPr/>
          </p:nvGrpSpPr>
          <p:grpSpPr>
            <a:xfrm>
              <a:off x="794652" y="2848760"/>
              <a:ext cx="2205183" cy="1565739"/>
              <a:chOff x="3008649" y="1972361"/>
              <a:chExt cx="1676401" cy="1565739"/>
            </a:xfrm>
          </p:grpSpPr>
          <p:sp>
            <p:nvSpPr>
              <p:cNvPr id="9" name="Rectangle 8">
                <a:extLst>
                  <a:ext uri="{FF2B5EF4-FFF2-40B4-BE49-F238E27FC236}">
                    <a16:creationId xmlns:a16="http://schemas.microsoft.com/office/drawing/2014/main" id="{D9E30961-4AEF-44A4-9961-4AEEA80663C5}"/>
                  </a:ext>
                </a:extLst>
              </p:cNvPr>
              <p:cNvSpPr/>
              <p:nvPr/>
            </p:nvSpPr>
            <p:spPr>
              <a:xfrm>
                <a:off x="3008650" y="1972361"/>
                <a:ext cx="1676400" cy="3501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Circle</a:t>
                </a:r>
              </a:p>
            </p:txBody>
          </p:sp>
          <p:sp>
            <p:nvSpPr>
              <p:cNvPr id="10" name="Rectangle 9">
                <a:extLst>
                  <a:ext uri="{FF2B5EF4-FFF2-40B4-BE49-F238E27FC236}">
                    <a16:creationId xmlns:a16="http://schemas.microsoft.com/office/drawing/2014/main" id="{DAD90971-6505-41AA-ADEB-D5E9EECFA3C2}"/>
                  </a:ext>
                </a:extLst>
              </p:cNvPr>
              <p:cNvSpPr/>
              <p:nvPr/>
            </p:nvSpPr>
            <p:spPr>
              <a:xfrm>
                <a:off x="3008649" y="2322485"/>
                <a:ext cx="1676400" cy="418655"/>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radius : float</a:t>
                </a:r>
              </a:p>
            </p:txBody>
          </p:sp>
          <p:sp>
            <p:nvSpPr>
              <p:cNvPr id="11" name="Rectangle 10">
                <a:extLst>
                  <a:ext uri="{FF2B5EF4-FFF2-40B4-BE49-F238E27FC236}">
                    <a16:creationId xmlns:a16="http://schemas.microsoft.com/office/drawing/2014/main" id="{0FE2A17F-90D2-428C-8103-DC338D0FC64F}"/>
                  </a:ext>
                </a:extLst>
              </p:cNvPr>
              <p:cNvSpPr/>
              <p:nvPr/>
            </p:nvSpPr>
            <p:spPr>
              <a:xfrm>
                <a:off x="3008649" y="2662246"/>
                <a:ext cx="1676400" cy="875854"/>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getRadius : float</a:t>
                </a:r>
              </a:p>
              <a:p>
                <a:r>
                  <a:rPr lang="en-US" sz="1600" dirty="0"/>
                  <a:t>setRadius (float r)</a:t>
                </a:r>
              </a:p>
              <a:p>
                <a:r>
                  <a:rPr lang="en-US" sz="1600" dirty="0"/>
                  <a:t>getArea : float</a:t>
                </a:r>
              </a:p>
            </p:txBody>
          </p:sp>
        </p:grpSp>
        <p:cxnSp>
          <p:nvCxnSpPr>
            <p:cNvPr id="16" name="Straight Connector 12">
              <a:extLst>
                <a:ext uri="{FF2B5EF4-FFF2-40B4-BE49-F238E27FC236}">
                  <a16:creationId xmlns:a16="http://schemas.microsoft.com/office/drawing/2014/main" id="{0DB84AEC-3E38-4A10-B63F-7925800BC189}"/>
                </a:ext>
              </a:extLst>
            </p:cNvPr>
            <p:cNvCxnSpPr>
              <a:cxnSpLocks/>
              <a:stCxn id="19" idx="0"/>
              <a:endCxn id="6" idx="2"/>
            </p:cNvCxnSpPr>
            <p:nvPr/>
          </p:nvCxnSpPr>
          <p:spPr>
            <a:xfrm rot="16200000" flipV="1">
              <a:off x="3337373" y="1623002"/>
              <a:ext cx="1152981" cy="1298535"/>
            </a:xfrm>
            <a:prstGeom prst="bentConnector3">
              <a:avLst>
                <a:gd name="adj1" fmla="val 50000"/>
              </a:avLst>
            </a:prstGeom>
            <a:ln>
              <a:tailEnd w="lg" len="lg"/>
            </a:ln>
          </p:spPr>
          <p:style>
            <a:lnRef idx="3">
              <a:schemeClr val="dk1"/>
            </a:lnRef>
            <a:fillRef idx="0">
              <a:schemeClr val="dk1"/>
            </a:fillRef>
            <a:effectRef idx="2">
              <a:schemeClr val="dk1"/>
            </a:effectRef>
            <a:fontRef idx="minor">
              <a:schemeClr val="tx1"/>
            </a:fontRef>
          </p:style>
        </p:cxnSp>
        <p:sp>
          <p:nvSpPr>
            <p:cNvPr id="17" name="Isosceles Triangle 16">
              <a:extLst>
                <a:ext uri="{FF2B5EF4-FFF2-40B4-BE49-F238E27FC236}">
                  <a16:creationId xmlns:a16="http://schemas.microsoft.com/office/drawing/2014/main" id="{91297152-233B-462C-90A2-43B01F33515B}"/>
                </a:ext>
              </a:extLst>
            </p:cNvPr>
            <p:cNvSpPr/>
            <p:nvPr/>
          </p:nvSpPr>
          <p:spPr>
            <a:xfrm>
              <a:off x="3068652" y="1719111"/>
              <a:ext cx="391886" cy="386541"/>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5738551-9B3F-4FC8-9FED-7F32CD22BABE}"/>
                </a:ext>
              </a:extLst>
            </p:cNvPr>
            <p:cNvGrpSpPr/>
            <p:nvPr/>
          </p:nvGrpSpPr>
          <p:grpSpPr>
            <a:xfrm>
              <a:off x="3460538" y="2848760"/>
              <a:ext cx="2205183" cy="2298495"/>
              <a:chOff x="3008649" y="1972361"/>
              <a:chExt cx="1676401" cy="2298495"/>
            </a:xfrm>
          </p:grpSpPr>
          <p:sp>
            <p:nvSpPr>
              <p:cNvPr id="19" name="Rectangle 18">
                <a:extLst>
                  <a:ext uri="{FF2B5EF4-FFF2-40B4-BE49-F238E27FC236}">
                    <a16:creationId xmlns:a16="http://schemas.microsoft.com/office/drawing/2014/main" id="{27752F40-7A51-4B7A-94B4-04EEADCAB3AD}"/>
                  </a:ext>
                </a:extLst>
              </p:cNvPr>
              <p:cNvSpPr/>
              <p:nvPr/>
            </p:nvSpPr>
            <p:spPr>
              <a:xfrm>
                <a:off x="3008650" y="1972361"/>
                <a:ext cx="1676400" cy="3501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Rectangle</a:t>
                </a:r>
              </a:p>
            </p:txBody>
          </p:sp>
          <p:sp>
            <p:nvSpPr>
              <p:cNvPr id="20" name="Rectangle 19">
                <a:extLst>
                  <a:ext uri="{FF2B5EF4-FFF2-40B4-BE49-F238E27FC236}">
                    <a16:creationId xmlns:a16="http://schemas.microsoft.com/office/drawing/2014/main" id="{5E73078F-4B63-448E-9A78-1D8BAF334321}"/>
                  </a:ext>
                </a:extLst>
              </p:cNvPr>
              <p:cNvSpPr/>
              <p:nvPr/>
            </p:nvSpPr>
            <p:spPr>
              <a:xfrm>
                <a:off x="3008649" y="2327228"/>
                <a:ext cx="1676400" cy="575416"/>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length : float</a:t>
                </a:r>
              </a:p>
              <a:p>
                <a:r>
                  <a:rPr lang="en-US" sz="1600" dirty="0"/>
                  <a:t>width : float</a:t>
                </a:r>
              </a:p>
            </p:txBody>
          </p:sp>
          <p:sp>
            <p:nvSpPr>
              <p:cNvPr id="21" name="Rectangle 20">
                <a:extLst>
                  <a:ext uri="{FF2B5EF4-FFF2-40B4-BE49-F238E27FC236}">
                    <a16:creationId xmlns:a16="http://schemas.microsoft.com/office/drawing/2014/main" id="{2D815364-F3E5-42F6-B04A-C80B2EEDC495}"/>
                  </a:ext>
                </a:extLst>
              </p:cNvPr>
              <p:cNvSpPr/>
              <p:nvPr/>
            </p:nvSpPr>
            <p:spPr>
              <a:xfrm>
                <a:off x="3008649" y="2902644"/>
                <a:ext cx="1676400" cy="1368212"/>
              </a:xfrm>
              <a:prstGeom prst="rect">
                <a:avLst/>
              </a:prstGeom>
              <a:ln w="19050"/>
            </p:spPr>
            <p:style>
              <a:lnRef idx="2">
                <a:schemeClr val="dk1"/>
              </a:lnRef>
              <a:fillRef idx="1">
                <a:schemeClr val="lt1"/>
              </a:fillRef>
              <a:effectRef idx="0">
                <a:schemeClr val="dk1"/>
              </a:effectRef>
              <a:fontRef idx="minor">
                <a:schemeClr val="dk1"/>
              </a:fontRef>
            </p:style>
            <p:txBody>
              <a:bodyPr rtlCol="0" anchor="t" anchorCtr="0"/>
              <a:lstStyle/>
              <a:p>
                <a:r>
                  <a:rPr lang="en-US" sz="1600" dirty="0"/>
                  <a:t>getLength : float</a:t>
                </a:r>
              </a:p>
              <a:p>
                <a:r>
                  <a:rPr lang="en-US" sz="1600" dirty="0"/>
                  <a:t>setLength (float l)</a:t>
                </a:r>
              </a:p>
              <a:p>
                <a:r>
                  <a:rPr lang="en-US" sz="1600" dirty="0"/>
                  <a:t>getWidth : float</a:t>
                </a:r>
              </a:p>
              <a:p>
                <a:r>
                  <a:rPr lang="en-US" sz="1600" dirty="0"/>
                  <a:t>setWidth (float w)</a:t>
                </a:r>
              </a:p>
              <a:p>
                <a:r>
                  <a:rPr lang="en-US" sz="1600" dirty="0"/>
                  <a:t>getArea : float</a:t>
                </a:r>
              </a:p>
            </p:txBody>
          </p:sp>
        </p:grpSp>
      </p:grpSp>
      <p:grpSp>
        <p:nvGrpSpPr>
          <p:cNvPr id="13" name="Group 12">
            <a:extLst>
              <a:ext uri="{FF2B5EF4-FFF2-40B4-BE49-F238E27FC236}">
                <a16:creationId xmlns:a16="http://schemas.microsoft.com/office/drawing/2014/main" id="{205500CD-4233-4887-A969-885864A6FE6C}"/>
              </a:ext>
            </a:extLst>
          </p:cNvPr>
          <p:cNvGrpSpPr/>
          <p:nvPr/>
        </p:nvGrpSpPr>
        <p:grpSpPr>
          <a:xfrm>
            <a:off x="6672582" y="356340"/>
            <a:ext cx="3224950" cy="2371168"/>
            <a:chOff x="320701" y="833707"/>
            <a:chExt cx="6450312" cy="4742639"/>
          </a:xfrm>
        </p:grpSpPr>
        <p:sp>
          <p:nvSpPr>
            <p:cNvPr id="27" name="TextBox 26">
              <a:extLst>
                <a:ext uri="{FF2B5EF4-FFF2-40B4-BE49-F238E27FC236}">
                  <a16:creationId xmlns:a16="http://schemas.microsoft.com/office/drawing/2014/main" id="{FE3D3227-287C-4D6D-AF7D-C323F6354D18}"/>
                </a:ext>
              </a:extLst>
            </p:cNvPr>
            <p:cNvSpPr txBox="1"/>
            <p:nvPr/>
          </p:nvSpPr>
          <p:spPr>
            <a:xfrm>
              <a:off x="2087974" y="833707"/>
              <a:ext cx="2362979" cy="1046507"/>
            </a:xfrm>
            <a:prstGeom prst="rect">
              <a:avLst/>
            </a:prstGeom>
            <a:noFill/>
          </p:spPr>
          <p:txBody>
            <a:bodyPr wrap="none" rtlCol="0">
              <a:spAutoFit/>
            </a:bodyPr>
            <a:lstStyle/>
            <a:p>
              <a:r>
                <a:rPr lang="en-US" sz="2800" b="1" dirty="0">
                  <a:latin typeface="Myriad Pro" panose="020B0503030403020204" pitchFamily="34" charset="0"/>
                </a:rPr>
                <a:t>Shape</a:t>
              </a:r>
            </a:p>
          </p:txBody>
        </p:sp>
        <p:sp>
          <p:nvSpPr>
            <p:cNvPr id="28" name="Arrow: Down 27">
              <a:extLst>
                <a:ext uri="{FF2B5EF4-FFF2-40B4-BE49-F238E27FC236}">
                  <a16:creationId xmlns:a16="http://schemas.microsoft.com/office/drawing/2014/main" id="{A1A61E3C-FCB7-4DB8-9B23-2DA9C49E6E22}"/>
                </a:ext>
              </a:extLst>
            </p:cNvPr>
            <p:cNvSpPr/>
            <p:nvPr/>
          </p:nvSpPr>
          <p:spPr>
            <a:xfrm flipV="1">
              <a:off x="2762200" y="1824588"/>
              <a:ext cx="979714" cy="1411572"/>
            </a:xfrm>
            <a:prstGeom prst="downArrow">
              <a:avLst>
                <a:gd name="adj1" fmla="val 26577"/>
                <a:gd name="adj2" fmla="val 337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29" name="Arrow: Down 28">
              <a:extLst>
                <a:ext uri="{FF2B5EF4-FFF2-40B4-BE49-F238E27FC236}">
                  <a16:creationId xmlns:a16="http://schemas.microsoft.com/office/drawing/2014/main" id="{E1079865-83A6-463C-A837-06C677058804}"/>
                </a:ext>
              </a:extLst>
            </p:cNvPr>
            <p:cNvSpPr/>
            <p:nvPr/>
          </p:nvSpPr>
          <p:spPr>
            <a:xfrm rot="2336773" flipH="1" flipV="1">
              <a:off x="1336238" y="1824588"/>
              <a:ext cx="979714" cy="1411572"/>
            </a:xfrm>
            <a:prstGeom prst="downArrow">
              <a:avLst>
                <a:gd name="adj1" fmla="val 26577"/>
                <a:gd name="adj2" fmla="val 337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30" name="Oval 29">
              <a:extLst>
                <a:ext uri="{FF2B5EF4-FFF2-40B4-BE49-F238E27FC236}">
                  <a16:creationId xmlns:a16="http://schemas.microsoft.com/office/drawing/2014/main" id="{AE74B9A0-3C7A-4194-A9C2-6AD24AD51F54}"/>
                </a:ext>
              </a:extLst>
            </p:cNvPr>
            <p:cNvSpPr/>
            <p:nvPr/>
          </p:nvSpPr>
          <p:spPr>
            <a:xfrm>
              <a:off x="320701" y="3573374"/>
              <a:ext cx="1611086" cy="16110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1" name="Star: 5 Points 30">
              <a:extLst>
                <a:ext uri="{FF2B5EF4-FFF2-40B4-BE49-F238E27FC236}">
                  <a16:creationId xmlns:a16="http://schemas.microsoft.com/office/drawing/2014/main" id="{5E37525D-43B9-40F3-B097-3C82BBDF68A0}"/>
                </a:ext>
              </a:extLst>
            </p:cNvPr>
            <p:cNvSpPr/>
            <p:nvPr/>
          </p:nvSpPr>
          <p:spPr>
            <a:xfrm>
              <a:off x="4376156" y="3181489"/>
              <a:ext cx="2394857" cy="2394857"/>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1A087EDF-ACC2-4AC3-94D2-030D54EC89FC}"/>
                </a:ext>
              </a:extLst>
            </p:cNvPr>
            <p:cNvSpPr/>
            <p:nvPr/>
          </p:nvSpPr>
          <p:spPr>
            <a:xfrm>
              <a:off x="2453250" y="3600588"/>
              <a:ext cx="1556658" cy="15566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a:p>
          </p:txBody>
        </p:sp>
        <p:sp>
          <p:nvSpPr>
            <p:cNvPr id="33" name="Arrow: Down 32">
              <a:extLst>
                <a:ext uri="{FF2B5EF4-FFF2-40B4-BE49-F238E27FC236}">
                  <a16:creationId xmlns:a16="http://schemas.microsoft.com/office/drawing/2014/main" id="{FBF5366A-B632-4B2C-B995-2E32DC6BA9C3}"/>
                </a:ext>
              </a:extLst>
            </p:cNvPr>
            <p:cNvSpPr/>
            <p:nvPr/>
          </p:nvSpPr>
          <p:spPr>
            <a:xfrm rot="19263227" flipV="1">
              <a:off x="4188162" y="1824588"/>
              <a:ext cx="979714" cy="1411572"/>
            </a:xfrm>
            <a:prstGeom prst="downArrow">
              <a:avLst>
                <a:gd name="adj1" fmla="val 26577"/>
                <a:gd name="adj2" fmla="val 337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50421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FBBE9E-9980-4A0D-A50C-E2C462519E50}"/>
              </a:ext>
            </a:extLst>
          </p:cNvPr>
          <p:cNvSpPr txBox="1"/>
          <p:nvPr/>
        </p:nvSpPr>
        <p:spPr>
          <a:xfrm>
            <a:off x="1076325" y="1427888"/>
            <a:ext cx="2588978" cy="584775"/>
          </a:xfrm>
          <a:prstGeom prst="rect">
            <a:avLst/>
          </a:prstGeom>
          <a:noFill/>
        </p:spPr>
        <p:txBody>
          <a:bodyPr wrap="none" rtlCol="0">
            <a:spAutoFit/>
          </a:bodyPr>
          <a:lstStyle/>
          <a:p>
            <a:r>
              <a:rPr lang="en-US" sz="3200" dirty="0"/>
              <a:t>Polymorphism</a:t>
            </a:r>
          </a:p>
        </p:txBody>
      </p:sp>
      <p:sp>
        <p:nvSpPr>
          <p:cNvPr id="3" name="TextBox 2">
            <a:extLst>
              <a:ext uri="{FF2B5EF4-FFF2-40B4-BE49-F238E27FC236}">
                <a16:creationId xmlns:a16="http://schemas.microsoft.com/office/drawing/2014/main" id="{66698B2E-8C3F-4CEA-8EF7-F1F9B11D2A5B}"/>
              </a:ext>
            </a:extLst>
          </p:cNvPr>
          <p:cNvSpPr txBox="1"/>
          <p:nvPr/>
        </p:nvSpPr>
        <p:spPr>
          <a:xfrm>
            <a:off x="1790700" y="2853750"/>
            <a:ext cx="2090637" cy="584775"/>
          </a:xfrm>
          <a:prstGeom prst="rect">
            <a:avLst/>
          </a:prstGeom>
          <a:noFill/>
        </p:spPr>
        <p:txBody>
          <a:bodyPr wrap="none" rtlCol="0">
            <a:spAutoFit/>
          </a:bodyPr>
          <a:lstStyle/>
          <a:p>
            <a:r>
              <a:rPr lang="en-US" sz="3200" dirty="0"/>
              <a:t>Inheritance</a:t>
            </a:r>
          </a:p>
        </p:txBody>
      </p:sp>
      <p:cxnSp>
        <p:nvCxnSpPr>
          <p:cNvPr id="5" name="Straight Arrow Connector 4">
            <a:extLst>
              <a:ext uri="{FF2B5EF4-FFF2-40B4-BE49-F238E27FC236}">
                <a16:creationId xmlns:a16="http://schemas.microsoft.com/office/drawing/2014/main" id="{507FB2C5-F7AE-44A4-B459-EEE4E37D16AE}"/>
              </a:ext>
            </a:extLst>
          </p:cNvPr>
          <p:cNvCxnSpPr>
            <a:stCxn id="2" idx="2"/>
            <a:endCxn id="3" idx="0"/>
          </p:cNvCxnSpPr>
          <p:nvPr/>
        </p:nvCxnSpPr>
        <p:spPr>
          <a:xfrm>
            <a:off x="2370814" y="2012663"/>
            <a:ext cx="465205" cy="8410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D30AD5D-2D34-47D1-8359-871BE90EFB93}"/>
              </a:ext>
            </a:extLst>
          </p:cNvPr>
          <p:cNvSpPr txBox="1"/>
          <p:nvPr/>
        </p:nvSpPr>
        <p:spPr>
          <a:xfrm>
            <a:off x="1419225" y="4440675"/>
            <a:ext cx="3889976" cy="584775"/>
          </a:xfrm>
          <a:prstGeom prst="rect">
            <a:avLst/>
          </a:prstGeom>
          <a:noFill/>
        </p:spPr>
        <p:txBody>
          <a:bodyPr wrap="none" rtlCol="0">
            <a:spAutoFit/>
          </a:bodyPr>
          <a:lstStyle/>
          <a:p>
            <a:r>
              <a:rPr lang="en-US" sz="3200" dirty="0"/>
              <a:t>Principled Code Reuse</a:t>
            </a:r>
          </a:p>
        </p:txBody>
      </p:sp>
      <p:cxnSp>
        <p:nvCxnSpPr>
          <p:cNvPr id="8" name="Straight Arrow Connector 7">
            <a:extLst>
              <a:ext uri="{FF2B5EF4-FFF2-40B4-BE49-F238E27FC236}">
                <a16:creationId xmlns:a16="http://schemas.microsoft.com/office/drawing/2014/main" id="{C00ED45B-3087-4408-ADF4-77696E538775}"/>
              </a:ext>
            </a:extLst>
          </p:cNvPr>
          <p:cNvCxnSpPr>
            <a:cxnSpLocks/>
            <a:stCxn id="3" idx="2"/>
            <a:endCxn id="7" idx="0"/>
          </p:cNvCxnSpPr>
          <p:nvPr/>
        </p:nvCxnSpPr>
        <p:spPr>
          <a:xfrm>
            <a:off x="2836019" y="3438525"/>
            <a:ext cx="528194" cy="1002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562051"/>
      </p:ext>
    </p:extLst>
  </p:cSld>
  <p:clrMapOvr>
    <a:masterClrMapping/>
  </p:clrMapOvr>
</p:sld>
</file>

<file path=ppt/theme/theme1.xml><?xml version="1.0" encoding="utf-8"?>
<a:theme xmlns:a="http://schemas.openxmlformats.org/drawingml/2006/main" name="CC Templat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overview-slides.pptx" id="{01FCB4C4-1BDA-489D-8BE0-2FC22DF6738E}" vid="{FB116D42-F80A-4C2F-A3AC-1BA11C0627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 Template</Template>
  <TotalTime>1897</TotalTime>
  <Words>1312</Words>
  <Application>Microsoft Office PowerPoint</Application>
  <PresentationFormat>Widescreen</PresentationFormat>
  <Paragraphs>120</Paragraphs>
  <Slides>9</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Myriad Pro</vt:lpstr>
      <vt:lpstr>CC Template</vt:lpstr>
      <vt:lpstr>Inheritance and Polymorphism</vt:lpstr>
      <vt:lpstr>Polymorphism</vt:lpstr>
      <vt:lpstr>PowerPoint Presentation</vt:lpstr>
      <vt:lpstr>Inheritance</vt:lpstr>
      <vt:lpstr>Cheeseburger Example</vt:lpstr>
      <vt:lpstr>Cheeseburger 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Architecture</dc:title>
  <dc:creator>Scott A. Deloach</dc:creator>
  <cp:lastModifiedBy>Russell Feldhausen</cp:lastModifiedBy>
  <cp:revision>286</cp:revision>
  <cp:lastPrinted>2018-04-26T15:44:19Z</cp:lastPrinted>
  <dcterms:created xsi:type="dcterms:W3CDTF">2018-04-02T19:09:05Z</dcterms:created>
  <dcterms:modified xsi:type="dcterms:W3CDTF">2020-01-21T01:23:54Z</dcterms:modified>
</cp:coreProperties>
</file>