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7" r:id="rId5"/>
    <p:sldId id="272" r:id="rId6"/>
    <p:sldId id="273" r:id="rId7"/>
    <p:sldId id="274" r:id="rId8"/>
    <p:sldId id="275" r:id="rId9"/>
    <p:sldId id="276" r:id="rId10"/>
    <p:sldId id="278" r:id="rId11"/>
    <p:sldId id="279" r:id="rId12"/>
    <p:sldId id="280" r:id="rId13"/>
    <p:sldId id="281" r:id="rId14"/>
    <p:sldId id="282" r:id="rId15"/>
    <p:sldId id="277" r:id="rId16"/>
    <p:sldId id="283" r:id="rId17"/>
    <p:sldId id="287" r:id="rId18"/>
    <p:sldId id="285" r:id="rId19"/>
    <p:sldId id="286"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66FF"/>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83" d="100"/>
          <a:sy n="83" d="100"/>
        </p:scale>
        <p:origin x="9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a match, we simply return the index of the array where the match occurred. If we do not find a match, we loop back to the top of the for loop and increment our index to point at the next item in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1790885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if we loop through the entire array without finding our number, then we will exit the for loop and return -1, indicating that we did not find number in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4194899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have noticed that there are actually two 3’s in our example array and that our search algorithm only found the </a:t>
            </a:r>
            <a:r>
              <a:rPr lang="en-US" i="1" dirty="0"/>
              <a:t>first</a:t>
            </a:r>
            <a:r>
              <a:rPr lang="en-US" dirty="0"/>
              <a:t> 3. But what if we were interested in finding the </a:t>
            </a:r>
            <a:r>
              <a:rPr lang="en-US" i="1" dirty="0"/>
              <a:t>last</a:t>
            </a:r>
            <a:r>
              <a:rPr lang="en-US" i="0" dirty="0"/>
              <a:t> 3 instead of the </a:t>
            </a:r>
            <a:r>
              <a:rPr lang="en-US" i="1" dirty="0"/>
              <a:t>first</a:t>
            </a:r>
            <a:r>
              <a:rPr lang="en-US" i="0" dirty="0"/>
              <a:t> 3? How would we need to modify our algorithm.</a:t>
            </a:r>
          </a:p>
          <a:p>
            <a:endParaRPr lang="en-US" i="0" dirty="0"/>
          </a:p>
          <a:p>
            <a:r>
              <a:rPr lang="en-US" i="0" dirty="0"/>
              <a:t>The answer is really pretty simple. Instead of searching the array from item 0 to item 7, we simply search it in reverse, from item 7 to item 0.</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574992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we reverse the loop is easy. We simply initialize our index to the “size of the array – 1” and then use a “-1” step to decrement our index down to 0.</a:t>
            </a:r>
          </a:p>
          <a:p>
            <a:endParaRPr lang="en-US" dirty="0"/>
          </a:p>
          <a:p>
            <a:r>
              <a:rPr lang="en-US" dirty="0"/>
              <a:t>Otherwise the rest of the algorithm is exactly the same. So, lets see how this works.</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611475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function starts, we enter the for loop and initialize index to the “size of the array – 1”. Since the array has 8 elements in it, the size is 8 and thus we initialize index to 8 – 1, or 7.</a:t>
            </a:r>
          </a:p>
          <a:p>
            <a:endParaRPr lang="en-US" dirty="0"/>
          </a:p>
          <a:p>
            <a:r>
              <a:rPr lang="en-US" dirty="0"/>
              <a:t>We do our normal comparison and, since the item in the array at index 7 is not equal to our number 3, we simply loop back to the top of the for loop.</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663077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since the for loop has a -1 step, it </a:t>
            </a:r>
            <a:r>
              <a:rPr lang="en-US" i="1" dirty="0"/>
              <a:t>decrements</a:t>
            </a:r>
            <a:r>
              <a:rPr lang="en-US" dirty="0"/>
              <a:t> the index value to 6. Now we can do our comparison and, since they don’t match, loop back to the top of the for loop.</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1176901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decrement our index to 5. Now the array value at index 5 is 3, which matches our number 3. The function will then return index 5, completing our function call.</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1111870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A straightforward liner search of an array. Since we basically have to search through each location in the array, it shouldn’t be a surprise that linear searches operate in linear, order N time. This should be obvious since the larger the number of items in our array, the more time it will take to find the number we are searching for. </a:t>
            </a:r>
          </a:p>
          <a:p>
            <a:endParaRPr lang="en-US" dirty="0"/>
          </a:p>
          <a:p>
            <a:r>
              <a:rPr lang="en-US" dirty="0"/>
              <a:t>Linear searches are really as good as we can do unless we have more information about the way things are stored in our data structure. One way to do this is </a:t>
            </a:r>
            <a:r>
              <a:rPr lang="en-US"/>
              <a:t>to use </a:t>
            </a:r>
            <a:r>
              <a:rPr lang="en-US" dirty="0"/>
              <a:t>more complex data structures such as maps, or by ordering our data in the </a:t>
            </a:r>
            <a:r>
              <a:rPr lang="en-US"/>
              <a:t>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38695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be your car keys, your book, your pen, or your phone, but I’d be willing to bet you search for things almost every day of your life. The same goes with computers. Computers store lots and lots of data and the only way to find the data we need is to search for it. </a:t>
            </a:r>
          </a:p>
          <a:p>
            <a:endParaRPr lang="en-US" dirty="0"/>
          </a:p>
          <a:p>
            <a:r>
              <a:rPr lang="en-US" dirty="0"/>
              <a:t>Today we’ll look at the most basic search algorithm of all called “linear search”. Linear search consists of searching for a specific piece of information by walking through a data structure, one item at time, until we find it. There are no tricks here. We just do a straightforward search until we find the information we are looking for. </a:t>
            </a:r>
          </a:p>
          <a:p>
            <a:endParaRPr lang="en-US" dirty="0"/>
          </a:p>
          <a:p>
            <a:r>
              <a:rPr lang="en-US" dirty="0"/>
              <a:t>Linear search can be applied in almost any situation, and it doesn’t matter whether the data structure is ordered or not.</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42788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carry out a search, we generally create a search function. To simplify our discussion, we’ll assume that we are going to create a “find” function that takes as input, two parameters: a number to search for, and an array of numbers to search. </a:t>
            </a:r>
          </a:p>
          <a:p>
            <a:endParaRPr lang="en-US" dirty="0"/>
          </a:p>
          <a:p>
            <a:r>
              <a:rPr lang="en-US" dirty="0"/>
              <a:t>The “find” function will return the index in the array where we found the number we are searching for. We can return -1 to indicate that we did not find that number since -1 is not a valid index value.</a:t>
            </a:r>
          </a:p>
          <a:p>
            <a:endParaRPr lang="en-US" dirty="0"/>
          </a:p>
          <a:p>
            <a:r>
              <a:rPr lang="en-US" dirty="0"/>
              <a:t>In reality, we can search a one-dimensional array, a two-dimensional array, or some other complex data structures.</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354549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walk through the basic process of searching an array. In this example, we assume that we are going to search our array for the number 3. </a:t>
            </a:r>
          </a:p>
          <a:p>
            <a:endParaRPr lang="en-US" dirty="0"/>
          </a:p>
          <a:p>
            <a:r>
              <a:rPr lang="en-US" dirty="0"/>
              <a:t>Since we need to walk through the array one item at a time, we will initialize our index to 0, which is the first element of the array.</a:t>
            </a:r>
          </a:p>
          <a:p>
            <a:endParaRPr lang="en-US" dirty="0"/>
          </a:p>
          <a:p>
            <a:r>
              <a:rPr lang="en-US" dirty="0"/>
              <a:t>At this point, we perform our comparison to see if our number, 3, is equal to the item in the array at index 0. In this case, the item in the array at index 0 is 8, so we do not find a match.</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4978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will increment our index by one to look at the next item in the array. Next, we compare our number 3 against the item in the array at index 1. However, once again, the item in the array at index 1, 4, is not equal to our number 3.</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398232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increment our index by 1 and perform another comparison operation. This time, the item in the array at index 2 is 3, which does match the number 3.  At this point we have found our match and so we return the value of our index from the function. </a:t>
            </a:r>
          </a:p>
          <a:p>
            <a:endParaRPr lang="en-US" dirty="0"/>
          </a:p>
          <a:p>
            <a:r>
              <a:rPr lang="en-US" dirty="0"/>
              <a:t>You might be asking, why are we searching for a number in the array if we already know what the number is? That’s probably a valid question. Of course, one reason is that we just might need to know if a specific number is in our array. But an even better reason occurs when we are looking for more than just simple numbers. Imagine the case where our array holds complex objects such as student educational records. In this case, we might search an array of student records based on the name of the student. Then, once we find the student we are searching for, we will also have access to all the other information about the student such as their major or current GPA.</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89431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Encode this process is relatively straightforward. First, we define the function “find” with the two input parameters: the number of interest and the array to search.</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2793895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set up the main loop in the algorithm where we initialize and increment the array index. Notice that our array goes from 0 to the size of the array – 1. Since arrays are indexed starting from 0, we must make sure we subtract one from the size of the array to ensure we don’t get an error.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41091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loop is where we perform the comparison between the current item in the array and the number we are searching for.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401175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3/4/2020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3/4/2020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Linear Search</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5B718-BF78-483D-A25D-27C4F66A6ED6}"/>
              </a:ext>
            </a:extLst>
          </p:cNvPr>
          <p:cNvSpPr/>
          <p:nvPr/>
        </p:nvSpPr>
        <p:spPr>
          <a:xfrm>
            <a:off x="210206" y="59885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for INDEX = 0 to size of ARRAY - 1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38559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5B718-BF78-483D-A25D-27C4F66A6ED6}"/>
              </a:ext>
            </a:extLst>
          </p:cNvPr>
          <p:cNvSpPr/>
          <p:nvPr/>
        </p:nvSpPr>
        <p:spPr>
          <a:xfrm>
            <a:off x="210206" y="59885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for INDEX = 0 to size of ARRAY - 1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159498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ock&#10;&#10;Description automatically generated">
            <a:extLst>
              <a:ext uri="{FF2B5EF4-FFF2-40B4-BE49-F238E27FC236}">
                <a16:creationId xmlns:a16="http://schemas.microsoft.com/office/drawing/2014/main" id="{6A4DC5DD-979F-4CA4-95B1-C5F1769AC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372350" cy="2162175"/>
          </a:xfrm>
          <a:prstGeom prst="rect">
            <a:avLst/>
          </a:prstGeom>
        </p:spPr>
      </p:pic>
      <p:sp>
        <p:nvSpPr>
          <p:cNvPr id="3" name="Rectangle 2">
            <a:extLst>
              <a:ext uri="{FF2B5EF4-FFF2-40B4-BE49-F238E27FC236}">
                <a16:creationId xmlns:a16="http://schemas.microsoft.com/office/drawing/2014/main" id="{16CA7C51-3335-4F8F-871B-FA3ED30D2D23}"/>
              </a:ext>
            </a:extLst>
          </p:cNvPr>
          <p:cNvSpPr/>
          <p:nvPr/>
        </p:nvSpPr>
        <p:spPr>
          <a:xfrm>
            <a:off x="2773670" y="1226754"/>
            <a:ext cx="578070" cy="591535"/>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76CD1F7-7753-4DA1-BAC0-D276B176FF15}"/>
              </a:ext>
            </a:extLst>
          </p:cNvPr>
          <p:cNvSpPr/>
          <p:nvPr/>
        </p:nvSpPr>
        <p:spPr>
          <a:xfrm>
            <a:off x="4615795" y="1226754"/>
            <a:ext cx="578070" cy="591535"/>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62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EBC3E8-8B6F-4521-A5F1-7F7D78849B4E}"/>
              </a:ext>
            </a:extLst>
          </p:cNvPr>
          <p:cNvSpPr/>
          <p:nvPr/>
        </p:nvSpPr>
        <p:spPr>
          <a:xfrm>
            <a:off x="208105" y="56732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for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INDEX = size of ARRAY – 1 to 0 step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181158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EBC3E8-8B6F-4521-A5F1-7F7D78849B4E}"/>
              </a:ext>
            </a:extLst>
          </p:cNvPr>
          <p:cNvSpPr/>
          <p:nvPr/>
        </p:nvSpPr>
        <p:spPr>
          <a:xfrm>
            <a:off x="365760" y="3815023"/>
            <a:ext cx="8618483" cy="244855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for INDEX = size of ARRAY – 1 to 0 step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pic>
        <p:nvPicPr>
          <p:cNvPr id="7" name="Picture 6" descr="A picture containing clock&#10;&#10;Description automatically generated">
            <a:extLst>
              <a:ext uri="{FF2B5EF4-FFF2-40B4-BE49-F238E27FC236}">
                <a16:creationId xmlns:a16="http://schemas.microsoft.com/office/drawing/2014/main" id="{E0C51377-685C-4D24-91F0-B392F169E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629525" cy="1895475"/>
          </a:xfrm>
          <a:prstGeom prst="rect">
            <a:avLst/>
          </a:prstGeom>
        </p:spPr>
      </p:pic>
      <p:sp>
        <p:nvSpPr>
          <p:cNvPr id="8" name="Rectangle 7">
            <a:extLst>
              <a:ext uri="{FF2B5EF4-FFF2-40B4-BE49-F238E27FC236}">
                <a16:creationId xmlns:a16="http://schemas.microsoft.com/office/drawing/2014/main" id="{860ED2FB-E77D-402D-A931-04079B11D2C3}"/>
              </a:ext>
            </a:extLst>
          </p:cNvPr>
          <p:cNvSpPr/>
          <p:nvPr/>
        </p:nvSpPr>
        <p:spPr>
          <a:xfrm>
            <a:off x="5997658" y="1183193"/>
            <a:ext cx="628492" cy="541599"/>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16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246B2554-3256-4F1E-914A-62B7114F1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629525" cy="1895475"/>
          </a:xfrm>
          <a:prstGeom prst="rect">
            <a:avLst/>
          </a:prstGeom>
        </p:spPr>
      </p:pic>
      <p:sp>
        <p:nvSpPr>
          <p:cNvPr id="8" name="Rectangle 7">
            <a:extLst>
              <a:ext uri="{FF2B5EF4-FFF2-40B4-BE49-F238E27FC236}">
                <a16:creationId xmlns:a16="http://schemas.microsoft.com/office/drawing/2014/main" id="{22348B2A-38BE-4E1D-B4A7-A7F834B1A856}"/>
              </a:ext>
            </a:extLst>
          </p:cNvPr>
          <p:cNvSpPr/>
          <p:nvPr/>
        </p:nvSpPr>
        <p:spPr>
          <a:xfrm>
            <a:off x="5373612" y="1183193"/>
            <a:ext cx="628492" cy="541599"/>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AD805A2-02DF-45DC-9CAA-C18D6B78859E}"/>
              </a:ext>
            </a:extLst>
          </p:cNvPr>
          <p:cNvSpPr/>
          <p:nvPr/>
        </p:nvSpPr>
        <p:spPr>
          <a:xfrm>
            <a:off x="365760" y="3815023"/>
            <a:ext cx="8618483" cy="244855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for INDEX = size of ARRAY – 1 to 0 step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143626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46666790-B0BC-4233-8FC8-C28DEDD26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629525" cy="1895475"/>
          </a:xfrm>
          <a:prstGeom prst="rect">
            <a:avLst/>
          </a:prstGeom>
        </p:spPr>
      </p:pic>
      <p:sp>
        <p:nvSpPr>
          <p:cNvPr id="6" name="Rectangle 5">
            <a:extLst>
              <a:ext uri="{FF2B5EF4-FFF2-40B4-BE49-F238E27FC236}">
                <a16:creationId xmlns:a16="http://schemas.microsoft.com/office/drawing/2014/main" id="{B8CAF89A-C988-4E77-9D0D-954DBEC2581A}"/>
              </a:ext>
            </a:extLst>
          </p:cNvPr>
          <p:cNvSpPr/>
          <p:nvPr/>
        </p:nvSpPr>
        <p:spPr>
          <a:xfrm>
            <a:off x="4729162" y="1183193"/>
            <a:ext cx="628492" cy="541599"/>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43B10D7-82FE-41A7-90C8-5439252354DD}"/>
              </a:ext>
            </a:extLst>
          </p:cNvPr>
          <p:cNvSpPr/>
          <p:nvPr/>
        </p:nvSpPr>
        <p:spPr>
          <a:xfrm>
            <a:off x="365760" y="3815023"/>
            <a:ext cx="8618483" cy="244855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for INDEX = size of ARRAY – 1 to 0 step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339001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pixabay.com/vectors/inspector-man-detective-male-160143/&#10;Pixabay License: Free for commercial use&#10;No attribution required">
            <a:extLst>
              <a:ext uri="{FF2B5EF4-FFF2-40B4-BE49-F238E27FC236}">
                <a16:creationId xmlns:a16="http://schemas.microsoft.com/office/drawing/2014/main" id="{9C810441-BF59-424A-ABA2-CB294EDDF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248" y="381000"/>
            <a:ext cx="4810125" cy="6096000"/>
          </a:xfrm>
          <a:prstGeom prst="rect">
            <a:avLst/>
          </a:prstGeom>
        </p:spPr>
      </p:pic>
    </p:spTree>
    <p:extLst>
      <p:ext uri="{BB962C8B-B14F-4D97-AF65-F5344CB8AC3E}">
        <p14:creationId xmlns:p14="http://schemas.microsoft.com/office/powerpoint/2010/main" val="61135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https://pixabay.com/vectors/inspector-man-detective-male-160143/&#10;Pixabay License: Free for commercial use&#10;No attribution required">
            <a:extLst>
              <a:ext uri="{FF2B5EF4-FFF2-40B4-BE49-F238E27FC236}">
                <a16:creationId xmlns:a16="http://schemas.microsoft.com/office/drawing/2014/main" id="{62189B71-E4E7-4BCB-A8ED-E7C1E482A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248" y="381000"/>
            <a:ext cx="4810125" cy="6096000"/>
          </a:xfrm>
          <a:prstGeom prst="rect">
            <a:avLst/>
          </a:prstGeom>
        </p:spPr>
      </p:pic>
    </p:spTree>
    <p:extLst>
      <p:ext uri="{BB962C8B-B14F-4D97-AF65-F5344CB8AC3E}">
        <p14:creationId xmlns:p14="http://schemas.microsoft.com/office/powerpoint/2010/main" val="202797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10;&#10;Description automatically generated">
            <a:extLst>
              <a:ext uri="{FF2B5EF4-FFF2-40B4-BE49-F238E27FC236}">
                <a16:creationId xmlns:a16="http://schemas.microsoft.com/office/drawing/2014/main" id="{B5E2072C-978B-48FB-BD05-986A7D073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055" y="1517266"/>
            <a:ext cx="5486400" cy="1343025"/>
          </a:xfrm>
          <a:prstGeom prst="rect">
            <a:avLst/>
          </a:prstGeom>
        </p:spPr>
      </p:pic>
    </p:spTree>
    <p:extLst>
      <p:ext uri="{BB962C8B-B14F-4D97-AF65-F5344CB8AC3E}">
        <p14:creationId xmlns:p14="http://schemas.microsoft.com/office/powerpoint/2010/main" val="170085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lock&#10;&#10;Description automatically generated">
            <a:extLst>
              <a:ext uri="{FF2B5EF4-FFF2-40B4-BE49-F238E27FC236}">
                <a16:creationId xmlns:a16="http://schemas.microsoft.com/office/drawing/2014/main" id="{C8318C26-E20A-476D-8852-485AD3A72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372350" cy="2162175"/>
          </a:xfrm>
          <a:prstGeom prst="rect">
            <a:avLst/>
          </a:prstGeom>
        </p:spPr>
      </p:pic>
      <p:sp>
        <p:nvSpPr>
          <p:cNvPr id="8" name="Rectangle 7">
            <a:extLst>
              <a:ext uri="{FF2B5EF4-FFF2-40B4-BE49-F238E27FC236}">
                <a16:creationId xmlns:a16="http://schemas.microsoft.com/office/drawing/2014/main" id="{4F37ADBF-A798-438D-8793-7444CCE8468A}"/>
              </a:ext>
            </a:extLst>
          </p:cNvPr>
          <p:cNvSpPr/>
          <p:nvPr/>
        </p:nvSpPr>
        <p:spPr>
          <a:xfrm>
            <a:off x="1545020" y="1226754"/>
            <a:ext cx="578070" cy="591535"/>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08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4CF4BF8C-18FF-4E9B-9D7F-17CFD29D3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372350" cy="2162175"/>
          </a:xfrm>
          <a:prstGeom prst="rect">
            <a:avLst/>
          </a:prstGeom>
        </p:spPr>
      </p:pic>
      <p:sp>
        <p:nvSpPr>
          <p:cNvPr id="4" name="Rectangle 3">
            <a:extLst>
              <a:ext uri="{FF2B5EF4-FFF2-40B4-BE49-F238E27FC236}">
                <a16:creationId xmlns:a16="http://schemas.microsoft.com/office/drawing/2014/main" id="{36560E5D-4F65-4B94-91CD-74E59CB0B5B7}"/>
              </a:ext>
            </a:extLst>
          </p:cNvPr>
          <p:cNvSpPr/>
          <p:nvPr/>
        </p:nvSpPr>
        <p:spPr>
          <a:xfrm>
            <a:off x="2161707" y="1226754"/>
            <a:ext cx="578070" cy="591535"/>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896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1A9DAADD-C4F8-443C-BEFB-91E451C59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372350" cy="2162175"/>
          </a:xfrm>
          <a:prstGeom prst="rect">
            <a:avLst/>
          </a:prstGeom>
        </p:spPr>
      </p:pic>
      <p:sp>
        <p:nvSpPr>
          <p:cNvPr id="4" name="Rectangle 3">
            <a:extLst>
              <a:ext uri="{FF2B5EF4-FFF2-40B4-BE49-F238E27FC236}">
                <a16:creationId xmlns:a16="http://schemas.microsoft.com/office/drawing/2014/main" id="{7A8AF204-BFAD-4E30-B742-534F78DE5114}"/>
              </a:ext>
            </a:extLst>
          </p:cNvPr>
          <p:cNvSpPr/>
          <p:nvPr/>
        </p:nvSpPr>
        <p:spPr>
          <a:xfrm>
            <a:off x="2773670" y="1226754"/>
            <a:ext cx="578070" cy="591535"/>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43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5B718-BF78-483D-A25D-27C4F66A6ED6}"/>
              </a:ext>
            </a:extLst>
          </p:cNvPr>
          <p:cNvSpPr/>
          <p:nvPr/>
        </p:nvSpPr>
        <p:spPr>
          <a:xfrm>
            <a:off x="210206" y="59885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NUMBER, ARRAY</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for INDEX = 0 to size of ARRAY - 1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199497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5B718-BF78-483D-A25D-27C4F66A6ED6}"/>
              </a:ext>
            </a:extLst>
          </p:cNvPr>
          <p:cNvSpPr/>
          <p:nvPr/>
        </p:nvSpPr>
        <p:spPr>
          <a:xfrm>
            <a:off x="210206" y="59885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for INDEX = 0 to size of ARRAY - 1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55911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5B718-BF78-483D-A25D-27C4F66A6ED6}"/>
              </a:ext>
            </a:extLst>
          </p:cNvPr>
          <p:cNvSpPr/>
          <p:nvPr/>
        </p:nvSpPr>
        <p:spPr>
          <a:xfrm>
            <a:off x="210206" y="59885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for INDEX = 0 to size of ARRAY - 1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679231973"/>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E36B5C00-A49D-4F91-89B2-E9D01A16B433}">
  <ds:schemaRefs>
    <ds:schemaRef ds:uri="http://purl.org/dc/elements/1.1/"/>
    <ds:schemaRef ds:uri="http://schemas.microsoft.com/office/2006/metadata/properties"/>
    <ds:schemaRef ds:uri="58c44ba5-51a4-40bc-b9f0-9fe2032e2130"/>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499</TotalTime>
  <Words>1681</Words>
  <Application>Microsoft Office PowerPoint</Application>
  <PresentationFormat>Widescreen</PresentationFormat>
  <Paragraphs>130</Paragraphs>
  <Slides>17</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Myriad Pro</vt:lpstr>
      <vt:lpstr>CC_theme</vt:lpstr>
      <vt:lpstr>Linear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59</cp:revision>
  <dcterms:created xsi:type="dcterms:W3CDTF">2020-02-07T13:53:42Z</dcterms:created>
  <dcterms:modified xsi:type="dcterms:W3CDTF">2020-03-04T16:22:30Z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