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7" r:id="rId5"/>
    <p:sldId id="258" r:id="rId6"/>
    <p:sldId id="259" r:id="rId7"/>
    <p:sldId id="265" r:id="rId8"/>
    <p:sldId id="274" r:id="rId9"/>
    <p:sldId id="275" r:id="rId10"/>
    <p:sldId id="276" r:id="rId11"/>
    <p:sldId id="277" r:id="rId12"/>
    <p:sldId id="278" r:id="rId13"/>
    <p:sldId id="279" r:id="rId14"/>
    <p:sldId id="280" r:id="rId15"/>
    <p:sldId id="28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246" autoAdjust="0"/>
  </p:normalViewPr>
  <p:slideViewPr>
    <p:cSldViewPr snapToGrid="0">
      <p:cViewPr varScale="1">
        <p:scale>
          <a:sx n="88" d="100"/>
          <a:sy n="88"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do another dequeue operation, we see a similar result. We copy "c" from index 1, increment start to 2, and then return "c" to the calling function.</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2590798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will happen if we enqueue a "z"? In this case, end equals 0, so we stored "z" into index 0.</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3369009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increment end by 1 from 0 to 1 and we are done. We now have a list that starts at index 2 and wraps itself around the array, ending up at index 0.</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1496568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looked at how we can use an array to implement a queue. Besides the array, we use the variable start to keep track of the beginning of the queue and the variable end to keep track of the end of the queue. There are several other operations that can make using queues much easier such as </a:t>
            </a:r>
            <a:r>
              <a:rPr lang="en-US" dirty="0" err="1"/>
              <a:t>isFull</a:t>
            </a:r>
            <a:r>
              <a:rPr lang="en-US" dirty="0"/>
              <a:t> and </a:t>
            </a:r>
            <a:r>
              <a:rPr lang="en-US" dirty="0" err="1"/>
              <a:t>isEmpty</a:t>
            </a:r>
            <a:r>
              <a:rPr lang="en-US" dirty="0"/>
              <a:t> as well as the peek function, which allows us to look at the item on top of the queue without actually dequeuing it from the queue. We will look at these operations later.</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4280707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stacks, there are several ways to store queues in a computer. In this module we will focus on queues that store their data in arrays. There are also other, more dynamic methods such as linked-lists that we can use as well.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4193805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an array to store a queue requires us to keep track of both the start and end of the list, since the array has a limited size and we will want to "wrap" the list around the end of the array if needed. To do this, we use a start variable to hold the index to the beginning of our queue.  When the queue is empty, we typically set start equal to -1. </a:t>
            </a:r>
          </a:p>
          <a:p>
            <a:endParaRPr lang="en-US" dirty="0"/>
          </a:p>
          <a:p>
            <a:r>
              <a:rPr lang="en-US" dirty="0"/>
              <a:t>To keep track of the index for the end of our queue, we use a variable called end. The end variable points to the element in the array where we will store our next queue item. Therefore, we initialize end to 0. And, if start ever equals end, we know the queue is full.</a:t>
            </a:r>
          </a:p>
          <a:p>
            <a:endParaRPr lang="en-US" dirty="0"/>
          </a:p>
          <a:p>
            <a:r>
              <a:rPr lang="en-US" dirty="0"/>
              <a:t>To encapsulate the functionality of our queue, we typically put everything in a class, where the queue array and the start and end variables are protected. We then provide a few basic methods that allow a user to effectively use the queue. In this video, we will discuss the two main operations on queues, enqueue and dequeue.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73885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nice thing about queues is the simplicity of its code. Here is code for the enqueue function. Since we are adding an item to the queue and we are using an array for storage, we must always check to make sure the queue is not full. If it is, we throw and exception in line 2.</a:t>
            </a:r>
          </a:p>
          <a:p>
            <a:endParaRPr lang="en-US" dirty="0"/>
          </a:p>
          <a:p>
            <a:r>
              <a:rPr lang="en-US" dirty="0"/>
              <a:t>Assuming we have space in the queue, the rest of the code is straightforward. First, in line 3 we store the item in the array at the index held by the variable end. Then we increment end in line 4, using the modulo operator to wrap the index end back to the front of the array if it runs out of room and then back of the array. If you don't recall the details of the modulo operator, now would be a really good time to review it.</a:t>
            </a:r>
          </a:p>
          <a:p>
            <a:endParaRPr lang="en-US" dirty="0"/>
          </a:p>
          <a:p>
            <a:r>
              <a:rPr lang="en-US" dirty="0"/>
              <a:t>Finally, lines 5 and 6 capture the situation where we are enqueueing an item into an empty queue, where start was initialized to -1. In this case, we set start equal to 0 to point to the newly added item in the queue.</a:t>
            </a:r>
          </a:p>
          <a:p>
            <a:endParaRPr lang="en-US" dirty="0"/>
          </a:p>
          <a:p>
            <a:r>
              <a:rPr lang="en-US" dirty="0"/>
              <a:t>Now, let's assume we call enqueue with the parameter "d".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90067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 of that operation is seen here. Notice that "d" was stored into index 0 of the array and end was increment from 0 to 1. Also, since start was equal to -1 it was set to 0.</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21133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look at the situation where we have enqueued four additional items: "c", "k", "j", and "s". Here, the variable end has been incremented 4 times and now has the value of 5, which points the last empty element in the array.</a:t>
            </a:r>
          </a:p>
          <a:p>
            <a:endParaRPr lang="en-US" dirty="0"/>
          </a:p>
          <a:p>
            <a:r>
              <a:rPr lang="en-US" dirty="0"/>
              <a:t>Notice, however, that start has not changed at all. This is what we expect since the beginning of the list is still in index 0 of our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617787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finally, let's go ahead and enqueue one more item to fill the array. In this case, we enqueue "w", which is stored in element 5 of the array. The variable end is incremented by 1 to 6 and then the modulo operator is used to convert its final value to 0. </a:t>
            </a:r>
          </a:p>
          <a:p>
            <a:endParaRPr lang="en-US" dirty="0"/>
          </a:p>
          <a:p>
            <a:r>
              <a:rPr lang="en-US" dirty="0"/>
              <a:t>Notice that the values of variables start and end are now equal, which indicates that the queue is full.</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1515264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the dequeue operator, which takes an item off the queue and returns it to the calling function. Since we are taking items off the queue, we must ensure that there are items on the queue in first place. This is our precondition, which is implemented by lines 1 and 2.</a:t>
            </a:r>
          </a:p>
          <a:p>
            <a:endParaRPr lang="en-US" dirty="0"/>
          </a:p>
          <a:p>
            <a:r>
              <a:rPr lang="en-US" dirty="0"/>
              <a:t>If we pass that test, we copy the item from the array at index start in line 3 and then increment start by 1 in line 4, using the modulo operator to wrap around the end of the array if needed. </a:t>
            </a:r>
          </a:p>
          <a:p>
            <a:endParaRPr lang="en-US" dirty="0"/>
          </a:p>
          <a:p>
            <a:r>
              <a:rPr lang="en-US" dirty="0"/>
              <a:t>Notice that we can also get into the situation where the variables start and end are equal due to the effect of the dequeue operation. However, instead of signifying the fact that the queue is full, it now indicates the fact that the queue is empty. To make sure we can differentiate between the queue being full and the queue being empty, we reset of the queue to its initial configuration with start equal to -1 and end equal to 0 in lines 6 and 7. </a:t>
            </a:r>
          </a:p>
          <a:p>
            <a:endParaRPr lang="en-US" dirty="0"/>
          </a:p>
          <a:p>
            <a:r>
              <a:rPr lang="en-US" dirty="0"/>
              <a:t>Later, when we check to see if the queue is empty, we will use the condition "start == -1", while to check and see if the queue is full we will use the condition "start == end".</a:t>
            </a:r>
          </a:p>
          <a:p>
            <a:endParaRPr lang="en-US" dirty="0"/>
          </a:p>
          <a:p>
            <a:r>
              <a:rPr lang="en-US" dirty="0"/>
              <a:t>Finally, we return the item to the calling function in line 8.</a:t>
            </a:r>
          </a:p>
          <a:p>
            <a:endParaRPr lang="en-US" dirty="0"/>
          </a:p>
          <a:p>
            <a:r>
              <a:rPr lang="en-US" dirty="0"/>
              <a:t>So, now lets look at an example of performing a dequeue operation.</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2469640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effects of a dequeue operation are shown here. After copy the "d" from index 0, we increment start to 1 and then return the copied item "d".</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4037545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3/25/2020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3/25/2020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Queues in Code</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7EAD4-4623-4BA8-9039-A2FDDD02A662}"/>
              </a:ext>
            </a:extLst>
          </p:cNvPr>
          <p:cNvSpPr/>
          <p:nvPr/>
        </p:nvSpPr>
        <p:spPr>
          <a:xfrm>
            <a:off x="914400" y="914400"/>
            <a:ext cx="6082634" cy="3240887"/>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ISEMPTY()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ITEM = MYQUEUE[START]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(START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END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-1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0					(7)</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return ITEM					(8)</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695064" cy="1907883"/>
            <a:chOff x="1628536" y="1372643"/>
            <a:chExt cx="4497054"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a:endCxn id="16" idx="2"/>
            </p:cNvCxnSpPr>
            <p:nvPr/>
          </p:nvCxnSpPr>
          <p:spPr>
            <a:xfrm flipV="1">
              <a:off x="2003291" y="3339169"/>
              <a:ext cx="149901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0"/>
              <a:endCxn id="18" idx="0"/>
            </p:cNvCxnSpPr>
            <p:nvPr/>
          </p:nvCxnSpPr>
          <p:spPr>
            <a:xfrm>
              <a:off x="2003291" y="1372643"/>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sp>
        <p:nvSpPr>
          <p:cNvPr id="19" name="Rectangle 18">
            <a:extLst>
              <a:ext uri="{FF2B5EF4-FFF2-40B4-BE49-F238E27FC236}">
                <a16:creationId xmlns:a16="http://schemas.microsoft.com/office/drawing/2014/main" id="{2AC057E5-0D4D-4A4C-AFB3-EE7430134DD3}"/>
              </a:ext>
            </a:extLst>
          </p:cNvPr>
          <p:cNvSpPr/>
          <p:nvPr/>
        </p:nvSpPr>
        <p:spPr>
          <a:xfrm>
            <a:off x="7739448" y="914400"/>
            <a:ext cx="1849395" cy="405304"/>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dequeue()</a:t>
            </a:r>
          </a:p>
        </p:txBody>
      </p:sp>
    </p:spTree>
    <p:extLst>
      <p:ext uri="{BB962C8B-B14F-4D97-AF65-F5344CB8AC3E}">
        <p14:creationId xmlns:p14="http://schemas.microsoft.com/office/powerpoint/2010/main" val="2850921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695064" cy="1907883"/>
            <a:chOff x="1628536" y="1372643"/>
            <a:chExt cx="4497054"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a:endCxn id="16" idx="2"/>
            </p:cNvCxnSpPr>
            <p:nvPr/>
          </p:nvCxnSpPr>
          <p:spPr>
            <a:xfrm flipV="1">
              <a:off x="2003291" y="3339169"/>
              <a:ext cx="149901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0"/>
              <a:endCxn id="18" idx="0"/>
            </p:cNvCxnSpPr>
            <p:nvPr/>
          </p:nvCxnSpPr>
          <p:spPr>
            <a:xfrm>
              <a:off x="2003291" y="1372643"/>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sp>
        <p:nvSpPr>
          <p:cNvPr id="19" name="Rectangle 18">
            <a:extLst>
              <a:ext uri="{FF2B5EF4-FFF2-40B4-BE49-F238E27FC236}">
                <a16:creationId xmlns:a16="http://schemas.microsoft.com/office/drawing/2014/main" id="{2AC057E5-0D4D-4A4C-AFB3-EE7430134DD3}"/>
              </a:ext>
            </a:extLst>
          </p:cNvPr>
          <p:cNvSpPr/>
          <p:nvPr/>
        </p:nvSpPr>
        <p:spPr>
          <a:xfrm>
            <a:off x="7739448" y="914400"/>
            <a:ext cx="1849395" cy="405304"/>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enqueue(z)</a:t>
            </a:r>
          </a:p>
        </p:txBody>
      </p:sp>
      <p:sp>
        <p:nvSpPr>
          <p:cNvPr id="20" name="Rectangle 19">
            <a:extLst>
              <a:ext uri="{FF2B5EF4-FFF2-40B4-BE49-F238E27FC236}">
                <a16:creationId xmlns:a16="http://schemas.microsoft.com/office/drawing/2014/main" id="{D8075D4D-AFEB-4412-835D-8617800404FD}"/>
              </a:ext>
            </a:extLst>
          </p:cNvPr>
          <p:cNvSpPr/>
          <p:nvPr/>
        </p:nvSpPr>
        <p:spPr>
          <a:xfrm>
            <a:off x="914400" y="914400"/>
            <a:ext cx="5181600" cy="2778133"/>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ISFULL()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MYQUEUE[END] = ITEM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(END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-1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0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(7)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225315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695064" cy="1907883"/>
            <a:chOff x="1628536" y="1372643"/>
            <a:chExt cx="4497054"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a:endCxn id="16" idx="2"/>
            </p:cNvCxnSpPr>
            <p:nvPr/>
          </p:nvCxnSpPr>
          <p:spPr>
            <a:xfrm flipV="1">
              <a:off x="2003291" y="3339169"/>
              <a:ext cx="149901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0"/>
              <a:endCxn id="17" idx="0"/>
            </p:cNvCxnSpPr>
            <p:nvPr/>
          </p:nvCxnSpPr>
          <p:spPr>
            <a:xfrm>
              <a:off x="2003291" y="1372643"/>
              <a:ext cx="749508"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sp>
        <p:nvSpPr>
          <p:cNvPr id="19" name="Rectangle 18">
            <a:extLst>
              <a:ext uri="{FF2B5EF4-FFF2-40B4-BE49-F238E27FC236}">
                <a16:creationId xmlns:a16="http://schemas.microsoft.com/office/drawing/2014/main" id="{2AC057E5-0D4D-4A4C-AFB3-EE7430134DD3}"/>
              </a:ext>
            </a:extLst>
          </p:cNvPr>
          <p:cNvSpPr/>
          <p:nvPr/>
        </p:nvSpPr>
        <p:spPr>
          <a:xfrm>
            <a:off x="7739448" y="914400"/>
            <a:ext cx="1849395" cy="405304"/>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enqueue(z)</a:t>
            </a:r>
          </a:p>
        </p:txBody>
      </p:sp>
      <p:sp>
        <p:nvSpPr>
          <p:cNvPr id="20" name="Rectangle 19">
            <a:extLst>
              <a:ext uri="{FF2B5EF4-FFF2-40B4-BE49-F238E27FC236}">
                <a16:creationId xmlns:a16="http://schemas.microsoft.com/office/drawing/2014/main" id="{D8075D4D-AFEB-4412-835D-8617800404FD}"/>
              </a:ext>
            </a:extLst>
          </p:cNvPr>
          <p:cNvSpPr/>
          <p:nvPr/>
        </p:nvSpPr>
        <p:spPr>
          <a:xfrm>
            <a:off x="914400" y="914400"/>
            <a:ext cx="5181600" cy="2778133"/>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ISFULL()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MYQUEUE[END] = ITEM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(END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-1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0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(7)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1280433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FBE030-CA16-41E1-939E-B04368E209F8}"/>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4" name="TextBox 3">
            <a:extLst>
              <a:ext uri="{FF2B5EF4-FFF2-40B4-BE49-F238E27FC236}">
                <a16:creationId xmlns:a16="http://schemas.microsoft.com/office/drawing/2014/main" id="{25FF6607-C990-4D53-8550-0A05931AFFFB}"/>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202797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65D48B-29BA-4C74-A31F-4C3FB948AEE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5" name="TextBox 4">
            <a:extLst>
              <a:ext uri="{FF2B5EF4-FFF2-40B4-BE49-F238E27FC236}">
                <a16:creationId xmlns:a16="http://schemas.microsoft.com/office/drawing/2014/main" id="{1BB9FF5B-C4C7-4B7C-89F5-1524B65521D7}"/>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108233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71B3A359-BD17-470A-94E4-6CE1073E053A}"/>
              </a:ext>
            </a:extLst>
          </p:cNvPr>
          <p:cNvGrpSpPr/>
          <p:nvPr/>
        </p:nvGrpSpPr>
        <p:grpSpPr>
          <a:xfrm>
            <a:off x="1507958" y="1837228"/>
            <a:ext cx="4890348" cy="3183543"/>
            <a:chOff x="914400" y="1837228"/>
            <a:chExt cx="4890348" cy="3183543"/>
          </a:xfrm>
        </p:grpSpPr>
        <p:grpSp>
          <p:nvGrpSpPr>
            <p:cNvPr id="5" name="Group 4">
              <a:extLst>
                <a:ext uri="{FF2B5EF4-FFF2-40B4-BE49-F238E27FC236}">
                  <a16:creationId xmlns:a16="http://schemas.microsoft.com/office/drawing/2014/main" id="{D8E3F09F-BD89-4091-B7CB-DE97A0A7B988}"/>
                </a:ext>
              </a:extLst>
            </p:cNvPr>
            <p:cNvGrpSpPr/>
            <p:nvPr/>
          </p:nvGrpSpPr>
          <p:grpSpPr>
            <a:xfrm rot="5400000">
              <a:off x="3181466" y="1180473"/>
              <a:ext cx="749510" cy="4497054"/>
              <a:chOff x="2263515" y="1259173"/>
              <a:chExt cx="749510" cy="4497054"/>
            </a:xfrm>
          </p:grpSpPr>
          <p:sp>
            <p:nvSpPr>
              <p:cNvPr id="11" name="Rectangle 10">
                <a:extLst>
                  <a:ext uri="{FF2B5EF4-FFF2-40B4-BE49-F238E27FC236}">
                    <a16:creationId xmlns:a16="http://schemas.microsoft.com/office/drawing/2014/main" id="{5FD36E15-9B07-413B-B622-062ED4DF6AE8}"/>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98782830-725A-473E-AF48-1B2D24243D90}"/>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60E869EE-E1D2-45D0-AF10-C995ED69E248}"/>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49787234-3D35-4B9A-B75A-5E814AE16F8E}"/>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D1C7A785-8D8B-4748-AFB3-C9055FBCF0D0}"/>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862D4F24-854C-497A-B30B-BF39656EC161}"/>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3ECF8DAD-E115-457D-A237-5F15CB82B7E6}"/>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5632FFC4-D894-4CD5-82F8-DEEEAE71EDA0}"/>
                </a:ext>
              </a:extLst>
            </p:cNvPr>
            <p:cNvCxnSpPr>
              <a:cxnSpLocks/>
              <a:stCxn id="21"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BEA9D462-2ACA-47AC-8441-E1DD231EA9FB}"/>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273BA364-9E41-4A81-AEF8-8F36EAB269D2}"/>
                </a:ext>
              </a:extLst>
            </p:cNvPr>
            <p:cNvCxnSpPr>
              <a:cxnSpLocks/>
              <a:stCxn id="18" idx="0"/>
              <a:endCxn id="16" idx="0"/>
            </p:cNvCxnSpPr>
            <p:nvPr/>
          </p:nvCxnSpPr>
          <p:spPr>
            <a:xfrm>
              <a:off x="1682449" y="1837228"/>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EF753C0C-EB6A-4798-8E7A-E1CDC342FD2B}"/>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1" name="Rectangle 20">
              <a:extLst>
                <a:ext uri="{FF2B5EF4-FFF2-40B4-BE49-F238E27FC236}">
                  <a16:creationId xmlns:a16="http://schemas.microsoft.com/office/drawing/2014/main" id="{FC7DE11D-5DD1-474F-8C31-940B9A18D098}"/>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37" name="Group 36">
              <a:extLst>
                <a:ext uri="{FF2B5EF4-FFF2-40B4-BE49-F238E27FC236}">
                  <a16:creationId xmlns:a16="http://schemas.microsoft.com/office/drawing/2014/main" id="{B85F3E98-C7F9-40A1-808B-0CBB43749D94}"/>
                </a:ext>
              </a:extLst>
            </p:cNvPr>
            <p:cNvGrpSpPr/>
            <p:nvPr/>
          </p:nvGrpSpPr>
          <p:grpSpPr>
            <a:xfrm>
              <a:off x="1544429" y="3775756"/>
              <a:ext cx="4023583" cy="307782"/>
              <a:chOff x="1544429" y="3775756"/>
              <a:chExt cx="4023583" cy="307782"/>
            </a:xfrm>
          </p:grpSpPr>
          <p:sp>
            <p:nvSpPr>
              <p:cNvPr id="31" name="TextBox 30">
                <a:extLst>
                  <a:ext uri="{FF2B5EF4-FFF2-40B4-BE49-F238E27FC236}">
                    <a16:creationId xmlns:a16="http://schemas.microsoft.com/office/drawing/2014/main" id="{EE5A1220-052C-44EE-857C-64B734C39859}"/>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32" name="TextBox 31">
                <a:extLst>
                  <a:ext uri="{FF2B5EF4-FFF2-40B4-BE49-F238E27FC236}">
                    <a16:creationId xmlns:a16="http://schemas.microsoft.com/office/drawing/2014/main" id="{9C226EA4-24B9-4231-B5B4-CE9A3B2DD66A}"/>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33" name="TextBox 32">
                <a:extLst>
                  <a:ext uri="{FF2B5EF4-FFF2-40B4-BE49-F238E27FC236}">
                    <a16:creationId xmlns:a16="http://schemas.microsoft.com/office/drawing/2014/main" id="{1CB7FBE3-3FFB-43FA-BEF5-288B409D730A}"/>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34" name="TextBox 33">
                <a:extLst>
                  <a:ext uri="{FF2B5EF4-FFF2-40B4-BE49-F238E27FC236}">
                    <a16:creationId xmlns:a16="http://schemas.microsoft.com/office/drawing/2014/main" id="{F8824410-1B8F-4321-A0AB-F025444288C3}"/>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35" name="TextBox 34">
                <a:extLst>
                  <a:ext uri="{FF2B5EF4-FFF2-40B4-BE49-F238E27FC236}">
                    <a16:creationId xmlns:a16="http://schemas.microsoft.com/office/drawing/2014/main" id="{C3B5EA44-8DD3-4543-8CF0-95C85969143D}"/>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36" name="TextBox 35">
                <a:extLst>
                  <a:ext uri="{FF2B5EF4-FFF2-40B4-BE49-F238E27FC236}">
                    <a16:creationId xmlns:a16="http://schemas.microsoft.com/office/drawing/2014/main" id="{995B952A-B6F6-4899-B89A-A5730DE9D4DB}"/>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29581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7EAD4-4623-4BA8-9039-A2FDDD02A662}"/>
              </a:ext>
            </a:extLst>
          </p:cNvPr>
          <p:cNvSpPr/>
          <p:nvPr/>
        </p:nvSpPr>
        <p:spPr>
          <a:xfrm>
            <a:off x="914400" y="914400"/>
            <a:ext cx="5181600" cy="2778133"/>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ISFULL()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MYQUEUE[END] = ITEM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(END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-1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0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930763" cy="1907883"/>
            <a:chOff x="1235242" y="1372643"/>
            <a:chExt cx="4890348"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p:cNvCxnSpPr>
            <p:nvPr/>
          </p:nvCxnSpPr>
          <p:spPr>
            <a:xfrm flipH="1" flipV="1">
              <a:off x="1235242" y="3339169"/>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0"/>
              <a:endCxn id="18" idx="0"/>
            </p:cNvCxnSpPr>
            <p:nvPr/>
          </p:nvCxnSpPr>
          <p:spPr>
            <a:xfrm>
              <a:off x="2003291" y="1372643"/>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spTree>
    <p:extLst>
      <p:ext uri="{BB962C8B-B14F-4D97-AF65-F5344CB8AC3E}">
        <p14:creationId xmlns:p14="http://schemas.microsoft.com/office/powerpoint/2010/main" val="238480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7EAD4-4623-4BA8-9039-A2FDDD02A662}"/>
              </a:ext>
            </a:extLst>
          </p:cNvPr>
          <p:cNvSpPr/>
          <p:nvPr/>
        </p:nvSpPr>
        <p:spPr>
          <a:xfrm>
            <a:off x="914400" y="914400"/>
            <a:ext cx="5181600" cy="2778133"/>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ISFULL()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MYQUEUE[END] = ITEM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(END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-1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0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(7)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695064" cy="1907883"/>
            <a:chOff x="1628536" y="1372643"/>
            <a:chExt cx="4497054"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a:endCxn id="18" idx="2"/>
            </p:cNvCxnSpPr>
            <p:nvPr/>
          </p:nvCxnSpPr>
          <p:spPr>
            <a:xfrm flipV="1">
              <a:off x="2003291" y="3339169"/>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0"/>
              <a:endCxn id="17" idx="0"/>
            </p:cNvCxnSpPr>
            <p:nvPr/>
          </p:nvCxnSpPr>
          <p:spPr>
            <a:xfrm>
              <a:off x="2003291" y="1372643"/>
              <a:ext cx="74950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sp>
        <p:nvSpPr>
          <p:cNvPr id="19" name="Rectangle 18">
            <a:extLst>
              <a:ext uri="{FF2B5EF4-FFF2-40B4-BE49-F238E27FC236}">
                <a16:creationId xmlns:a16="http://schemas.microsoft.com/office/drawing/2014/main" id="{4B26C244-602F-4437-A0A2-972905168E66}"/>
              </a:ext>
            </a:extLst>
          </p:cNvPr>
          <p:cNvSpPr/>
          <p:nvPr/>
        </p:nvSpPr>
        <p:spPr>
          <a:xfrm>
            <a:off x="7739448" y="914400"/>
            <a:ext cx="1849395" cy="405304"/>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enqueue(d)</a:t>
            </a:r>
          </a:p>
        </p:txBody>
      </p:sp>
    </p:spTree>
    <p:extLst>
      <p:ext uri="{BB962C8B-B14F-4D97-AF65-F5344CB8AC3E}">
        <p14:creationId xmlns:p14="http://schemas.microsoft.com/office/powerpoint/2010/main" val="188489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7EAD4-4623-4BA8-9039-A2FDDD02A662}"/>
              </a:ext>
            </a:extLst>
          </p:cNvPr>
          <p:cNvSpPr/>
          <p:nvPr/>
        </p:nvSpPr>
        <p:spPr>
          <a:xfrm>
            <a:off x="914400" y="914400"/>
            <a:ext cx="5181600" cy="2778133"/>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ISFULL()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MYQUEUE[END] = ITEM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(END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-1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0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(7)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695064" cy="1907883"/>
            <a:chOff x="1628536" y="1372643"/>
            <a:chExt cx="4497054"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a:endCxn id="18" idx="2"/>
            </p:cNvCxnSpPr>
            <p:nvPr/>
          </p:nvCxnSpPr>
          <p:spPr>
            <a:xfrm flipV="1">
              <a:off x="2003291" y="3339169"/>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3"/>
              <a:endCxn id="13" idx="0"/>
            </p:cNvCxnSpPr>
            <p:nvPr/>
          </p:nvCxnSpPr>
          <p:spPr>
            <a:xfrm>
              <a:off x="2378044" y="1747398"/>
              <a:ext cx="3372792" cy="842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sp>
        <p:nvSpPr>
          <p:cNvPr id="19" name="Rectangle 18">
            <a:extLst>
              <a:ext uri="{FF2B5EF4-FFF2-40B4-BE49-F238E27FC236}">
                <a16:creationId xmlns:a16="http://schemas.microsoft.com/office/drawing/2014/main" id="{2AC057E5-0D4D-4A4C-AFB3-EE7430134DD3}"/>
              </a:ext>
            </a:extLst>
          </p:cNvPr>
          <p:cNvSpPr/>
          <p:nvPr/>
        </p:nvSpPr>
        <p:spPr>
          <a:xfrm>
            <a:off x="7739448" y="914400"/>
            <a:ext cx="1849395" cy="1722587"/>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enqueue(d)</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enqueue(c)</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enqueue(k)</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enqueue(j)</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enqueue(s)</a:t>
            </a:r>
          </a:p>
        </p:txBody>
      </p:sp>
    </p:spTree>
    <p:extLst>
      <p:ext uri="{BB962C8B-B14F-4D97-AF65-F5344CB8AC3E}">
        <p14:creationId xmlns:p14="http://schemas.microsoft.com/office/powerpoint/2010/main" val="2774762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7EAD4-4623-4BA8-9039-A2FDDD02A662}"/>
              </a:ext>
            </a:extLst>
          </p:cNvPr>
          <p:cNvSpPr/>
          <p:nvPr/>
        </p:nvSpPr>
        <p:spPr>
          <a:xfrm>
            <a:off x="914400" y="914400"/>
            <a:ext cx="5181600" cy="2778133"/>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ISFULL()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MYQUEUE[END] = ITEM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(END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-1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0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(7)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695064" cy="1907883"/>
            <a:chOff x="1628536" y="1372643"/>
            <a:chExt cx="4497054"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a:endCxn id="18" idx="2"/>
            </p:cNvCxnSpPr>
            <p:nvPr/>
          </p:nvCxnSpPr>
          <p:spPr>
            <a:xfrm flipV="1">
              <a:off x="2003291" y="3339169"/>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0"/>
              <a:endCxn id="18" idx="0"/>
            </p:cNvCxnSpPr>
            <p:nvPr/>
          </p:nvCxnSpPr>
          <p:spPr>
            <a:xfrm>
              <a:off x="2003291" y="1372643"/>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sp>
        <p:nvSpPr>
          <p:cNvPr id="19" name="Rectangle 18">
            <a:extLst>
              <a:ext uri="{FF2B5EF4-FFF2-40B4-BE49-F238E27FC236}">
                <a16:creationId xmlns:a16="http://schemas.microsoft.com/office/drawing/2014/main" id="{2AC057E5-0D4D-4A4C-AFB3-EE7430134DD3}"/>
              </a:ext>
            </a:extLst>
          </p:cNvPr>
          <p:cNvSpPr/>
          <p:nvPr/>
        </p:nvSpPr>
        <p:spPr>
          <a:xfrm>
            <a:off x="7739448" y="914400"/>
            <a:ext cx="1849395" cy="20519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enqueue(d)</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enqueue(c)</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enqueue(k)</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enqueue(j)</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enqueue(s)</a:t>
            </a:r>
          </a:p>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enqueue(w)</a:t>
            </a:r>
          </a:p>
        </p:txBody>
      </p:sp>
    </p:spTree>
    <p:extLst>
      <p:ext uri="{BB962C8B-B14F-4D97-AF65-F5344CB8AC3E}">
        <p14:creationId xmlns:p14="http://schemas.microsoft.com/office/powerpoint/2010/main" val="389597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7EAD4-4623-4BA8-9039-A2FDDD02A662}"/>
              </a:ext>
            </a:extLst>
          </p:cNvPr>
          <p:cNvSpPr/>
          <p:nvPr/>
        </p:nvSpPr>
        <p:spPr>
          <a:xfrm>
            <a:off x="914400" y="914400"/>
            <a:ext cx="6082634" cy="3240887"/>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ISEMPTY()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ITEM = MYQUEUE[START]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(START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END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-1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0					(7)</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return ITEM					(8)</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695064" cy="1907883"/>
            <a:chOff x="1628536" y="1372643"/>
            <a:chExt cx="4497054"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a:endCxn id="18" idx="2"/>
            </p:cNvCxnSpPr>
            <p:nvPr/>
          </p:nvCxnSpPr>
          <p:spPr>
            <a:xfrm flipV="1">
              <a:off x="2003291" y="3339169"/>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0"/>
              <a:endCxn id="18" idx="0"/>
            </p:cNvCxnSpPr>
            <p:nvPr/>
          </p:nvCxnSpPr>
          <p:spPr>
            <a:xfrm>
              <a:off x="2003291" y="1372643"/>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sp>
        <p:nvSpPr>
          <p:cNvPr id="19" name="Rectangle 18">
            <a:extLst>
              <a:ext uri="{FF2B5EF4-FFF2-40B4-BE49-F238E27FC236}">
                <a16:creationId xmlns:a16="http://schemas.microsoft.com/office/drawing/2014/main" id="{2AC057E5-0D4D-4A4C-AFB3-EE7430134DD3}"/>
              </a:ext>
            </a:extLst>
          </p:cNvPr>
          <p:cNvSpPr/>
          <p:nvPr/>
        </p:nvSpPr>
        <p:spPr>
          <a:xfrm>
            <a:off x="7739448" y="914400"/>
            <a:ext cx="1849395" cy="405304"/>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72650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87EAD4-4623-4BA8-9039-A2FDDD02A662}"/>
              </a:ext>
            </a:extLst>
          </p:cNvPr>
          <p:cNvSpPr/>
          <p:nvPr/>
        </p:nvSpPr>
        <p:spPr>
          <a:xfrm>
            <a:off x="914400" y="914400"/>
            <a:ext cx="6082634" cy="3240887"/>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ISEMPTY() then				(1)</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raise exception				(2)</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ITEM = MYQUEUE[START]			(3)</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(START + 1) % length of MYQUEUE	(4)</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if START == END				(5)</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START = -1				(6)</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 0					(7)</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	return ITEM					(8)</a:t>
            </a:r>
          </a:p>
          <a:p>
            <a:pPr marL="109538" marR="0" algn="just">
              <a:lnSpc>
                <a:spcPct val="107000"/>
              </a:lnSpc>
              <a:spcBef>
                <a:spcPts val="0"/>
              </a:spcBef>
              <a:spcAft>
                <a:spcPts val="0"/>
              </a:spcAft>
              <a:tabLst>
                <a:tab pos="461963" algn="l"/>
              </a:tabLst>
            </a:pPr>
            <a:r>
              <a:rPr lang="en-US" sz="1600" dirty="0">
                <a:latin typeface="Consolas" panose="020B0609020204030204" pitchFamily="49" charset="0"/>
                <a:ea typeface="Calibri" panose="020F0502020204030204" pitchFamily="34" charset="0"/>
                <a:cs typeface="Times New Roman" panose="02020603050405020304" pitchFamily="18" charset="0"/>
              </a:rPr>
              <a:t>end function</a:t>
            </a:r>
          </a:p>
        </p:txBody>
      </p:sp>
      <p:grpSp>
        <p:nvGrpSpPr>
          <p:cNvPr id="5" name="Group 4">
            <a:extLst>
              <a:ext uri="{FF2B5EF4-FFF2-40B4-BE49-F238E27FC236}">
                <a16:creationId xmlns:a16="http://schemas.microsoft.com/office/drawing/2014/main" id="{348C2975-6C9D-47DD-B9C8-5589AACCBF09}"/>
              </a:ext>
            </a:extLst>
          </p:cNvPr>
          <p:cNvGrpSpPr/>
          <p:nvPr/>
        </p:nvGrpSpPr>
        <p:grpSpPr>
          <a:xfrm>
            <a:off x="3200400" y="4023360"/>
            <a:ext cx="2695064" cy="1907883"/>
            <a:chOff x="1628536" y="1372643"/>
            <a:chExt cx="4497054" cy="3183543"/>
          </a:xfrm>
        </p:grpSpPr>
        <p:grpSp>
          <p:nvGrpSpPr>
            <p:cNvPr id="6" name="Group 5">
              <a:extLst>
                <a:ext uri="{FF2B5EF4-FFF2-40B4-BE49-F238E27FC236}">
                  <a16:creationId xmlns:a16="http://schemas.microsoft.com/office/drawing/2014/main" id="{3F9B47C4-4F5A-4258-BF6F-7A9D59F04275}"/>
                </a:ext>
              </a:extLst>
            </p:cNvPr>
            <p:cNvGrpSpPr/>
            <p:nvPr/>
          </p:nvGrpSpPr>
          <p:grpSpPr>
            <a:xfrm rot="5400000">
              <a:off x="3502308" y="715888"/>
              <a:ext cx="749510" cy="4497054"/>
              <a:chOff x="2263515" y="1259173"/>
              <a:chExt cx="749510" cy="4497054"/>
            </a:xfrm>
          </p:grpSpPr>
          <p:sp>
            <p:nvSpPr>
              <p:cNvPr id="13" name="Rectangle 12">
                <a:extLst>
                  <a:ext uri="{FF2B5EF4-FFF2-40B4-BE49-F238E27FC236}">
                    <a16:creationId xmlns:a16="http://schemas.microsoft.com/office/drawing/2014/main" id="{CC3BB94F-3EEA-4238-B028-35D2D30C33B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a:t>
                </a:r>
              </a:p>
            </p:txBody>
          </p:sp>
          <p:sp>
            <p:nvSpPr>
              <p:cNvPr id="14" name="Rectangle 13">
                <a:extLst>
                  <a:ext uri="{FF2B5EF4-FFF2-40B4-BE49-F238E27FC236}">
                    <a16:creationId xmlns:a16="http://schemas.microsoft.com/office/drawing/2014/main" id="{157F9EA4-271F-4D45-B961-458B224233DC}"/>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p>
            </p:txBody>
          </p:sp>
          <p:sp>
            <p:nvSpPr>
              <p:cNvPr id="15" name="Rectangle 14">
                <a:extLst>
                  <a:ext uri="{FF2B5EF4-FFF2-40B4-BE49-F238E27FC236}">
                    <a16:creationId xmlns:a16="http://schemas.microsoft.com/office/drawing/2014/main" id="{83255C84-97B7-4EC1-B120-F4D0A7E02F26}"/>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6" name="Rectangle 15">
                <a:extLst>
                  <a:ext uri="{FF2B5EF4-FFF2-40B4-BE49-F238E27FC236}">
                    <a16:creationId xmlns:a16="http://schemas.microsoft.com/office/drawing/2014/main" id="{67C7E46D-7FB8-4EC7-8D23-83B4EAF39154}"/>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Rectangle 16">
                <a:extLst>
                  <a:ext uri="{FF2B5EF4-FFF2-40B4-BE49-F238E27FC236}">
                    <a16:creationId xmlns:a16="http://schemas.microsoft.com/office/drawing/2014/main" id="{1527D384-5B46-4CFE-8EAA-7A2EB0F9D438}"/>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8" name="Rectangle 17">
                <a:extLst>
                  <a:ext uri="{FF2B5EF4-FFF2-40B4-BE49-F238E27FC236}">
                    <a16:creationId xmlns:a16="http://schemas.microsoft.com/office/drawing/2014/main" id="{3B77919E-5E20-4752-B3BB-DE1933850D6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9B9948B2-62DE-499D-9EE6-43F266A4337B}"/>
                </a:ext>
              </a:extLst>
            </p:cNvPr>
            <p:cNvSpPr txBox="1"/>
            <p:nvPr/>
          </p:nvSpPr>
          <p:spPr>
            <a:xfrm>
              <a:off x="2421618" y="3955650"/>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28A692CA-5820-4DB1-B2F8-90CD4209416A}"/>
                </a:ext>
              </a:extLst>
            </p:cNvPr>
            <p:cNvCxnSpPr>
              <a:cxnSpLocks/>
              <a:stCxn id="12" idx="2"/>
              <a:endCxn id="17" idx="2"/>
            </p:cNvCxnSpPr>
            <p:nvPr/>
          </p:nvCxnSpPr>
          <p:spPr>
            <a:xfrm flipV="1">
              <a:off x="2003291" y="3339169"/>
              <a:ext cx="749508"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DC676DC8-99EB-4093-AF61-349BE090B4C8}"/>
                </a:ext>
              </a:extLst>
            </p:cNvPr>
            <p:cNvSpPr txBox="1"/>
            <p:nvPr/>
          </p:nvSpPr>
          <p:spPr>
            <a:xfrm>
              <a:off x="2421618" y="1516564"/>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59AAA3C1-869F-4185-8CA1-10E26B2467A4}"/>
                </a:ext>
              </a:extLst>
            </p:cNvPr>
            <p:cNvCxnSpPr>
              <a:cxnSpLocks/>
              <a:stCxn id="11" idx="0"/>
              <a:endCxn id="18" idx="0"/>
            </p:cNvCxnSpPr>
            <p:nvPr/>
          </p:nvCxnSpPr>
          <p:spPr>
            <a:xfrm>
              <a:off x="2003291" y="1372643"/>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5EBF083C-DA09-49D5-AFD9-18F23116D074}"/>
                </a:ext>
              </a:extLst>
            </p:cNvPr>
            <p:cNvSpPr/>
            <p:nvPr/>
          </p:nvSpPr>
          <p:spPr>
            <a:xfrm>
              <a:off x="1628536" y="137264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71A7B3F1-59E3-4217-B96E-486B4056AC14}"/>
                </a:ext>
              </a:extLst>
            </p:cNvPr>
            <p:cNvSpPr/>
            <p:nvPr/>
          </p:nvSpPr>
          <p:spPr>
            <a:xfrm>
              <a:off x="1628536" y="3806677"/>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sp>
        <p:nvSpPr>
          <p:cNvPr id="19" name="Rectangle 18">
            <a:extLst>
              <a:ext uri="{FF2B5EF4-FFF2-40B4-BE49-F238E27FC236}">
                <a16:creationId xmlns:a16="http://schemas.microsoft.com/office/drawing/2014/main" id="{2AC057E5-0D4D-4A4C-AFB3-EE7430134DD3}"/>
              </a:ext>
            </a:extLst>
          </p:cNvPr>
          <p:cNvSpPr/>
          <p:nvPr/>
        </p:nvSpPr>
        <p:spPr>
          <a:xfrm>
            <a:off x="7739448" y="914400"/>
            <a:ext cx="1849395" cy="405304"/>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sz="2000" dirty="0">
                <a:solidFill>
                  <a:schemeClr val="bg2">
                    <a:lumMod val="10000"/>
                  </a:schemeClr>
                </a:solidFill>
                <a:latin typeface="Consolas" panose="020B0609020204030204" pitchFamily="49" charset="0"/>
                <a:ea typeface="Calibri" panose="020F0502020204030204" pitchFamily="34" charset="0"/>
                <a:cs typeface="Times New Roman" panose="02020603050405020304" pitchFamily="18" charset="0"/>
              </a:rPr>
              <a:t>dequeue()</a:t>
            </a:r>
          </a:p>
        </p:txBody>
      </p:sp>
    </p:spTree>
    <p:extLst>
      <p:ext uri="{BB962C8B-B14F-4D97-AF65-F5344CB8AC3E}">
        <p14:creationId xmlns:p14="http://schemas.microsoft.com/office/powerpoint/2010/main" val="2204819413"/>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39D168-5068-4F3A-AB26-715CA47DC6EB}">
  <ds:schemaRefs>
    <ds:schemaRef ds:uri="http://schemas.microsoft.com/sharepoint/v3/contenttype/forms"/>
  </ds:schemaRefs>
</ds:datastoreItem>
</file>

<file path=customXml/itemProps2.xml><?xml version="1.0" encoding="utf-8"?>
<ds:datastoreItem xmlns:ds="http://schemas.openxmlformats.org/officeDocument/2006/customXml" ds:itemID="{7D935D53-2294-4255-8623-0EA54F719802}">
  <ds:schemaRefs>
    <ds:schemaRef ds:uri="http://schemas.microsoft.com/office/infopath/2007/PartnerControls"/>
    <ds:schemaRef ds:uri="http://purl.org/dc/dcmitype/"/>
    <ds:schemaRef ds:uri="http://schemas.openxmlformats.org/package/2006/metadata/core-properties"/>
    <ds:schemaRef ds:uri="http://purl.org/dc/terms/"/>
    <ds:schemaRef ds:uri="http://www.w3.org/XML/1998/namespace"/>
    <ds:schemaRef ds:uri="http://schemas.microsoft.com/office/2006/documentManagement/types"/>
    <ds:schemaRef ds:uri="http://schemas.microsoft.com/office/2006/metadata/properties"/>
    <ds:schemaRef ds:uri="http://purl.org/dc/elements/1.1/"/>
    <ds:schemaRef ds:uri="58c44ba5-51a4-40bc-b9f0-9fe2032e2130"/>
  </ds:schemaRefs>
</ds:datastoreItem>
</file>

<file path=customXml/itemProps3.xml><?xml version="1.0" encoding="utf-8"?>
<ds:datastoreItem xmlns:ds="http://schemas.openxmlformats.org/officeDocument/2006/customXml" ds:itemID="{09EA64C7-81B6-4807-89B0-C5F19C90BD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398</TotalTime>
  <Words>1428</Words>
  <Application>Microsoft Office PowerPoint</Application>
  <PresentationFormat>Widescreen</PresentationFormat>
  <Paragraphs>248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Consolas</vt:lpstr>
      <vt:lpstr>Myriad Pro</vt:lpstr>
      <vt:lpstr>CC_theme</vt:lpstr>
      <vt:lpstr>Queues in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Scott DeLoach</cp:lastModifiedBy>
  <cp:revision>37</cp:revision>
  <dcterms:created xsi:type="dcterms:W3CDTF">2020-02-07T13:53:42Z</dcterms:created>
  <dcterms:modified xsi:type="dcterms:W3CDTF">2020-03-25T21:41:09Z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