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302" r:id="rId6"/>
    <p:sldId id="305" r:id="rId7"/>
    <p:sldId id="306" r:id="rId8"/>
    <p:sldId id="303" r:id="rId9"/>
    <p:sldId id="308" r:id="rId10"/>
    <p:sldId id="304" r:id="rId11"/>
    <p:sldId id="30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D9D9D9"/>
    <a:srgbClr val="512888"/>
    <a:srgbClr val="FFD0D0"/>
    <a:srgbClr val="FFFFD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20" autoAdjust="0"/>
    <p:restoredTop sz="77309" autoAdjust="0"/>
  </p:normalViewPr>
  <p:slideViewPr>
    <p:cSldViewPr snapToGrid="0">
      <p:cViewPr varScale="1">
        <p:scale>
          <a:sx n="76" d="100"/>
          <a:sy n="76" d="100"/>
        </p:scale>
        <p:origin x="12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9C0-F8B9-420B-9797-34EC28597D7C}" type="datetimeFigureOut">
              <a:rPr lang="en-US" smtClean="0"/>
              <a:t>2/11/2020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38D14-699C-41C7-9F71-9AB5B6DFBBAC}" type="slidenum">
              <a:rPr lang="en-US" smtClean="0"/>
              <a:t>‹#›</a:t>
            </a:fld>
            <a:endParaRPr lang="en-US" dirty="0"/>
          </a:p>
        </p:txBody>
      </p:sp>
    </p:spTree>
    <p:extLst>
      <p:ext uri="{BB962C8B-B14F-4D97-AF65-F5344CB8AC3E}">
        <p14:creationId xmlns:p14="http://schemas.microsoft.com/office/powerpoint/2010/main" val="356125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maps are fairly simple. They are what we call a </a:t>
            </a:r>
            <a:r>
              <a:rPr lang="en-US" i="1" dirty="0"/>
              <a:t>key – value pair.</a:t>
            </a:r>
            <a:r>
              <a:rPr lang="en-US" i="0" dirty="0"/>
              <a:t> You might also hear these referred to as an </a:t>
            </a:r>
            <a:r>
              <a:rPr lang="en-US" i="1" dirty="0"/>
              <a:t>associative array, </a:t>
            </a:r>
            <a:r>
              <a:rPr lang="en-US" i="0" dirty="0"/>
              <a:t>a </a:t>
            </a:r>
            <a:r>
              <a:rPr lang="en-US" i="1" dirty="0"/>
              <a:t>dictionary, </a:t>
            </a:r>
            <a:r>
              <a:rPr lang="en-US" i="0" dirty="0"/>
              <a:t>or a lookup table. Keys act like an array index. You give the map a key and it returns the value associated with that key. </a:t>
            </a:r>
          </a:p>
          <a:p>
            <a:endParaRPr lang="en-US" i="0" dirty="0"/>
          </a:p>
          <a:p>
            <a:r>
              <a:rPr lang="en-US" i="0" dirty="0"/>
              <a:t>The insertion operation for a map is called </a:t>
            </a:r>
            <a:r>
              <a:rPr lang="en-US" i="1" dirty="0"/>
              <a:t>put</a:t>
            </a:r>
            <a:r>
              <a:rPr lang="en-US" i="0" dirty="0"/>
              <a:t>, while the </a:t>
            </a:r>
            <a:r>
              <a:rPr lang="en-US" i="1" dirty="0"/>
              <a:t>get</a:t>
            </a:r>
            <a:r>
              <a:rPr lang="en-US" i="0" dirty="0"/>
              <a:t> operation actually returns a value for a given key. The </a:t>
            </a:r>
            <a:r>
              <a:rPr lang="en-US" i="1" dirty="0"/>
              <a:t>entries</a:t>
            </a:r>
            <a:r>
              <a:rPr lang="en-US" i="0" dirty="0"/>
              <a:t> and </a:t>
            </a:r>
            <a:r>
              <a:rPr lang="en-US" i="1" dirty="0"/>
              <a:t>keys</a:t>
            </a:r>
            <a:r>
              <a:rPr lang="en-US" i="0" dirty="0"/>
              <a:t> operations return the set of </a:t>
            </a:r>
            <a:r>
              <a:rPr lang="en-US" i="1" dirty="0"/>
              <a:t>values</a:t>
            </a:r>
            <a:r>
              <a:rPr lang="en-US" i="0" dirty="0"/>
              <a:t> and </a:t>
            </a:r>
            <a:r>
              <a:rPr lang="en-US" i="1" dirty="0"/>
              <a:t>keys</a:t>
            </a:r>
            <a:r>
              <a:rPr lang="en-US" i="0" dirty="0"/>
              <a:t> from the map. And the </a:t>
            </a:r>
            <a:r>
              <a:rPr lang="en-US" i="1" dirty="0" err="1"/>
              <a:t>containsKey</a:t>
            </a:r>
            <a:r>
              <a:rPr lang="en-US" i="0" dirty="0"/>
              <a:t> and </a:t>
            </a:r>
            <a:r>
              <a:rPr lang="en-US" i="1" dirty="0" err="1"/>
              <a:t>containsValue</a:t>
            </a:r>
            <a:r>
              <a:rPr lang="en-US" i="0" dirty="0"/>
              <a:t> </a:t>
            </a:r>
            <a:r>
              <a:rPr lang="en-US" i="0" dirty="0" err="1"/>
              <a:t>oerations</a:t>
            </a:r>
            <a:r>
              <a:rPr lang="en-US" i="0" dirty="0"/>
              <a:t> determines if a given key or value is stored in the map. </a:t>
            </a:r>
          </a:p>
          <a:p>
            <a:endParaRPr lang="en-US" i="0" dirty="0"/>
          </a:p>
          <a:p>
            <a:r>
              <a:rPr lang="en-US" i="0" dirty="0"/>
              <a:t>In our example we would use the </a:t>
            </a:r>
            <a:r>
              <a:rPr lang="en-US" i="1" dirty="0"/>
              <a:t>get</a:t>
            </a:r>
            <a:r>
              <a:rPr lang="en-US" i="0" dirty="0"/>
              <a:t> operation to lookup a particular value. For instance, the operation call </a:t>
            </a:r>
            <a:r>
              <a:rPr lang="en-US" i="1" dirty="0"/>
              <a:t>get(</a:t>
            </a:r>
            <a:r>
              <a:rPr lang="en-US" i="1" dirty="0" err="1"/>
              <a:t>Colordado</a:t>
            </a:r>
            <a:r>
              <a:rPr lang="en-US" i="1" dirty="0"/>
              <a:t>) </a:t>
            </a:r>
            <a:r>
              <a:rPr lang="en-US" i="0" dirty="0"/>
              <a:t>would return the value </a:t>
            </a:r>
            <a:r>
              <a:rPr lang="en-US" i="1" dirty="0"/>
              <a:t>Denver. </a:t>
            </a:r>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2</a:t>
            </a:fld>
            <a:endParaRPr lang="en-US" dirty="0"/>
          </a:p>
        </p:txBody>
      </p:sp>
    </p:spTree>
    <p:extLst>
      <p:ext uri="{BB962C8B-B14F-4D97-AF65-F5344CB8AC3E}">
        <p14:creationId xmlns:p14="http://schemas.microsoft.com/office/powerpoint/2010/main" val="2277711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In our example we would use the </a:t>
            </a:r>
            <a:r>
              <a:rPr lang="en-US" i="1" dirty="0"/>
              <a:t>get</a:t>
            </a:r>
            <a:r>
              <a:rPr lang="en-US" i="0" dirty="0"/>
              <a:t> operation to lookup a particular value. For instance, the operation call </a:t>
            </a:r>
            <a:r>
              <a:rPr lang="en-US" i="1" dirty="0"/>
              <a:t>get(Colorado) </a:t>
            </a:r>
            <a:r>
              <a:rPr lang="en-US" i="0" dirty="0"/>
              <a:t>would return the value </a:t>
            </a:r>
            <a:r>
              <a:rPr lang="en-US" i="1" dirty="0"/>
              <a:t>Denver. </a:t>
            </a:r>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3</a:t>
            </a:fld>
            <a:endParaRPr lang="en-US" dirty="0"/>
          </a:p>
        </p:txBody>
      </p:sp>
    </p:spTree>
    <p:extLst>
      <p:ext uri="{BB962C8B-B14F-4D97-AF65-F5344CB8AC3E}">
        <p14:creationId xmlns:p14="http://schemas.microsoft.com/office/powerpoint/2010/main" val="1813436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Likewise, if we looked up to see if the key “Texas” was in our set of keys, the </a:t>
            </a:r>
            <a:r>
              <a:rPr lang="en-US" i="1" dirty="0"/>
              <a:t>keys</a:t>
            </a:r>
            <a:r>
              <a:rPr lang="en-US" i="0" dirty="0"/>
              <a:t> operation would return false.</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4</a:t>
            </a:fld>
            <a:endParaRPr lang="en-US" dirty="0"/>
          </a:p>
        </p:txBody>
      </p:sp>
    </p:spTree>
    <p:extLst>
      <p:ext uri="{BB962C8B-B14F-4D97-AF65-F5344CB8AC3E}">
        <p14:creationId xmlns:p14="http://schemas.microsoft.com/office/powerpoint/2010/main" val="2240642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maps more efficiently, we often use what are call “hash tables”. </a:t>
            </a:r>
            <a:r>
              <a:rPr lang="en-US" sz="1200" kern="1200" dirty="0">
                <a:solidFill>
                  <a:schemeClr val="tx1"/>
                </a:solidFill>
                <a:effectLst/>
                <a:latin typeface="+mn-lt"/>
                <a:ea typeface="+mn-ea"/>
                <a:cs typeface="+mn-cs"/>
              </a:rPr>
              <a:t>A hash table stores the map </a:t>
            </a:r>
            <a:r>
              <a:rPr lang="en-US" sz="1200" i="1" kern="1200" dirty="0">
                <a:solidFill>
                  <a:schemeClr val="tx1"/>
                </a:solidFill>
                <a:effectLst/>
                <a:latin typeface="+mn-lt"/>
                <a:ea typeface="+mn-ea"/>
                <a:cs typeface="+mn-cs"/>
              </a:rPr>
              <a:t>values</a:t>
            </a:r>
            <a:r>
              <a:rPr lang="en-US" sz="1200" kern="1200" dirty="0">
                <a:solidFill>
                  <a:schemeClr val="tx1"/>
                </a:solidFill>
                <a:effectLst/>
                <a:latin typeface="+mn-lt"/>
                <a:ea typeface="+mn-ea"/>
                <a:cs typeface="+mn-cs"/>
              </a:rPr>
              <a:t> in an array and uses a special </a:t>
            </a:r>
            <a:r>
              <a:rPr lang="en-US" sz="1200" i="1" kern="1200" dirty="0">
                <a:solidFill>
                  <a:schemeClr val="tx1"/>
                </a:solidFill>
                <a:effectLst/>
                <a:latin typeface="+mn-lt"/>
                <a:ea typeface="+mn-ea"/>
                <a:cs typeface="+mn-cs"/>
              </a:rPr>
              <a:t>hash function</a:t>
            </a:r>
            <a:r>
              <a:rPr lang="en-US" sz="1200" kern="1200" dirty="0">
                <a:solidFill>
                  <a:schemeClr val="tx1"/>
                </a:solidFill>
                <a:effectLst/>
                <a:latin typeface="+mn-lt"/>
                <a:ea typeface="+mn-ea"/>
                <a:cs typeface="+mn-cs"/>
              </a:rPr>
              <a:t> to convert any valid key to an  index into the array to find the associated </a:t>
            </a:r>
            <a:r>
              <a:rPr lang="en-US" sz="1200" i="1" kern="1200" dirty="0">
                <a:solidFill>
                  <a:schemeClr val="tx1"/>
                </a:solidFill>
                <a:effectLst/>
                <a:latin typeface="+mn-lt"/>
                <a:ea typeface="+mn-ea"/>
                <a:cs typeface="+mn-cs"/>
              </a:rPr>
              <a:t>value</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reason we use a hash function instead of doing a lookup in a simple map is efficiency. Instead of loop through each possible key and doing costly comparison operations, you simply call a function and then use the index to access the array directly.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5</a:t>
            </a:fld>
            <a:endParaRPr lang="en-US" dirty="0"/>
          </a:p>
        </p:txBody>
      </p:sp>
    </p:spTree>
    <p:extLst>
      <p:ext uri="{BB962C8B-B14F-4D97-AF65-F5344CB8AC3E}">
        <p14:creationId xmlns:p14="http://schemas.microsoft.com/office/powerpoint/2010/main" val="3984730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if we input “John Smith” to our hash function, we should get an index into our array. In this case, the hash of “John Smith” returns the value 2, which we use to lookup the value 521-1234.</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Maps work great for applications where you need to find information based on a specific type of data or key. However, it is helpful to keep the keys unique. </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6</a:t>
            </a:fld>
            <a:endParaRPr lang="en-US" dirty="0"/>
          </a:p>
        </p:txBody>
      </p:sp>
    </p:spTree>
    <p:extLst>
      <p:ext uri="{BB962C8B-B14F-4D97-AF65-F5344CB8AC3E}">
        <p14:creationId xmlns:p14="http://schemas.microsoft.com/office/powerpoint/2010/main" val="271383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Unfortunately, it is extremely difficult to find hash functions that return unique values for all possible inputs. Therefore, we generally have to provide additional logic to handle these “collisions”.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example, Sandra Dee and John Smith both get mapped to index 152. So, in this case we just create a list of all the data that maps to the same index. Of course to find the right piece of data, we will need to search the list.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7</a:t>
            </a:fld>
            <a:endParaRPr lang="en-US" dirty="0"/>
          </a:p>
        </p:txBody>
      </p:sp>
    </p:spTree>
    <p:extLst>
      <p:ext uri="{BB962C8B-B14F-4D97-AF65-F5344CB8AC3E}">
        <p14:creationId xmlns:p14="http://schemas.microsoft.com/office/powerpoint/2010/main" val="1690321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looked at basic map data structures that make looking up data based on keys much more efficient. In simple maps, we have a set of keys that map directly to values and we have to search through the list of keys to find the value we are looking for.</a:t>
            </a:r>
          </a:p>
          <a:p>
            <a:endParaRPr lang="en-US" dirty="0"/>
          </a:p>
          <a:p>
            <a:r>
              <a:rPr lang="en-US" dirty="0"/>
              <a:t>To make this process more efficient, we can use hash functions that map our keys to the index of an array. However, we often have to provide additional logic to handle collisions where the hash function mays two keys to the same index.</a:t>
            </a:r>
          </a:p>
          <a:p>
            <a:endParaRPr lang="en-US" dirty="0"/>
          </a:p>
          <a:p>
            <a:r>
              <a:rPr lang="en-US" dirty="0"/>
              <a:t>We will learn more about maps in future modules.</a:t>
            </a:r>
          </a:p>
        </p:txBody>
      </p:sp>
      <p:sp>
        <p:nvSpPr>
          <p:cNvPr id="4" name="Slide Number Placeholder 3"/>
          <p:cNvSpPr>
            <a:spLocks noGrp="1"/>
          </p:cNvSpPr>
          <p:nvPr>
            <p:ph type="sldNum" sz="quarter" idx="5"/>
          </p:nvPr>
        </p:nvSpPr>
        <p:spPr/>
        <p:txBody>
          <a:bodyPr/>
          <a:lstStyle/>
          <a:p>
            <a:fld id="{13138D14-699C-41C7-9F71-9AB5B6DFBBAC}" type="slidenum">
              <a:rPr lang="en-US" smtClean="0"/>
              <a:t>8</a:t>
            </a:fld>
            <a:endParaRPr lang="en-US" dirty="0"/>
          </a:p>
        </p:txBody>
      </p:sp>
    </p:spTree>
    <p:extLst>
      <p:ext uri="{BB962C8B-B14F-4D97-AF65-F5344CB8AC3E}">
        <p14:creationId xmlns:p14="http://schemas.microsoft.com/office/powerpoint/2010/main" val="164990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71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9258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1482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9671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4878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6271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443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7688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9748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9185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15DE2593-7DD3-4CBA-B2EC-AD7F03D69370}" type="datetimeFigureOut">
              <a:rPr lang="en-US" smtClean="0"/>
              <a:t>2/11/2020</a:t>
            </a:fld>
            <a:endParaRPr lang="en-US" dirty="0"/>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2737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E2593-7DD3-4CBA-B2EC-AD7F03D69370}" type="datetimeFigureOut">
              <a:rPr lang="en-US" smtClean="0"/>
              <a:t>2/11/2020</a:t>
            </a:fld>
            <a:endParaRPr lang="en-US" dirty="0"/>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F749-E151-4EF0-8517-20E52F9D0DF7}" type="slidenum">
              <a:rPr lang="en-US" smtClean="0"/>
              <a:t>‹#›</a:t>
            </a:fld>
            <a:endParaRPr lang="en-US" dirty="0"/>
          </a:p>
        </p:txBody>
      </p:sp>
    </p:spTree>
    <p:extLst>
      <p:ext uri="{BB962C8B-B14F-4D97-AF65-F5344CB8AC3E}">
        <p14:creationId xmlns:p14="http://schemas.microsoft.com/office/powerpoint/2010/main" val="216664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rPr>
              <a:t>Maps</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340410-775C-471F-876A-94678C682A2A}"/>
              </a:ext>
            </a:extLst>
          </p:cNvPr>
          <p:cNvSpPr txBox="1"/>
          <p:nvPr/>
        </p:nvSpPr>
        <p:spPr>
          <a:xfrm>
            <a:off x="1182503" y="677675"/>
            <a:ext cx="3455754" cy="4524315"/>
          </a:xfrm>
          <a:prstGeom prst="rect">
            <a:avLst/>
          </a:prstGeom>
          <a:noFill/>
        </p:spPr>
        <p:txBody>
          <a:bodyPr wrap="none" rtlCol="0">
            <a:spAutoFit/>
          </a:bodyPr>
          <a:lstStyle/>
          <a:p>
            <a:r>
              <a:rPr lang="en-US" sz="3600" dirty="0">
                <a:latin typeface="Myriad Pro" panose="020B0503030403020204" pitchFamily="34" charset="0"/>
              </a:rPr>
              <a:t>Maps</a:t>
            </a:r>
          </a:p>
          <a:p>
            <a:pPr marL="571500" indent="-571500">
              <a:buFont typeface="Arial" panose="020B0604020202020204" pitchFamily="34" charset="0"/>
              <a:buChar char="•"/>
            </a:pPr>
            <a:r>
              <a:rPr lang="en-US" sz="3600" dirty="0">
                <a:latin typeface="Myriad Pro" panose="020B0503030403020204" pitchFamily="34" charset="0"/>
              </a:rPr>
              <a:t>put</a:t>
            </a:r>
          </a:p>
          <a:p>
            <a:pPr marL="571500" indent="-571500">
              <a:buFont typeface="Arial" panose="020B0604020202020204" pitchFamily="34" charset="0"/>
              <a:buChar char="•"/>
            </a:pPr>
            <a:r>
              <a:rPr lang="en-US" sz="3600" dirty="0">
                <a:latin typeface="Myriad Pro" panose="020B0503030403020204" pitchFamily="34" charset="0"/>
              </a:rPr>
              <a:t>get</a:t>
            </a:r>
          </a:p>
          <a:p>
            <a:pPr marL="571500" indent="-571500">
              <a:buFont typeface="Arial" panose="020B0604020202020204" pitchFamily="34" charset="0"/>
              <a:buChar char="•"/>
            </a:pPr>
            <a:r>
              <a:rPr lang="en-US" sz="3600" dirty="0">
                <a:latin typeface="Myriad Pro" panose="020B0503030403020204" pitchFamily="34" charset="0"/>
              </a:rPr>
              <a:t>entries</a:t>
            </a:r>
          </a:p>
          <a:p>
            <a:pPr marL="571500" indent="-571500">
              <a:buFont typeface="Arial" panose="020B0604020202020204" pitchFamily="34" charset="0"/>
              <a:buChar char="•"/>
            </a:pPr>
            <a:r>
              <a:rPr lang="en-US" sz="3600" dirty="0">
                <a:latin typeface="Myriad Pro" panose="020B0503030403020204" pitchFamily="34" charset="0"/>
              </a:rPr>
              <a:t>keys</a:t>
            </a:r>
          </a:p>
          <a:p>
            <a:pPr marL="571500" indent="-571500">
              <a:buFont typeface="Arial" panose="020B0604020202020204" pitchFamily="34" charset="0"/>
              <a:buChar char="•"/>
            </a:pPr>
            <a:r>
              <a:rPr lang="en-US" sz="3600" dirty="0" err="1">
                <a:latin typeface="Myriad Pro" panose="020B0503030403020204" pitchFamily="34" charset="0"/>
              </a:rPr>
              <a:t>containsKey</a:t>
            </a:r>
            <a:endParaRPr lang="en-US" sz="3600" dirty="0">
              <a:latin typeface="Myriad Pro" panose="020B0503030403020204" pitchFamily="34" charset="0"/>
            </a:endParaRPr>
          </a:p>
          <a:p>
            <a:pPr marL="571500" indent="-571500">
              <a:buFont typeface="Arial" panose="020B0604020202020204" pitchFamily="34" charset="0"/>
              <a:buChar char="•"/>
            </a:pPr>
            <a:r>
              <a:rPr lang="en-US" sz="3600" dirty="0" err="1">
                <a:latin typeface="Myriad Pro" panose="020B0503030403020204" pitchFamily="34" charset="0"/>
              </a:rPr>
              <a:t>containsValue</a:t>
            </a:r>
            <a:endParaRPr lang="en-US" sz="3600" dirty="0">
              <a:latin typeface="Myriad Pro" panose="020B0503030403020204" pitchFamily="34" charset="0"/>
            </a:endParaRPr>
          </a:p>
          <a:p>
            <a:endParaRPr lang="en-US" sz="3600" dirty="0">
              <a:latin typeface="Myriad Pro" panose="020B0503030403020204" pitchFamily="34" charset="0"/>
            </a:endParaRPr>
          </a:p>
        </p:txBody>
      </p:sp>
      <p:pic>
        <p:nvPicPr>
          <p:cNvPr id="10" name="Picture 9" descr="A screenshot of a cell phone&#10;&#10;Description automatically generated">
            <a:extLst>
              <a:ext uri="{FF2B5EF4-FFF2-40B4-BE49-F238E27FC236}">
                <a16:creationId xmlns:a16="http://schemas.microsoft.com/office/drawing/2014/main" id="{0344288F-5017-4E80-87D5-8F2D3C389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0072"/>
            <a:ext cx="3076575" cy="3209925"/>
          </a:xfrm>
          <a:prstGeom prst="rect">
            <a:avLst/>
          </a:prstGeom>
        </p:spPr>
      </p:pic>
    </p:spTree>
    <p:extLst>
      <p:ext uri="{BB962C8B-B14F-4D97-AF65-F5344CB8AC3E}">
        <p14:creationId xmlns:p14="http://schemas.microsoft.com/office/powerpoint/2010/main" val="2498340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340410-775C-471F-876A-94678C682A2A}"/>
              </a:ext>
            </a:extLst>
          </p:cNvPr>
          <p:cNvSpPr txBox="1"/>
          <p:nvPr/>
        </p:nvSpPr>
        <p:spPr>
          <a:xfrm>
            <a:off x="1142747" y="2178484"/>
            <a:ext cx="3051669" cy="1754326"/>
          </a:xfrm>
          <a:prstGeom prst="rect">
            <a:avLst/>
          </a:prstGeom>
          <a:noFill/>
        </p:spPr>
        <p:txBody>
          <a:bodyPr wrap="none" rtlCol="0">
            <a:spAutoFit/>
          </a:bodyPr>
          <a:lstStyle/>
          <a:p>
            <a:r>
              <a:rPr lang="en-US" sz="3600" dirty="0">
                <a:latin typeface="Myriad Pro" panose="020B0503030403020204" pitchFamily="34" charset="0"/>
              </a:rPr>
              <a:t>Get(Colorado)</a:t>
            </a:r>
          </a:p>
          <a:p>
            <a:endParaRPr lang="en-US" sz="3600" dirty="0">
              <a:latin typeface="Myriad Pro" panose="020B0503030403020204" pitchFamily="34" charset="0"/>
            </a:endParaRPr>
          </a:p>
          <a:p>
            <a:r>
              <a:rPr lang="en-US" sz="3600" dirty="0">
                <a:latin typeface="Myriad Pro" panose="020B0503030403020204" pitchFamily="34" charset="0"/>
                <a:sym typeface="Symbol" panose="05050102010706020507" pitchFamily="18" charset="2"/>
              </a:rPr>
              <a:t>	</a:t>
            </a:r>
            <a:r>
              <a:rPr lang="en-US" sz="3600" dirty="0">
                <a:latin typeface="Myriad Pro" panose="020B0503030403020204" pitchFamily="34" charset="0"/>
              </a:rPr>
              <a:t> Denver</a:t>
            </a:r>
          </a:p>
        </p:txBody>
      </p:sp>
      <p:pic>
        <p:nvPicPr>
          <p:cNvPr id="10" name="Picture 9" descr="A screenshot of a cell phone&#10;&#10;Description automatically generated">
            <a:extLst>
              <a:ext uri="{FF2B5EF4-FFF2-40B4-BE49-F238E27FC236}">
                <a16:creationId xmlns:a16="http://schemas.microsoft.com/office/drawing/2014/main" id="{0344288F-5017-4E80-87D5-8F2D3C389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0072"/>
            <a:ext cx="3076575" cy="3209925"/>
          </a:xfrm>
          <a:prstGeom prst="rect">
            <a:avLst/>
          </a:prstGeom>
        </p:spPr>
      </p:pic>
    </p:spTree>
    <p:extLst>
      <p:ext uri="{BB962C8B-B14F-4D97-AF65-F5344CB8AC3E}">
        <p14:creationId xmlns:p14="http://schemas.microsoft.com/office/powerpoint/2010/main" val="306863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340410-775C-471F-876A-94678C682A2A}"/>
              </a:ext>
            </a:extLst>
          </p:cNvPr>
          <p:cNvSpPr txBox="1"/>
          <p:nvPr/>
        </p:nvSpPr>
        <p:spPr>
          <a:xfrm>
            <a:off x="1142747" y="2178484"/>
            <a:ext cx="2610073" cy="1754326"/>
          </a:xfrm>
          <a:prstGeom prst="rect">
            <a:avLst/>
          </a:prstGeom>
          <a:noFill/>
        </p:spPr>
        <p:txBody>
          <a:bodyPr wrap="none" rtlCol="0">
            <a:spAutoFit/>
          </a:bodyPr>
          <a:lstStyle/>
          <a:p>
            <a:r>
              <a:rPr lang="en-US" sz="3600" dirty="0">
                <a:latin typeface="Myriad Pro" panose="020B0503030403020204" pitchFamily="34" charset="0"/>
              </a:rPr>
              <a:t>keys(Texas)</a:t>
            </a:r>
          </a:p>
          <a:p>
            <a:endParaRPr lang="en-US" sz="3600" dirty="0">
              <a:latin typeface="Myriad Pro" panose="020B0503030403020204" pitchFamily="34" charset="0"/>
            </a:endParaRPr>
          </a:p>
          <a:p>
            <a:r>
              <a:rPr lang="en-US" sz="3600" dirty="0">
                <a:latin typeface="Myriad Pro" panose="020B0503030403020204" pitchFamily="34" charset="0"/>
                <a:sym typeface="Symbol" panose="05050102010706020507" pitchFamily="18" charset="2"/>
              </a:rPr>
              <a:t>	</a:t>
            </a:r>
            <a:r>
              <a:rPr lang="en-US" sz="3600" dirty="0">
                <a:latin typeface="Myriad Pro" panose="020B0503030403020204" pitchFamily="34" charset="0"/>
              </a:rPr>
              <a:t> False</a:t>
            </a:r>
          </a:p>
        </p:txBody>
      </p:sp>
      <p:pic>
        <p:nvPicPr>
          <p:cNvPr id="10" name="Picture 9" descr="A screenshot of a cell phone&#10;&#10;Description automatically generated">
            <a:extLst>
              <a:ext uri="{FF2B5EF4-FFF2-40B4-BE49-F238E27FC236}">
                <a16:creationId xmlns:a16="http://schemas.microsoft.com/office/drawing/2014/main" id="{0344288F-5017-4E80-87D5-8F2D3C389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0072"/>
            <a:ext cx="3076575" cy="3209925"/>
          </a:xfrm>
          <a:prstGeom prst="rect">
            <a:avLst/>
          </a:prstGeom>
        </p:spPr>
      </p:pic>
    </p:spTree>
    <p:extLst>
      <p:ext uri="{BB962C8B-B14F-4D97-AF65-F5344CB8AC3E}">
        <p14:creationId xmlns:p14="http://schemas.microsoft.com/office/powerpoint/2010/main" val="105016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340410-775C-471F-876A-94678C682A2A}"/>
              </a:ext>
            </a:extLst>
          </p:cNvPr>
          <p:cNvSpPr txBox="1"/>
          <p:nvPr/>
        </p:nvSpPr>
        <p:spPr>
          <a:xfrm>
            <a:off x="1202381" y="707492"/>
            <a:ext cx="2434897" cy="646331"/>
          </a:xfrm>
          <a:prstGeom prst="rect">
            <a:avLst/>
          </a:prstGeom>
          <a:noFill/>
        </p:spPr>
        <p:txBody>
          <a:bodyPr wrap="none" rtlCol="0">
            <a:spAutoFit/>
          </a:bodyPr>
          <a:lstStyle/>
          <a:p>
            <a:r>
              <a:rPr lang="en-US" sz="3600" dirty="0">
                <a:latin typeface="Myriad Pro" panose="020B0503030403020204" pitchFamily="34" charset="0"/>
              </a:rPr>
              <a:t>Hash Tables</a:t>
            </a:r>
          </a:p>
        </p:txBody>
      </p:sp>
      <p:pic>
        <p:nvPicPr>
          <p:cNvPr id="8" name="Graphic 7">
            <a:extLst>
              <a:ext uri="{FF2B5EF4-FFF2-40B4-BE49-F238E27FC236}">
                <a16:creationId xmlns:a16="http://schemas.microsoft.com/office/drawing/2014/main" id="{18AD7892-DA94-45CC-8FD7-C8C9A61D6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167" y="1677506"/>
            <a:ext cx="4797570" cy="3502988"/>
          </a:xfrm>
          <a:prstGeom prst="rect">
            <a:avLst/>
          </a:prstGeom>
        </p:spPr>
      </p:pic>
      <p:sp>
        <p:nvSpPr>
          <p:cNvPr id="3" name="TextBox 2">
            <a:extLst>
              <a:ext uri="{FF2B5EF4-FFF2-40B4-BE49-F238E27FC236}">
                <a16:creationId xmlns:a16="http://schemas.microsoft.com/office/drawing/2014/main" id="{CBE6D41D-2F04-4F66-ADB0-9D8F6B625183}"/>
              </a:ext>
            </a:extLst>
          </p:cNvPr>
          <p:cNvSpPr txBox="1"/>
          <p:nvPr/>
        </p:nvSpPr>
        <p:spPr>
          <a:xfrm>
            <a:off x="4373574" y="1848678"/>
            <a:ext cx="1163396" cy="707886"/>
          </a:xfrm>
          <a:prstGeom prst="rect">
            <a:avLst/>
          </a:prstGeom>
          <a:solidFill>
            <a:srgbClr val="D9D9D9"/>
          </a:solidFill>
        </p:spPr>
        <p:txBody>
          <a:bodyPr wrap="none" rtlCol="0">
            <a:spAutoFit/>
          </a:bodyPr>
          <a:lstStyle/>
          <a:p>
            <a:pPr algn="ctr"/>
            <a:r>
              <a:rPr lang="en-US" sz="2000" b="1" dirty="0">
                <a:solidFill>
                  <a:schemeClr val="bg2">
                    <a:lumMod val="10000"/>
                  </a:schemeClr>
                </a:solidFill>
              </a:rPr>
              <a:t>array </a:t>
            </a:r>
            <a:br>
              <a:rPr lang="en-US" sz="2000" b="1" dirty="0">
                <a:solidFill>
                  <a:schemeClr val="bg2">
                    <a:lumMod val="10000"/>
                  </a:schemeClr>
                </a:solidFill>
              </a:rPr>
            </a:br>
            <a:r>
              <a:rPr lang="en-US" sz="2000" b="1" dirty="0">
                <a:solidFill>
                  <a:schemeClr val="bg2">
                    <a:lumMod val="10000"/>
                  </a:schemeClr>
                </a:solidFill>
              </a:rPr>
              <a:t>(buckets)</a:t>
            </a:r>
          </a:p>
        </p:txBody>
      </p:sp>
    </p:spTree>
    <p:extLst>
      <p:ext uri="{BB962C8B-B14F-4D97-AF65-F5344CB8AC3E}">
        <p14:creationId xmlns:p14="http://schemas.microsoft.com/office/powerpoint/2010/main" val="324117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340410-775C-471F-876A-94678C682A2A}"/>
              </a:ext>
            </a:extLst>
          </p:cNvPr>
          <p:cNvSpPr txBox="1"/>
          <p:nvPr/>
        </p:nvSpPr>
        <p:spPr>
          <a:xfrm>
            <a:off x="1202381" y="707492"/>
            <a:ext cx="2434897" cy="646331"/>
          </a:xfrm>
          <a:prstGeom prst="rect">
            <a:avLst/>
          </a:prstGeom>
          <a:noFill/>
        </p:spPr>
        <p:txBody>
          <a:bodyPr wrap="none" rtlCol="0">
            <a:spAutoFit/>
          </a:bodyPr>
          <a:lstStyle/>
          <a:p>
            <a:r>
              <a:rPr lang="en-US" sz="3600" dirty="0">
                <a:latin typeface="Myriad Pro" panose="020B0503030403020204" pitchFamily="34" charset="0"/>
              </a:rPr>
              <a:t>Hash Tables</a:t>
            </a:r>
          </a:p>
        </p:txBody>
      </p:sp>
      <p:pic>
        <p:nvPicPr>
          <p:cNvPr id="8" name="Graphic 7">
            <a:extLst>
              <a:ext uri="{FF2B5EF4-FFF2-40B4-BE49-F238E27FC236}">
                <a16:creationId xmlns:a16="http://schemas.microsoft.com/office/drawing/2014/main" id="{18AD7892-DA94-45CC-8FD7-C8C9A61D6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167" y="1677506"/>
            <a:ext cx="4797570" cy="3502988"/>
          </a:xfrm>
          <a:prstGeom prst="rect">
            <a:avLst/>
          </a:prstGeom>
        </p:spPr>
      </p:pic>
      <p:sp>
        <p:nvSpPr>
          <p:cNvPr id="3" name="TextBox 2">
            <a:extLst>
              <a:ext uri="{FF2B5EF4-FFF2-40B4-BE49-F238E27FC236}">
                <a16:creationId xmlns:a16="http://schemas.microsoft.com/office/drawing/2014/main" id="{CBE6D41D-2F04-4F66-ADB0-9D8F6B625183}"/>
              </a:ext>
            </a:extLst>
          </p:cNvPr>
          <p:cNvSpPr txBox="1"/>
          <p:nvPr/>
        </p:nvSpPr>
        <p:spPr>
          <a:xfrm>
            <a:off x="4373574" y="1848678"/>
            <a:ext cx="1163396" cy="707886"/>
          </a:xfrm>
          <a:prstGeom prst="rect">
            <a:avLst/>
          </a:prstGeom>
          <a:solidFill>
            <a:srgbClr val="D9D9D9"/>
          </a:solidFill>
        </p:spPr>
        <p:txBody>
          <a:bodyPr wrap="none" rtlCol="0">
            <a:spAutoFit/>
          </a:bodyPr>
          <a:lstStyle/>
          <a:p>
            <a:pPr algn="ctr"/>
            <a:r>
              <a:rPr lang="en-US" sz="2000" b="1" dirty="0">
                <a:solidFill>
                  <a:schemeClr val="bg2">
                    <a:lumMod val="10000"/>
                  </a:schemeClr>
                </a:solidFill>
              </a:rPr>
              <a:t>array </a:t>
            </a:r>
            <a:br>
              <a:rPr lang="en-US" sz="2000" b="1" dirty="0">
                <a:solidFill>
                  <a:schemeClr val="bg2">
                    <a:lumMod val="10000"/>
                  </a:schemeClr>
                </a:solidFill>
              </a:rPr>
            </a:br>
            <a:r>
              <a:rPr lang="en-US" sz="2000" b="1" dirty="0">
                <a:solidFill>
                  <a:schemeClr val="bg2">
                    <a:lumMod val="10000"/>
                  </a:schemeClr>
                </a:solidFill>
              </a:rPr>
              <a:t>(buckets)</a:t>
            </a:r>
          </a:p>
        </p:txBody>
      </p:sp>
      <p:sp>
        <p:nvSpPr>
          <p:cNvPr id="5" name="TextBox 4">
            <a:extLst>
              <a:ext uri="{FF2B5EF4-FFF2-40B4-BE49-F238E27FC236}">
                <a16:creationId xmlns:a16="http://schemas.microsoft.com/office/drawing/2014/main" id="{9115C6FF-20A8-48EB-A68C-4E955675E41A}"/>
              </a:ext>
            </a:extLst>
          </p:cNvPr>
          <p:cNvSpPr txBox="1"/>
          <p:nvPr/>
        </p:nvSpPr>
        <p:spPr>
          <a:xfrm>
            <a:off x="607607" y="5522962"/>
            <a:ext cx="4929363" cy="646331"/>
          </a:xfrm>
          <a:prstGeom prst="rect">
            <a:avLst/>
          </a:prstGeom>
          <a:noFill/>
        </p:spPr>
        <p:txBody>
          <a:bodyPr wrap="none" rtlCol="0">
            <a:spAutoFit/>
          </a:bodyPr>
          <a:lstStyle/>
          <a:p>
            <a:r>
              <a:rPr lang="en-US" sz="3600" dirty="0">
                <a:latin typeface="Myriad Pro" panose="020B0503030403020204" pitchFamily="34" charset="0"/>
              </a:rPr>
              <a:t>hash(“John Smith”) </a:t>
            </a:r>
            <a:r>
              <a:rPr lang="en-US" sz="3600" dirty="0">
                <a:latin typeface="Myriad Pro" panose="020B0503030403020204" pitchFamily="34" charset="0"/>
                <a:sym typeface="Symbol" panose="05050102010706020507" pitchFamily="18" charset="2"/>
              </a:rPr>
              <a:t></a:t>
            </a:r>
            <a:r>
              <a:rPr lang="en-US" sz="3600" dirty="0">
                <a:latin typeface="Myriad Pro" panose="020B0503030403020204" pitchFamily="34" charset="0"/>
              </a:rPr>
              <a:t> 02</a:t>
            </a:r>
          </a:p>
        </p:txBody>
      </p:sp>
    </p:spTree>
    <p:extLst>
      <p:ext uri="{BB962C8B-B14F-4D97-AF65-F5344CB8AC3E}">
        <p14:creationId xmlns:p14="http://schemas.microsoft.com/office/powerpoint/2010/main" val="213682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063C9FF5-ADC3-4853-96A8-F5FA1C9AC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628" y="1495425"/>
            <a:ext cx="4839433" cy="3333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83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063C9FF5-ADC3-4853-96A8-F5FA1C9AC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51" y="3163654"/>
            <a:ext cx="4839433" cy="33338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cell phone&#10;&#10;Description automatically generated">
            <a:extLst>
              <a:ext uri="{FF2B5EF4-FFF2-40B4-BE49-F238E27FC236}">
                <a16:creationId xmlns:a16="http://schemas.microsoft.com/office/drawing/2014/main" id="{CA2AF891-FDE7-401A-BB67-4B76F33FD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2830" y="360514"/>
            <a:ext cx="2381689" cy="2484920"/>
          </a:xfrm>
          <a:prstGeom prst="rect">
            <a:avLst/>
          </a:prstGeom>
        </p:spPr>
      </p:pic>
    </p:spTree>
    <p:extLst>
      <p:ext uri="{BB962C8B-B14F-4D97-AF65-F5344CB8AC3E}">
        <p14:creationId xmlns:p14="http://schemas.microsoft.com/office/powerpoint/2010/main" val="3699895764"/>
      </p:ext>
    </p:extLst>
  </p:cSld>
  <p:clrMapOvr>
    <a:masterClrMapping/>
  </p:clrMapOvr>
</p:sld>
</file>

<file path=ppt/theme/theme1.xml><?xml version="1.0" encoding="utf-8"?>
<a:theme xmlns:a="http://schemas.openxmlformats.org/drawingml/2006/main" name="Office 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AE92EF-36AB-4FBF-8B40-C1E0054F61CB}">
  <ds:schemaRefs>
    <ds:schemaRef ds:uri="http://schemas.microsoft.com/sharepoint/v3/contenttype/forms"/>
  </ds:schemaRefs>
</ds:datastoreItem>
</file>

<file path=customXml/itemProps2.xml><?xml version="1.0" encoding="utf-8"?>
<ds:datastoreItem xmlns:ds="http://schemas.openxmlformats.org/officeDocument/2006/customXml" ds:itemID="{29605D0F-DB16-41D7-85BA-80FD23F9D4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91C435-747D-4FFA-9672-3C4E123F79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720</TotalTime>
  <Words>643</Words>
  <Application>Microsoft Office PowerPoint</Application>
  <PresentationFormat>Widescreen</PresentationFormat>
  <Paragraphs>49</Paragraphs>
  <Slides>8</Slides>
  <Notes>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Myriad Pro</vt:lpstr>
      <vt:lpstr>Office Theme</vt:lpstr>
      <vt:lpstr>Maps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Scott DeLoach</dc:creator>
  <cp:lastModifiedBy>Russell Feldhausen</cp:lastModifiedBy>
  <cp:revision>42</cp:revision>
  <dcterms:created xsi:type="dcterms:W3CDTF">2020-01-10T20:24:08Z</dcterms:created>
  <dcterms:modified xsi:type="dcterms:W3CDTF">2020-02-12T00:50:06Z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