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68" r:id="rId7"/>
    <p:sldId id="259" r:id="rId8"/>
    <p:sldId id="269" r:id="rId9"/>
    <p:sldId id="270" r:id="rId10"/>
    <p:sldId id="260" r:id="rId11"/>
    <p:sldId id="271" r:id="rId12"/>
    <p:sldId id="272" r:id="rId13"/>
    <p:sldId id="263" r:id="rId14"/>
    <p:sldId id="276" r:id="rId15"/>
    <p:sldId id="273" r:id="rId16"/>
    <p:sldId id="274" r:id="rId17"/>
    <p:sldId id="275" r:id="rId18"/>
    <p:sldId id="264" r:id="rId19"/>
    <p:sldId id="277" r:id="rId20"/>
    <p:sldId id="278" r:id="rId21"/>
    <p:sldId id="26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84" d="100"/>
          <a:sy n="84"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log n versus 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v>n</c:v>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Sheet1!$C$7:$C$16</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79CA-4972-BEB4-95D9F6FFA053}"/>
            </c:ext>
          </c:extLst>
        </c:ser>
        <c:ser>
          <c:idx val="1"/>
          <c:order val="1"/>
          <c:tx>
            <c:v>log n</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Sheet1!$D$7:$D$16</c:f>
              <c:numCache>
                <c:formatCode>General</c:formatCode>
                <c:ptCount val="10"/>
                <c:pt idx="0">
                  <c:v>0</c:v>
                </c:pt>
                <c:pt idx="1">
                  <c:v>0.3010299956639812</c:v>
                </c:pt>
                <c:pt idx="2">
                  <c:v>0.47712125471966244</c:v>
                </c:pt>
                <c:pt idx="3">
                  <c:v>0.6020599913279624</c:v>
                </c:pt>
                <c:pt idx="4">
                  <c:v>0.69897000433601886</c:v>
                </c:pt>
                <c:pt idx="5">
                  <c:v>0.77815125038364363</c:v>
                </c:pt>
                <c:pt idx="6">
                  <c:v>0.84509804001425681</c:v>
                </c:pt>
                <c:pt idx="7">
                  <c:v>0.90308998699194354</c:v>
                </c:pt>
                <c:pt idx="8">
                  <c:v>0.95424250943932487</c:v>
                </c:pt>
                <c:pt idx="9">
                  <c:v>1</c:v>
                </c:pt>
              </c:numCache>
            </c:numRef>
          </c:val>
          <c:smooth val="0"/>
          <c:extLst>
            <c:ext xmlns:c16="http://schemas.microsoft.com/office/drawing/2014/chart" uri="{C3380CC4-5D6E-409C-BE32-E72D297353CC}">
              <c16:uniqueId val="{00000001-79CA-4972-BEB4-95D9F6FFA053}"/>
            </c:ext>
          </c:extLst>
        </c:ser>
        <c:dLbls>
          <c:showLegendKey val="0"/>
          <c:showVal val="0"/>
          <c:showCatName val="0"/>
          <c:showSerName val="0"/>
          <c:showPercent val="0"/>
          <c:showBubbleSize val="0"/>
        </c:dLbls>
        <c:smooth val="0"/>
        <c:axId val="422210792"/>
        <c:axId val="431453544"/>
      </c:lineChart>
      <c:catAx>
        <c:axId val="422210792"/>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1453544"/>
        <c:crosses val="autoZero"/>
        <c:auto val="1"/>
        <c:lblAlgn val="ctr"/>
        <c:lblOffset val="100"/>
        <c:noMultiLvlLbl val="0"/>
      </c:catAx>
      <c:valAx>
        <c:axId val="4314535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22210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Dijkstra%27s_algorith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greedy approach is a strategy that simply makes decisions one at a time based on the data it has available, without trying to look ahead to avoid potential problems. By not searching for the best possible like brute force, and not trying to divide the problem like divide and conquer, greedy solutions tend to come very fast.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we can use a greedy algorithm to determine the fewest number of coins needed to give change for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36</m:t>
                    </m:r>
                  </m:oMath>
                </a14:m>
                <a:r>
                  <a:rPr lang="en-US" sz="1200" kern="1200" dirty="0">
                    <a:solidFill>
                      <a:schemeClr val="tx1"/>
                    </a:solidFill>
                    <a:effectLst/>
                    <a:latin typeface="+mn-lt"/>
                    <a:ea typeface="+mn-ea"/>
                    <a:cs typeface="+mn-cs"/>
                  </a:rPr>
                  <a:t> cents, given that we have coins worth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20</m:t>
                    </m:r>
                  </m:oMath>
                </a14:m>
                <a:r>
                  <a:rPr lang="en-US" sz="1200" kern="1200" dirty="0">
                    <a:solidFill>
                      <a:schemeClr val="tx1"/>
                    </a:solidFill>
                    <a:effectLst/>
                    <a:latin typeface="+mn-lt"/>
                    <a:ea typeface="+mn-ea"/>
                    <a:cs typeface="+mn-cs"/>
                  </a:rPr>
                  <a:t> cents,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10</m:t>
                    </m:r>
                  </m:oMath>
                </a14:m>
                <a:r>
                  <a:rPr lang="en-US" sz="1200" kern="1200" dirty="0">
                    <a:solidFill>
                      <a:schemeClr val="tx1"/>
                    </a:solidFill>
                    <a:effectLst/>
                    <a:latin typeface="+mn-lt"/>
                    <a:ea typeface="+mn-ea"/>
                    <a:cs typeface="+mn-cs"/>
                  </a:rPr>
                  <a:t> cents,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5</m:t>
                    </m:r>
                  </m:oMath>
                </a14:m>
                <a:r>
                  <a:rPr lang="en-US" sz="1200" kern="1200" dirty="0">
                    <a:solidFill>
                      <a:schemeClr val="tx1"/>
                    </a:solidFill>
                    <a:effectLst/>
                    <a:latin typeface="+mn-lt"/>
                    <a:ea typeface="+mn-ea"/>
                    <a:cs typeface="+mn-cs"/>
                  </a:rPr>
                  <a:t> cents and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1</m:t>
                    </m:r>
                  </m:oMath>
                </a14:m>
                <a:r>
                  <a:rPr lang="en-US" sz="1200" kern="1200" dirty="0">
                    <a:solidFill>
                      <a:schemeClr val="tx1"/>
                    </a:solidFill>
                    <a:effectLst/>
                    <a:latin typeface="+mn-lt"/>
                    <a:ea typeface="+mn-ea"/>
                    <a:cs typeface="+mn-cs"/>
                  </a:rPr>
                  <a:t> cent. Our greedy approach says to choose the largest coin that is less than the amount still owed.</a:t>
                </a:r>
                <a:r>
                  <a:rPr lang="en-US" sz="1200" kern="1200" baseline="0" dirty="0">
                    <a:solidFill>
                      <a:schemeClr val="tx1"/>
                    </a:solidFill>
                    <a:effectLst/>
                    <a:latin typeface="+mn-lt"/>
                    <a:ea typeface="+mn-ea"/>
                    <a:cs typeface="+mn-cs"/>
                  </a:rPr>
                  <a:t> Thus, if we owe 36 cents, we choose our 20 cent coin. </a:t>
                </a:r>
                <a:endParaRPr lang="en-US" dirty="0"/>
              </a:p>
            </p:txBody>
          </p:sp>
        </mc:Choice>
        <mc:Fallback xmlns="">
          <p:sp>
            <p:nvSpPr>
              <p:cNvPr id="3" name="Notes Placeholder 2"/>
              <p:cNvSpPr>
                <a:spLocks noGrp="1"/>
              </p:cNvSpPr>
              <p:nvPr>
                <p:ph type="body" idx="1"/>
              </p:nvPr>
            </p:nvSpPr>
            <p:spPr/>
            <p:txBody>
              <a:bodyPr/>
              <a:lstStyle/>
              <a:p>
                <a:r>
                  <a:rPr lang="en-US" dirty="0"/>
                  <a:t>The greedy approach is a strategy that simply makes decisions one at a time based on the data it has available, without trying to look ahead to avoid potential problems. By not searching for the best possible like brute force, and not trying to divide the problem like divide and conquer, greedy solutions tend to come very fast.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we can use a greedy algorithm to determine the fewest number of coins needed to give change for </a:t>
                </a:r>
                <a:r>
                  <a:rPr lang="en-US" sz="1200" i="0" kern="1200">
                    <a:solidFill>
                      <a:schemeClr val="tx1"/>
                    </a:solidFill>
                    <a:effectLst/>
                    <a:latin typeface="+mn-lt"/>
                    <a:ea typeface="+mn-ea"/>
                    <a:cs typeface="+mn-cs"/>
                  </a:rPr>
                  <a:t>36</a:t>
                </a:r>
                <a:r>
                  <a:rPr lang="en-US" sz="1200" kern="1200" dirty="0">
                    <a:solidFill>
                      <a:schemeClr val="tx1"/>
                    </a:solidFill>
                    <a:effectLst/>
                    <a:latin typeface="+mn-lt"/>
                    <a:ea typeface="+mn-ea"/>
                    <a:cs typeface="+mn-cs"/>
                  </a:rPr>
                  <a:t> cents, given that we have coins worth </a:t>
                </a:r>
                <a:r>
                  <a:rPr lang="en-US" sz="1200" i="0" kern="1200">
                    <a:solidFill>
                      <a:schemeClr val="tx1"/>
                    </a:solidFill>
                    <a:effectLst/>
                    <a:latin typeface="+mn-lt"/>
                    <a:ea typeface="+mn-ea"/>
                    <a:cs typeface="+mn-cs"/>
                  </a:rPr>
                  <a:t>20</a:t>
                </a:r>
                <a:r>
                  <a:rPr lang="en-US" sz="1200" kern="1200" dirty="0">
                    <a:solidFill>
                      <a:schemeClr val="tx1"/>
                    </a:solidFill>
                    <a:effectLst/>
                    <a:latin typeface="+mn-lt"/>
                    <a:ea typeface="+mn-ea"/>
                    <a:cs typeface="+mn-cs"/>
                  </a:rPr>
                  <a:t> cents, </a:t>
                </a:r>
                <a:r>
                  <a:rPr lang="en-US" sz="1200" i="0" kern="1200">
                    <a:solidFill>
                      <a:schemeClr val="tx1"/>
                    </a:solidFill>
                    <a:effectLst/>
                    <a:latin typeface="+mn-lt"/>
                    <a:ea typeface="+mn-ea"/>
                    <a:cs typeface="+mn-cs"/>
                  </a:rPr>
                  <a:t>10</a:t>
                </a:r>
                <a:r>
                  <a:rPr lang="en-US" sz="1200" kern="1200" dirty="0">
                    <a:solidFill>
                      <a:schemeClr val="tx1"/>
                    </a:solidFill>
                    <a:effectLst/>
                    <a:latin typeface="+mn-lt"/>
                    <a:ea typeface="+mn-ea"/>
                    <a:cs typeface="+mn-cs"/>
                  </a:rPr>
                  <a:t> cents, </a:t>
                </a:r>
                <a:r>
                  <a:rPr lang="en-US" sz="1200" i="0" kern="1200">
                    <a:solidFill>
                      <a:schemeClr val="tx1"/>
                    </a:solidFill>
                    <a:effectLst/>
                    <a:latin typeface="+mn-lt"/>
                    <a:ea typeface="+mn-ea"/>
                    <a:cs typeface="+mn-cs"/>
                  </a:rPr>
                  <a:t>5</a:t>
                </a:r>
                <a:r>
                  <a:rPr lang="en-US" sz="1200" kern="1200" dirty="0">
                    <a:solidFill>
                      <a:schemeClr val="tx1"/>
                    </a:solidFill>
                    <a:effectLst/>
                    <a:latin typeface="+mn-lt"/>
                    <a:ea typeface="+mn-ea"/>
                    <a:cs typeface="+mn-cs"/>
                  </a:rPr>
                  <a:t> cents and </a:t>
                </a:r>
                <a:r>
                  <a:rPr lang="en-US" sz="1200" i="0" kern="1200">
                    <a:solidFill>
                      <a:schemeClr val="tx1"/>
                    </a:solidFill>
                    <a:effectLst/>
                    <a:latin typeface="+mn-lt"/>
                    <a:ea typeface="+mn-ea"/>
                    <a:cs typeface="+mn-cs"/>
                  </a:rPr>
                  <a:t>1</a:t>
                </a:r>
                <a:r>
                  <a:rPr lang="en-US" sz="1200" kern="1200" dirty="0">
                    <a:solidFill>
                      <a:schemeClr val="tx1"/>
                    </a:solidFill>
                    <a:effectLst/>
                    <a:latin typeface="+mn-lt"/>
                    <a:ea typeface="+mn-ea"/>
                    <a:cs typeface="+mn-cs"/>
                  </a:rPr>
                  <a:t> cent. Our greedy approach says to choose the largest coin that is less than the amount still owed.</a:t>
                </a:r>
                <a:r>
                  <a:rPr lang="en-US" sz="1200" kern="1200" baseline="0" dirty="0">
                    <a:solidFill>
                      <a:schemeClr val="tx1"/>
                    </a:solidFill>
                    <a:effectLst/>
                    <a:latin typeface="+mn-lt"/>
                    <a:ea typeface="+mn-ea"/>
                    <a:cs typeface="+mn-cs"/>
                  </a:rPr>
                  <a:t> Thus, if we owe 36 cents, we choose our 20 cent coin. </a:t>
                </a:r>
                <a:endParaRPr lang="en-US" dirty="0"/>
              </a:p>
            </p:txBody>
          </p:sp>
        </mc:Fallback>
      </mc:AlternateContent>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2010270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Thus, if we owe 36 cents, we choose our 20 cent coin, which would leave owing 16 cents.</a:t>
            </a: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1248531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Next, we would choose our 10 cent coin, leaving only 6 cents. </a:t>
            </a: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2244180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Next, we would choose the 5 cent coin and then the 1 cent coin. </a:t>
            </a:r>
          </a:p>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3138D14-699C-41C7-9F71-9AB5B6DFBBAC}" type="slidenum">
              <a:rPr lang="en-US" smtClean="0"/>
              <a:t>13</a:t>
            </a:fld>
            <a:endParaRPr lang="en-US" dirty="0"/>
          </a:p>
        </p:txBody>
      </p:sp>
    </p:spTree>
    <p:extLst>
      <p:ext uri="{BB962C8B-B14F-4D97-AF65-F5344CB8AC3E}">
        <p14:creationId xmlns:p14="http://schemas.microsoft.com/office/powerpoint/2010/main" val="310879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However, it should be noted that while this works on our example using 20, 10, 5, and 1 cent coins, it will not work on just any set of coins. For example, if we add an 18 cent coin to our existing set of coins, the minimum needed would be two 18 cent coins and not the 4 our algorithm would produce.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while greedy algorithms work quickly, they may or may not give you good answers, if they can find one at all.</a:t>
            </a:r>
          </a:p>
        </p:txBody>
      </p:sp>
      <p:sp>
        <p:nvSpPr>
          <p:cNvPr id="4" name="Slide Number Placeholder 3"/>
          <p:cNvSpPr>
            <a:spLocks noGrp="1"/>
          </p:cNvSpPr>
          <p:nvPr>
            <p:ph type="sldNum" sz="quarter" idx="5"/>
          </p:nvPr>
        </p:nvSpPr>
        <p:spPr/>
        <p:txBody>
          <a:bodyPr/>
          <a:lstStyle/>
          <a:p>
            <a:fld id="{13138D14-699C-41C7-9F71-9AB5B6DFBBAC}" type="slidenum">
              <a:rPr lang="en-US" smtClean="0"/>
              <a:t>14</a:t>
            </a:fld>
            <a:endParaRPr lang="en-US" dirty="0"/>
          </a:p>
        </p:txBody>
      </p:sp>
    </p:spTree>
    <p:extLst>
      <p:ext uri="{BB962C8B-B14F-4D97-AF65-F5344CB8AC3E}">
        <p14:creationId xmlns:p14="http://schemas.microsoft.com/office/powerpoint/2010/main" val="112067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next technique is </a:t>
            </a:r>
            <a:r>
              <a:rPr lang="en-US" sz="1200" i="1" kern="1200" dirty="0">
                <a:solidFill>
                  <a:schemeClr val="tx1"/>
                </a:solidFill>
                <a:effectLst/>
                <a:latin typeface="+mn-lt"/>
                <a:ea typeface="+mn-ea"/>
                <a:cs typeface="+mn-cs"/>
              </a:rPr>
              <a:t>recursion</a:t>
            </a:r>
            <a:r>
              <a:rPr lang="en-US" sz="1200" kern="1200" dirty="0">
                <a:solidFill>
                  <a:schemeClr val="tx1"/>
                </a:solidFill>
                <a:effectLst/>
                <a:latin typeface="+mn-lt"/>
                <a:ea typeface="+mn-ea"/>
                <a:cs typeface="+mn-cs"/>
              </a:rPr>
              <a:t>. Recursion is similar to the divide and conquer method we discussed earlier. However, </a:t>
            </a:r>
            <a:r>
              <a:rPr lang="en-US" sz="1200" i="1" kern="1200" dirty="0">
                <a:solidFill>
                  <a:schemeClr val="tx1"/>
                </a:solidFill>
                <a:effectLst/>
                <a:latin typeface="+mn-lt"/>
                <a:ea typeface="+mn-ea"/>
                <a:cs typeface="+mn-cs"/>
              </a:rPr>
              <a:t>recursion</a:t>
            </a:r>
            <a:r>
              <a:rPr lang="en-US" sz="1200" kern="1200" dirty="0">
                <a:solidFill>
                  <a:schemeClr val="tx1"/>
                </a:solidFill>
                <a:effectLst/>
                <a:latin typeface="+mn-lt"/>
                <a:ea typeface="+mn-ea"/>
                <a:cs typeface="+mn-cs"/>
              </a:rPr>
              <a:t> itself is a very complicated and is often one of the most challenging concepts for a novice programmer to learn. However, we’ll take it slow and spend an entire module on recursion later in the course.</a:t>
            </a:r>
          </a:p>
          <a:p>
            <a:endParaRPr lang="en-US" dirty="0"/>
          </a:p>
          <a:p>
            <a:r>
              <a:rPr lang="en-US" dirty="0"/>
              <a:t>Essentially, recursion refers to an operation calling itself inside its own code, which may seem a little strange at first. However, if you think of like divide and conquer where we are trying to solve smaller and smaller problems it makes more sense. </a:t>
            </a:r>
          </a:p>
          <a:p>
            <a:endParaRPr lang="en-US" dirty="0"/>
          </a:p>
          <a:p>
            <a:r>
              <a:rPr lang="en-US" dirty="0"/>
              <a:t>Google tries to mess with you a little when you type in the search term “recursion” as shown in the figure. Usually, when Google says “Did you mean:”, it gives you a similar word to what you typed in (usually the correct spelling). However, in this case, it actually provides the same word you typed in “recursion”, which, if you click on it, brings you back to this same page. That’s kind of how recursion works.</a:t>
            </a:r>
          </a:p>
        </p:txBody>
      </p:sp>
      <p:sp>
        <p:nvSpPr>
          <p:cNvPr id="4" name="Slide Number Placeholder 3"/>
          <p:cNvSpPr>
            <a:spLocks noGrp="1"/>
          </p:cNvSpPr>
          <p:nvPr>
            <p:ph type="sldNum" sz="quarter" idx="5"/>
          </p:nvPr>
        </p:nvSpPr>
        <p:spPr/>
        <p:txBody>
          <a:bodyPr/>
          <a:lstStyle/>
          <a:p>
            <a:fld id="{13138D14-699C-41C7-9F71-9AB5B6DFBBAC}" type="slidenum">
              <a:rPr lang="en-US" smtClean="0"/>
              <a:t>15</a:t>
            </a:fld>
            <a:endParaRPr lang="en-US" dirty="0"/>
          </a:p>
        </p:txBody>
      </p:sp>
    </p:spTree>
    <p:extLst>
      <p:ext uri="{BB962C8B-B14F-4D97-AF65-F5344CB8AC3E}">
        <p14:creationId xmlns:p14="http://schemas.microsoft.com/office/powerpoint/2010/main" val="350282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look at a quick example. First we’ll show how to compute the factorial function using a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fairly straightforward, we simply multiply our result by our loop index I and each time through the loop. The end result returns N factorial.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16</a:t>
            </a:fld>
            <a:endParaRPr lang="en-US" dirty="0"/>
          </a:p>
        </p:txBody>
      </p:sp>
    </p:spTree>
    <p:extLst>
      <p:ext uri="{BB962C8B-B14F-4D97-AF65-F5344CB8AC3E}">
        <p14:creationId xmlns:p14="http://schemas.microsoft.com/office/powerpoint/2010/main" val="3147244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recursive version of the factorial function computes the same value, it just replaces the loop with a recursive call to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A recursive function has two basic parts: the </a:t>
            </a:r>
            <a:r>
              <a:rPr lang="en-US" sz="1200" i="1" kern="1200" dirty="0">
                <a:solidFill>
                  <a:schemeClr val="tx1"/>
                </a:solidFill>
                <a:effectLst/>
                <a:latin typeface="+mn-lt"/>
                <a:ea typeface="+mn-ea"/>
                <a:cs typeface="+mn-cs"/>
              </a:rPr>
              <a:t>base case</a:t>
            </a:r>
            <a:r>
              <a:rPr lang="en-US" sz="1200" kern="1200" dirty="0">
                <a:solidFill>
                  <a:schemeClr val="tx1"/>
                </a:solidFill>
                <a:effectLst/>
                <a:latin typeface="+mn-lt"/>
                <a:ea typeface="+mn-ea"/>
                <a:cs typeface="+mn-cs"/>
              </a:rPr>
              <a:t> and a </a:t>
            </a:r>
            <a:r>
              <a:rPr lang="en-US" sz="1200" i="1" kern="1200" dirty="0">
                <a:solidFill>
                  <a:schemeClr val="tx1"/>
                </a:solidFill>
                <a:effectLst/>
                <a:latin typeface="+mn-lt"/>
                <a:ea typeface="+mn-ea"/>
                <a:cs typeface="+mn-cs"/>
              </a:rPr>
              <a:t>recursive case</a:t>
            </a:r>
            <a:r>
              <a:rPr lang="en-US" sz="1200" kern="1200" dirty="0">
                <a:solidFill>
                  <a:schemeClr val="tx1"/>
                </a:solidFill>
                <a:effectLst/>
                <a:latin typeface="+mn-lt"/>
                <a:ea typeface="+mn-ea"/>
                <a:cs typeface="+mn-cs"/>
              </a:rPr>
              <a:t>. The base case occurs when we are ready to stop calling the recursive function. It is usually a very simple case in which the answer is known directly. Once we get to the base case, the recursive calls stop and we begin returning the values need to compute our final solution. So for the factorial function, we know by definition that 1 factorial is equal to 1. Thus, if N equals 1, we simply return the answer 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part, the recursive case, reduces our problem to a smaller version of itself. In this case, we reduce N factorial to N * (N</a:t>
            </a:r>
            <a:r>
              <a:rPr lang="en-US" sz="1200" kern="1200" baseline="0" dirty="0">
                <a:solidFill>
                  <a:schemeClr val="tx1"/>
                </a:solidFill>
                <a:effectLst/>
                <a:latin typeface="+mn-lt"/>
                <a:ea typeface="+mn-ea"/>
                <a:cs typeface="+mn-cs"/>
              </a:rPr>
              <a:t> – 1) </a:t>
            </a:r>
            <a:r>
              <a:rPr lang="en-US" sz="1200" kern="1200" dirty="0">
                <a:solidFill>
                  <a:schemeClr val="tx1"/>
                </a:solidFill>
                <a:effectLst/>
                <a:latin typeface="+mn-lt"/>
                <a:ea typeface="+mn-ea"/>
                <a:cs typeface="+mn-cs"/>
              </a:rPr>
              <a:t>factorial. We then call our function again to solve the problem N</a:t>
            </a:r>
            <a:r>
              <a:rPr lang="en-US" sz="1200" kern="1200" baseline="0" dirty="0">
                <a:solidFill>
                  <a:schemeClr val="tx1"/>
                </a:solidFill>
                <a:effectLst/>
                <a:latin typeface="+mn-lt"/>
                <a:ea typeface="+mn-ea"/>
                <a:cs typeface="+mn-cs"/>
              </a:rPr>
              <a:t> – 1 </a:t>
            </a:r>
            <a:r>
              <a:rPr lang="en-US" sz="1200" kern="1200" dirty="0">
                <a:solidFill>
                  <a:schemeClr val="tx1"/>
                </a:solidFill>
                <a:effectLst/>
                <a:latin typeface="+mn-lt"/>
                <a:ea typeface="+mn-ea"/>
                <a:cs typeface="+mn-cs"/>
              </a:rPr>
              <a:t>factorial and multiply the result by N to find the solution to N factorial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if we have a problem that can be reduced to a smaller instance of itself, we may be able to use recursion to solve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17</a:t>
            </a:fld>
            <a:endParaRPr lang="en-US" dirty="0"/>
          </a:p>
        </p:txBody>
      </p:sp>
    </p:spTree>
    <p:extLst>
      <p:ext uri="{BB962C8B-B14F-4D97-AF65-F5344CB8AC3E}">
        <p14:creationId xmlns:p14="http://schemas.microsoft.com/office/powerpoint/2010/main" val="4261634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Non-linear data structures such as graphs allow for a wide variety of techniques and algorithms, depending on your specific needs. We typically refer to these algorithms as </a:t>
            </a:r>
            <a:r>
              <a:rPr lang="en-US" sz="1200" i="1" kern="1200" dirty="0">
                <a:solidFill>
                  <a:schemeClr val="tx1"/>
                </a:solidFill>
                <a:effectLst/>
                <a:latin typeface="+mn-lt"/>
                <a:ea typeface="+mn-ea"/>
                <a:cs typeface="+mn-cs"/>
              </a:rPr>
              <a:t>graph traversal</a:t>
            </a:r>
            <a:r>
              <a:rPr lang="en-US" sz="1200" kern="1200" dirty="0">
                <a:solidFill>
                  <a:schemeClr val="tx1"/>
                </a:solidFill>
                <a:effectLst/>
                <a:latin typeface="+mn-lt"/>
                <a:ea typeface="+mn-ea"/>
                <a:cs typeface="+mn-cs"/>
              </a:rPr>
              <a:t> algorithms.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graph traversal algorithms construct their answers by moving along the edges of a graph, from node to node. A good example of this is finding the fastest route in a map application, where the edges are streets and roads and the nodes are the intersections between the roads.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example of such an algorithm is </a:t>
            </a:r>
            <a:r>
              <a:rPr lang="en-US" sz="1200" kern="1200" dirty="0">
                <a:solidFill>
                  <a:schemeClr val="tx1"/>
                </a:solidFill>
                <a:effectLst/>
                <a:latin typeface="+mn-lt"/>
                <a:ea typeface="+mn-ea"/>
                <a:cs typeface="+mn-cs"/>
                <a:hlinkClick r:id="rId3"/>
              </a:rPr>
              <a:t>Dijkstra’s Algorithm</a:t>
            </a:r>
            <a:r>
              <a:rPr lang="en-US" sz="1200" kern="1200" dirty="0">
                <a:solidFill>
                  <a:schemeClr val="tx1"/>
                </a:solidFill>
                <a:effectLst/>
                <a:latin typeface="+mn-lt"/>
                <a:ea typeface="+mn-ea"/>
                <a:cs typeface="+mn-cs"/>
              </a:rPr>
              <a:t>, which can be used to find the shortest path between two selected nodes in a graph as shown in our example. Here you see the algorithm running and find the shortest path between node a and node b.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18</a:t>
            </a:fld>
            <a:endParaRPr lang="en-US" dirty="0"/>
          </a:p>
        </p:txBody>
      </p:sp>
    </p:spTree>
    <p:extLst>
      <p:ext uri="{BB962C8B-B14F-4D97-AF65-F5344CB8AC3E}">
        <p14:creationId xmlns:p14="http://schemas.microsoft.com/office/powerpoint/2010/main" val="318834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video we explored a number of </a:t>
            </a:r>
            <a:r>
              <a:rPr lang="en-US" sz="1200" i="1" kern="1200" dirty="0">
                <a:solidFill>
                  <a:schemeClr val="tx1"/>
                </a:solidFill>
                <a:effectLst/>
                <a:latin typeface="+mn-lt"/>
                <a:ea typeface="+mn-ea"/>
                <a:cs typeface="+mn-cs"/>
              </a:rPr>
              <a:t>algorithmic techniques</a:t>
            </a:r>
            <a:r>
              <a:rPr lang="en-US" sz="1200" kern="1200" dirty="0">
                <a:solidFill>
                  <a:schemeClr val="tx1"/>
                </a:solidFill>
                <a:effectLst/>
                <a:latin typeface="+mn-lt"/>
                <a:ea typeface="+mn-ea"/>
                <a:cs typeface="+mn-cs"/>
              </a:rPr>
              <a:t> we can use to develop algorithms that use take advantage of data structures to solve complex problems. Throughout the rest of this course, as well as a subsequent course, we’ll explore these algorithmic techniques in more detail so you will be well versed in their appropriate use. </a:t>
            </a: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19</a:t>
            </a:fld>
            <a:endParaRPr lang="en-US" dirty="0"/>
          </a:p>
        </p:txBody>
      </p:sp>
    </p:spTree>
    <p:extLst>
      <p:ext uri="{BB962C8B-B14F-4D97-AF65-F5344CB8AC3E}">
        <p14:creationId xmlns:p14="http://schemas.microsoft.com/office/powerpoint/2010/main" val="401379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data structures effectively, we must have a set of operations on those structures. These operations are often complex and require an </a:t>
            </a:r>
            <a:r>
              <a:rPr lang="en-US" i="1" dirty="0"/>
              <a:t>algorithm</a:t>
            </a:r>
            <a:r>
              <a:rPr lang="en-US" i="0" dirty="0"/>
              <a:t> to implement the operation. We also use algorithms when we use the data structure operations to perform an even larger function, such as finding our way through a maze as captured in our example.</a:t>
            </a:r>
          </a:p>
          <a:p>
            <a:endParaRPr lang="en-US" i="0" dirty="0"/>
          </a:p>
          <a:p>
            <a:r>
              <a:rPr lang="en-US" sz="1200" kern="1200" dirty="0">
                <a:solidFill>
                  <a:schemeClr val="tx1"/>
                </a:solidFill>
                <a:effectLst/>
                <a:latin typeface="+mn-lt"/>
                <a:ea typeface="+mn-ea"/>
                <a:cs typeface="+mn-cs"/>
              </a:rPr>
              <a:t>An </a:t>
            </a:r>
            <a:r>
              <a:rPr lang="en-US" sz="1200" i="1" kern="1200" dirty="0">
                <a:solidFill>
                  <a:schemeClr val="tx1"/>
                </a:solidFill>
                <a:effectLst/>
                <a:latin typeface="+mn-lt"/>
                <a:ea typeface="+mn-ea"/>
                <a:cs typeface="+mn-cs"/>
              </a:rPr>
              <a:t>algorithm</a:t>
            </a:r>
            <a:r>
              <a:rPr lang="en-US" sz="1200" kern="1200" dirty="0">
                <a:solidFill>
                  <a:schemeClr val="tx1"/>
                </a:solidFill>
                <a:effectLst/>
                <a:latin typeface="+mn-lt"/>
                <a:ea typeface="+mn-ea"/>
                <a:cs typeface="+mn-cs"/>
              </a:rPr>
              <a:t> is best defined as a “finite list of specific instructions for performing a task.” In the real world, we see algorithms all the time. A recipe for cooking your favorite dish, instructions for how to fix a broken car, or a method for solving a complex mathematical equation can all be considered examples of an algorithm. </a:t>
            </a: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288226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look at some of the algorithmic techniques that we use to design algorithms. You can think of an algorithmic technique as a basic approach to solving a problem. Our list is not exhaustive, but does include some of the more common approaches, including brute force, divide and conquer, greedy, and recursion.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230041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solve a problem by “brute force” we generally mean that we don’t think about it much, we just apply whatever force is needed to solve the problem. In algorithms this is captured by simply trying all possible solutions and either taking the first one we find or doing a complete search and taking the very best solution.</a:t>
            </a:r>
          </a:p>
          <a:p>
            <a:endParaRPr lang="en-US" dirty="0"/>
          </a:p>
          <a:p>
            <a:r>
              <a:rPr lang="en-US" dirty="0"/>
              <a:t>For example, if our problem is to find the closest two points among a set of points, the brute force approach would be to simply compute the distance between every pair of points and select the pair with the smallest distance. </a:t>
            </a:r>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895067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resulting algorithm will look something like this. We have an outside loop and an inside loop. In both loops, we loop through all possible points and compute the distance. If the distance is less than our minimum, then we save the pair and the distance. </a:t>
                </a:r>
              </a:p>
              <a:p>
                <a:endParaRPr lang="en-US" dirty="0"/>
              </a:p>
              <a:p>
                <a:r>
                  <a:rPr lang="en-US" dirty="0"/>
                  <a:t>While this algorithm will find the minimum pair, it is not very efficient. </a:t>
                </a:r>
                <a:r>
                  <a:rPr lang="en-US" sz="1200" kern="1200" dirty="0">
                    <a:solidFill>
                      <a:schemeClr val="tx1"/>
                    </a:solidFill>
                    <a:effectLst/>
                    <a:latin typeface="+mn-lt"/>
                    <a:ea typeface="+mn-ea"/>
                    <a:cs typeface="+mn-cs"/>
                  </a:rPr>
                  <a:t>Looking at the code, if we have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𝑁</m:t>
                    </m:r>
                  </m:oMath>
                </a14:m>
                <a:r>
                  <a:rPr lang="en-US" sz="1200" kern="1200" dirty="0">
                    <a:solidFill>
                      <a:schemeClr val="tx1"/>
                    </a:solidFill>
                    <a:effectLst/>
                    <a:latin typeface="+mn-lt"/>
                    <a:ea typeface="+mn-ea"/>
                    <a:cs typeface="+mn-cs"/>
                  </a:rPr>
                  <a:t> points, it would take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𝑁</m:t>
                        </m:r>
                      </m:e>
                      <m:sup>
                        <m:r>
                          <a:rPr lang="en-US" sz="1200" i="1" kern="1200">
                            <a:solidFill>
                              <a:schemeClr val="tx1"/>
                            </a:solidFill>
                            <a:effectLst/>
                            <a:latin typeface="Cambria Math" panose="02040503050406030204" pitchFamily="18" charset="0"/>
                            <a:ea typeface="+mn-ea"/>
                            <a:cs typeface="+mn-cs"/>
                          </a:rPr>
                          <m:t>2</m:t>
                        </m:r>
                      </m:sup>
                    </m:sSup>
                  </m:oMath>
                </a14:m>
                <a:r>
                  <a:rPr lang="en-US" sz="1200" kern="1200" dirty="0">
                    <a:solidFill>
                      <a:schemeClr val="tx1"/>
                    </a:solidFill>
                    <a:effectLst/>
                    <a:latin typeface="+mn-lt"/>
                    <a:ea typeface="+mn-ea"/>
                    <a:cs typeface="+mn-cs"/>
                  </a:rPr>
                  <a:t> steps to solve the problem! </a:t>
                </a:r>
              </a:p>
              <a:p>
                <a:endParaRPr lang="en-US" dirty="0"/>
              </a:p>
            </p:txBody>
          </p:sp>
        </mc:Choice>
        <mc:Fallback xmlns="">
          <p:sp>
            <p:nvSpPr>
              <p:cNvPr id="3" name="Notes Placeholder 2"/>
              <p:cNvSpPr>
                <a:spLocks noGrp="1"/>
              </p:cNvSpPr>
              <p:nvPr>
                <p:ph type="body" idx="1"/>
              </p:nvPr>
            </p:nvSpPr>
            <p:spPr/>
            <p:txBody>
              <a:bodyPr/>
              <a:lstStyle/>
              <a:p>
                <a:r>
                  <a:rPr lang="en-US" dirty="0"/>
                  <a:t>Our resulting algorithm will look something like this. We have an outside loop and an inside loop. In both loops, we loop through all possible points and compute the distance. If the distance is less than our minimum, then we save the pair and the distance. </a:t>
                </a:r>
              </a:p>
              <a:p>
                <a:endParaRPr lang="en-US" dirty="0"/>
              </a:p>
              <a:p>
                <a:r>
                  <a:rPr lang="en-US" dirty="0"/>
                  <a:t>While this algorithm will find the minimum pair, it is not very efficient. </a:t>
                </a:r>
                <a:r>
                  <a:rPr lang="en-US" sz="1200" kern="1200" dirty="0">
                    <a:solidFill>
                      <a:schemeClr val="tx1"/>
                    </a:solidFill>
                    <a:effectLst/>
                    <a:latin typeface="+mn-lt"/>
                    <a:ea typeface="+mn-ea"/>
                    <a:cs typeface="+mn-cs"/>
                  </a:rPr>
                  <a:t>Looking at the code, if we have </a:t>
                </a:r>
                <a:r>
                  <a:rPr lang="en-US" sz="1200" i="0" kern="1200">
                    <a:solidFill>
                      <a:schemeClr val="tx1"/>
                    </a:solidFill>
                    <a:effectLst/>
                    <a:latin typeface="+mn-lt"/>
                    <a:ea typeface="+mn-ea"/>
                    <a:cs typeface="+mn-cs"/>
                  </a:rPr>
                  <a:t>𝑁</a:t>
                </a:r>
                <a:r>
                  <a:rPr lang="en-US" sz="1200" kern="1200" dirty="0">
                    <a:solidFill>
                      <a:schemeClr val="tx1"/>
                    </a:solidFill>
                    <a:effectLst/>
                    <a:latin typeface="+mn-lt"/>
                    <a:ea typeface="+mn-ea"/>
                    <a:cs typeface="+mn-cs"/>
                  </a:rPr>
                  <a:t> points, it would take </a:t>
                </a:r>
                <a:r>
                  <a:rPr lang="en-US" sz="1200" i="0" kern="1200">
                    <a:solidFill>
                      <a:schemeClr val="tx1"/>
                    </a:solidFill>
                    <a:effectLst/>
                    <a:latin typeface="+mn-lt"/>
                    <a:ea typeface="+mn-ea"/>
                    <a:cs typeface="+mn-cs"/>
                  </a:rPr>
                  <a:t>𝑁^2</a:t>
                </a:r>
                <a:r>
                  <a:rPr lang="en-US" sz="1200" kern="1200" dirty="0">
                    <a:solidFill>
                      <a:schemeClr val="tx1"/>
                    </a:solidFill>
                    <a:effectLst/>
                    <a:latin typeface="+mn-lt"/>
                    <a:ea typeface="+mn-ea"/>
                    <a:cs typeface="+mn-cs"/>
                  </a:rPr>
                  <a:t> steps to solve the problem! </a:t>
                </a:r>
              </a:p>
              <a:p>
                <a:endParaRPr lang="en-US" dirty="0"/>
              </a:p>
            </p:txBody>
          </p:sp>
        </mc:Fallback>
      </mc:AlternateContent>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260867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common algorithmic technique is </a:t>
            </a:r>
            <a:r>
              <a:rPr lang="en-US" sz="1200" i="1" kern="1200" dirty="0">
                <a:solidFill>
                  <a:schemeClr val="tx1"/>
                </a:solidFill>
                <a:effectLst/>
                <a:latin typeface="+mn-lt"/>
                <a:ea typeface="+mn-ea"/>
                <a:cs typeface="+mn-cs"/>
              </a:rPr>
              <a:t>divide and conquer</a:t>
            </a:r>
            <a:r>
              <a:rPr lang="en-US" sz="1200" kern="1200" dirty="0">
                <a:solidFill>
                  <a:schemeClr val="tx1"/>
                </a:solidFill>
                <a:effectLst/>
                <a:latin typeface="+mn-lt"/>
                <a:ea typeface="+mn-ea"/>
                <a:cs typeface="+mn-cs"/>
              </a:rPr>
              <a:t>. A divide and conquer algorithm first divides the problem into at least two smaller problems. Then it solves each of those problems individually. Generally, we keep subdividing the subproblems until they get small enough to solve easily.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259537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great example of divide and conquer is the </a:t>
            </a:r>
            <a:r>
              <a:rPr lang="en-US" sz="1200" i="1" kern="1200" dirty="0">
                <a:solidFill>
                  <a:schemeClr val="tx1"/>
                </a:solidFill>
                <a:effectLst/>
                <a:latin typeface="+mn-lt"/>
                <a:ea typeface="+mn-ea"/>
                <a:cs typeface="+mn-cs"/>
              </a:rPr>
              <a:t>binary search</a:t>
            </a:r>
            <a:r>
              <a:rPr lang="en-US" sz="1200" kern="1200" dirty="0">
                <a:solidFill>
                  <a:schemeClr val="tx1"/>
                </a:solidFill>
                <a:effectLst/>
                <a:latin typeface="+mn-lt"/>
                <a:ea typeface="+mn-ea"/>
                <a:cs typeface="+mn-cs"/>
              </a:rPr>
              <a:t> algorithm. If we have an array of sorted data as shown in our example, we can easily find any value array using a divide and conquer process.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process is pretty simple. We take the entire array and look at the middle item, in this case 23. If the value we are looking at is less than 23, we look at the middle item between the begging of the array and item 23. We keep doing this until we find our item, it in fact it exists.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for example, if we want to</a:t>
            </a:r>
            <a:r>
              <a:rPr lang="en-US" sz="1200" kern="1200" baseline="0" dirty="0">
                <a:solidFill>
                  <a:schemeClr val="tx1"/>
                </a:solidFill>
                <a:effectLst/>
                <a:latin typeface="+mn-lt"/>
                <a:ea typeface="+mn-ea"/>
                <a:cs typeface="+mn-cs"/>
              </a:rPr>
              <a:t> find the value 42, </a:t>
            </a:r>
            <a:r>
              <a:rPr lang="en-US" sz="1200" kern="1200" dirty="0">
                <a:solidFill>
                  <a:schemeClr val="tx1"/>
                </a:solidFill>
                <a:effectLst/>
                <a:latin typeface="+mn-lt"/>
                <a:ea typeface="+mn-ea"/>
                <a:cs typeface="+mn-cs"/>
              </a:rPr>
              <a:t>we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look first at the item in the middle of the list – 23. This is not what we’re looking for.</a:t>
            </a:r>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134900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since 42 is greater than 23, we look at the part of the array</a:t>
            </a:r>
            <a:r>
              <a:rPr lang="en-US" sz="1200" kern="1200" baseline="0" dirty="0">
                <a:solidFill>
                  <a:schemeClr val="tx1"/>
                </a:solidFill>
                <a:effectLst/>
                <a:latin typeface="+mn-lt"/>
                <a:ea typeface="+mn-ea"/>
                <a:cs typeface="+mn-cs"/>
              </a:rPr>
              <a:t> between 23 and the end of the list. We pick the middle point in the part of the list, which is 56, which again is not our number. </a:t>
            </a:r>
          </a:p>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27510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Since this is not the value we are looking for, we simply repeat our with the array between 23 and 56, which includes only one item. Luckily, that is our desired number 42.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Notice that the total number of comparisons we performed was only 3, while if we had searched from the beginning of the array, we would have had to search through 5 different numbers before finding 42.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If we were to compute the efficiency in terms of time complexity, we would come out with the time complexity of </a:t>
            </a:r>
            <a:r>
              <a:rPr lang="en-US" sz="1200" i="1" kern="1200" baseline="0" dirty="0">
                <a:solidFill>
                  <a:schemeClr val="tx1"/>
                </a:solidFill>
                <a:effectLst/>
                <a:latin typeface="+mn-lt"/>
                <a:ea typeface="+mn-ea"/>
                <a:cs typeface="+mn-cs"/>
              </a:rPr>
              <a:t>log(N)</a:t>
            </a:r>
            <a:r>
              <a:rPr lang="en-US" sz="1200" kern="1200" baseline="0" dirty="0">
                <a:solidFill>
                  <a:schemeClr val="tx1"/>
                </a:solidFill>
                <a:effectLst/>
                <a:latin typeface="+mn-lt"/>
                <a:ea typeface="+mn-ea"/>
                <a:cs typeface="+mn-cs"/>
              </a:rPr>
              <a:t>, while a linear search would yield a time complexity of </a:t>
            </a:r>
            <a:r>
              <a:rPr lang="en-US" sz="1200" i="1" kern="1200" baseline="0" dirty="0">
                <a:solidFill>
                  <a:schemeClr val="tx1"/>
                </a:solidFill>
                <a:effectLst/>
                <a:latin typeface="+mn-lt"/>
                <a:ea typeface="+mn-ea"/>
                <a:cs typeface="+mn-cs"/>
              </a:rPr>
              <a:t>N</a:t>
            </a:r>
            <a:r>
              <a:rPr lang="en-US" sz="1200" kern="1200" baseline="0" dirty="0">
                <a:solidFill>
                  <a:schemeClr val="tx1"/>
                </a:solidFill>
                <a:effectLst/>
                <a:latin typeface="+mn-lt"/>
                <a:ea typeface="+mn-ea"/>
                <a:cs typeface="+mn-cs"/>
              </a:rPr>
              <a:t>. **[advance]** By the way, log(n) is much better than </a:t>
            </a:r>
            <a:r>
              <a:rPr lang="en-US" sz="1200" i="1" kern="1200" baseline="0" dirty="0">
                <a:solidFill>
                  <a:schemeClr val="tx1"/>
                </a:solidFill>
                <a:effectLst/>
                <a:latin typeface="+mn-lt"/>
                <a:ea typeface="+mn-ea"/>
                <a:cs typeface="+mn-cs"/>
              </a:rPr>
              <a:t>n </a:t>
            </a:r>
            <a:r>
              <a:rPr lang="en-US" sz="1200" i="0" kern="1200" baseline="0" dirty="0">
                <a:solidFill>
                  <a:schemeClr val="tx1"/>
                </a:solidFill>
                <a:effectLst/>
                <a:latin typeface="+mn-lt"/>
                <a:ea typeface="+mn-ea"/>
                <a:cs typeface="+mn-cs"/>
              </a:rPr>
              <a:t>in terms of time complexity as illustrated by this graph.</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273401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Algorithms</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D7ADD0-AE09-46E0-A8B3-B467866C298E}"/>
              </a:ext>
            </a:extLst>
          </p:cNvPr>
          <p:cNvSpPr/>
          <p:nvPr/>
        </p:nvSpPr>
        <p:spPr>
          <a:xfrm>
            <a:off x="914400" y="914400"/>
            <a:ext cx="1414875" cy="584775"/>
          </a:xfrm>
          <a:prstGeom prst="rect">
            <a:avLst/>
          </a:prstGeom>
        </p:spPr>
        <p:txBody>
          <a:bodyPr wrap="none">
            <a:spAutoFit/>
          </a:bodyPr>
          <a:lstStyle/>
          <a:p>
            <a:r>
              <a:rPr lang="en-US" sz="3200" dirty="0">
                <a:latin typeface="Myriad Pro" panose="020B0503030403020204" pitchFamily="34" charset="0"/>
              </a:rPr>
              <a:t>Greedy</a:t>
            </a:r>
          </a:p>
        </p:txBody>
      </p:sp>
    </p:spTree>
    <p:extLst>
      <p:ext uri="{BB962C8B-B14F-4D97-AF65-F5344CB8AC3E}">
        <p14:creationId xmlns:p14="http://schemas.microsoft.com/office/powerpoint/2010/main" val="227623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D7ADD0-AE09-46E0-A8B3-B467866C298E}"/>
              </a:ext>
            </a:extLst>
          </p:cNvPr>
          <p:cNvSpPr/>
          <p:nvPr/>
        </p:nvSpPr>
        <p:spPr>
          <a:xfrm>
            <a:off x="914400" y="914400"/>
            <a:ext cx="1414875" cy="584775"/>
          </a:xfrm>
          <a:prstGeom prst="rect">
            <a:avLst/>
          </a:prstGeom>
        </p:spPr>
        <p:txBody>
          <a:bodyPr wrap="none">
            <a:spAutoFit/>
          </a:bodyPr>
          <a:lstStyle/>
          <a:p>
            <a:r>
              <a:rPr lang="en-US" sz="3200" dirty="0">
                <a:latin typeface="Myriad Pro" panose="020B0503030403020204" pitchFamily="34" charset="0"/>
              </a:rPr>
              <a:t>Greedy</a:t>
            </a:r>
          </a:p>
        </p:txBody>
      </p:sp>
      <p:pic>
        <p:nvPicPr>
          <p:cNvPr id="2" name="Picture 1">
            <a:extLst>
              <a:ext uri="{FF2B5EF4-FFF2-40B4-BE49-F238E27FC236}">
                <a16:creationId xmlns:a16="http://schemas.microsoft.com/office/drawing/2014/main" id="{3B91ABDF-E8FC-4B88-9962-CF16EC40A6A4}"/>
              </a:ext>
            </a:extLst>
          </p:cNvPr>
          <p:cNvPicPr>
            <a:picLocks noChangeAspect="1"/>
          </p:cNvPicPr>
          <p:nvPr/>
        </p:nvPicPr>
        <p:blipFill>
          <a:blip r:embed="rId3"/>
          <a:stretch>
            <a:fillRect/>
          </a:stretch>
        </p:blipFill>
        <p:spPr>
          <a:xfrm>
            <a:off x="1828800" y="2286000"/>
            <a:ext cx="2902830" cy="914422"/>
          </a:xfrm>
          <a:prstGeom prst="rect">
            <a:avLst/>
          </a:prstGeom>
        </p:spPr>
      </p:pic>
    </p:spTree>
    <p:extLst>
      <p:ext uri="{BB962C8B-B14F-4D97-AF65-F5344CB8AC3E}">
        <p14:creationId xmlns:p14="http://schemas.microsoft.com/office/powerpoint/2010/main" val="149635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D7ADD0-AE09-46E0-A8B3-B467866C298E}"/>
              </a:ext>
            </a:extLst>
          </p:cNvPr>
          <p:cNvSpPr/>
          <p:nvPr/>
        </p:nvSpPr>
        <p:spPr>
          <a:xfrm>
            <a:off x="914400" y="914400"/>
            <a:ext cx="1414875" cy="584775"/>
          </a:xfrm>
          <a:prstGeom prst="rect">
            <a:avLst/>
          </a:prstGeom>
        </p:spPr>
        <p:txBody>
          <a:bodyPr wrap="none">
            <a:spAutoFit/>
          </a:bodyPr>
          <a:lstStyle/>
          <a:p>
            <a:r>
              <a:rPr lang="en-US" sz="3200" dirty="0">
                <a:latin typeface="Myriad Pro" panose="020B0503030403020204" pitchFamily="34" charset="0"/>
              </a:rPr>
              <a:t>Greedy</a:t>
            </a:r>
          </a:p>
        </p:txBody>
      </p:sp>
      <p:pic>
        <p:nvPicPr>
          <p:cNvPr id="2" name="Picture 1">
            <a:extLst>
              <a:ext uri="{FF2B5EF4-FFF2-40B4-BE49-F238E27FC236}">
                <a16:creationId xmlns:a16="http://schemas.microsoft.com/office/drawing/2014/main" id="{443EC33C-4138-4669-8DF9-C7B256C9A032}"/>
              </a:ext>
            </a:extLst>
          </p:cNvPr>
          <p:cNvPicPr>
            <a:picLocks noChangeAspect="1"/>
          </p:cNvPicPr>
          <p:nvPr/>
        </p:nvPicPr>
        <p:blipFill>
          <a:blip r:embed="rId3"/>
          <a:stretch>
            <a:fillRect/>
          </a:stretch>
        </p:blipFill>
        <p:spPr>
          <a:xfrm>
            <a:off x="1828800" y="2286000"/>
            <a:ext cx="3559495" cy="1742925"/>
          </a:xfrm>
          <a:prstGeom prst="rect">
            <a:avLst/>
          </a:prstGeom>
        </p:spPr>
      </p:pic>
    </p:spTree>
    <p:extLst>
      <p:ext uri="{BB962C8B-B14F-4D97-AF65-F5344CB8AC3E}">
        <p14:creationId xmlns:p14="http://schemas.microsoft.com/office/powerpoint/2010/main" val="115746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D7ADD0-AE09-46E0-A8B3-B467866C298E}"/>
              </a:ext>
            </a:extLst>
          </p:cNvPr>
          <p:cNvSpPr/>
          <p:nvPr/>
        </p:nvSpPr>
        <p:spPr>
          <a:xfrm>
            <a:off x="914400" y="914400"/>
            <a:ext cx="1414875" cy="584775"/>
          </a:xfrm>
          <a:prstGeom prst="rect">
            <a:avLst/>
          </a:prstGeom>
        </p:spPr>
        <p:txBody>
          <a:bodyPr wrap="none">
            <a:spAutoFit/>
          </a:bodyPr>
          <a:lstStyle/>
          <a:p>
            <a:r>
              <a:rPr lang="en-US" sz="3200" dirty="0">
                <a:latin typeface="Myriad Pro" panose="020B0503030403020204" pitchFamily="34" charset="0"/>
              </a:rPr>
              <a:t>Greedy</a:t>
            </a:r>
          </a:p>
        </p:txBody>
      </p:sp>
      <p:pic>
        <p:nvPicPr>
          <p:cNvPr id="2" name="Picture 1">
            <a:extLst>
              <a:ext uri="{FF2B5EF4-FFF2-40B4-BE49-F238E27FC236}">
                <a16:creationId xmlns:a16="http://schemas.microsoft.com/office/drawing/2014/main" id="{51EE1AF7-96B4-4931-94B8-D87D2EFA318E}"/>
              </a:ext>
            </a:extLst>
          </p:cNvPr>
          <p:cNvPicPr>
            <a:picLocks noChangeAspect="1"/>
          </p:cNvPicPr>
          <p:nvPr/>
        </p:nvPicPr>
        <p:blipFill>
          <a:blip r:embed="rId3"/>
          <a:stretch>
            <a:fillRect/>
          </a:stretch>
        </p:blipFill>
        <p:spPr>
          <a:xfrm>
            <a:off x="1828800" y="2286000"/>
            <a:ext cx="4013638" cy="2577566"/>
          </a:xfrm>
          <a:prstGeom prst="rect">
            <a:avLst/>
          </a:prstGeom>
        </p:spPr>
      </p:pic>
    </p:spTree>
    <p:extLst>
      <p:ext uri="{BB962C8B-B14F-4D97-AF65-F5344CB8AC3E}">
        <p14:creationId xmlns:p14="http://schemas.microsoft.com/office/powerpoint/2010/main" val="269909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typewriter&#10;&#10;Description automatically generated">
            <a:extLst>
              <a:ext uri="{FF2B5EF4-FFF2-40B4-BE49-F238E27FC236}">
                <a16:creationId xmlns:a16="http://schemas.microsoft.com/office/drawing/2014/main" id="{8BB41402-FAED-4F09-A003-096BD6EBC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286000"/>
            <a:ext cx="4694895" cy="3455149"/>
          </a:xfrm>
          <a:prstGeom prst="rect">
            <a:avLst/>
          </a:prstGeom>
        </p:spPr>
      </p:pic>
      <p:sp>
        <p:nvSpPr>
          <p:cNvPr id="4" name="Rectangle 3">
            <a:extLst>
              <a:ext uri="{FF2B5EF4-FFF2-40B4-BE49-F238E27FC236}">
                <a16:creationId xmlns:a16="http://schemas.microsoft.com/office/drawing/2014/main" id="{31D7ADD0-AE09-46E0-A8B3-B467866C298E}"/>
              </a:ext>
            </a:extLst>
          </p:cNvPr>
          <p:cNvSpPr/>
          <p:nvPr/>
        </p:nvSpPr>
        <p:spPr>
          <a:xfrm>
            <a:off x="914400" y="914400"/>
            <a:ext cx="1414875" cy="584775"/>
          </a:xfrm>
          <a:prstGeom prst="rect">
            <a:avLst/>
          </a:prstGeom>
        </p:spPr>
        <p:txBody>
          <a:bodyPr wrap="none">
            <a:spAutoFit/>
          </a:bodyPr>
          <a:lstStyle/>
          <a:p>
            <a:r>
              <a:rPr lang="en-US" sz="3200" dirty="0">
                <a:latin typeface="Myriad Pro" panose="020B0503030403020204" pitchFamily="34" charset="0"/>
              </a:rPr>
              <a:t>Greedy</a:t>
            </a:r>
          </a:p>
        </p:txBody>
      </p:sp>
    </p:spTree>
    <p:extLst>
      <p:ext uri="{BB962C8B-B14F-4D97-AF65-F5344CB8AC3E}">
        <p14:creationId xmlns:p14="http://schemas.microsoft.com/office/powerpoint/2010/main" val="403802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C67FB4E-A67C-4351-A48C-C0296C469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0705" y="2438261"/>
            <a:ext cx="7630590" cy="1981477"/>
          </a:xfrm>
          <a:prstGeom prst="rect">
            <a:avLst/>
          </a:prstGeom>
        </p:spPr>
      </p:pic>
      <p:sp>
        <p:nvSpPr>
          <p:cNvPr id="4" name="Rectangle 3">
            <a:extLst>
              <a:ext uri="{FF2B5EF4-FFF2-40B4-BE49-F238E27FC236}">
                <a16:creationId xmlns:a16="http://schemas.microsoft.com/office/drawing/2014/main" id="{1AD64E15-3F27-4BC1-B110-D182D86C3C2A}"/>
              </a:ext>
            </a:extLst>
          </p:cNvPr>
          <p:cNvSpPr/>
          <p:nvPr/>
        </p:nvSpPr>
        <p:spPr>
          <a:xfrm>
            <a:off x="914400" y="914400"/>
            <a:ext cx="1869486" cy="584775"/>
          </a:xfrm>
          <a:prstGeom prst="rect">
            <a:avLst/>
          </a:prstGeom>
        </p:spPr>
        <p:txBody>
          <a:bodyPr wrap="none">
            <a:spAutoFit/>
          </a:bodyPr>
          <a:lstStyle/>
          <a:p>
            <a:r>
              <a:rPr lang="en-US" sz="3200" dirty="0">
                <a:latin typeface="Myriad Pro" panose="020B0503030403020204" pitchFamily="34" charset="0"/>
              </a:rPr>
              <a:t>Recursion</a:t>
            </a:r>
          </a:p>
        </p:txBody>
      </p:sp>
    </p:spTree>
    <p:extLst>
      <p:ext uri="{BB962C8B-B14F-4D97-AF65-F5344CB8AC3E}">
        <p14:creationId xmlns:p14="http://schemas.microsoft.com/office/powerpoint/2010/main" val="135136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D64E15-3F27-4BC1-B110-D182D86C3C2A}"/>
              </a:ext>
            </a:extLst>
          </p:cNvPr>
          <p:cNvSpPr/>
          <p:nvPr/>
        </p:nvSpPr>
        <p:spPr>
          <a:xfrm>
            <a:off x="914400" y="914400"/>
            <a:ext cx="1869486" cy="584775"/>
          </a:xfrm>
          <a:prstGeom prst="rect">
            <a:avLst/>
          </a:prstGeom>
        </p:spPr>
        <p:txBody>
          <a:bodyPr wrap="none">
            <a:spAutoFit/>
          </a:bodyPr>
          <a:lstStyle/>
          <a:p>
            <a:r>
              <a:rPr lang="en-US" sz="3200" dirty="0">
                <a:latin typeface="Myriad Pro" panose="020B0503030403020204" pitchFamily="34" charset="0"/>
              </a:rPr>
              <a:t>Recursion</a:t>
            </a:r>
          </a:p>
        </p:txBody>
      </p:sp>
      <p:sp>
        <p:nvSpPr>
          <p:cNvPr id="2" name="Rectangle 1">
            <a:extLst>
              <a:ext uri="{FF2B5EF4-FFF2-40B4-BE49-F238E27FC236}">
                <a16:creationId xmlns:a16="http://schemas.microsoft.com/office/drawing/2014/main" id="{42F5CB0F-4C56-417E-829E-75A7C93BC6AD}"/>
              </a:ext>
            </a:extLst>
          </p:cNvPr>
          <p:cNvSpPr/>
          <p:nvPr/>
        </p:nvSpPr>
        <p:spPr>
          <a:xfrm>
            <a:off x="914400" y="1828800"/>
            <a:ext cx="4413849" cy="2031325"/>
          </a:xfrm>
          <a:prstGeom prst="rect">
            <a:avLst/>
          </a:prstGeom>
          <a:solidFill>
            <a:schemeClr val="bg2"/>
          </a:solidFill>
        </p:spPr>
        <p:txBody>
          <a:bodyPr wrap="square">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function ITERATIVE_FACTORIAL(N)</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RESULT = 1</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loop I from 1 to N:</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RESULT = RESULT * I</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end loop</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return RESULT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end function</a:t>
            </a:r>
          </a:p>
        </p:txBody>
      </p:sp>
    </p:spTree>
    <p:extLst>
      <p:ext uri="{BB962C8B-B14F-4D97-AF65-F5344CB8AC3E}">
        <p14:creationId xmlns:p14="http://schemas.microsoft.com/office/powerpoint/2010/main" val="351467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D64E15-3F27-4BC1-B110-D182D86C3C2A}"/>
              </a:ext>
            </a:extLst>
          </p:cNvPr>
          <p:cNvSpPr/>
          <p:nvPr/>
        </p:nvSpPr>
        <p:spPr>
          <a:xfrm>
            <a:off x="914400" y="914400"/>
            <a:ext cx="1869486" cy="584775"/>
          </a:xfrm>
          <a:prstGeom prst="rect">
            <a:avLst/>
          </a:prstGeom>
        </p:spPr>
        <p:txBody>
          <a:bodyPr wrap="none">
            <a:spAutoFit/>
          </a:bodyPr>
          <a:lstStyle/>
          <a:p>
            <a:r>
              <a:rPr lang="en-US" sz="3200" dirty="0">
                <a:latin typeface="Myriad Pro" panose="020B0503030403020204" pitchFamily="34" charset="0"/>
              </a:rPr>
              <a:t>Recursion</a:t>
            </a:r>
          </a:p>
        </p:txBody>
      </p:sp>
      <p:sp>
        <p:nvSpPr>
          <p:cNvPr id="5" name="Rectangle 4">
            <a:extLst>
              <a:ext uri="{FF2B5EF4-FFF2-40B4-BE49-F238E27FC236}">
                <a16:creationId xmlns:a16="http://schemas.microsoft.com/office/drawing/2014/main" id="{F40697A3-D47D-4CF5-80A2-637EBEEB69C8}"/>
              </a:ext>
            </a:extLst>
          </p:cNvPr>
          <p:cNvSpPr/>
          <p:nvPr/>
        </p:nvSpPr>
        <p:spPr>
          <a:xfrm>
            <a:off x="914400" y="1828800"/>
            <a:ext cx="6096000" cy="2031325"/>
          </a:xfrm>
          <a:prstGeom prst="rect">
            <a:avLst/>
          </a:prstGeom>
          <a:solidFill>
            <a:schemeClr val="bg2"/>
          </a:solidFill>
        </p:spPr>
        <p:txBody>
          <a:bodyPr>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function RECURSIVE_FACTORIAL(N)</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if N == 1</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return 1</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else</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return N * RECURSIVE_FACTORIAL(N - 1)</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end if</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end function</a:t>
            </a:r>
          </a:p>
        </p:txBody>
      </p:sp>
    </p:spTree>
    <p:extLst>
      <p:ext uri="{BB962C8B-B14F-4D97-AF65-F5344CB8AC3E}">
        <p14:creationId xmlns:p14="http://schemas.microsoft.com/office/powerpoint/2010/main" val="247127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0780C8-D0B6-4D23-9533-CE1EDAABA5EF}"/>
              </a:ext>
            </a:extLst>
          </p:cNvPr>
          <p:cNvSpPr/>
          <p:nvPr/>
        </p:nvSpPr>
        <p:spPr>
          <a:xfrm>
            <a:off x="914400" y="914400"/>
            <a:ext cx="2810128" cy="584775"/>
          </a:xfrm>
          <a:prstGeom prst="rect">
            <a:avLst/>
          </a:prstGeom>
        </p:spPr>
        <p:txBody>
          <a:bodyPr wrap="none">
            <a:spAutoFit/>
          </a:bodyPr>
          <a:lstStyle/>
          <a:p>
            <a:r>
              <a:rPr lang="en-US" sz="3200" dirty="0">
                <a:latin typeface="Myriad Pro" panose="020B0503030403020204" pitchFamily="34" charset="0"/>
              </a:rPr>
              <a:t>Graph Traversal</a:t>
            </a:r>
          </a:p>
        </p:txBody>
      </p:sp>
      <p:pic>
        <p:nvPicPr>
          <p:cNvPr id="6" name="Picture" descr="Dijkstra’s Algorithm on a Graph">
            <a:extLst>
              <a:ext uri="{FF2B5EF4-FFF2-40B4-BE49-F238E27FC236}">
                <a16:creationId xmlns:a16="http://schemas.microsoft.com/office/drawing/2014/main" id="{DEB4C49E-D542-4380-B448-A04C0315BF19}"/>
              </a:ext>
            </a:extLst>
          </p:cNvPr>
          <p:cNvPicPr/>
          <p:nvPr/>
        </p:nvPicPr>
        <p:blipFill>
          <a:blip r:embed="rId3"/>
          <a:stretch>
            <a:fillRect/>
          </a:stretch>
        </p:blipFill>
        <p:spPr bwMode="auto">
          <a:xfrm>
            <a:off x="1828800" y="2286000"/>
            <a:ext cx="3244124" cy="2544792"/>
          </a:xfrm>
          <a:prstGeom prst="rect">
            <a:avLst/>
          </a:prstGeom>
          <a:noFill/>
          <a:ln w="9525">
            <a:noFill/>
            <a:headEnd/>
            <a:tailEnd/>
          </a:ln>
        </p:spPr>
      </p:pic>
    </p:spTree>
    <p:extLst>
      <p:ext uri="{BB962C8B-B14F-4D97-AF65-F5344CB8AC3E}">
        <p14:creationId xmlns:p14="http://schemas.microsoft.com/office/powerpoint/2010/main" val="195074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7960273-95B1-4334-86C8-98D453170F64}"/>
              </a:ext>
            </a:extLst>
          </p:cNvPr>
          <p:cNvSpPr/>
          <p:nvPr/>
        </p:nvSpPr>
        <p:spPr>
          <a:xfrm>
            <a:off x="653581" y="1604361"/>
            <a:ext cx="6825521" cy="3046988"/>
          </a:xfrm>
          <a:prstGeom prst="rect">
            <a:avLst/>
          </a:prstGeom>
          <a:noFill/>
        </p:spPr>
        <p:txBody>
          <a:bodyPr wrap="square" lIns="91440" tIns="45720" rIns="91440" bIns="45720">
            <a:spAutoFit/>
            <a:scene3d>
              <a:camera prst="isometricOffAxis1Right"/>
              <a:lightRig rig="threePt" dir="t"/>
            </a:scene3d>
          </a:bodyPr>
          <a:lstStyle/>
          <a:p>
            <a:pPr algn="ctr"/>
            <a:r>
              <a:rPr lang="en-US" sz="9600" b="1" cap="none" spc="0" dirty="0">
                <a:ln w="13462">
                  <a:solidFill>
                    <a:schemeClr val="bg2">
                      <a:lumMod val="90000"/>
                    </a:schemeClr>
                  </a:solidFill>
                  <a:prstDash val="solid"/>
                </a:ln>
                <a:solidFill>
                  <a:schemeClr val="tx1">
                    <a:lumMod val="85000"/>
                    <a:lumOff val="15000"/>
                  </a:schemeClr>
                </a:solidFill>
                <a:effectLst>
                  <a:glow rad="101600">
                    <a:schemeClr val="bg2">
                      <a:lumMod val="75000"/>
                      <a:alpha val="60000"/>
                    </a:schemeClr>
                  </a:glow>
                  <a:outerShdw blurRad="50800" dist="38100" dir="13500000" algn="br" rotWithShape="0">
                    <a:prstClr val="black">
                      <a:alpha val="40000"/>
                    </a:prstClr>
                  </a:outerShdw>
                </a:effectLst>
              </a:rPr>
              <a:t>Algorithmic Techniques</a:t>
            </a:r>
          </a:p>
        </p:txBody>
      </p:sp>
    </p:spTree>
    <p:extLst>
      <p:ext uri="{BB962C8B-B14F-4D97-AF65-F5344CB8AC3E}">
        <p14:creationId xmlns:p14="http://schemas.microsoft.com/office/powerpoint/2010/main" val="227138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462C48-FE7C-4DA5-BB9F-84BB772789A6}"/>
              </a:ext>
            </a:extLst>
          </p:cNvPr>
          <p:cNvSpPr/>
          <p:nvPr/>
        </p:nvSpPr>
        <p:spPr>
          <a:xfrm>
            <a:off x="784302" y="511976"/>
            <a:ext cx="6096000" cy="5912260"/>
          </a:xfrm>
          <a:prstGeom prst="rect">
            <a:avLst/>
          </a:prstGeom>
        </p:spPr>
        <p:txBody>
          <a:bodyPr>
            <a:spAutoFit/>
          </a:bodyPr>
          <a:lstStyle/>
          <a:p>
            <a:pPr>
              <a:tabLst>
                <a:tab pos="346075" algn="l"/>
                <a:tab pos="692150" algn="l"/>
                <a:tab pos="1025525" algn="l"/>
                <a:tab pos="1371600" algn="l"/>
              </a:tabLst>
            </a:pPr>
            <a:r>
              <a:rPr lang="en-US" dirty="0">
                <a:latin typeface="Myriad Pro" panose="020B0503030403020204" pitchFamily="34" charset="0"/>
              </a:rPr>
              <a:t>function </a:t>
            </a:r>
            <a:r>
              <a:rPr lang="en-US" dirty="0" err="1">
                <a:latin typeface="Myriad Pro" panose="020B0503030403020204" pitchFamily="34" charset="0"/>
              </a:rPr>
              <a:t>findPath</a:t>
            </a:r>
            <a:r>
              <a:rPr lang="en-US" dirty="0">
                <a:latin typeface="Myriad Pro" panose="020B0503030403020204" pitchFamily="34" charset="0"/>
              </a:rPr>
              <a:t>(maze[][], </a:t>
            </a:r>
            <a:r>
              <a:rPr lang="en-US" dirty="0" err="1">
                <a:latin typeface="Myriad Pro" panose="020B0503030403020204" pitchFamily="34" charset="0"/>
              </a:rPr>
              <a:t>startCell</a:t>
            </a:r>
            <a:r>
              <a:rPr lang="en-US" dirty="0">
                <a:latin typeface="Myriad Pro" panose="020B0503030403020204" pitchFamily="34" charset="0"/>
              </a:rPr>
              <a:t>, </a:t>
            </a:r>
            <a:r>
              <a:rPr lang="en-US" dirty="0" err="1">
                <a:latin typeface="Myriad Pro" panose="020B0503030403020204" pitchFamily="34" charset="0"/>
              </a:rPr>
              <a:t>goalCell</a:t>
            </a:r>
            <a:r>
              <a:rPr lang="en-US" dirty="0">
                <a:latin typeface="Myriad Pro" panose="020B0503030403020204" pitchFamily="34" charset="0"/>
              </a:rPr>
              <a:t>) returns Boolean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myStack.push</a:t>
            </a:r>
            <a:r>
              <a:rPr lang="en-US" dirty="0">
                <a:latin typeface="Myriad Pro" panose="020B0503030403020204" pitchFamily="34" charset="0"/>
              </a:rPr>
              <a:t>(</a:t>
            </a:r>
            <a:r>
              <a:rPr lang="en-US" dirty="0" err="1">
                <a:latin typeface="Myriad Pro" panose="020B0503030403020204" pitchFamily="34" charset="0"/>
              </a:rPr>
              <a:t>startCell</a:t>
            </a:r>
            <a:r>
              <a:rPr lang="en-US" dirty="0">
                <a:latin typeface="Myriad Pro" panose="020B0503030403020204" pitchFamily="34" charset="0"/>
              </a:rPr>
              <a:t>); </a:t>
            </a:r>
          </a:p>
          <a:p>
            <a:pPr>
              <a:tabLst>
                <a:tab pos="346075" algn="l"/>
                <a:tab pos="692150" algn="l"/>
                <a:tab pos="1025525" algn="l"/>
                <a:tab pos="1371600" algn="l"/>
              </a:tabLst>
            </a:pPr>
            <a:r>
              <a:rPr lang="en-US" dirty="0">
                <a:latin typeface="Myriad Pro" panose="020B0503030403020204" pitchFamily="34" charset="0"/>
              </a:rPr>
              <a:t>	while !</a:t>
            </a:r>
            <a:r>
              <a:rPr lang="en-US" dirty="0" err="1">
                <a:latin typeface="Myriad Pro" panose="020B0503030403020204" pitchFamily="34" charset="0"/>
              </a:rPr>
              <a:t>myStack.empty</a:t>
            </a:r>
            <a:r>
              <a:rPr lang="en-US" dirty="0">
                <a:latin typeface="Myriad Pro" panose="020B0503030403020204" pitchFamily="34" charset="0"/>
              </a:rPr>
              <a:t>() do</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topCell</a:t>
            </a:r>
            <a:r>
              <a:rPr lang="en-US" dirty="0">
                <a:latin typeface="Myriad Pro" panose="020B0503030403020204" pitchFamily="34" charset="0"/>
              </a:rPr>
              <a:t> = </a:t>
            </a:r>
            <a:r>
              <a:rPr lang="en-US" dirty="0" err="1">
                <a:latin typeface="Myriad Pro" panose="020B0503030403020204" pitchFamily="34" charset="0"/>
              </a:rPr>
              <a:t>myStack.peek</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topCell</a:t>
            </a:r>
            <a:r>
              <a:rPr lang="en-US" dirty="0">
                <a:latin typeface="Myriad Pro" panose="020B0503030403020204" pitchFamily="34" charset="0"/>
              </a:rPr>
              <a:t> equals </a:t>
            </a:r>
            <a:r>
              <a:rPr lang="en-US" dirty="0" err="1">
                <a:latin typeface="Myriad Pro" panose="020B0503030403020204" pitchFamily="34" charset="0"/>
              </a:rPr>
              <a:t>goalCell</a:t>
            </a:r>
            <a:endParaRPr lang="en-US" dirty="0">
              <a:latin typeface="Myriad Pro" panose="020B0503030403020204" pitchFamily="34" charset="0"/>
            </a:endParaRPr>
          </a:p>
          <a:p>
            <a:pPr>
              <a:tabLst>
                <a:tab pos="346075" algn="l"/>
                <a:tab pos="692150" algn="l"/>
                <a:tab pos="1025525" algn="l"/>
                <a:tab pos="1371600" algn="l"/>
              </a:tabLst>
            </a:pPr>
            <a:r>
              <a:rPr lang="en-US" dirty="0">
                <a:latin typeface="Myriad Pro" panose="020B0503030403020204" pitchFamily="34" charset="0"/>
              </a:rPr>
              <a:t>			return true</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topCell.getDirection</a:t>
            </a:r>
            <a:r>
              <a:rPr lang="en-US" dirty="0">
                <a:latin typeface="Myriad Pro" panose="020B0503030403020204" pitchFamily="34" charset="0"/>
              </a:rPr>
              <a:t>() = done then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myStack.pop</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else</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nextCell</a:t>
            </a:r>
            <a:r>
              <a:rPr lang="en-US" dirty="0">
                <a:latin typeface="Myriad Pro" panose="020B0503030403020204" pitchFamily="34" charset="0"/>
              </a:rPr>
              <a:t> = </a:t>
            </a:r>
            <a:r>
              <a:rPr lang="en-US" dirty="0" err="1">
                <a:latin typeface="Myriad Pro" panose="020B0503030403020204" pitchFamily="34" charset="0"/>
              </a:rPr>
              <a:t>getNextCell</a:t>
            </a:r>
            <a:r>
              <a:rPr lang="en-US" dirty="0">
                <a:latin typeface="Myriad Pro" panose="020B0503030403020204" pitchFamily="34" charset="0"/>
              </a:rPr>
              <a:t>(maze, </a:t>
            </a:r>
            <a:r>
              <a:rPr lang="en-US" dirty="0" err="1">
                <a:latin typeface="Myriad Pro" panose="020B0503030403020204" pitchFamily="34" charset="0"/>
              </a:rPr>
              <a:t>topCell</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incrementDirection</a:t>
            </a:r>
            <a:r>
              <a:rPr lang="en-US" dirty="0">
                <a:latin typeface="Myriad Pro" panose="020B0503030403020204" pitchFamily="34" charset="0"/>
              </a:rPr>
              <a:t>(</a:t>
            </a:r>
            <a:r>
              <a:rPr lang="en-US" dirty="0" err="1">
                <a:latin typeface="Myriad Pro" panose="020B0503030403020204" pitchFamily="34" charset="0"/>
              </a:rPr>
              <a:t>topCell</a:t>
            </a:r>
            <a:r>
              <a:rPr lang="en-US" dirty="0">
                <a:latin typeface="Myriad Pro" panose="020B0503030403020204" pitchFamily="34" charset="0"/>
              </a:rPr>
              <a:t>)	</a:t>
            </a:r>
          </a:p>
          <a:p>
            <a:pPr>
              <a:tabLst>
                <a:tab pos="346075" algn="l"/>
                <a:tab pos="692150" algn="l"/>
                <a:tab pos="1025525" algn="l"/>
                <a:tab pos="1371600" algn="l"/>
              </a:tabLst>
            </a:pPr>
            <a:r>
              <a:rPr lang="en-US" dirty="0">
                <a:latin typeface="Myriad Pro" panose="020B0503030403020204" pitchFamily="34" charset="0"/>
              </a:rPr>
              <a:t>			if valid(maze, </a:t>
            </a:r>
            <a:r>
              <a:rPr lang="en-US" dirty="0" err="1">
                <a:latin typeface="Myriad Pro" panose="020B0503030403020204" pitchFamily="34" charset="0"/>
              </a:rPr>
              <a:t>nextCell</a:t>
            </a:r>
            <a:r>
              <a:rPr lang="en-US" dirty="0">
                <a:latin typeface="Myriad Pro" panose="020B0503030403020204" pitchFamily="34" charset="0"/>
              </a:rPr>
              <a:t>) then</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myStack.isFull</a:t>
            </a:r>
            <a:r>
              <a:rPr lang="en-US" dirty="0">
                <a:latin typeface="Myriad Pro" panose="020B0503030403020204" pitchFamily="34" charset="0"/>
              </a:rPr>
              <a:t>() then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myStack.doubleCapacity</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end if</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myStack.push</a:t>
            </a:r>
            <a:r>
              <a:rPr lang="en-US" dirty="0">
                <a:latin typeface="Myriad Pro" panose="020B0503030403020204" pitchFamily="34" charset="0"/>
              </a:rPr>
              <a:t>(</a:t>
            </a:r>
            <a:r>
              <a:rPr lang="en-US" dirty="0" err="1">
                <a:latin typeface="Myriad Pro" panose="020B0503030403020204" pitchFamily="34" charset="0"/>
              </a:rPr>
              <a:t>nextCell</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end if </a:t>
            </a:r>
          </a:p>
          <a:p>
            <a:pPr>
              <a:tabLst>
                <a:tab pos="346075" algn="l"/>
                <a:tab pos="692150" algn="l"/>
                <a:tab pos="1025525" algn="l"/>
                <a:tab pos="1371600" algn="l"/>
              </a:tabLst>
            </a:pPr>
            <a:r>
              <a:rPr lang="en-US" dirty="0">
                <a:latin typeface="Myriad Pro" panose="020B0503030403020204" pitchFamily="34" charset="0"/>
              </a:rPr>
              <a:t>		end if</a:t>
            </a:r>
          </a:p>
          <a:p>
            <a:pPr>
              <a:tabLst>
                <a:tab pos="346075" algn="l"/>
                <a:tab pos="692150" algn="l"/>
                <a:tab pos="1025525" algn="l"/>
                <a:tab pos="1371600" algn="l"/>
              </a:tabLst>
            </a:pPr>
            <a:r>
              <a:rPr lang="en-US" dirty="0">
                <a:latin typeface="Myriad Pro" panose="020B0503030403020204" pitchFamily="34" charset="0"/>
              </a:rPr>
              <a:t>	end while </a:t>
            </a:r>
          </a:p>
          <a:p>
            <a:pPr>
              <a:tabLst>
                <a:tab pos="346075" algn="l"/>
                <a:tab pos="692150" algn="l"/>
                <a:tab pos="1025525" algn="l"/>
                <a:tab pos="1371600" algn="l"/>
              </a:tabLst>
            </a:pPr>
            <a:r>
              <a:rPr lang="en-US" dirty="0">
                <a:latin typeface="Myriad Pro" panose="020B0503030403020204" pitchFamily="34" charset="0"/>
              </a:rPr>
              <a:t>	return false</a:t>
            </a:r>
          </a:p>
          <a:p>
            <a:pPr algn="just">
              <a:lnSpc>
                <a:spcPct val="107000"/>
              </a:lnSpc>
              <a:spcAft>
                <a:spcPts val="800"/>
              </a:spcAft>
              <a:tabLst>
                <a:tab pos="346075" algn="l"/>
                <a:tab pos="692150" algn="l"/>
                <a:tab pos="1025525" algn="l"/>
                <a:tab pos="1371600" algn="l"/>
              </a:tabLst>
            </a:pPr>
            <a:r>
              <a:rPr lang="en-US" dirty="0">
                <a:latin typeface="Myriad Pro" panose="020B0503030403020204" pitchFamily="34" charset="0"/>
                <a:ea typeface="Calibri" panose="020F0502020204030204" pitchFamily="34" charset="0"/>
                <a:cs typeface="Times New Roman" panose="02020603050405020304" pitchFamily="18" charset="0"/>
              </a:rPr>
              <a:t>end function</a:t>
            </a:r>
            <a:endParaRPr lang="en-US" sz="2000" dirty="0">
              <a:effectLst/>
              <a:latin typeface="Myriad Pro" panose="020B05030304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395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5360E-2D06-47BB-8799-1B7AD0EE4AE7}"/>
              </a:ext>
            </a:extLst>
          </p:cNvPr>
          <p:cNvSpPr txBox="1"/>
          <p:nvPr/>
        </p:nvSpPr>
        <p:spPr>
          <a:xfrm>
            <a:off x="914400" y="914400"/>
            <a:ext cx="4191789" cy="3293209"/>
          </a:xfrm>
          <a:prstGeom prst="rect">
            <a:avLst/>
          </a:prstGeom>
          <a:noFill/>
        </p:spPr>
        <p:txBody>
          <a:bodyPr wrap="none" rtlCol="0">
            <a:spAutoFit/>
          </a:bodyPr>
          <a:lstStyle/>
          <a:p>
            <a:r>
              <a:rPr lang="en-US" sz="3200" dirty="0">
                <a:latin typeface="Myriad Pro" panose="020B0503030403020204" pitchFamily="34" charset="0"/>
              </a:rPr>
              <a:t>Algorithmic techniques</a:t>
            </a:r>
          </a:p>
          <a:p>
            <a:endParaRPr lang="en-US" sz="3200" dirty="0">
              <a:latin typeface="Myriad Pro" panose="020B0503030403020204" pitchFamily="34" charset="0"/>
            </a:endParaRPr>
          </a:p>
          <a:p>
            <a:pPr marL="457200" indent="-457200">
              <a:buFont typeface="Arial" panose="020B0604020202020204" pitchFamily="34" charset="0"/>
              <a:buChar char="•"/>
            </a:pPr>
            <a:r>
              <a:rPr lang="en-US" sz="2800" dirty="0">
                <a:latin typeface="Myriad Pro" panose="020B0503030403020204" pitchFamily="34" charset="0"/>
              </a:rPr>
              <a:t>Brute force</a:t>
            </a:r>
          </a:p>
          <a:p>
            <a:pPr marL="457200" indent="-457200">
              <a:buFont typeface="Arial" panose="020B0604020202020204" pitchFamily="34" charset="0"/>
              <a:buChar char="•"/>
            </a:pPr>
            <a:r>
              <a:rPr lang="en-US" sz="2800" dirty="0">
                <a:latin typeface="Myriad Pro" panose="020B0503030403020204" pitchFamily="34" charset="0"/>
              </a:rPr>
              <a:t>Divide and conquer</a:t>
            </a:r>
          </a:p>
          <a:p>
            <a:pPr marL="457200" indent="-457200">
              <a:buFont typeface="Arial" panose="020B0604020202020204" pitchFamily="34" charset="0"/>
              <a:buChar char="•"/>
            </a:pPr>
            <a:r>
              <a:rPr lang="en-US" sz="2800" dirty="0">
                <a:latin typeface="Myriad Pro" panose="020B0503030403020204" pitchFamily="34" charset="0"/>
              </a:rPr>
              <a:t>Greedy</a:t>
            </a:r>
          </a:p>
          <a:p>
            <a:pPr marL="457200" indent="-457200">
              <a:buFont typeface="Arial" panose="020B0604020202020204" pitchFamily="34" charset="0"/>
              <a:buChar char="•"/>
            </a:pPr>
            <a:r>
              <a:rPr lang="en-US" sz="2800" dirty="0">
                <a:latin typeface="Myriad Pro" panose="020B0503030403020204" pitchFamily="34" charset="0"/>
              </a:rPr>
              <a:t>Recursion</a:t>
            </a:r>
          </a:p>
          <a:p>
            <a:endParaRPr lang="en-US" sz="3200" dirty="0">
              <a:latin typeface="Myriad Pro" panose="020B0503030403020204" pitchFamily="34" charset="0"/>
            </a:endParaRPr>
          </a:p>
        </p:txBody>
      </p:sp>
    </p:spTree>
    <p:extLst>
      <p:ext uri="{BB962C8B-B14F-4D97-AF65-F5344CB8AC3E}">
        <p14:creationId xmlns:p14="http://schemas.microsoft.com/office/powerpoint/2010/main" val="183032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aptop, light, sitting, dark&#10;&#10;Description automatically generated">
            <a:extLst>
              <a:ext uri="{FF2B5EF4-FFF2-40B4-BE49-F238E27FC236}">
                <a16:creationId xmlns:a16="http://schemas.microsoft.com/office/drawing/2014/main" id="{A2048512-1C2B-4750-86E0-BEA55A0B1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240" y="2011881"/>
            <a:ext cx="3575372" cy="3575372"/>
          </a:xfrm>
          <a:prstGeom prst="rect">
            <a:avLst/>
          </a:prstGeom>
        </p:spPr>
      </p:pic>
      <p:sp>
        <p:nvSpPr>
          <p:cNvPr id="4" name="Rectangle 3">
            <a:extLst>
              <a:ext uri="{FF2B5EF4-FFF2-40B4-BE49-F238E27FC236}">
                <a16:creationId xmlns:a16="http://schemas.microsoft.com/office/drawing/2014/main" id="{139B0718-9555-4905-B209-E0E068918147}"/>
              </a:ext>
            </a:extLst>
          </p:cNvPr>
          <p:cNvSpPr/>
          <p:nvPr/>
        </p:nvSpPr>
        <p:spPr>
          <a:xfrm>
            <a:off x="914400" y="914400"/>
            <a:ext cx="2125069" cy="584775"/>
          </a:xfrm>
          <a:prstGeom prst="rect">
            <a:avLst/>
          </a:prstGeom>
        </p:spPr>
        <p:txBody>
          <a:bodyPr wrap="none">
            <a:spAutoFit/>
          </a:bodyPr>
          <a:lstStyle/>
          <a:p>
            <a:r>
              <a:rPr lang="en-US" sz="3200" dirty="0">
                <a:latin typeface="Myriad Pro" panose="020B0503030403020204" pitchFamily="34" charset="0"/>
              </a:rPr>
              <a:t>Brute Force</a:t>
            </a:r>
          </a:p>
        </p:txBody>
      </p:sp>
    </p:spTree>
    <p:extLst>
      <p:ext uri="{BB962C8B-B14F-4D97-AF65-F5344CB8AC3E}">
        <p14:creationId xmlns:p14="http://schemas.microsoft.com/office/powerpoint/2010/main" val="384770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B0718-9555-4905-B209-E0E068918147}"/>
              </a:ext>
            </a:extLst>
          </p:cNvPr>
          <p:cNvSpPr/>
          <p:nvPr/>
        </p:nvSpPr>
        <p:spPr>
          <a:xfrm>
            <a:off x="914400" y="914400"/>
            <a:ext cx="2125069" cy="584775"/>
          </a:xfrm>
          <a:prstGeom prst="rect">
            <a:avLst/>
          </a:prstGeom>
        </p:spPr>
        <p:txBody>
          <a:bodyPr wrap="none">
            <a:spAutoFit/>
          </a:bodyPr>
          <a:lstStyle/>
          <a:p>
            <a:r>
              <a:rPr lang="en-US" sz="3200" dirty="0">
                <a:latin typeface="Myriad Pro" panose="020B0503030403020204" pitchFamily="34" charset="0"/>
              </a:rPr>
              <a:t>Brute Force</a:t>
            </a:r>
          </a:p>
        </p:txBody>
      </p:sp>
      <p:sp>
        <p:nvSpPr>
          <p:cNvPr id="2" name="Rectangle 1">
            <a:extLst>
              <a:ext uri="{FF2B5EF4-FFF2-40B4-BE49-F238E27FC236}">
                <a16:creationId xmlns:a16="http://schemas.microsoft.com/office/drawing/2014/main" id="{0CF1194E-7335-4812-B235-AA414869E49F}"/>
              </a:ext>
            </a:extLst>
          </p:cNvPr>
          <p:cNvSpPr/>
          <p:nvPr/>
        </p:nvSpPr>
        <p:spPr>
          <a:xfrm>
            <a:off x="914400" y="2099448"/>
            <a:ext cx="7001774" cy="3785652"/>
          </a:xfrm>
          <a:prstGeom prst="rect">
            <a:avLst/>
          </a:prstGeom>
        </p:spPr>
        <p:txBody>
          <a:bodyPr wrap="square">
            <a:spAutoFit/>
          </a:bodyPr>
          <a:lstStyle/>
          <a:p>
            <a:pPr latinLnBrk="1">
              <a:spcAft>
                <a:spcPts val="1000"/>
              </a:spcAft>
            </a:pPr>
            <a:r>
              <a:rPr lang="en-US" sz="1600" dirty="0">
                <a:latin typeface="Consolas" panose="020B0609020204030204" pitchFamily="49" charset="0"/>
                <a:ea typeface="Cambria" panose="02040503050406030204" pitchFamily="18" charset="0"/>
                <a:cs typeface="Times New Roman" panose="02020603050405020304" pitchFamily="18" charset="0"/>
              </a:rPr>
              <a:t>MINIMUM = infinity</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POINT1 = none</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POINT2 = none</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loop each POINTA in POINTS</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loop each POINTB in POINTS</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if POINTA != POINTB</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DISTANCE = COMPUTE_DISTANCE(POINTA, POINTB)</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if DISTANCE &lt; MINIMUM</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MINIMUM = DISTANCE</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POINT1 = POINTA</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POINT2 = POINTB</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end if</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end if</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    end loop</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end loop</a:t>
            </a:r>
          </a:p>
        </p:txBody>
      </p:sp>
    </p:spTree>
    <p:extLst>
      <p:ext uri="{BB962C8B-B14F-4D97-AF65-F5344CB8AC3E}">
        <p14:creationId xmlns:p14="http://schemas.microsoft.com/office/powerpoint/2010/main" val="354294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B0718-9555-4905-B209-E0E068918147}"/>
              </a:ext>
            </a:extLst>
          </p:cNvPr>
          <p:cNvSpPr/>
          <p:nvPr/>
        </p:nvSpPr>
        <p:spPr>
          <a:xfrm>
            <a:off x="914400" y="914400"/>
            <a:ext cx="3594574" cy="584775"/>
          </a:xfrm>
          <a:prstGeom prst="rect">
            <a:avLst/>
          </a:prstGeom>
        </p:spPr>
        <p:txBody>
          <a:bodyPr wrap="none">
            <a:spAutoFit/>
          </a:bodyPr>
          <a:lstStyle/>
          <a:p>
            <a:r>
              <a:rPr lang="en-US" sz="3200" dirty="0">
                <a:latin typeface="Myriad Pro" panose="020B0503030403020204" pitchFamily="34" charset="0"/>
              </a:rPr>
              <a:t>Divide and Conquer</a:t>
            </a:r>
          </a:p>
        </p:txBody>
      </p:sp>
      <p:sp>
        <p:nvSpPr>
          <p:cNvPr id="6" name="Oval 5">
            <a:extLst>
              <a:ext uri="{FF2B5EF4-FFF2-40B4-BE49-F238E27FC236}">
                <a16:creationId xmlns:a16="http://schemas.microsoft.com/office/drawing/2014/main" id="{C720A343-90B4-4430-9AD5-0930A372BB20}"/>
              </a:ext>
            </a:extLst>
          </p:cNvPr>
          <p:cNvSpPr/>
          <p:nvPr/>
        </p:nvSpPr>
        <p:spPr>
          <a:xfrm>
            <a:off x="2281247" y="1749534"/>
            <a:ext cx="2329132" cy="10826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Big Problem</a:t>
            </a:r>
          </a:p>
        </p:txBody>
      </p:sp>
      <p:sp>
        <p:nvSpPr>
          <p:cNvPr id="8" name="Oval 7">
            <a:extLst>
              <a:ext uri="{FF2B5EF4-FFF2-40B4-BE49-F238E27FC236}">
                <a16:creationId xmlns:a16="http://schemas.microsoft.com/office/drawing/2014/main" id="{08FA019F-341D-4979-8578-9EF504C38C63}"/>
              </a:ext>
            </a:extLst>
          </p:cNvPr>
          <p:cNvSpPr/>
          <p:nvPr/>
        </p:nvSpPr>
        <p:spPr>
          <a:xfrm>
            <a:off x="4552267" y="3477886"/>
            <a:ext cx="1388822" cy="6455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Smaller Problem</a:t>
            </a:r>
          </a:p>
        </p:txBody>
      </p:sp>
      <p:grpSp>
        <p:nvGrpSpPr>
          <p:cNvPr id="16" name="Group 15">
            <a:extLst>
              <a:ext uri="{FF2B5EF4-FFF2-40B4-BE49-F238E27FC236}">
                <a16:creationId xmlns:a16="http://schemas.microsoft.com/office/drawing/2014/main" id="{6327FB3A-1582-4E08-A8E1-3320888D2D90}"/>
              </a:ext>
            </a:extLst>
          </p:cNvPr>
          <p:cNvGrpSpPr/>
          <p:nvPr/>
        </p:nvGrpSpPr>
        <p:grpSpPr>
          <a:xfrm>
            <a:off x="245180" y="5516571"/>
            <a:ext cx="669220" cy="415498"/>
            <a:chOff x="495345" y="5474945"/>
            <a:chExt cx="669220" cy="415498"/>
          </a:xfrm>
        </p:grpSpPr>
        <p:sp>
          <p:nvSpPr>
            <p:cNvPr id="14" name="Oval 13">
              <a:extLst>
                <a:ext uri="{FF2B5EF4-FFF2-40B4-BE49-F238E27FC236}">
                  <a16:creationId xmlns:a16="http://schemas.microsoft.com/office/drawing/2014/main" id="{A2FF6C8D-E77F-466D-AE4A-3E1634FA74E0}"/>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15" name="Rectangle 14">
              <a:extLst>
                <a:ext uri="{FF2B5EF4-FFF2-40B4-BE49-F238E27FC236}">
                  <a16:creationId xmlns:a16="http://schemas.microsoft.com/office/drawing/2014/main" id="{92CA5EAA-CB01-41D3-9950-B51E5F826A9D}"/>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20" name="Group 19">
            <a:extLst>
              <a:ext uri="{FF2B5EF4-FFF2-40B4-BE49-F238E27FC236}">
                <a16:creationId xmlns:a16="http://schemas.microsoft.com/office/drawing/2014/main" id="{1AAE6295-D38C-4590-A7E2-F745B727C0D9}"/>
              </a:ext>
            </a:extLst>
          </p:cNvPr>
          <p:cNvGrpSpPr/>
          <p:nvPr/>
        </p:nvGrpSpPr>
        <p:grpSpPr>
          <a:xfrm>
            <a:off x="914400" y="5516571"/>
            <a:ext cx="669220" cy="415498"/>
            <a:chOff x="495345" y="5474945"/>
            <a:chExt cx="669220" cy="415498"/>
          </a:xfrm>
        </p:grpSpPr>
        <p:sp>
          <p:nvSpPr>
            <p:cNvPr id="21" name="Oval 20">
              <a:extLst>
                <a:ext uri="{FF2B5EF4-FFF2-40B4-BE49-F238E27FC236}">
                  <a16:creationId xmlns:a16="http://schemas.microsoft.com/office/drawing/2014/main" id="{512E1097-58F3-44CD-A39D-D88CA60A5B84}"/>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22" name="Rectangle 21">
              <a:extLst>
                <a:ext uri="{FF2B5EF4-FFF2-40B4-BE49-F238E27FC236}">
                  <a16:creationId xmlns:a16="http://schemas.microsoft.com/office/drawing/2014/main" id="{A265965F-F190-4BA7-806E-8E5F0B2B21DA}"/>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29" name="Group 28">
            <a:extLst>
              <a:ext uri="{FF2B5EF4-FFF2-40B4-BE49-F238E27FC236}">
                <a16:creationId xmlns:a16="http://schemas.microsoft.com/office/drawing/2014/main" id="{F12E8F66-1A7F-4ECE-8ECD-459211C2CF50}"/>
              </a:ext>
            </a:extLst>
          </p:cNvPr>
          <p:cNvGrpSpPr/>
          <p:nvPr/>
        </p:nvGrpSpPr>
        <p:grpSpPr>
          <a:xfrm>
            <a:off x="1565853" y="5516571"/>
            <a:ext cx="669220" cy="415498"/>
            <a:chOff x="495345" y="5474945"/>
            <a:chExt cx="669220" cy="415498"/>
          </a:xfrm>
        </p:grpSpPr>
        <p:sp>
          <p:nvSpPr>
            <p:cNvPr id="30" name="Oval 29">
              <a:extLst>
                <a:ext uri="{FF2B5EF4-FFF2-40B4-BE49-F238E27FC236}">
                  <a16:creationId xmlns:a16="http://schemas.microsoft.com/office/drawing/2014/main" id="{459D3BAD-1473-4623-BBFE-5D71A70312B6}"/>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31" name="Rectangle 30">
              <a:extLst>
                <a:ext uri="{FF2B5EF4-FFF2-40B4-BE49-F238E27FC236}">
                  <a16:creationId xmlns:a16="http://schemas.microsoft.com/office/drawing/2014/main" id="{5AA75076-8496-4844-B8E8-1270B49B193A}"/>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32" name="Group 31">
            <a:extLst>
              <a:ext uri="{FF2B5EF4-FFF2-40B4-BE49-F238E27FC236}">
                <a16:creationId xmlns:a16="http://schemas.microsoft.com/office/drawing/2014/main" id="{205FBEDF-0474-440C-9B31-BA0275241E25}"/>
              </a:ext>
            </a:extLst>
          </p:cNvPr>
          <p:cNvGrpSpPr/>
          <p:nvPr/>
        </p:nvGrpSpPr>
        <p:grpSpPr>
          <a:xfrm>
            <a:off x="2200055" y="5516571"/>
            <a:ext cx="669220" cy="415498"/>
            <a:chOff x="495345" y="5474945"/>
            <a:chExt cx="669220" cy="415498"/>
          </a:xfrm>
        </p:grpSpPr>
        <p:sp>
          <p:nvSpPr>
            <p:cNvPr id="33" name="Oval 32">
              <a:extLst>
                <a:ext uri="{FF2B5EF4-FFF2-40B4-BE49-F238E27FC236}">
                  <a16:creationId xmlns:a16="http://schemas.microsoft.com/office/drawing/2014/main" id="{662E13F9-14E7-435A-9838-3755B07BB013}"/>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34" name="Rectangle 33">
              <a:extLst>
                <a:ext uri="{FF2B5EF4-FFF2-40B4-BE49-F238E27FC236}">
                  <a16:creationId xmlns:a16="http://schemas.microsoft.com/office/drawing/2014/main" id="{F63B839E-0CBF-4D64-BE3B-82D5E663BA14}"/>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35" name="Group 34">
            <a:extLst>
              <a:ext uri="{FF2B5EF4-FFF2-40B4-BE49-F238E27FC236}">
                <a16:creationId xmlns:a16="http://schemas.microsoft.com/office/drawing/2014/main" id="{1ED02F39-8B66-4392-9726-4EFDB221E6AD}"/>
              </a:ext>
            </a:extLst>
          </p:cNvPr>
          <p:cNvGrpSpPr/>
          <p:nvPr/>
        </p:nvGrpSpPr>
        <p:grpSpPr>
          <a:xfrm>
            <a:off x="2834257" y="5516571"/>
            <a:ext cx="669220" cy="415498"/>
            <a:chOff x="495345" y="5474945"/>
            <a:chExt cx="669220" cy="415498"/>
          </a:xfrm>
        </p:grpSpPr>
        <p:sp>
          <p:nvSpPr>
            <p:cNvPr id="36" name="Oval 35">
              <a:extLst>
                <a:ext uri="{FF2B5EF4-FFF2-40B4-BE49-F238E27FC236}">
                  <a16:creationId xmlns:a16="http://schemas.microsoft.com/office/drawing/2014/main" id="{0308876D-B40F-4B86-9C0E-7943EAF28B2F}"/>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37" name="Rectangle 36">
              <a:extLst>
                <a:ext uri="{FF2B5EF4-FFF2-40B4-BE49-F238E27FC236}">
                  <a16:creationId xmlns:a16="http://schemas.microsoft.com/office/drawing/2014/main" id="{9A09019B-7A2A-42FC-8271-3D0CD1DB6ECA}"/>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38" name="Group 37">
            <a:extLst>
              <a:ext uri="{FF2B5EF4-FFF2-40B4-BE49-F238E27FC236}">
                <a16:creationId xmlns:a16="http://schemas.microsoft.com/office/drawing/2014/main" id="{01E732E7-D99B-4B0D-A576-4676479C3204}"/>
              </a:ext>
            </a:extLst>
          </p:cNvPr>
          <p:cNvGrpSpPr/>
          <p:nvPr/>
        </p:nvGrpSpPr>
        <p:grpSpPr>
          <a:xfrm>
            <a:off x="3468459" y="5516571"/>
            <a:ext cx="669220" cy="415498"/>
            <a:chOff x="495345" y="5474945"/>
            <a:chExt cx="669220" cy="415498"/>
          </a:xfrm>
        </p:grpSpPr>
        <p:sp>
          <p:nvSpPr>
            <p:cNvPr id="39" name="Oval 38">
              <a:extLst>
                <a:ext uri="{FF2B5EF4-FFF2-40B4-BE49-F238E27FC236}">
                  <a16:creationId xmlns:a16="http://schemas.microsoft.com/office/drawing/2014/main" id="{16EBBA17-D72C-4D7C-A8A6-A9B48D96C554}"/>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40" name="Rectangle 39">
              <a:extLst>
                <a:ext uri="{FF2B5EF4-FFF2-40B4-BE49-F238E27FC236}">
                  <a16:creationId xmlns:a16="http://schemas.microsoft.com/office/drawing/2014/main" id="{C5DBE2B5-49BC-42C4-B2C5-989BB9964E6D}"/>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41" name="Group 40">
            <a:extLst>
              <a:ext uri="{FF2B5EF4-FFF2-40B4-BE49-F238E27FC236}">
                <a16:creationId xmlns:a16="http://schemas.microsoft.com/office/drawing/2014/main" id="{732D52B9-675B-4E25-884E-CDCED369BDD2}"/>
              </a:ext>
            </a:extLst>
          </p:cNvPr>
          <p:cNvGrpSpPr/>
          <p:nvPr/>
        </p:nvGrpSpPr>
        <p:grpSpPr>
          <a:xfrm>
            <a:off x="4102661" y="5516571"/>
            <a:ext cx="669220" cy="415498"/>
            <a:chOff x="495345" y="5474945"/>
            <a:chExt cx="669220" cy="415498"/>
          </a:xfrm>
        </p:grpSpPr>
        <p:sp>
          <p:nvSpPr>
            <p:cNvPr id="42" name="Oval 41">
              <a:extLst>
                <a:ext uri="{FF2B5EF4-FFF2-40B4-BE49-F238E27FC236}">
                  <a16:creationId xmlns:a16="http://schemas.microsoft.com/office/drawing/2014/main" id="{945C2444-5BF1-492C-B59E-B6123F103482}"/>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43" name="Rectangle 42">
              <a:extLst>
                <a:ext uri="{FF2B5EF4-FFF2-40B4-BE49-F238E27FC236}">
                  <a16:creationId xmlns:a16="http://schemas.microsoft.com/office/drawing/2014/main" id="{385439B7-7F9F-4F1B-AD01-95159417C972}"/>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44" name="Group 43">
            <a:extLst>
              <a:ext uri="{FF2B5EF4-FFF2-40B4-BE49-F238E27FC236}">
                <a16:creationId xmlns:a16="http://schemas.microsoft.com/office/drawing/2014/main" id="{7FAFCFAF-76AE-4F7D-8334-D6161C93184C}"/>
              </a:ext>
            </a:extLst>
          </p:cNvPr>
          <p:cNvGrpSpPr/>
          <p:nvPr/>
        </p:nvGrpSpPr>
        <p:grpSpPr>
          <a:xfrm>
            <a:off x="4736863" y="5516571"/>
            <a:ext cx="669220" cy="415498"/>
            <a:chOff x="495345" y="5474945"/>
            <a:chExt cx="669220" cy="415498"/>
          </a:xfrm>
        </p:grpSpPr>
        <p:sp>
          <p:nvSpPr>
            <p:cNvPr id="45" name="Oval 44">
              <a:extLst>
                <a:ext uri="{FF2B5EF4-FFF2-40B4-BE49-F238E27FC236}">
                  <a16:creationId xmlns:a16="http://schemas.microsoft.com/office/drawing/2014/main" id="{29E92068-59DE-40CD-A858-83D1B424E4E5}"/>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46" name="Rectangle 45">
              <a:extLst>
                <a:ext uri="{FF2B5EF4-FFF2-40B4-BE49-F238E27FC236}">
                  <a16:creationId xmlns:a16="http://schemas.microsoft.com/office/drawing/2014/main" id="{3B6A3D32-BEF4-476E-9B8B-E6D891267A82}"/>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47" name="Group 46">
            <a:extLst>
              <a:ext uri="{FF2B5EF4-FFF2-40B4-BE49-F238E27FC236}">
                <a16:creationId xmlns:a16="http://schemas.microsoft.com/office/drawing/2014/main" id="{78BABD6A-D4FB-4D01-A52C-94009F4998DF}"/>
              </a:ext>
            </a:extLst>
          </p:cNvPr>
          <p:cNvGrpSpPr/>
          <p:nvPr/>
        </p:nvGrpSpPr>
        <p:grpSpPr>
          <a:xfrm>
            <a:off x="5371065" y="5516571"/>
            <a:ext cx="669220" cy="415498"/>
            <a:chOff x="495345" y="5474945"/>
            <a:chExt cx="669220" cy="415498"/>
          </a:xfrm>
        </p:grpSpPr>
        <p:sp>
          <p:nvSpPr>
            <p:cNvPr id="48" name="Oval 47">
              <a:extLst>
                <a:ext uri="{FF2B5EF4-FFF2-40B4-BE49-F238E27FC236}">
                  <a16:creationId xmlns:a16="http://schemas.microsoft.com/office/drawing/2014/main" id="{21ACF30E-F3B1-4446-8D18-E260EE2621BA}"/>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49" name="Rectangle 48">
              <a:extLst>
                <a:ext uri="{FF2B5EF4-FFF2-40B4-BE49-F238E27FC236}">
                  <a16:creationId xmlns:a16="http://schemas.microsoft.com/office/drawing/2014/main" id="{592C38C3-E5E4-4146-A97F-50B50D88AF9B}"/>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50" name="Group 49">
            <a:extLst>
              <a:ext uri="{FF2B5EF4-FFF2-40B4-BE49-F238E27FC236}">
                <a16:creationId xmlns:a16="http://schemas.microsoft.com/office/drawing/2014/main" id="{1F0F73C7-AFBA-4E97-BE71-C633176F5AC2}"/>
              </a:ext>
            </a:extLst>
          </p:cNvPr>
          <p:cNvGrpSpPr/>
          <p:nvPr/>
        </p:nvGrpSpPr>
        <p:grpSpPr>
          <a:xfrm>
            <a:off x="6005267" y="5516571"/>
            <a:ext cx="669220" cy="415498"/>
            <a:chOff x="495345" y="5474945"/>
            <a:chExt cx="669220" cy="415498"/>
          </a:xfrm>
        </p:grpSpPr>
        <p:sp>
          <p:nvSpPr>
            <p:cNvPr id="51" name="Oval 50">
              <a:extLst>
                <a:ext uri="{FF2B5EF4-FFF2-40B4-BE49-F238E27FC236}">
                  <a16:creationId xmlns:a16="http://schemas.microsoft.com/office/drawing/2014/main" id="{5D481118-A5EF-48C2-A8F3-1A6D4C8136E6}"/>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52" name="Rectangle 51">
              <a:extLst>
                <a:ext uri="{FF2B5EF4-FFF2-40B4-BE49-F238E27FC236}">
                  <a16:creationId xmlns:a16="http://schemas.microsoft.com/office/drawing/2014/main" id="{91A5A2A4-C889-41B0-97D6-7FA32C74CCF1}"/>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grpSp>
        <p:nvGrpSpPr>
          <p:cNvPr id="53" name="Group 52">
            <a:extLst>
              <a:ext uri="{FF2B5EF4-FFF2-40B4-BE49-F238E27FC236}">
                <a16:creationId xmlns:a16="http://schemas.microsoft.com/office/drawing/2014/main" id="{1210C06A-1B20-44E2-B983-5A1AE85C27C1}"/>
              </a:ext>
            </a:extLst>
          </p:cNvPr>
          <p:cNvGrpSpPr/>
          <p:nvPr/>
        </p:nvGrpSpPr>
        <p:grpSpPr>
          <a:xfrm>
            <a:off x="6639469" y="5516571"/>
            <a:ext cx="669220" cy="415498"/>
            <a:chOff x="495345" y="5474945"/>
            <a:chExt cx="669220" cy="415498"/>
          </a:xfrm>
        </p:grpSpPr>
        <p:sp>
          <p:nvSpPr>
            <p:cNvPr id="54" name="Oval 53">
              <a:extLst>
                <a:ext uri="{FF2B5EF4-FFF2-40B4-BE49-F238E27FC236}">
                  <a16:creationId xmlns:a16="http://schemas.microsoft.com/office/drawing/2014/main" id="{78771B44-C798-49B3-B23F-C43A36DDE913}"/>
                </a:ext>
              </a:extLst>
            </p:cNvPr>
            <p:cNvSpPr/>
            <p:nvPr/>
          </p:nvSpPr>
          <p:spPr>
            <a:xfrm>
              <a:off x="530364" y="5474945"/>
              <a:ext cx="599183" cy="4154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dirty="0"/>
            </a:p>
          </p:txBody>
        </p:sp>
        <p:sp>
          <p:nvSpPr>
            <p:cNvPr id="55" name="Rectangle 54">
              <a:extLst>
                <a:ext uri="{FF2B5EF4-FFF2-40B4-BE49-F238E27FC236}">
                  <a16:creationId xmlns:a16="http://schemas.microsoft.com/office/drawing/2014/main" id="{63367F1F-1BBC-4D14-BFAF-BCD2F1044A62}"/>
                </a:ext>
              </a:extLst>
            </p:cNvPr>
            <p:cNvSpPr/>
            <p:nvPr/>
          </p:nvSpPr>
          <p:spPr>
            <a:xfrm>
              <a:off x="495345" y="5474945"/>
              <a:ext cx="669220" cy="415498"/>
            </a:xfrm>
            <a:prstGeom prst="rect">
              <a:avLst/>
            </a:prstGeom>
          </p:spPr>
          <p:txBody>
            <a:bodyPr wrap="square">
              <a:spAutoFit/>
            </a:bodyPr>
            <a:lstStyle/>
            <a:p>
              <a:pPr algn="ctr"/>
              <a:r>
                <a:rPr lang="en-US" sz="1050" dirty="0">
                  <a:solidFill>
                    <a:schemeClr val="bg1"/>
                  </a:solidFill>
                </a:rPr>
                <a:t>Easy Problem</a:t>
              </a:r>
            </a:p>
          </p:txBody>
        </p:sp>
      </p:grpSp>
      <p:cxnSp>
        <p:nvCxnSpPr>
          <p:cNvPr id="57" name="Straight Arrow Connector 56">
            <a:extLst>
              <a:ext uri="{FF2B5EF4-FFF2-40B4-BE49-F238E27FC236}">
                <a16:creationId xmlns:a16="http://schemas.microsoft.com/office/drawing/2014/main" id="{6DE3B788-FF14-445B-9019-9C3AA4DF66A9}"/>
              </a:ext>
            </a:extLst>
          </p:cNvPr>
          <p:cNvCxnSpPr>
            <a:stCxn id="6" idx="3"/>
            <a:endCxn id="7" idx="0"/>
          </p:cNvCxnSpPr>
          <p:nvPr/>
        </p:nvCxnSpPr>
        <p:spPr>
          <a:xfrm flipH="1">
            <a:off x="1780313" y="2673604"/>
            <a:ext cx="842027" cy="80428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B3585275-07F7-4A60-832A-6D41054221F9}"/>
              </a:ext>
            </a:extLst>
          </p:cNvPr>
          <p:cNvCxnSpPr>
            <a:cxnSpLocks/>
            <a:stCxn id="6" idx="5"/>
            <a:endCxn id="8" idx="0"/>
          </p:cNvCxnSpPr>
          <p:nvPr/>
        </p:nvCxnSpPr>
        <p:spPr>
          <a:xfrm>
            <a:off x="4269286" y="2673604"/>
            <a:ext cx="977392" cy="80428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68ED9D81-899D-4C10-B461-03BEE41578E7}"/>
              </a:ext>
            </a:extLst>
          </p:cNvPr>
          <p:cNvCxnSpPr>
            <a:cxnSpLocks/>
            <a:stCxn id="8" idx="5"/>
            <a:endCxn id="13" idx="1"/>
          </p:cNvCxnSpPr>
          <p:nvPr/>
        </p:nvCxnSpPr>
        <p:spPr>
          <a:xfrm>
            <a:off x="5737701" y="4028893"/>
            <a:ext cx="481456" cy="83926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8A5CB99-F7BE-4AAB-8D7B-8F8A992229AC}"/>
              </a:ext>
            </a:extLst>
          </p:cNvPr>
          <p:cNvCxnSpPr>
            <a:cxnSpLocks/>
            <a:stCxn id="8" idx="4"/>
            <a:endCxn id="12" idx="0"/>
          </p:cNvCxnSpPr>
          <p:nvPr/>
        </p:nvCxnSpPr>
        <p:spPr>
          <a:xfrm>
            <a:off x="5246678" y="4123431"/>
            <a:ext cx="1" cy="67861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2B81F07-3FE1-47CC-BD3D-04FA0F9A98FF}"/>
              </a:ext>
            </a:extLst>
          </p:cNvPr>
          <p:cNvCxnSpPr>
            <a:cxnSpLocks/>
            <a:stCxn id="8" idx="3"/>
            <a:endCxn id="11" idx="7"/>
          </p:cNvCxnSpPr>
          <p:nvPr/>
        </p:nvCxnSpPr>
        <p:spPr>
          <a:xfrm flipH="1">
            <a:off x="4274200" y="4028893"/>
            <a:ext cx="481455" cy="83926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id="{351EC5C6-4865-496B-B907-6E0EAC1459AB}"/>
              </a:ext>
            </a:extLst>
          </p:cNvPr>
          <p:cNvCxnSpPr>
            <a:cxnSpLocks/>
            <a:stCxn id="7" idx="0"/>
            <a:endCxn id="9" idx="0"/>
          </p:cNvCxnSpPr>
          <p:nvPr/>
        </p:nvCxnSpPr>
        <p:spPr>
          <a:xfrm flipH="1">
            <a:off x="1088748" y="3477886"/>
            <a:ext cx="691565" cy="1324163"/>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2B96B585-40C4-4647-9C2D-B24E7E84E70B}"/>
              </a:ext>
            </a:extLst>
          </p:cNvPr>
          <p:cNvCxnSpPr>
            <a:cxnSpLocks/>
            <a:stCxn id="7" idx="0"/>
            <a:endCxn id="10" idx="0"/>
          </p:cNvCxnSpPr>
          <p:nvPr/>
        </p:nvCxnSpPr>
        <p:spPr>
          <a:xfrm>
            <a:off x="1780313" y="3477886"/>
            <a:ext cx="694412" cy="1324163"/>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Oval 6">
            <a:extLst>
              <a:ext uri="{FF2B5EF4-FFF2-40B4-BE49-F238E27FC236}">
                <a16:creationId xmlns:a16="http://schemas.microsoft.com/office/drawing/2014/main" id="{9D3465A1-FCE4-42BF-8DB7-29225F141A3A}"/>
              </a:ext>
            </a:extLst>
          </p:cNvPr>
          <p:cNvSpPr/>
          <p:nvPr/>
        </p:nvSpPr>
        <p:spPr>
          <a:xfrm>
            <a:off x="1085902" y="3477886"/>
            <a:ext cx="1388822" cy="6455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Smaller Problem</a:t>
            </a:r>
          </a:p>
        </p:txBody>
      </p:sp>
      <p:cxnSp>
        <p:nvCxnSpPr>
          <p:cNvPr id="79" name="Straight Arrow Connector 78">
            <a:extLst>
              <a:ext uri="{FF2B5EF4-FFF2-40B4-BE49-F238E27FC236}">
                <a16:creationId xmlns:a16="http://schemas.microsoft.com/office/drawing/2014/main" id="{AEC29D16-0B78-46E4-9C7C-736D8E689AC5}"/>
              </a:ext>
            </a:extLst>
          </p:cNvPr>
          <p:cNvCxnSpPr>
            <a:cxnSpLocks/>
            <a:stCxn id="9" idx="0"/>
            <a:endCxn id="15" idx="0"/>
          </p:cNvCxnSpPr>
          <p:nvPr/>
        </p:nvCxnSpPr>
        <p:spPr>
          <a:xfrm flipH="1">
            <a:off x="579790" y="4802049"/>
            <a:ext cx="508958"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9FE575F1-E739-407D-84B5-4190E473017E}"/>
              </a:ext>
            </a:extLst>
          </p:cNvPr>
          <p:cNvCxnSpPr>
            <a:cxnSpLocks/>
            <a:stCxn id="9" idx="0"/>
            <a:endCxn id="22" idx="0"/>
          </p:cNvCxnSpPr>
          <p:nvPr/>
        </p:nvCxnSpPr>
        <p:spPr>
          <a:xfrm>
            <a:off x="1088748" y="4802049"/>
            <a:ext cx="160262"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714DE7CA-722A-4558-9EE8-F89A4526B8CE}"/>
              </a:ext>
            </a:extLst>
          </p:cNvPr>
          <p:cNvCxnSpPr>
            <a:cxnSpLocks/>
            <a:stCxn id="10" idx="0"/>
            <a:endCxn id="31" idx="0"/>
          </p:cNvCxnSpPr>
          <p:nvPr/>
        </p:nvCxnSpPr>
        <p:spPr>
          <a:xfrm flipH="1">
            <a:off x="1900463" y="4802049"/>
            <a:ext cx="574262"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D4818E61-D5DC-4A53-B8B7-DC172D429DE5}"/>
              </a:ext>
            </a:extLst>
          </p:cNvPr>
          <p:cNvCxnSpPr>
            <a:cxnSpLocks/>
            <a:stCxn id="10" idx="0"/>
            <a:endCxn id="34" idx="0"/>
          </p:cNvCxnSpPr>
          <p:nvPr/>
        </p:nvCxnSpPr>
        <p:spPr>
          <a:xfrm>
            <a:off x="2474725" y="4802049"/>
            <a:ext cx="59940"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64AF6C55-DFAB-4B6C-A421-545DCB69E1A1}"/>
              </a:ext>
            </a:extLst>
          </p:cNvPr>
          <p:cNvCxnSpPr>
            <a:cxnSpLocks/>
            <a:stCxn id="10" idx="0"/>
            <a:endCxn id="37" idx="0"/>
          </p:cNvCxnSpPr>
          <p:nvPr/>
        </p:nvCxnSpPr>
        <p:spPr>
          <a:xfrm>
            <a:off x="2474725" y="4802049"/>
            <a:ext cx="694142"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04CC7AE6-513A-43D8-88F6-61D22F430045}"/>
              </a:ext>
            </a:extLst>
          </p:cNvPr>
          <p:cNvCxnSpPr>
            <a:cxnSpLocks/>
            <a:stCxn id="13" idx="0"/>
            <a:endCxn id="51" idx="0"/>
          </p:cNvCxnSpPr>
          <p:nvPr/>
        </p:nvCxnSpPr>
        <p:spPr>
          <a:xfrm flipH="1">
            <a:off x="6339878" y="4802049"/>
            <a:ext cx="292778"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B28A8EA2-2A3B-4F82-A4F4-9AA4636EFD91}"/>
              </a:ext>
            </a:extLst>
          </p:cNvPr>
          <p:cNvCxnSpPr>
            <a:cxnSpLocks/>
            <a:stCxn id="13" idx="0"/>
            <a:endCxn id="55" idx="0"/>
          </p:cNvCxnSpPr>
          <p:nvPr/>
        </p:nvCxnSpPr>
        <p:spPr>
          <a:xfrm>
            <a:off x="6632656" y="4802049"/>
            <a:ext cx="341423"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7F29379A-8243-40DB-AECA-9A9C8E1C8E16}"/>
              </a:ext>
            </a:extLst>
          </p:cNvPr>
          <p:cNvCxnSpPr>
            <a:cxnSpLocks/>
            <a:stCxn id="12" idx="0"/>
            <a:endCxn id="48" idx="0"/>
          </p:cNvCxnSpPr>
          <p:nvPr/>
        </p:nvCxnSpPr>
        <p:spPr>
          <a:xfrm>
            <a:off x="5246679" y="4802049"/>
            <a:ext cx="458997"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Straight Arrow Connector 102">
            <a:extLst>
              <a:ext uri="{FF2B5EF4-FFF2-40B4-BE49-F238E27FC236}">
                <a16:creationId xmlns:a16="http://schemas.microsoft.com/office/drawing/2014/main" id="{2631EFA8-3F46-4495-9B3E-4763B9774DBF}"/>
              </a:ext>
            </a:extLst>
          </p:cNvPr>
          <p:cNvCxnSpPr>
            <a:cxnSpLocks/>
            <a:stCxn id="11" idx="0"/>
            <a:endCxn id="43" idx="0"/>
          </p:cNvCxnSpPr>
          <p:nvPr/>
        </p:nvCxnSpPr>
        <p:spPr>
          <a:xfrm>
            <a:off x="3860702" y="4802049"/>
            <a:ext cx="576569"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8BD79899-EBA3-4E60-8BC7-A2D9446AF5AC}"/>
              </a:ext>
            </a:extLst>
          </p:cNvPr>
          <p:cNvCxnSpPr>
            <a:cxnSpLocks/>
            <a:stCxn id="12" idx="0"/>
            <a:endCxn id="45" idx="0"/>
          </p:cNvCxnSpPr>
          <p:nvPr/>
        </p:nvCxnSpPr>
        <p:spPr>
          <a:xfrm flipH="1">
            <a:off x="5071474" y="4802049"/>
            <a:ext cx="175205"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Straight Arrow Connector 109">
            <a:extLst>
              <a:ext uri="{FF2B5EF4-FFF2-40B4-BE49-F238E27FC236}">
                <a16:creationId xmlns:a16="http://schemas.microsoft.com/office/drawing/2014/main" id="{363E19AE-6B0D-4FAC-BB45-3A86CAB143D3}"/>
              </a:ext>
            </a:extLst>
          </p:cNvPr>
          <p:cNvCxnSpPr>
            <a:cxnSpLocks/>
            <a:stCxn id="11" idx="0"/>
            <a:endCxn id="40" idx="0"/>
          </p:cNvCxnSpPr>
          <p:nvPr/>
        </p:nvCxnSpPr>
        <p:spPr>
          <a:xfrm flipH="1">
            <a:off x="3803069" y="4802049"/>
            <a:ext cx="57633" cy="71452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Oval 8">
            <a:extLst>
              <a:ext uri="{FF2B5EF4-FFF2-40B4-BE49-F238E27FC236}">
                <a16:creationId xmlns:a16="http://schemas.microsoft.com/office/drawing/2014/main" id="{0917374F-A15A-4143-8BDF-DC7AE45DEF8D}"/>
              </a:ext>
            </a:extLst>
          </p:cNvPr>
          <p:cNvSpPr/>
          <p:nvPr/>
        </p:nvSpPr>
        <p:spPr>
          <a:xfrm>
            <a:off x="503972" y="4802049"/>
            <a:ext cx="1169551" cy="451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Little Problem</a:t>
            </a:r>
          </a:p>
        </p:txBody>
      </p:sp>
      <p:sp>
        <p:nvSpPr>
          <p:cNvPr id="10" name="Oval 9">
            <a:extLst>
              <a:ext uri="{FF2B5EF4-FFF2-40B4-BE49-F238E27FC236}">
                <a16:creationId xmlns:a16="http://schemas.microsoft.com/office/drawing/2014/main" id="{E9D73AD2-53A6-4150-A338-F3EF19C593B4}"/>
              </a:ext>
            </a:extLst>
          </p:cNvPr>
          <p:cNvSpPr/>
          <p:nvPr/>
        </p:nvSpPr>
        <p:spPr>
          <a:xfrm>
            <a:off x="1889949" y="4802049"/>
            <a:ext cx="1169551" cy="451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Little Problem</a:t>
            </a:r>
          </a:p>
        </p:txBody>
      </p:sp>
      <p:sp>
        <p:nvSpPr>
          <p:cNvPr id="11" name="Oval 10">
            <a:extLst>
              <a:ext uri="{FF2B5EF4-FFF2-40B4-BE49-F238E27FC236}">
                <a16:creationId xmlns:a16="http://schemas.microsoft.com/office/drawing/2014/main" id="{DAD6C195-8126-4FCE-BBC1-ADD3DFAD962C}"/>
              </a:ext>
            </a:extLst>
          </p:cNvPr>
          <p:cNvSpPr/>
          <p:nvPr/>
        </p:nvSpPr>
        <p:spPr>
          <a:xfrm>
            <a:off x="3275926" y="4802049"/>
            <a:ext cx="1169551" cy="451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Little Problem</a:t>
            </a:r>
          </a:p>
        </p:txBody>
      </p:sp>
      <p:sp>
        <p:nvSpPr>
          <p:cNvPr id="12" name="Oval 11">
            <a:extLst>
              <a:ext uri="{FF2B5EF4-FFF2-40B4-BE49-F238E27FC236}">
                <a16:creationId xmlns:a16="http://schemas.microsoft.com/office/drawing/2014/main" id="{98D0D7F5-ABC3-44F9-8144-0E672C72FC16}"/>
              </a:ext>
            </a:extLst>
          </p:cNvPr>
          <p:cNvSpPr/>
          <p:nvPr/>
        </p:nvSpPr>
        <p:spPr>
          <a:xfrm>
            <a:off x="4661903" y="4802049"/>
            <a:ext cx="1169551" cy="451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Little Problem</a:t>
            </a:r>
          </a:p>
        </p:txBody>
      </p:sp>
      <p:sp>
        <p:nvSpPr>
          <p:cNvPr id="13" name="Oval 12">
            <a:extLst>
              <a:ext uri="{FF2B5EF4-FFF2-40B4-BE49-F238E27FC236}">
                <a16:creationId xmlns:a16="http://schemas.microsoft.com/office/drawing/2014/main" id="{D18C3073-E016-497C-8242-086E3E440BC6}"/>
              </a:ext>
            </a:extLst>
          </p:cNvPr>
          <p:cNvSpPr/>
          <p:nvPr/>
        </p:nvSpPr>
        <p:spPr>
          <a:xfrm>
            <a:off x="6047880" y="4802049"/>
            <a:ext cx="1169551" cy="451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Little Problem</a:t>
            </a:r>
          </a:p>
        </p:txBody>
      </p:sp>
    </p:spTree>
    <p:extLst>
      <p:ext uri="{BB962C8B-B14F-4D97-AF65-F5344CB8AC3E}">
        <p14:creationId xmlns:p14="http://schemas.microsoft.com/office/powerpoint/2010/main" val="107567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EE872-D2BB-4D87-93D8-326D6FCF8CE1}"/>
              </a:ext>
            </a:extLst>
          </p:cNvPr>
          <p:cNvPicPr>
            <a:picLocks noChangeAspect="1"/>
          </p:cNvPicPr>
          <p:nvPr/>
        </p:nvPicPr>
        <p:blipFill>
          <a:blip r:embed="rId3"/>
          <a:stretch>
            <a:fillRect/>
          </a:stretch>
        </p:blipFill>
        <p:spPr>
          <a:xfrm>
            <a:off x="1012018" y="2921829"/>
            <a:ext cx="5854756" cy="583021"/>
          </a:xfrm>
          <a:prstGeom prst="rect">
            <a:avLst/>
          </a:prstGeom>
        </p:spPr>
      </p:pic>
      <p:sp>
        <p:nvSpPr>
          <p:cNvPr id="5" name="Rectangle 4">
            <a:extLst>
              <a:ext uri="{FF2B5EF4-FFF2-40B4-BE49-F238E27FC236}">
                <a16:creationId xmlns:a16="http://schemas.microsoft.com/office/drawing/2014/main" id="{EB2D651E-4A98-4A99-BA1F-E5DA90E58E5D}"/>
              </a:ext>
            </a:extLst>
          </p:cNvPr>
          <p:cNvSpPr/>
          <p:nvPr/>
        </p:nvSpPr>
        <p:spPr>
          <a:xfrm>
            <a:off x="914400" y="914400"/>
            <a:ext cx="6291402" cy="584775"/>
          </a:xfrm>
          <a:prstGeom prst="rect">
            <a:avLst/>
          </a:prstGeom>
        </p:spPr>
        <p:txBody>
          <a:bodyPr wrap="none">
            <a:spAutoFit/>
          </a:bodyPr>
          <a:lstStyle/>
          <a:p>
            <a:r>
              <a:rPr lang="en-US" sz="3200" dirty="0">
                <a:latin typeface="Myriad Pro" panose="020B0503030403020204" pitchFamily="34" charset="0"/>
              </a:rPr>
              <a:t>Divide and Conquer – Binary Search</a:t>
            </a:r>
          </a:p>
        </p:txBody>
      </p:sp>
    </p:spTree>
    <p:extLst>
      <p:ext uri="{BB962C8B-B14F-4D97-AF65-F5344CB8AC3E}">
        <p14:creationId xmlns:p14="http://schemas.microsoft.com/office/powerpoint/2010/main" val="264254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EE872-D2BB-4D87-93D8-326D6FCF8CE1}"/>
              </a:ext>
            </a:extLst>
          </p:cNvPr>
          <p:cNvPicPr>
            <a:picLocks noChangeAspect="1"/>
          </p:cNvPicPr>
          <p:nvPr/>
        </p:nvPicPr>
        <p:blipFill>
          <a:blip r:embed="rId3"/>
          <a:stretch>
            <a:fillRect/>
          </a:stretch>
        </p:blipFill>
        <p:spPr>
          <a:xfrm>
            <a:off x="1012018" y="2921829"/>
            <a:ext cx="5854756" cy="583021"/>
          </a:xfrm>
          <a:prstGeom prst="rect">
            <a:avLst/>
          </a:prstGeom>
        </p:spPr>
      </p:pic>
      <p:sp>
        <p:nvSpPr>
          <p:cNvPr id="5" name="Rectangle 4">
            <a:extLst>
              <a:ext uri="{FF2B5EF4-FFF2-40B4-BE49-F238E27FC236}">
                <a16:creationId xmlns:a16="http://schemas.microsoft.com/office/drawing/2014/main" id="{EB2D651E-4A98-4A99-BA1F-E5DA90E58E5D}"/>
              </a:ext>
            </a:extLst>
          </p:cNvPr>
          <p:cNvSpPr/>
          <p:nvPr/>
        </p:nvSpPr>
        <p:spPr>
          <a:xfrm>
            <a:off x="914400" y="914400"/>
            <a:ext cx="6291402" cy="584775"/>
          </a:xfrm>
          <a:prstGeom prst="rect">
            <a:avLst/>
          </a:prstGeom>
        </p:spPr>
        <p:txBody>
          <a:bodyPr wrap="none">
            <a:spAutoFit/>
          </a:bodyPr>
          <a:lstStyle/>
          <a:p>
            <a:r>
              <a:rPr lang="en-US" sz="3200" dirty="0">
                <a:latin typeface="Myriad Pro" panose="020B0503030403020204" pitchFamily="34" charset="0"/>
              </a:rPr>
              <a:t>Divide and Conquer – Binary Search</a:t>
            </a:r>
          </a:p>
        </p:txBody>
      </p:sp>
      <p:pic>
        <p:nvPicPr>
          <p:cNvPr id="6" name="Picture 5">
            <a:extLst>
              <a:ext uri="{FF2B5EF4-FFF2-40B4-BE49-F238E27FC236}">
                <a16:creationId xmlns:a16="http://schemas.microsoft.com/office/drawing/2014/main" id="{FABD55CA-4568-4150-8C30-66F82928E7A5}"/>
              </a:ext>
            </a:extLst>
          </p:cNvPr>
          <p:cNvPicPr>
            <a:picLocks noChangeAspect="1"/>
          </p:cNvPicPr>
          <p:nvPr/>
        </p:nvPicPr>
        <p:blipFill>
          <a:blip r:embed="rId4"/>
          <a:stretch>
            <a:fillRect/>
          </a:stretch>
        </p:blipFill>
        <p:spPr>
          <a:xfrm>
            <a:off x="4540828" y="4086394"/>
            <a:ext cx="2325946" cy="583021"/>
          </a:xfrm>
          <a:prstGeom prst="rect">
            <a:avLst/>
          </a:prstGeom>
        </p:spPr>
      </p:pic>
    </p:spTree>
    <p:extLst>
      <p:ext uri="{BB962C8B-B14F-4D97-AF65-F5344CB8AC3E}">
        <p14:creationId xmlns:p14="http://schemas.microsoft.com/office/powerpoint/2010/main" val="3943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EE872-D2BB-4D87-93D8-326D6FCF8CE1}"/>
              </a:ext>
            </a:extLst>
          </p:cNvPr>
          <p:cNvPicPr>
            <a:picLocks noChangeAspect="1"/>
          </p:cNvPicPr>
          <p:nvPr/>
        </p:nvPicPr>
        <p:blipFill>
          <a:blip r:embed="rId3"/>
          <a:stretch>
            <a:fillRect/>
          </a:stretch>
        </p:blipFill>
        <p:spPr>
          <a:xfrm>
            <a:off x="1012018" y="2921829"/>
            <a:ext cx="5854756" cy="583021"/>
          </a:xfrm>
          <a:prstGeom prst="rect">
            <a:avLst/>
          </a:prstGeom>
        </p:spPr>
      </p:pic>
      <p:sp>
        <p:nvSpPr>
          <p:cNvPr id="5" name="Rectangle 4">
            <a:extLst>
              <a:ext uri="{FF2B5EF4-FFF2-40B4-BE49-F238E27FC236}">
                <a16:creationId xmlns:a16="http://schemas.microsoft.com/office/drawing/2014/main" id="{EB2D651E-4A98-4A99-BA1F-E5DA90E58E5D}"/>
              </a:ext>
            </a:extLst>
          </p:cNvPr>
          <p:cNvSpPr/>
          <p:nvPr/>
        </p:nvSpPr>
        <p:spPr>
          <a:xfrm>
            <a:off x="914400" y="914400"/>
            <a:ext cx="6291402" cy="584775"/>
          </a:xfrm>
          <a:prstGeom prst="rect">
            <a:avLst/>
          </a:prstGeom>
        </p:spPr>
        <p:txBody>
          <a:bodyPr wrap="none">
            <a:spAutoFit/>
          </a:bodyPr>
          <a:lstStyle/>
          <a:p>
            <a:r>
              <a:rPr lang="en-US" sz="3200" dirty="0">
                <a:latin typeface="Myriad Pro" panose="020B0503030403020204" pitchFamily="34" charset="0"/>
              </a:rPr>
              <a:t>Divide and Conquer – Binary Search</a:t>
            </a:r>
          </a:p>
        </p:txBody>
      </p:sp>
      <p:pic>
        <p:nvPicPr>
          <p:cNvPr id="6" name="Picture 5">
            <a:extLst>
              <a:ext uri="{FF2B5EF4-FFF2-40B4-BE49-F238E27FC236}">
                <a16:creationId xmlns:a16="http://schemas.microsoft.com/office/drawing/2014/main" id="{FABD55CA-4568-4150-8C30-66F82928E7A5}"/>
              </a:ext>
            </a:extLst>
          </p:cNvPr>
          <p:cNvPicPr>
            <a:picLocks noChangeAspect="1"/>
          </p:cNvPicPr>
          <p:nvPr/>
        </p:nvPicPr>
        <p:blipFill>
          <a:blip r:embed="rId4"/>
          <a:stretch>
            <a:fillRect/>
          </a:stretch>
        </p:blipFill>
        <p:spPr>
          <a:xfrm>
            <a:off x="4540828" y="4086394"/>
            <a:ext cx="2325946" cy="583021"/>
          </a:xfrm>
          <a:prstGeom prst="rect">
            <a:avLst/>
          </a:prstGeom>
        </p:spPr>
      </p:pic>
      <p:pic>
        <p:nvPicPr>
          <p:cNvPr id="7" name="Picture 6">
            <a:extLst>
              <a:ext uri="{FF2B5EF4-FFF2-40B4-BE49-F238E27FC236}">
                <a16:creationId xmlns:a16="http://schemas.microsoft.com/office/drawing/2014/main" id="{72E6B515-C527-42FF-930E-FFE9B7C82283}"/>
              </a:ext>
            </a:extLst>
          </p:cNvPr>
          <p:cNvPicPr>
            <a:picLocks noChangeAspect="1"/>
          </p:cNvPicPr>
          <p:nvPr/>
        </p:nvPicPr>
        <p:blipFill>
          <a:blip r:embed="rId5"/>
          <a:stretch>
            <a:fillRect/>
          </a:stretch>
        </p:blipFill>
        <p:spPr>
          <a:xfrm>
            <a:off x="4540828" y="5250959"/>
            <a:ext cx="613706" cy="583021"/>
          </a:xfrm>
          <a:prstGeom prst="rect">
            <a:avLst/>
          </a:prstGeom>
        </p:spPr>
      </p:pic>
      <p:graphicFrame>
        <p:nvGraphicFramePr>
          <p:cNvPr id="8" name="Chart 7">
            <a:extLst>
              <a:ext uri="{FF2B5EF4-FFF2-40B4-BE49-F238E27FC236}">
                <a16:creationId xmlns:a16="http://schemas.microsoft.com/office/drawing/2014/main" id="{74910032-2E68-4B5B-A0E8-0648426973DC}"/>
              </a:ext>
            </a:extLst>
          </p:cNvPr>
          <p:cNvGraphicFramePr>
            <a:graphicFrameLocks/>
          </p:cNvGraphicFramePr>
          <p:nvPr>
            <p:extLst>
              <p:ext uri="{D42A27DB-BD31-4B8C-83A1-F6EECF244321}">
                <p14:modId xmlns:p14="http://schemas.microsoft.com/office/powerpoint/2010/main" val="1172130338"/>
              </p:ext>
            </p:extLst>
          </p:nvPr>
        </p:nvGraphicFramePr>
        <p:xfrm>
          <a:off x="1524000" y="2142946"/>
          <a:ext cx="4572000" cy="40386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832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E92EF-36AB-4FBF-8B40-C1E0054F61CB}">
  <ds:schemaRefs>
    <ds:schemaRef ds:uri="http://schemas.microsoft.com/sharepoint/v3/contenttype/forms"/>
  </ds:schemaRefs>
</ds:datastoreItem>
</file>

<file path=customXml/itemProps2.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879</TotalTime>
  <Words>2142</Words>
  <Application>Microsoft Office PowerPoint</Application>
  <PresentationFormat>Widescreen</PresentationFormat>
  <Paragraphs>139</Paragraphs>
  <Slides>19</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Consolas</vt:lpstr>
      <vt:lpstr>Myriad Pro</vt:lpstr>
      <vt:lpstr>Office Theme</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62</cp:revision>
  <dcterms:created xsi:type="dcterms:W3CDTF">2020-01-10T20:24:08Z</dcterms:created>
  <dcterms:modified xsi:type="dcterms:W3CDTF">2020-02-12T00:51:30Z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