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58" r:id="rId6"/>
    <p:sldId id="271" r:id="rId7"/>
    <p:sldId id="277" r:id="rId8"/>
    <p:sldId id="278" r:id="rId9"/>
    <p:sldId id="279" r:id="rId10"/>
    <p:sldId id="280" r:id="rId11"/>
    <p:sldId id="281" r:id="rId12"/>
    <p:sldId id="282" r:id="rId13"/>
    <p:sldId id="283" r:id="rId14"/>
    <p:sldId id="284" r:id="rId15"/>
    <p:sldId id="285"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1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yet another _pop_, we only have one value left on the stack, *W*. Now, _top_ equals _bottom_.</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73193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we _pop_ the stack again, the stack becomes empty and we are back where we started.</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94308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if we try to do a pop on an empty stack? *[advance]* In this case, we will get an error because the stack is empty. The error can be signified to the calling function, but for this module, we assume we will raise an exception any time an error occurs. </a:t>
            </a:r>
          </a:p>
          <a:p>
            <a:endParaRPr lang="en-US" dirty="0"/>
          </a:p>
          <a:p>
            <a:r>
              <a:rPr lang="en-US" dirty="0"/>
              <a:t>The other important error we will have to handle with a stack is if we try to push an element onto a full stack. We will talk about how to deal with situation in future videos. </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2823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discussed the concept of a stack and how it works in general. We also talked about the two main operations we perform on stacks, _push_ and _pop_. We use _push_ to put items into a stack, while we use _pop_ to remove items from the stack. Finally, we talk about potential errors conditions in stacks, we </a:t>
            </a:r>
            <a:r>
              <a:rPr lang="en-US" dirty="0" err="1"/>
              <a:t>we</a:t>
            </a:r>
            <a:r>
              <a:rPr lang="en-US" dirty="0"/>
              <a:t> try to push items onto a full stack or remove items from an </a:t>
            </a:r>
            <a:r>
              <a:rPr lang="en-US"/>
              <a:t>empty stack.</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42788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think about a stack, you probably think about this such as a stack of boxes – as we see here – or a stack of coins, or poker chips, or chairs. But today we are going to look at stacks as data structures that are very useful in computer science.</a:t>
            </a:r>
          </a:p>
          <a:p>
            <a:endParaRPr lang="en-US" dirty="0"/>
          </a:p>
          <a:p>
            <a:r>
              <a:rPr lang="en-US" dirty="0"/>
              <a:t>Now, there are several similarities between stack in the real world and stacks in programming.  </a:t>
            </a:r>
          </a:p>
          <a:p>
            <a:endParaRPr lang="en-US" dirty="0"/>
          </a:p>
          <a:p>
            <a:r>
              <a:rPr lang="en-US" dirty="0"/>
              <a:t>For example, look at our stack of boxes here. If you've worked with a stack of boxes, you know that in general we only put boxes on top of a stack and we only take boxes off the top as well. And, if you've ever tried to pull a box out of the middle of stack, you'll understand why we do it that way. </a:t>
            </a:r>
          </a:p>
          <a:p>
            <a:endParaRPr lang="en-US" dirty="0"/>
          </a:p>
          <a:p>
            <a:r>
              <a:rPr lang="en-US" dirty="0"/>
              <a:t>Whether we are talking about a stack of boxes or a stack of chairs, the fact that we only put items on the top of the stack or remove items from the top of the stack means that stacks are a list in first out structure. The last box we put onto the top of the stack will be the first box we pull off of the stack.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programming, we think of a stack as a data structure made up of a set of sequential data storage locations. These locations start at a specific location that we will call the _bottom_ of the stack. As we store data in the stack, we grow the stack upwards, putting one piece of data on top of the previous one. We keep track of the top of the stack with a variable called _top_. Before we store anything in the stack, we initialize _top_ to point one location below the bottom location.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84403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store a *W* on the stack, we increment _top_ and store the *W* at that location. We call the operation used to store data on a stack as the _push_ operation. You can think of the operation as pushing at item onto the stack. </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7237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continue to push items on the as long as we do not run out of room in the stack. So, if we _push_ the value *1* onto the stack, we simply increment _top_ and then store the *1* at that location.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384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push a piano onto the stack using the _push(piano)_ operation. Once again, we increment _top_ and store the *piano* there.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47431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do to get data off of the stack? To do that, we have a similar operation to _push_ called _pop_. When we call the _pop_ operation *[advance]*, we decrement _top_ and then return the item at the old _top_ location to the calling function.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281194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pushing and popping, we can use the same stack locations over and over. Here we have performed another _push_ operation, this time pushing an *A* onto the stack.</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08958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do another _pop_ by decrementing _top_ and return the value *A* to the calling function.</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3998641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Stacks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3683608" y="5150639"/>
            <a:ext cx="608052" cy="461665"/>
          </a:xfrm>
          <a:prstGeom prst="rect">
            <a:avLst/>
          </a:prstGeom>
          <a:noFill/>
        </p:spPr>
        <p:txBody>
          <a:bodyPr wrap="none" rtlCol="0">
            <a:spAutoFit/>
          </a:bodyPr>
          <a:lstStyle/>
          <a:p>
            <a:r>
              <a:rPr lang="en-US" sz="2400" dirty="0"/>
              <a:t>top</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1"/>
            <a:endCxn id="35" idx="3"/>
          </p:cNvCxnSpPr>
          <p:nvPr/>
        </p:nvCxnSpPr>
        <p:spPr>
          <a:xfrm flipH="1">
            <a:off x="3013024" y="5381472"/>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B21F3410-20FF-4236-B0AD-AFC22228592B}"/>
              </a:ext>
            </a:extLst>
          </p:cNvPr>
          <p:cNvSpPr txBox="1"/>
          <p:nvPr/>
        </p:nvSpPr>
        <p:spPr>
          <a:xfrm>
            <a:off x="2141177" y="361199"/>
            <a:ext cx="994183" cy="523220"/>
          </a:xfrm>
          <a:prstGeom prst="rect">
            <a:avLst/>
          </a:prstGeom>
          <a:noFill/>
        </p:spPr>
        <p:txBody>
          <a:bodyPr wrap="none" rtlCol="0">
            <a:spAutoFit/>
          </a:bodyPr>
          <a:lstStyle/>
          <a:p>
            <a:r>
              <a:rPr lang="en-US" sz="2800" dirty="0">
                <a:latin typeface="Myriad Pro" panose="020B0503030403020204" pitchFamily="34" charset="0"/>
              </a:rPr>
              <a:t>pop()</a:t>
            </a:r>
          </a:p>
        </p:txBody>
      </p:sp>
    </p:spTree>
    <p:extLst>
      <p:ext uri="{BB962C8B-B14F-4D97-AF65-F5344CB8AC3E}">
        <p14:creationId xmlns:p14="http://schemas.microsoft.com/office/powerpoint/2010/main" val="368087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B21F3410-20FF-4236-B0AD-AFC22228592B}"/>
              </a:ext>
            </a:extLst>
          </p:cNvPr>
          <p:cNvSpPr txBox="1"/>
          <p:nvPr/>
        </p:nvSpPr>
        <p:spPr>
          <a:xfrm>
            <a:off x="2141177" y="361199"/>
            <a:ext cx="994183" cy="523220"/>
          </a:xfrm>
          <a:prstGeom prst="rect">
            <a:avLst/>
          </a:prstGeom>
          <a:noFill/>
        </p:spPr>
        <p:txBody>
          <a:bodyPr wrap="none" rtlCol="0">
            <a:spAutoFit/>
          </a:bodyPr>
          <a:lstStyle/>
          <a:p>
            <a:r>
              <a:rPr lang="en-US" sz="2800" dirty="0">
                <a:latin typeface="Myriad Pro" panose="020B0503030403020204" pitchFamily="34" charset="0"/>
              </a:rPr>
              <a:t>pop()</a:t>
            </a:r>
          </a:p>
        </p:txBody>
      </p:sp>
      <p:sp>
        <p:nvSpPr>
          <p:cNvPr id="13" name="TextBox 12">
            <a:extLst>
              <a:ext uri="{FF2B5EF4-FFF2-40B4-BE49-F238E27FC236}">
                <a16:creationId xmlns:a16="http://schemas.microsoft.com/office/drawing/2014/main" id="{16560CD8-43A3-451F-B14B-7064F4D1152E}"/>
              </a:ext>
            </a:extLst>
          </p:cNvPr>
          <p:cNvSpPr txBox="1"/>
          <p:nvPr/>
        </p:nvSpPr>
        <p:spPr>
          <a:xfrm>
            <a:off x="3683608" y="5960105"/>
            <a:ext cx="608052" cy="461665"/>
          </a:xfrm>
          <a:prstGeom prst="rect">
            <a:avLst/>
          </a:prstGeom>
          <a:noFill/>
        </p:spPr>
        <p:txBody>
          <a:bodyPr wrap="none" rtlCol="0">
            <a:spAutoFit/>
          </a:bodyPr>
          <a:lstStyle/>
          <a:p>
            <a:r>
              <a:rPr lang="en-US" sz="2400" dirty="0"/>
              <a:t>top</a:t>
            </a:r>
          </a:p>
        </p:txBody>
      </p:sp>
      <p:cxnSp>
        <p:nvCxnSpPr>
          <p:cNvPr id="14" name="Straight Arrow Connector 13">
            <a:extLst>
              <a:ext uri="{FF2B5EF4-FFF2-40B4-BE49-F238E27FC236}">
                <a16:creationId xmlns:a16="http://schemas.microsoft.com/office/drawing/2014/main" id="{D7944258-3B92-48C7-9C8E-126D524BFDD4}"/>
              </a:ext>
            </a:extLst>
          </p:cNvPr>
          <p:cNvCxnSpPr>
            <a:cxnSpLocks/>
            <a:stCxn id="13" idx="1"/>
          </p:cNvCxnSpPr>
          <p:nvPr/>
        </p:nvCxnSpPr>
        <p:spPr>
          <a:xfrm flipH="1" flipV="1">
            <a:off x="3013024" y="5871642"/>
            <a:ext cx="670584" cy="319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82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B21F3410-20FF-4236-B0AD-AFC22228592B}"/>
              </a:ext>
            </a:extLst>
          </p:cNvPr>
          <p:cNvSpPr txBox="1"/>
          <p:nvPr/>
        </p:nvSpPr>
        <p:spPr>
          <a:xfrm>
            <a:off x="2141177" y="361199"/>
            <a:ext cx="994183" cy="523220"/>
          </a:xfrm>
          <a:prstGeom prst="rect">
            <a:avLst/>
          </a:prstGeom>
          <a:noFill/>
        </p:spPr>
        <p:txBody>
          <a:bodyPr wrap="none" rtlCol="0">
            <a:spAutoFit/>
          </a:bodyPr>
          <a:lstStyle/>
          <a:p>
            <a:r>
              <a:rPr lang="en-US" sz="2800" dirty="0">
                <a:latin typeface="Myriad Pro" panose="020B0503030403020204" pitchFamily="34" charset="0"/>
              </a:rPr>
              <a:t>pop()</a:t>
            </a:r>
          </a:p>
        </p:txBody>
      </p:sp>
      <p:sp>
        <p:nvSpPr>
          <p:cNvPr id="13" name="TextBox 12">
            <a:extLst>
              <a:ext uri="{FF2B5EF4-FFF2-40B4-BE49-F238E27FC236}">
                <a16:creationId xmlns:a16="http://schemas.microsoft.com/office/drawing/2014/main" id="{16560CD8-43A3-451F-B14B-7064F4D1152E}"/>
              </a:ext>
            </a:extLst>
          </p:cNvPr>
          <p:cNvSpPr txBox="1"/>
          <p:nvPr/>
        </p:nvSpPr>
        <p:spPr>
          <a:xfrm>
            <a:off x="3683608" y="5960105"/>
            <a:ext cx="608052" cy="461665"/>
          </a:xfrm>
          <a:prstGeom prst="rect">
            <a:avLst/>
          </a:prstGeom>
          <a:noFill/>
        </p:spPr>
        <p:txBody>
          <a:bodyPr wrap="none" rtlCol="0">
            <a:spAutoFit/>
          </a:bodyPr>
          <a:lstStyle/>
          <a:p>
            <a:r>
              <a:rPr lang="en-US" sz="2400" dirty="0"/>
              <a:t>top</a:t>
            </a:r>
          </a:p>
        </p:txBody>
      </p:sp>
      <p:cxnSp>
        <p:nvCxnSpPr>
          <p:cNvPr id="14" name="Straight Arrow Connector 13">
            <a:extLst>
              <a:ext uri="{FF2B5EF4-FFF2-40B4-BE49-F238E27FC236}">
                <a16:creationId xmlns:a16="http://schemas.microsoft.com/office/drawing/2014/main" id="{D7944258-3B92-48C7-9C8E-126D524BFDD4}"/>
              </a:ext>
            </a:extLst>
          </p:cNvPr>
          <p:cNvCxnSpPr>
            <a:cxnSpLocks/>
            <a:stCxn id="13" idx="1"/>
          </p:cNvCxnSpPr>
          <p:nvPr/>
        </p:nvCxnSpPr>
        <p:spPr>
          <a:xfrm flipH="1" flipV="1">
            <a:off x="3013024" y="5871642"/>
            <a:ext cx="670584" cy="319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5369A9A6-29E7-405A-BD95-4599653DEEE0}"/>
              </a:ext>
            </a:extLst>
          </p:cNvPr>
          <p:cNvSpPr txBox="1"/>
          <p:nvPr/>
        </p:nvSpPr>
        <p:spPr>
          <a:xfrm>
            <a:off x="3744070" y="3046035"/>
            <a:ext cx="1155894" cy="584775"/>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3200" dirty="0">
                <a:solidFill>
                  <a:srgbClr val="FF0000"/>
                </a:solidFill>
              </a:rPr>
              <a:t>Error!</a:t>
            </a:r>
          </a:p>
        </p:txBody>
      </p:sp>
    </p:spTree>
    <p:extLst>
      <p:ext uri="{BB962C8B-B14F-4D97-AF65-F5344CB8AC3E}">
        <p14:creationId xmlns:p14="http://schemas.microsoft.com/office/powerpoint/2010/main" val="143513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F48FF2-693F-4CC9-94CB-37867E7336B5}"/>
              </a:ext>
            </a:extLst>
          </p:cNvPr>
          <p:cNvPicPr>
            <a:picLocks noChangeAspect="1"/>
          </p:cNvPicPr>
          <p:nvPr/>
        </p:nvPicPr>
        <p:blipFill>
          <a:blip r:embed="rId3"/>
          <a:stretch>
            <a:fillRect/>
          </a:stretch>
        </p:blipFill>
        <p:spPr>
          <a:xfrm>
            <a:off x="823401" y="822423"/>
            <a:ext cx="4988747" cy="5213154"/>
          </a:xfrm>
          <a:prstGeom prst="rect">
            <a:avLst/>
          </a:prstGeom>
          <a:ln>
            <a:noFill/>
          </a:ln>
          <a:effectLst>
            <a:softEdge rad="112500"/>
          </a:effectLst>
        </p:spPr>
      </p:pic>
    </p:spTree>
    <p:extLst>
      <p:ext uri="{BB962C8B-B14F-4D97-AF65-F5344CB8AC3E}">
        <p14:creationId xmlns:p14="http://schemas.microsoft.com/office/powerpoint/2010/main" val="202797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921CA4-CA77-408F-B007-74D604A7FC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532" y="1459832"/>
            <a:ext cx="4665646" cy="4629551"/>
          </a:xfrm>
          <a:prstGeom prst="rect">
            <a:avLst/>
          </a:prstGeom>
          <a:noFill/>
          <a:ln>
            <a:noFill/>
          </a:ln>
        </p:spPr>
      </p:pic>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3683608" y="5960105"/>
            <a:ext cx="608052" cy="461665"/>
          </a:xfrm>
          <a:prstGeom prst="rect">
            <a:avLst/>
          </a:prstGeom>
          <a:noFill/>
        </p:spPr>
        <p:txBody>
          <a:bodyPr wrap="none" rtlCol="0">
            <a:spAutoFit/>
          </a:bodyPr>
          <a:lstStyle/>
          <a:p>
            <a:r>
              <a:rPr lang="en-US" sz="2400" dirty="0"/>
              <a:t>top</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1"/>
          </p:cNvCxnSpPr>
          <p:nvPr/>
        </p:nvCxnSpPr>
        <p:spPr>
          <a:xfrm flipH="1" flipV="1">
            <a:off x="3013024" y="5871642"/>
            <a:ext cx="670584" cy="319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10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3683608" y="5150640"/>
            <a:ext cx="608052" cy="461665"/>
          </a:xfrm>
          <a:prstGeom prst="rect">
            <a:avLst/>
          </a:prstGeom>
          <a:noFill/>
        </p:spPr>
        <p:txBody>
          <a:bodyPr wrap="none" rtlCol="0">
            <a:spAutoFit/>
          </a:bodyPr>
          <a:lstStyle/>
          <a:p>
            <a:r>
              <a:rPr lang="en-US" sz="2400" dirty="0"/>
              <a:t>top</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1"/>
            <a:endCxn id="35" idx="3"/>
          </p:cNvCxnSpPr>
          <p:nvPr/>
        </p:nvCxnSpPr>
        <p:spPr>
          <a:xfrm flipH="1">
            <a:off x="3013024" y="5381473"/>
            <a:ext cx="670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93D7105F-CA03-4FB4-83C2-5FBF0F77A3D2}"/>
              </a:ext>
            </a:extLst>
          </p:cNvPr>
          <p:cNvSpPr txBox="1"/>
          <p:nvPr/>
        </p:nvSpPr>
        <p:spPr>
          <a:xfrm>
            <a:off x="1874002" y="361199"/>
            <a:ext cx="1474314" cy="523220"/>
          </a:xfrm>
          <a:prstGeom prst="rect">
            <a:avLst/>
          </a:prstGeom>
          <a:noFill/>
        </p:spPr>
        <p:txBody>
          <a:bodyPr wrap="none" rtlCol="0">
            <a:spAutoFit/>
          </a:bodyPr>
          <a:lstStyle/>
          <a:p>
            <a:r>
              <a:rPr lang="en-US" sz="2800" dirty="0">
                <a:latin typeface="Myriad Pro" panose="020B0503030403020204" pitchFamily="34" charset="0"/>
              </a:rPr>
              <a:t>push(W)</a:t>
            </a:r>
          </a:p>
        </p:txBody>
      </p:sp>
    </p:spTree>
    <p:extLst>
      <p:ext uri="{BB962C8B-B14F-4D97-AF65-F5344CB8AC3E}">
        <p14:creationId xmlns:p14="http://schemas.microsoft.com/office/powerpoint/2010/main" val="214751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3683608" y="4401130"/>
            <a:ext cx="608052" cy="461665"/>
          </a:xfrm>
          <a:prstGeom prst="rect">
            <a:avLst/>
          </a:prstGeom>
          <a:noFill/>
        </p:spPr>
        <p:txBody>
          <a:bodyPr wrap="none" rtlCol="0">
            <a:spAutoFit/>
          </a:bodyPr>
          <a:lstStyle/>
          <a:p>
            <a:r>
              <a:rPr lang="en-US" sz="2400" dirty="0"/>
              <a:t>top</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1"/>
            <a:endCxn id="34" idx="3"/>
          </p:cNvCxnSpPr>
          <p:nvPr/>
        </p:nvCxnSpPr>
        <p:spPr>
          <a:xfrm flipH="1">
            <a:off x="3013024" y="4631963"/>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1B1DB728-E7DB-40F9-8938-D9D54F082232}"/>
              </a:ext>
            </a:extLst>
          </p:cNvPr>
          <p:cNvSpPr txBox="1"/>
          <p:nvPr/>
        </p:nvSpPr>
        <p:spPr>
          <a:xfrm>
            <a:off x="1874002" y="361199"/>
            <a:ext cx="1316386" cy="523220"/>
          </a:xfrm>
          <a:prstGeom prst="rect">
            <a:avLst/>
          </a:prstGeom>
          <a:noFill/>
        </p:spPr>
        <p:txBody>
          <a:bodyPr wrap="none" rtlCol="0">
            <a:spAutoFit/>
          </a:bodyPr>
          <a:lstStyle/>
          <a:p>
            <a:r>
              <a:rPr lang="en-US" sz="2800" dirty="0">
                <a:latin typeface="Myriad Pro" panose="020B0503030403020204" pitchFamily="34" charset="0"/>
              </a:rPr>
              <a:t>push(1)</a:t>
            </a:r>
          </a:p>
        </p:txBody>
      </p:sp>
    </p:spTree>
    <p:extLst>
      <p:ext uri="{BB962C8B-B14F-4D97-AF65-F5344CB8AC3E}">
        <p14:creationId xmlns:p14="http://schemas.microsoft.com/office/powerpoint/2010/main" val="409129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3683608" y="3638147"/>
            <a:ext cx="608052" cy="461665"/>
          </a:xfrm>
          <a:prstGeom prst="rect">
            <a:avLst/>
          </a:prstGeom>
          <a:noFill/>
        </p:spPr>
        <p:txBody>
          <a:bodyPr wrap="none" rtlCol="0">
            <a:spAutoFit/>
          </a:bodyPr>
          <a:lstStyle/>
          <a:p>
            <a:r>
              <a:rPr lang="en-US" sz="2400" dirty="0"/>
              <a:t>top</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1"/>
            <a:endCxn id="3" idx="3"/>
          </p:cNvCxnSpPr>
          <p:nvPr/>
        </p:nvCxnSpPr>
        <p:spPr>
          <a:xfrm flipH="1">
            <a:off x="3013024" y="3868980"/>
            <a:ext cx="670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 name="Graphic 2" descr="Piano">
            <a:extLst>
              <a:ext uri="{FF2B5EF4-FFF2-40B4-BE49-F238E27FC236}">
                <a16:creationId xmlns:a16="http://schemas.microsoft.com/office/drawing/2014/main" id="{07556FF5-BA06-4D02-B7E5-A8311D0445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3515" y="3494225"/>
            <a:ext cx="749509" cy="749509"/>
          </a:xfrm>
          <a:prstGeom prst="rect">
            <a:avLst/>
          </a:prstGeom>
        </p:spPr>
      </p:pic>
      <p:sp>
        <p:nvSpPr>
          <p:cNvPr id="17" name="TextBox 16">
            <a:extLst>
              <a:ext uri="{FF2B5EF4-FFF2-40B4-BE49-F238E27FC236}">
                <a16:creationId xmlns:a16="http://schemas.microsoft.com/office/drawing/2014/main" id="{B21F3410-20FF-4236-B0AD-AFC22228592B}"/>
              </a:ext>
            </a:extLst>
          </p:cNvPr>
          <p:cNvSpPr txBox="1"/>
          <p:nvPr/>
        </p:nvSpPr>
        <p:spPr>
          <a:xfrm>
            <a:off x="1874002" y="361199"/>
            <a:ext cx="1584088" cy="523220"/>
          </a:xfrm>
          <a:prstGeom prst="rect">
            <a:avLst/>
          </a:prstGeom>
          <a:noFill/>
        </p:spPr>
        <p:txBody>
          <a:bodyPr wrap="none" rtlCol="0">
            <a:spAutoFit/>
          </a:bodyPr>
          <a:lstStyle/>
          <a:p>
            <a:r>
              <a:rPr lang="en-US" sz="2800" dirty="0">
                <a:latin typeface="Myriad Pro" panose="020B0503030403020204" pitchFamily="34" charset="0"/>
              </a:rPr>
              <a:t>push(      )</a:t>
            </a:r>
          </a:p>
        </p:txBody>
      </p:sp>
      <p:pic>
        <p:nvPicPr>
          <p:cNvPr id="18" name="Graphic 17" descr="Piano">
            <a:extLst>
              <a:ext uri="{FF2B5EF4-FFF2-40B4-BE49-F238E27FC236}">
                <a16:creationId xmlns:a16="http://schemas.microsoft.com/office/drawing/2014/main" id="{2375BDE2-59D2-4214-B768-4686492A96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75580" y="385365"/>
            <a:ext cx="474888" cy="474888"/>
          </a:xfrm>
          <a:prstGeom prst="rect">
            <a:avLst/>
          </a:prstGeom>
        </p:spPr>
      </p:pic>
    </p:spTree>
    <p:extLst>
      <p:ext uri="{BB962C8B-B14F-4D97-AF65-F5344CB8AC3E}">
        <p14:creationId xmlns:p14="http://schemas.microsoft.com/office/powerpoint/2010/main" val="174169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3683608" y="3638147"/>
            <a:ext cx="608052" cy="461665"/>
          </a:xfrm>
          <a:prstGeom prst="rect">
            <a:avLst/>
          </a:prstGeom>
          <a:noFill/>
        </p:spPr>
        <p:txBody>
          <a:bodyPr wrap="none" rtlCol="0">
            <a:spAutoFit/>
          </a:bodyPr>
          <a:lstStyle/>
          <a:p>
            <a:r>
              <a:rPr lang="en-US" sz="2400" dirty="0"/>
              <a:t>top</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1"/>
            <a:endCxn id="3" idx="3"/>
          </p:cNvCxnSpPr>
          <p:nvPr/>
        </p:nvCxnSpPr>
        <p:spPr>
          <a:xfrm flipH="1">
            <a:off x="3013024" y="3868980"/>
            <a:ext cx="670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 name="Graphic 2" descr="Piano">
            <a:extLst>
              <a:ext uri="{FF2B5EF4-FFF2-40B4-BE49-F238E27FC236}">
                <a16:creationId xmlns:a16="http://schemas.microsoft.com/office/drawing/2014/main" id="{07556FF5-BA06-4D02-B7E5-A8311D0445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3515" y="3494225"/>
            <a:ext cx="749509" cy="749509"/>
          </a:xfrm>
          <a:prstGeom prst="rect">
            <a:avLst/>
          </a:prstGeom>
        </p:spPr>
      </p:pic>
      <p:sp>
        <p:nvSpPr>
          <p:cNvPr id="17" name="TextBox 16">
            <a:extLst>
              <a:ext uri="{FF2B5EF4-FFF2-40B4-BE49-F238E27FC236}">
                <a16:creationId xmlns:a16="http://schemas.microsoft.com/office/drawing/2014/main" id="{B21F3410-20FF-4236-B0AD-AFC22228592B}"/>
              </a:ext>
            </a:extLst>
          </p:cNvPr>
          <p:cNvSpPr txBox="1"/>
          <p:nvPr/>
        </p:nvSpPr>
        <p:spPr>
          <a:xfrm>
            <a:off x="2141177" y="361199"/>
            <a:ext cx="994183" cy="523220"/>
          </a:xfrm>
          <a:prstGeom prst="rect">
            <a:avLst/>
          </a:prstGeom>
          <a:noFill/>
        </p:spPr>
        <p:txBody>
          <a:bodyPr wrap="none" rtlCol="0">
            <a:spAutoFit/>
          </a:bodyPr>
          <a:lstStyle/>
          <a:p>
            <a:r>
              <a:rPr lang="en-US" sz="2800" dirty="0">
                <a:latin typeface="Myriad Pro" panose="020B0503030403020204" pitchFamily="34" charset="0"/>
              </a:rPr>
              <a:t>pop()</a:t>
            </a:r>
          </a:p>
        </p:txBody>
      </p:sp>
    </p:spTree>
    <p:extLst>
      <p:ext uri="{BB962C8B-B14F-4D97-AF65-F5344CB8AC3E}">
        <p14:creationId xmlns:p14="http://schemas.microsoft.com/office/powerpoint/2010/main" val="28252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3.7037E-7 L -3.125E-6 0.11134 " pathEditMode="relative" rAng="0" ptsTypes="AA">
                                      <p:cBhvr>
                                        <p:cTn id="6" dur="2000" fill="hold"/>
                                        <p:tgtEl>
                                          <p:spTgt spid="39"/>
                                        </p:tgtEl>
                                        <p:attrNameLst>
                                          <p:attrName>ppt_x</p:attrName>
                                          <p:attrName>ppt_y</p:attrName>
                                        </p:attrNameLst>
                                      </p:cBhvr>
                                      <p:rCtr x="0" y="5556"/>
                                    </p:animMotion>
                                  </p:childTnLst>
                                </p:cTn>
                              </p:par>
                              <p:par>
                                <p:cTn id="7" presetID="42" presetClass="path" presetSubtype="0" accel="50000" decel="50000" fill="hold" nodeType="withEffect">
                                  <p:stCondLst>
                                    <p:cond delay="0"/>
                                  </p:stCondLst>
                                  <p:childTnLst>
                                    <p:animMotion origin="layout" path="M 6.25E-7 -3.7037E-7 L 6.25E-7 0.11065 " pathEditMode="relative" rAng="0" ptsTypes="AA">
                                      <p:cBhvr>
                                        <p:cTn id="8" dur="2000" fill="hold"/>
                                        <p:tgtEl>
                                          <p:spTgt spid="40"/>
                                        </p:tgtEl>
                                        <p:attrNameLst>
                                          <p:attrName>ppt_x</p:attrName>
                                          <p:attrName>ppt_y</p:attrName>
                                        </p:attrNameLst>
                                      </p:cBhvr>
                                      <p:rCtr x="0" y="5532"/>
                                    </p:animMotion>
                                  </p:childTnLst>
                                </p:cTn>
                              </p:par>
                            </p:childTnLst>
                          </p:cTn>
                        </p:par>
                        <p:par>
                          <p:cTn id="9" fill="hold">
                            <p:stCondLst>
                              <p:cond delay="2000"/>
                            </p:stCondLst>
                            <p:childTnLst>
                              <p:par>
                                <p:cTn id="10" presetID="2" presetClass="exit" presetSubtype="8" fill="hold" nodeType="afterEffect">
                                  <p:stCondLst>
                                    <p:cond delay="0"/>
                                  </p:stCondLst>
                                  <p:childTnLst>
                                    <p:anim calcmode="lin" valueType="num">
                                      <p:cBhvr additive="base">
                                        <p:cTn id="11" dur="1000"/>
                                        <p:tgtEl>
                                          <p:spTgt spid="3"/>
                                        </p:tgtEl>
                                        <p:attrNameLst>
                                          <p:attrName>ppt_x</p:attrName>
                                        </p:attrNameLst>
                                      </p:cBhvr>
                                      <p:tavLst>
                                        <p:tav tm="0">
                                          <p:val>
                                            <p:strVal val="ppt_x"/>
                                          </p:val>
                                        </p:tav>
                                        <p:tav tm="100000">
                                          <p:val>
                                            <p:strVal val="0-ppt_w/2"/>
                                          </p:val>
                                        </p:tav>
                                      </p:tavLst>
                                    </p:anim>
                                    <p:anim calcmode="lin" valueType="num">
                                      <p:cBhvr additive="base">
                                        <p:cTn id="12" dur="1000"/>
                                        <p:tgtEl>
                                          <p:spTgt spid="3"/>
                                        </p:tgtEl>
                                        <p:attrNameLst>
                                          <p:attrName>ppt_y</p:attrName>
                                        </p:attrNameLst>
                                      </p:cBhvr>
                                      <p:tavLst>
                                        <p:tav tm="0">
                                          <p:val>
                                            <p:strVal val="ppt_y"/>
                                          </p:val>
                                        </p:tav>
                                        <p:tav tm="100000">
                                          <p:val>
                                            <p:strVal val="ppt_y"/>
                                          </p:val>
                                        </p:tav>
                                      </p:tavLst>
                                    </p:anim>
                                    <p:set>
                                      <p:cBhvr>
                                        <p:cTn id="13"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3683608" y="3651622"/>
            <a:ext cx="608052" cy="461665"/>
          </a:xfrm>
          <a:prstGeom prst="rect">
            <a:avLst/>
          </a:prstGeom>
          <a:noFill/>
        </p:spPr>
        <p:txBody>
          <a:bodyPr wrap="none" rtlCol="0">
            <a:spAutoFit/>
          </a:bodyPr>
          <a:lstStyle/>
          <a:p>
            <a:r>
              <a:rPr lang="en-US" sz="2400" dirty="0"/>
              <a:t>top</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1"/>
            <a:endCxn id="33" idx="3"/>
          </p:cNvCxnSpPr>
          <p:nvPr/>
        </p:nvCxnSpPr>
        <p:spPr>
          <a:xfrm flipH="1">
            <a:off x="3013024" y="3882455"/>
            <a:ext cx="670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B21F3410-20FF-4236-B0AD-AFC22228592B}"/>
              </a:ext>
            </a:extLst>
          </p:cNvPr>
          <p:cNvSpPr txBox="1"/>
          <p:nvPr/>
        </p:nvSpPr>
        <p:spPr>
          <a:xfrm>
            <a:off x="2141177" y="361199"/>
            <a:ext cx="1344471" cy="523220"/>
          </a:xfrm>
          <a:prstGeom prst="rect">
            <a:avLst/>
          </a:prstGeom>
          <a:noFill/>
        </p:spPr>
        <p:txBody>
          <a:bodyPr wrap="none" rtlCol="0">
            <a:spAutoFit/>
          </a:bodyPr>
          <a:lstStyle/>
          <a:p>
            <a:r>
              <a:rPr lang="en-US" sz="2800" dirty="0">
                <a:latin typeface="Myriad Pro" panose="020B0503030403020204" pitchFamily="34" charset="0"/>
              </a:rPr>
              <a:t>push(A)</a:t>
            </a:r>
          </a:p>
        </p:txBody>
      </p:sp>
    </p:spTree>
    <p:extLst>
      <p:ext uri="{BB962C8B-B14F-4D97-AF65-F5344CB8AC3E}">
        <p14:creationId xmlns:p14="http://schemas.microsoft.com/office/powerpoint/2010/main" val="427998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27" name="TextBox 26">
            <a:extLst>
              <a:ext uri="{FF2B5EF4-FFF2-40B4-BE49-F238E27FC236}">
                <a16:creationId xmlns:a16="http://schemas.microsoft.com/office/drawing/2014/main" id="{AC8C8571-5CE4-4A27-8D38-EB4D04E7799B}"/>
              </a:ext>
            </a:extLst>
          </p:cNvPr>
          <p:cNvSpPr txBox="1"/>
          <p:nvPr/>
        </p:nvSpPr>
        <p:spPr>
          <a:xfrm>
            <a:off x="3683608" y="5525394"/>
            <a:ext cx="1113446" cy="461665"/>
          </a:xfrm>
          <a:prstGeom prst="rect">
            <a:avLst/>
          </a:prstGeom>
          <a:noFill/>
        </p:spPr>
        <p:txBody>
          <a:bodyPr wrap="none" rtlCol="0">
            <a:spAutoFit/>
          </a:bodyPr>
          <a:lstStyle/>
          <a:p>
            <a:r>
              <a:rPr lang="en-US" sz="2400" dirty="0"/>
              <a:t>bottom</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1"/>
          </p:cNvCxnSpPr>
          <p:nvPr/>
        </p:nvCxnSpPr>
        <p:spPr>
          <a:xfrm flipH="1" flipV="1">
            <a:off x="3013024" y="5756226"/>
            <a:ext cx="6705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3683608" y="4401131"/>
            <a:ext cx="608052" cy="461665"/>
          </a:xfrm>
          <a:prstGeom prst="rect">
            <a:avLst/>
          </a:prstGeom>
          <a:noFill/>
        </p:spPr>
        <p:txBody>
          <a:bodyPr wrap="none" rtlCol="0">
            <a:spAutoFit/>
          </a:bodyPr>
          <a:lstStyle/>
          <a:p>
            <a:r>
              <a:rPr lang="en-US" sz="2400" dirty="0"/>
              <a:t>top</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1"/>
            <a:endCxn id="34" idx="3"/>
          </p:cNvCxnSpPr>
          <p:nvPr/>
        </p:nvCxnSpPr>
        <p:spPr>
          <a:xfrm flipH="1">
            <a:off x="3013024" y="4631964"/>
            <a:ext cx="670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B21F3410-20FF-4236-B0AD-AFC22228592B}"/>
              </a:ext>
            </a:extLst>
          </p:cNvPr>
          <p:cNvSpPr txBox="1"/>
          <p:nvPr/>
        </p:nvSpPr>
        <p:spPr>
          <a:xfrm>
            <a:off x="2141177" y="361199"/>
            <a:ext cx="994183" cy="523220"/>
          </a:xfrm>
          <a:prstGeom prst="rect">
            <a:avLst/>
          </a:prstGeom>
          <a:noFill/>
        </p:spPr>
        <p:txBody>
          <a:bodyPr wrap="none" rtlCol="0">
            <a:spAutoFit/>
          </a:bodyPr>
          <a:lstStyle/>
          <a:p>
            <a:r>
              <a:rPr lang="en-US" sz="2800" dirty="0">
                <a:latin typeface="Myriad Pro" panose="020B0503030403020204" pitchFamily="34" charset="0"/>
              </a:rPr>
              <a:t>pop()</a:t>
            </a:r>
          </a:p>
        </p:txBody>
      </p:sp>
    </p:spTree>
    <p:extLst>
      <p:ext uri="{BB962C8B-B14F-4D97-AF65-F5344CB8AC3E}">
        <p14:creationId xmlns:p14="http://schemas.microsoft.com/office/powerpoint/2010/main" val="1202964456"/>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E36B5C00-A49D-4F91-89B2-E9D01A16B4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CC_theme</Template>
  <TotalTime>214</TotalTime>
  <Words>917</Words>
  <Application>Microsoft Office PowerPoint</Application>
  <PresentationFormat>Widescreen</PresentationFormat>
  <Paragraphs>79</Paragraphs>
  <Slides>13</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Myriad Pro</vt:lpstr>
      <vt:lpstr>CC_theme</vt:lpstr>
      <vt:lpstr>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18</cp:revision>
  <dcterms:created xsi:type="dcterms:W3CDTF">2020-02-07T13:53:42Z</dcterms:created>
  <dcterms:modified xsi:type="dcterms:W3CDTF">2020-02-12T00:54:54Z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