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58" r:id="rId6"/>
    <p:sldId id="259" r:id="rId7"/>
    <p:sldId id="271" r:id="rId8"/>
    <p:sldId id="265" r:id="rId9"/>
    <p:sldId id="266" r:id="rId10"/>
    <p:sldId id="260" r:id="rId11"/>
    <p:sldId id="261" r:id="rId12"/>
    <p:sldId id="267" r:id="rId13"/>
    <p:sldId id="270" r:id="rId14"/>
    <p:sldId id="268" r:id="rId15"/>
    <p:sldId id="269" r:id="rId16"/>
    <p:sldId id="26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46" autoAdjust="0"/>
  </p:normalViewPr>
  <p:slideViewPr>
    <p:cSldViewPr snapToGrid="0">
      <p:cViewPr varScale="1">
        <p:scale>
          <a:sx n="73" d="100"/>
          <a:sy n="73" d="100"/>
        </p:scale>
        <p:origin x="3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the code for the _pop_ operation is also nice and simple. We first check to see if the stack is empty, which is denoted by the _if top == -1_ statement at the beginning of the function.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187648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Assuming there is something on the stack to pop off, we continue, this time decrementing _top_.</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403379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return the item stored where the previous top of the stack was – at location _top + 1_ in the array and we are done.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4961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perform two more _pop_ operations the stack would end up looking like this. Again, _top_ has been decremented by 2 – once for each _pop_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675054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how we can use an array to implement a stack. Besides the array, the only other variable we need is a _top_ variable to keep track of where the current top of the stack is. There are several other operations that can make using stacks much easier such as _</a:t>
            </a:r>
            <a:r>
              <a:rPr lang="en-US" dirty="0" err="1"/>
              <a:t>isFull</a:t>
            </a:r>
            <a:r>
              <a:rPr lang="en-US" dirty="0"/>
              <a:t>_ and _</a:t>
            </a:r>
            <a:r>
              <a:rPr lang="en-US" dirty="0" err="1"/>
              <a:t>isEmpty</a:t>
            </a:r>
            <a:r>
              <a:rPr lang="en-US" dirty="0"/>
              <a:t>_ as well as the _peek_ function, which allows us to look at the item on top of the stack without actually popping it off the stack.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428070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1938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store stacks in a computer. In this module we will focus on stacks that store their data in arrays. There are also other, more dynamic methods such as linked-lists that we can use as well. </a:t>
            </a:r>
          </a:p>
          <a:p>
            <a:endParaRPr lang="en-US" dirty="0"/>
          </a:p>
          <a:p>
            <a:r>
              <a:rPr lang="en-US" dirty="0"/>
              <a:t>Using an array to store a stack requires us to keep track of the top of the stack. To do this, we use a _top_ variable to hold the index of the current top of the array. When the stack is empty, we typically set _top_ equal to -1. </a:t>
            </a:r>
          </a:p>
          <a:p>
            <a:endParaRPr lang="en-US" dirty="0"/>
          </a:p>
          <a:p>
            <a:r>
              <a:rPr lang="en-US" dirty="0"/>
              <a:t>To encapsulate the functionality of our stack, we typically put everything in a class, where the stack and _top_ variable are protected. We then provide a few basic methods that allow a user to effectively use the stack. In this video, we will discuss the two main operations on stacks, </a:t>
            </a:r>
            <a:r>
              <a:rPr lang="en-US"/>
              <a:t>_push_ and _pop_.</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73885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using an array to store our stack, in this video we will show our stack horizontally, similar to how we show an array. In this case, the stack grows from left to right. *[advance]* However, this is easily translated to a more common view of stack as a vertical structure. In this case, the stack grows from bottom to top. You should really be able to understand either of these views of stacks.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62001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nice thing about stacks is the simplicity of its code. Here is code for the _push_ operation. Since we are adding an item to the stack and we are using an array – meaning our storage in the array is limited – we must always check to make sure the stack is not full. If it is, we throw and exception.</a:t>
            </a:r>
          </a:p>
          <a:p>
            <a:endParaRPr lang="en-US" dirty="0"/>
          </a:p>
          <a:p>
            <a:r>
              <a:rPr lang="en-US" dirty="0"/>
              <a:t>Assuming we have space on the stack, the rest of the code is straightforward. First, we increment _top_ by one to point to the next unused location in the stack and then store the item in that spot in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90067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pushing an *a* onto the stack is shown here. First, we increment _top_ to 0, which is the first location in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167916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store the *a* into the array location indexed by _top_. Pretty simple.</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7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continue on and push *b*, *c*, *d*, and *e* onto the stack, our array will look like this. Notice that each item is stored in the order it is pushed onto the stack, and that _top_ has been incremented to 4, which points at the *e* on top of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91624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question you have now is how do we get the data out of the stack.</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58258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a:solidFill>
                  <a:srgbClr val="512888"/>
                </a:solidFill>
                <a:latin typeface="Myriad Pro" panose="020B0503030403020204" pitchFamily="34" charset="0"/>
              </a:rPr>
              <a:t>Stacks in Code</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ock&#10;&#10;Description automatically generated">
            <a:extLst>
              <a:ext uri="{FF2B5EF4-FFF2-40B4-BE49-F238E27FC236}">
                <a16:creationId xmlns:a16="http://schemas.microsoft.com/office/drawing/2014/main" id="{0E79A9C7-5C73-4741-B758-F9942DC0F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3" name="Rectangle 2">
            <a:extLst>
              <a:ext uri="{FF2B5EF4-FFF2-40B4-BE49-F238E27FC236}">
                <a16:creationId xmlns:a16="http://schemas.microsoft.com/office/drawing/2014/main" id="{5191387F-719D-4783-9495-7859E8E9FB87}"/>
              </a:ext>
            </a:extLst>
          </p:cNvPr>
          <p:cNvSpPr/>
          <p:nvPr/>
        </p:nvSpPr>
        <p:spPr>
          <a:xfrm>
            <a:off x="1265677" y="354682"/>
            <a:ext cx="4134998" cy="2153410"/>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pop()</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if top == -1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334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BD3E7B2A-4C63-42CC-8B1E-A0073667F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5" name="Rectangle 4">
            <a:extLst>
              <a:ext uri="{FF2B5EF4-FFF2-40B4-BE49-F238E27FC236}">
                <a16:creationId xmlns:a16="http://schemas.microsoft.com/office/drawing/2014/main" id="{A8D9FD09-1E7E-4F4D-A1CC-39CAC0D32CD0}"/>
              </a:ext>
            </a:extLst>
          </p:cNvPr>
          <p:cNvSpPr/>
          <p:nvPr/>
        </p:nvSpPr>
        <p:spPr>
          <a:xfrm>
            <a:off x="1265677" y="354682"/>
            <a:ext cx="4134998" cy="2153410"/>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pop()</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if top == -1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72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187A009E-DB61-48D9-885B-CE345F5E5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4" name="Rectangle 3">
            <a:extLst>
              <a:ext uri="{FF2B5EF4-FFF2-40B4-BE49-F238E27FC236}">
                <a16:creationId xmlns:a16="http://schemas.microsoft.com/office/drawing/2014/main" id="{68AD9F2A-146F-43F8-A5A7-C947406B09FE}"/>
              </a:ext>
            </a:extLst>
          </p:cNvPr>
          <p:cNvSpPr/>
          <p:nvPr/>
        </p:nvSpPr>
        <p:spPr>
          <a:xfrm>
            <a:off x="1265677" y="354682"/>
            <a:ext cx="4134998" cy="2153410"/>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pop()</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if top == -1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651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B17DC6E6-1081-4748-8FDC-995B60468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6" name="Rectangle 5">
            <a:extLst>
              <a:ext uri="{FF2B5EF4-FFF2-40B4-BE49-F238E27FC236}">
                <a16:creationId xmlns:a16="http://schemas.microsoft.com/office/drawing/2014/main" id="{4F8CABD5-6B1B-4DE5-A4F0-3106EECFB194}"/>
              </a:ext>
            </a:extLst>
          </p:cNvPr>
          <p:cNvSpPr/>
          <p:nvPr/>
        </p:nvSpPr>
        <p:spPr>
          <a:xfrm>
            <a:off x="2164183" y="1174881"/>
            <a:ext cx="1986708" cy="830997"/>
          </a:xfrm>
          <a:prstGeom prst="rect">
            <a:avLst/>
          </a:prstGeom>
        </p:spPr>
        <p:txBody>
          <a:bodyPr wrap="square">
            <a:spAutoFit/>
          </a:bodyPr>
          <a:lstStyle/>
          <a:p>
            <a:pPr marL="109538"/>
            <a:r>
              <a:rPr lang="en-US" sz="2400" dirty="0">
                <a:latin typeface="Consolas" panose="020B0609020204030204" pitchFamily="49" charset="0"/>
              </a:rPr>
              <a:t>pop()</a:t>
            </a:r>
            <a:endParaRPr lang="en-US" sz="2400" dirty="0"/>
          </a:p>
          <a:p>
            <a:pPr marL="109538"/>
            <a:r>
              <a:rPr lang="en-US" sz="2400" dirty="0">
                <a:latin typeface="Consolas" panose="020B0609020204030204" pitchFamily="49" charset="0"/>
              </a:rPr>
              <a:t>pop()</a:t>
            </a:r>
            <a:endParaRPr lang="en-US" sz="2400" dirty="0"/>
          </a:p>
        </p:txBody>
      </p:sp>
    </p:spTree>
    <p:extLst>
      <p:ext uri="{BB962C8B-B14F-4D97-AF65-F5344CB8AC3E}">
        <p14:creationId xmlns:p14="http://schemas.microsoft.com/office/powerpoint/2010/main" val="327467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48FF2-693F-4CC9-94CB-37867E7336B5}"/>
              </a:ext>
            </a:extLst>
          </p:cNvPr>
          <p:cNvPicPr>
            <a:picLocks noChangeAspect="1"/>
          </p:cNvPicPr>
          <p:nvPr/>
        </p:nvPicPr>
        <p:blipFill>
          <a:blip r:embed="rId3"/>
          <a:stretch>
            <a:fillRect/>
          </a:stretch>
        </p:blipFill>
        <p:spPr>
          <a:xfrm>
            <a:off x="823401" y="822423"/>
            <a:ext cx="4988747" cy="5213154"/>
          </a:xfrm>
          <a:prstGeom prst="rect">
            <a:avLst/>
          </a:prstGeom>
          <a:ln>
            <a:noFill/>
          </a:ln>
          <a:effectLst>
            <a:softEdge rad="112500"/>
          </a:effectLst>
        </p:spPr>
      </p:pic>
    </p:spTree>
    <p:extLst>
      <p:ext uri="{BB962C8B-B14F-4D97-AF65-F5344CB8AC3E}">
        <p14:creationId xmlns:p14="http://schemas.microsoft.com/office/powerpoint/2010/main" val="202797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921CA4-CA77-408F-B007-74D604A7FC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532" y="1459832"/>
            <a:ext cx="4665646" cy="4629551"/>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70DEC78F-83E4-4ACA-AD62-E714DBF07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295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lock&#10;&#10;Description automatically generated">
            <a:extLst>
              <a:ext uri="{FF2B5EF4-FFF2-40B4-BE49-F238E27FC236}">
                <a16:creationId xmlns:a16="http://schemas.microsoft.com/office/drawing/2014/main" id="{70DEC78F-83E4-4ACA-AD62-E714DBF07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pic>
        <p:nvPicPr>
          <p:cNvPr id="6" name="Picture 5" descr="A picture containing piano, drawing&#10;&#10;Description automatically generated">
            <a:extLst>
              <a:ext uri="{FF2B5EF4-FFF2-40B4-BE49-F238E27FC236}">
                <a16:creationId xmlns:a16="http://schemas.microsoft.com/office/drawing/2014/main" id="{53A8A8A1-A249-4053-8BAA-D66085718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959" y="2224087"/>
            <a:ext cx="2343150" cy="4105275"/>
          </a:xfrm>
          <a:prstGeom prst="rect">
            <a:avLst/>
          </a:prstGeom>
        </p:spPr>
      </p:pic>
    </p:spTree>
    <p:extLst>
      <p:ext uri="{BB962C8B-B14F-4D97-AF65-F5344CB8AC3E}">
        <p14:creationId xmlns:p14="http://schemas.microsoft.com/office/powerpoint/2010/main" val="258104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4.44444E-6 L 0.0004 -0.2595 " pathEditMode="relative" rAng="0" ptsTypes="AA">
                                      <p:cBhvr>
                                        <p:cTn id="6" dur="2000" fill="hold"/>
                                        <p:tgtEl>
                                          <p:spTgt spid="7"/>
                                        </p:tgtEl>
                                        <p:attrNameLst>
                                          <p:attrName>ppt_x</p:attrName>
                                          <p:attrName>ppt_y</p:attrName>
                                        </p:attrNameLst>
                                      </p:cBhvr>
                                      <p:rCtr x="13" y="-12986"/>
                                    </p:animMotion>
                                  </p:childTnLst>
                                </p:cTn>
                              </p:par>
                              <p:par>
                                <p:cTn id="7" presetID="6" presetClass="emph" presetSubtype="0" fill="hold" nodeType="withEffect">
                                  <p:stCondLst>
                                    <p:cond delay="0"/>
                                  </p:stCondLst>
                                  <p:childTnLst>
                                    <p:animScale>
                                      <p:cBhvr>
                                        <p:cTn id="8" dur="2000" fill="hold"/>
                                        <p:tgtEl>
                                          <p:spTgt spid="7"/>
                                        </p:tgtEl>
                                      </p:cBhvr>
                                      <p:by x="50000" y="50000"/>
                                    </p:animScale>
                                  </p:childTnLst>
                                </p:cTn>
                              </p:par>
                              <p:par>
                                <p:cTn id="9" presetID="53"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2000" fill="hold"/>
                                        <p:tgtEl>
                                          <p:spTgt spid="6"/>
                                        </p:tgtEl>
                                        <p:attrNameLst>
                                          <p:attrName>ppt_w</p:attrName>
                                        </p:attrNameLst>
                                      </p:cBhvr>
                                      <p:tavLst>
                                        <p:tav tm="0">
                                          <p:val>
                                            <p:fltVal val="0"/>
                                          </p:val>
                                        </p:tav>
                                        <p:tav tm="100000">
                                          <p:val>
                                            <p:strVal val="#ppt_w"/>
                                          </p:val>
                                        </p:tav>
                                      </p:tavLst>
                                    </p:anim>
                                    <p:anim calcmode="lin" valueType="num">
                                      <p:cBhvr>
                                        <p:cTn id="12" dur="2000" fill="hold"/>
                                        <p:tgtEl>
                                          <p:spTgt spid="6"/>
                                        </p:tgtEl>
                                        <p:attrNameLst>
                                          <p:attrName>ppt_h</p:attrName>
                                        </p:attrNameLst>
                                      </p:cBhvr>
                                      <p:tavLst>
                                        <p:tav tm="0">
                                          <p:val>
                                            <p:fltVal val="0"/>
                                          </p:val>
                                        </p:tav>
                                        <p:tav tm="100000">
                                          <p:val>
                                            <p:strVal val="#ppt_h"/>
                                          </p:val>
                                        </p:tav>
                                      </p:tavLst>
                                    </p:anim>
                                    <p:animEffect transition="in" filter="fade">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1748009" y="259090"/>
            <a:ext cx="4190082" cy="2153410"/>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push(item)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 is full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 = 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3" name="Picture 2" descr="A picture containing clock&#10;&#10;Description automatically generated">
            <a:extLst>
              <a:ext uri="{FF2B5EF4-FFF2-40B4-BE49-F238E27FC236}">
                <a16:creationId xmlns:a16="http://schemas.microsoft.com/office/drawing/2014/main" id="{300DFF41-7708-4E99-B0FE-5BB87FED1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238480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1748009" y="259090"/>
            <a:ext cx="4190082" cy="2153410"/>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push(item)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 is full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 = 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descr="A picture containing clock&#10;&#10;Description automatically generated">
            <a:extLst>
              <a:ext uri="{FF2B5EF4-FFF2-40B4-BE49-F238E27FC236}">
                <a16:creationId xmlns:a16="http://schemas.microsoft.com/office/drawing/2014/main" id="{53C6BE41-C5CA-48F6-A053-443DFC141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6943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lock&#10;&#10;Description automatically generated">
            <a:extLst>
              <a:ext uri="{FF2B5EF4-FFF2-40B4-BE49-F238E27FC236}">
                <a16:creationId xmlns:a16="http://schemas.microsoft.com/office/drawing/2014/main" id="{A5A74CB7-A0A1-4851-B65C-173624C58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
        <p:nvSpPr>
          <p:cNvPr id="6" name="Rectangle 5">
            <a:extLst>
              <a:ext uri="{FF2B5EF4-FFF2-40B4-BE49-F238E27FC236}">
                <a16:creationId xmlns:a16="http://schemas.microsoft.com/office/drawing/2014/main" id="{131622E6-67E7-4FC8-B911-8FC34BBED413}"/>
              </a:ext>
            </a:extLst>
          </p:cNvPr>
          <p:cNvSpPr/>
          <p:nvPr/>
        </p:nvSpPr>
        <p:spPr>
          <a:xfrm>
            <a:off x="1748009" y="259090"/>
            <a:ext cx="4190082" cy="2153410"/>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push(item)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 is full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top = top + 1</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err="1">
                <a:latin typeface="Consolas" panose="020B0609020204030204" pitchFamily="49" charset="0"/>
                <a:ea typeface="Calibri" panose="020F0502020204030204" pitchFamily="34" charset="0"/>
                <a:cs typeface="Times New Roman" panose="02020603050405020304" pitchFamily="18" charset="0"/>
              </a:rPr>
              <a:t>myStack</a:t>
            </a:r>
            <a:r>
              <a:rPr lang="en-US" dirty="0">
                <a:latin typeface="Consolas" panose="020B0609020204030204" pitchFamily="49" charset="0"/>
                <a:ea typeface="Calibri" panose="020F0502020204030204" pitchFamily="34" charset="0"/>
                <a:cs typeface="Times New Roman" panose="02020603050405020304" pitchFamily="18" charset="0"/>
              </a:rPr>
              <a:t>[top] = item</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21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98473F-4F62-4532-B3B6-95DA84560D11}"/>
              </a:ext>
            </a:extLst>
          </p:cNvPr>
          <p:cNvSpPr/>
          <p:nvPr/>
        </p:nvSpPr>
        <p:spPr>
          <a:xfrm>
            <a:off x="2164183" y="710647"/>
            <a:ext cx="1986708" cy="1577548"/>
          </a:xfrm>
          <a:prstGeom prst="rect">
            <a:avLst/>
          </a:prstGeom>
        </p:spPr>
        <p:txBody>
          <a:bodyPr wrap="square">
            <a:spAutoFit/>
          </a:bodyPr>
          <a:lstStyle/>
          <a:p>
            <a:pPr marL="109538"/>
            <a:r>
              <a:rPr lang="en-US" sz="2400" dirty="0">
                <a:latin typeface="Consolas" panose="020B0609020204030204" pitchFamily="49" charset="0"/>
              </a:rPr>
              <a:t>push("b")</a:t>
            </a:r>
            <a:endParaRPr lang="en-US" sz="2400" dirty="0"/>
          </a:p>
          <a:p>
            <a:pPr marL="109538"/>
            <a:r>
              <a:rPr lang="en-US" sz="2400" dirty="0">
                <a:latin typeface="Consolas" panose="020B0609020204030204" pitchFamily="49" charset="0"/>
              </a:rPr>
              <a:t>push("c")</a:t>
            </a:r>
            <a:endParaRPr lang="en-US" sz="2400" dirty="0"/>
          </a:p>
          <a:p>
            <a:pPr marL="109538"/>
            <a:r>
              <a:rPr lang="en-US" sz="2400" dirty="0">
                <a:latin typeface="Consolas" panose="020B0609020204030204" pitchFamily="49" charset="0"/>
              </a:rPr>
              <a:t>push("d")</a:t>
            </a:r>
            <a:endParaRPr lang="en-US" sz="2400" dirty="0"/>
          </a:p>
          <a:p>
            <a:pPr marL="109538" marR="0" algn="just">
              <a:lnSpc>
                <a:spcPct val="107000"/>
              </a:lnSpc>
              <a:spcBef>
                <a:spcPts val="0"/>
              </a:spcBef>
              <a:spcAft>
                <a:spcPts val="800"/>
              </a:spcAft>
            </a:pPr>
            <a:r>
              <a:rPr lang="en-US" sz="2400" dirty="0">
                <a:latin typeface="Consolas" panose="020B0609020204030204" pitchFamily="49" charset="0"/>
                <a:ea typeface="Calibri" panose="020F0502020204030204" pitchFamily="34" charset="0"/>
                <a:cs typeface="Times New Roman" panose="02020603050405020304" pitchFamily="18" charset="0"/>
              </a:rPr>
              <a:t>push("e")</a:t>
            </a:r>
            <a:endParaRPr lang="en-US" sz="2800" dirty="0">
              <a:effectLst/>
              <a:latin typeface="Calibri Light" panose="020F0302020204030204" pitchFamily="34" charset="0"/>
              <a:ea typeface="Calibri" panose="020F0502020204030204" pitchFamily="34" charset="0"/>
              <a:cs typeface="Times New Roman" panose="02020603050405020304" pitchFamily="18" charset="0"/>
            </a:endParaRPr>
          </a:p>
        </p:txBody>
      </p:sp>
      <p:pic>
        <p:nvPicPr>
          <p:cNvPr id="4" name="Picture 3" descr="A picture containing clock&#10;&#10;Description automatically generated">
            <a:extLst>
              <a:ext uri="{FF2B5EF4-FFF2-40B4-BE49-F238E27FC236}">
                <a16:creationId xmlns:a16="http://schemas.microsoft.com/office/drawing/2014/main" id="{25D18912-2645-49AE-9688-505643E78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26364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ock&#10;&#10;Description automatically generated">
            <a:extLst>
              <a:ext uri="{FF2B5EF4-FFF2-40B4-BE49-F238E27FC236}">
                <a16:creationId xmlns:a16="http://schemas.microsoft.com/office/drawing/2014/main" id="{0E79A9C7-5C73-4741-B758-F9942DC0F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4486275" cy="1533525"/>
          </a:xfrm>
          <a:prstGeom prst="rect">
            <a:avLst/>
          </a:prstGeom>
        </p:spPr>
      </p:pic>
    </p:spTree>
    <p:extLst>
      <p:ext uri="{BB962C8B-B14F-4D97-AF65-F5344CB8AC3E}">
        <p14:creationId xmlns:p14="http://schemas.microsoft.com/office/powerpoint/2010/main" val="1909648904"/>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935D53-2294-4255-8623-0EA54F71980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39D168-5068-4F3A-AB26-715CA47DC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125</TotalTime>
  <Words>988</Words>
  <Application>Microsoft Office PowerPoint</Application>
  <PresentationFormat>Widescreen</PresentationFormat>
  <Paragraphs>82</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Myriad Pro</vt:lpstr>
      <vt:lpstr>CC_theme</vt:lpstr>
      <vt:lpstr>Stacks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16</cp:revision>
  <dcterms:created xsi:type="dcterms:W3CDTF">2020-02-07T13:53:42Z</dcterms:created>
  <dcterms:modified xsi:type="dcterms:W3CDTF">2020-02-12T00:55:46Z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