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7"/>
  </p:notesMasterIdLst>
  <p:sldIdLst>
    <p:sldId id="257" r:id="rId5"/>
    <p:sldId id="258" r:id="rId6"/>
    <p:sldId id="274" r:id="rId7"/>
    <p:sldId id="273" r:id="rId8"/>
    <p:sldId id="275" r:id="rId9"/>
    <p:sldId id="276" r:id="rId10"/>
    <p:sldId id="277" r:id="rId11"/>
    <p:sldId id="278" r:id="rId12"/>
    <p:sldId id="280" r:id="rId13"/>
    <p:sldId id="281" r:id="rId14"/>
    <p:sldId id="279" r:id="rId15"/>
    <p:sldId id="267" r:id="rId16"/>
    <p:sldId id="268" r:id="rId17"/>
    <p:sldId id="269" r:id="rId18"/>
    <p:sldId id="282" r:id="rId19"/>
    <p:sldId id="283" r:id="rId20"/>
    <p:sldId id="284" r:id="rId21"/>
    <p:sldId id="285" r:id="rId22"/>
    <p:sldId id="286" r:id="rId23"/>
    <p:sldId id="287" r:id="rId24"/>
    <p:sldId id="294" r:id="rId25"/>
    <p:sldId id="295" r:id="rId26"/>
    <p:sldId id="288" r:id="rId27"/>
    <p:sldId id="291" r:id="rId28"/>
    <p:sldId id="289" r:id="rId29"/>
    <p:sldId id="292" r:id="rId30"/>
    <p:sldId id="293" r:id="rId31"/>
    <p:sldId id="290" r:id="rId32"/>
    <p:sldId id="296" r:id="rId33"/>
    <p:sldId id="297" r:id="rId34"/>
    <p:sldId id="298" r:id="rId35"/>
    <p:sldId id="27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013" autoAdjust="0"/>
  </p:normalViewPr>
  <p:slideViewPr>
    <p:cSldViewPr snapToGrid="0">
      <p:cViewPr varScale="1">
        <p:scale>
          <a:sx n="79" d="100"/>
          <a:sy n="79" d="100"/>
        </p:scale>
        <p:origin x="108"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5C686-E975-4851-995B-B3B455D4CBEA}" type="datetimeFigureOut">
              <a:rPr lang="en-US" smtClean="0"/>
              <a:t>2/11/2020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883D-7433-4936-953B-ADB591C14B73}" type="slidenum">
              <a:rPr lang="en-US" smtClean="0"/>
              <a:t>‹#›</a:t>
            </a:fld>
            <a:endParaRPr lang="en-US"/>
          </a:p>
        </p:txBody>
      </p:sp>
    </p:spTree>
    <p:extLst>
      <p:ext uri="{BB962C8B-B14F-4D97-AF65-F5344CB8AC3E}">
        <p14:creationId xmlns:p14="http://schemas.microsoft.com/office/powerpoint/2010/main" val="72575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we store the data into the array at the index contained in _top_.</a:t>
            </a:r>
          </a:p>
        </p:txBody>
      </p:sp>
      <p:sp>
        <p:nvSpPr>
          <p:cNvPr id="4" name="Slide Number Placeholder 3"/>
          <p:cNvSpPr>
            <a:spLocks noGrp="1"/>
          </p:cNvSpPr>
          <p:nvPr>
            <p:ph type="sldNum" sz="quarter" idx="5"/>
          </p:nvPr>
        </p:nvSpPr>
        <p:spPr/>
        <p:txBody>
          <a:bodyPr/>
          <a:lstStyle/>
          <a:p>
            <a:fld id="{1A44883D-7433-4936-953B-ADB591C14B73}" type="slidenum">
              <a:rPr lang="en-US" smtClean="0"/>
              <a:t>10</a:t>
            </a:fld>
            <a:endParaRPr lang="en-US"/>
          </a:p>
        </p:txBody>
      </p:sp>
    </p:spTree>
    <p:extLst>
      <p:ext uri="{BB962C8B-B14F-4D97-AF65-F5344CB8AC3E}">
        <p14:creationId xmlns:p14="http://schemas.microsoft.com/office/powerpoint/2010/main" val="3663326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look at the code, the first thing we notice is that the code first checks its preconditions. In this case, the _pop_ operation must ensure there is space in the array to store the item. If _top_ is already pointing to the end of the array, then we again throw an exception.</a:t>
            </a:r>
          </a:p>
          <a:p>
            <a:endParaRPr lang="en-US" dirty="0"/>
          </a:p>
          <a:p>
            <a:r>
              <a:rPr lang="en-US" dirty="0"/>
              <a:t>If we pass the precondition check, the rest of the operation is simple. We increment _top_ and store the item into the array at _top_.</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11</a:t>
            </a:fld>
            <a:endParaRPr lang="en-US"/>
          </a:p>
        </p:txBody>
      </p:sp>
    </p:spTree>
    <p:extLst>
      <p:ext uri="{BB962C8B-B14F-4D97-AF65-F5344CB8AC3E}">
        <p14:creationId xmlns:p14="http://schemas.microsoft.com/office/powerpoint/2010/main" val="1759872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_pop_ operation allows us to remove items from off the top of the stack. Again, there are two basic steps.</a:t>
            </a:r>
          </a:p>
        </p:txBody>
      </p:sp>
      <p:sp>
        <p:nvSpPr>
          <p:cNvPr id="4" name="Slide Number Placeholder 3"/>
          <p:cNvSpPr>
            <a:spLocks noGrp="1"/>
          </p:cNvSpPr>
          <p:nvPr>
            <p:ph type="sldNum" sz="quarter" idx="5"/>
          </p:nvPr>
        </p:nvSpPr>
        <p:spPr/>
        <p:txBody>
          <a:bodyPr/>
          <a:lstStyle/>
          <a:p>
            <a:fld id="{1A44883D-7433-4936-953B-ADB591C14B73}" type="slidenum">
              <a:rPr lang="en-US" smtClean="0"/>
              <a:t>12</a:t>
            </a:fld>
            <a:endParaRPr lang="en-US"/>
          </a:p>
        </p:txBody>
      </p:sp>
    </p:spTree>
    <p:extLst>
      <p:ext uri="{BB962C8B-B14F-4D97-AF65-F5344CB8AC3E}">
        <p14:creationId xmlns:p14="http://schemas.microsoft.com/office/powerpoint/2010/main" val="2543498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decrement the value of _top_ to point to the new top of the stack.</a:t>
            </a:r>
          </a:p>
        </p:txBody>
      </p:sp>
      <p:sp>
        <p:nvSpPr>
          <p:cNvPr id="4" name="Slide Number Placeholder 3"/>
          <p:cNvSpPr>
            <a:spLocks noGrp="1"/>
          </p:cNvSpPr>
          <p:nvPr>
            <p:ph type="sldNum" sz="quarter" idx="5"/>
          </p:nvPr>
        </p:nvSpPr>
        <p:spPr/>
        <p:txBody>
          <a:bodyPr/>
          <a:lstStyle/>
          <a:p>
            <a:fld id="{1A44883D-7433-4936-953B-ADB591C14B73}" type="slidenum">
              <a:rPr lang="en-US" smtClean="0"/>
              <a:t>13</a:t>
            </a:fld>
            <a:endParaRPr lang="en-US"/>
          </a:p>
        </p:txBody>
      </p:sp>
    </p:spTree>
    <p:extLst>
      <p:ext uri="{BB962C8B-B14F-4D97-AF65-F5344CB8AC3E}">
        <p14:creationId xmlns:p14="http://schemas.microsoft.com/office/powerpoint/2010/main" val="87746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return the item from the old top of the stack.</a:t>
            </a:r>
          </a:p>
          <a:p>
            <a:endParaRPr lang="en-US" dirty="0"/>
          </a:p>
          <a:p>
            <a:r>
              <a:rPr lang="en-US" dirty="0"/>
              <a:t>You might ask why we decrement _top_ before returning the item on the top. I think looking at the code will clarify this question. Basically, when we use the _return_ statement, we exit the current operation, which would leave us with _top_ point at the old top of the stack, which is certainly not what we want.</a:t>
            </a:r>
          </a:p>
        </p:txBody>
      </p:sp>
      <p:sp>
        <p:nvSpPr>
          <p:cNvPr id="4" name="Slide Number Placeholder 3"/>
          <p:cNvSpPr>
            <a:spLocks noGrp="1"/>
          </p:cNvSpPr>
          <p:nvPr>
            <p:ph type="sldNum" sz="quarter" idx="5"/>
          </p:nvPr>
        </p:nvSpPr>
        <p:spPr/>
        <p:txBody>
          <a:bodyPr/>
          <a:lstStyle/>
          <a:p>
            <a:fld id="{1A44883D-7433-4936-953B-ADB591C14B73}" type="slidenum">
              <a:rPr lang="en-US" smtClean="0"/>
              <a:t>14</a:t>
            </a:fld>
            <a:endParaRPr lang="en-US"/>
          </a:p>
        </p:txBody>
      </p:sp>
    </p:spTree>
    <p:extLst>
      <p:ext uri="{BB962C8B-B14F-4D97-AF65-F5344CB8AC3E}">
        <p14:creationId xmlns:p14="http://schemas.microsoft.com/office/powerpoint/2010/main" val="89892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_pop_ method is straightforward and structured very similarly to the _push_ operation.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first check the preconditions, which in the case of _pop_ is that the stack is not empty. If it is we again throw an exception. You might be beginning to notice a pattern here. The first thing we do in these operations is to check our preconditions. This is a great programming habit to get into and is certainly considered a "best practice".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if the stack is not empty, we perform the two actions I just described. We decrement _top_ and then return the item at _top+1_ in the </a:t>
            </a:r>
            <a:r>
              <a:rPr lang="en-US" dirty="0" err="1"/>
              <a:t>myStack</a:t>
            </a:r>
            <a:r>
              <a:rPr lang="en-US" dirty="0"/>
              <a:t> array.</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15</a:t>
            </a:fld>
            <a:endParaRPr lang="en-US"/>
          </a:p>
        </p:txBody>
      </p:sp>
    </p:spTree>
    <p:extLst>
      <p:ext uri="{BB962C8B-B14F-4D97-AF65-F5344CB8AC3E}">
        <p14:creationId xmlns:p14="http://schemas.microsoft.com/office/powerpoint/2010/main" val="21351609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will look at the _</a:t>
            </a:r>
            <a:r>
              <a:rPr lang="en-US" dirty="0" err="1"/>
              <a:t>isFull</a:t>
            </a:r>
            <a:r>
              <a:rPr lang="en-US" dirty="0"/>
              <a:t>_ operation, which is a really simple method. Basically it just returns the Boolean value of whether _top + 1_ is equal to the length of the stack. If it is, then _</a:t>
            </a:r>
            <a:r>
              <a:rPr lang="en-US" dirty="0" err="1"/>
              <a:t>isFull</a:t>
            </a:r>
            <a:r>
              <a:rPr lang="en-US" dirty="0"/>
              <a:t>_ returns true, otherwise, it returns false. </a:t>
            </a:r>
          </a:p>
          <a:p>
            <a:endParaRPr lang="en-US" dirty="0"/>
          </a:p>
          <a:p>
            <a:r>
              <a:rPr lang="en-US" dirty="0"/>
              <a:t>You might notice that there are no preconditions to check. It doesn't matter what state the stack is in, we can always return whether or not the stack is full. </a:t>
            </a:r>
          </a:p>
        </p:txBody>
      </p:sp>
      <p:sp>
        <p:nvSpPr>
          <p:cNvPr id="4" name="Slide Number Placeholder 3"/>
          <p:cNvSpPr>
            <a:spLocks noGrp="1"/>
          </p:cNvSpPr>
          <p:nvPr>
            <p:ph type="sldNum" sz="quarter" idx="5"/>
          </p:nvPr>
        </p:nvSpPr>
        <p:spPr/>
        <p:txBody>
          <a:bodyPr/>
          <a:lstStyle/>
          <a:p>
            <a:fld id="{1A44883D-7433-4936-953B-ADB591C14B73}" type="slidenum">
              <a:rPr lang="en-US" smtClean="0"/>
              <a:t>16</a:t>
            </a:fld>
            <a:endParaRPr lang="en-US"/>
          </a:p>
        </p:txBody>
      </p:sp>
    </p:spTree>
    <p:extLst>
      <p:ext uri="{BB962C8B-B14F-4D97-AF65-F5344CB8AC3E}">
        <p14:creationId xmlns:p14="http://schemas.microsoft.com/office/powerpoint/2010/main" val="4198986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_</a:t>
            </a:r>
            <a:r>
              <a:rPr lang="en-US" dirty="0" err="1"/>
              <a:t>isEmpty</a:t>
            </a:r>
            <a:r>
              <a:rPr lang="en-US" dirty="0"/>
              <a:t>_ operation is structured exactly like the _</a:t>
            </a:r>
            <a:r>
              <a:rPr lang="en-US" dirty="0" err="1"/>
              <a:t>isFull</a:t>
            </a:r>
            <a:r>
              <a:rPr lang="en-US" dirty="0"/>
              <a:t>_ operation. The only different is that we return the value of whether _top_ is equal to -1. If it is, then the stack is empty.</a:t>
            </a:r>
          </a:p>
        </p:txBody>
      </p:sp>
      <p:sp>
        <p:nvSpPr>
          <p:cNvPr id="4" name="Slide Number Placeholder 3"/>
          <p:cNvSpPr>
            <a:spLocks noGrp="1"/>
          </p:cNvSpPr>
          <p:nvPr>
            <p:ph type="sldNum" sz="quarter" idx="5"/>
          </p:nvPr>
        </p:nvSpPr>
        <p:spPr/>
        <p:txBody>
          <a:bodyPr/>
          <a:lstStyle/>
          <a:p>
            <a:fld id="{1A44883D-7433-4936-953B-ADB591C14B73}" type="slidenum">
              <a:rPr lang="en-US" smtClean="0"/>
              <a:t>17</a:t>
            </a:fld>
            <a:endParaRPr lang="en-US"/>
          </a:p>
        </p:txBody>
      </p:sp>
    </p:spTree>
    <p:extLst>
      <p:ext uri="{BB962C8B-B14F-4D97-AF65-F5344CB8AC3E}">
        <p14:creationId xmlns:p14="http://schemas.microsoft.com/office/powerpoint/2010/main" val="18771933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_peek_ operation is also almost identical to another operation, in this case it is the _pop_ operation. The only difference here is that we do not decrement the _top_ attribute. Thus, we return the item at the top of the stack without altering the stack at all. </a:t>
            </a:r>
          </a:p>
          <a:p>
            <a:endParaRPr lang="en-US" dirty="0"/>
          </a:p>
          <a:p>
            <a:r>
              <a:rPr lang="en-US" dirty="0"/>
              <a:t>Notice here, that we have used the _</a:t>
            </a:r>
            <a:r>
              <a:rPr lang="en-US" dirty="0" err="1"/>
              <a:t>isEmpty</a:t>
            </a:r>
            <a:r>
              <a:rPr lang="en-US" dirty="0"/>
              <a:t>_ operation to check to see if _top_ is equal to -1, which we did explicitly in the _pop_ operation. Actually, we should always us the _</a:t>
            </a:r>
            <a:r>
              <a:rPr lang="en-US" dirty="0" err="1"/>
              <a:t>isEmpty</a:t>
            </a:r>
            <a:r>
              <a:rPr lang="en-US" dirty="0"/>
              <a:t>_ operation instead of checking of _top_ is equal to -1. The reason for this is due to the maintainability of the code. While we are currently using -1 to represent an empty array, it is possible that we might someday change the way we represent the stack in our code.  - which is more common than you might think. By calling the _</a:t>
            </a:r>
            <a:r>
              <a:rPr lang="en-US" dirty="0" err="1"/>
              <a:t>isEmpty</a:t>
            </a:r>
            <a:r>
              <a:rPr lang="en-US" dirty="0"/>
              <a:t>_ operation, if a change does occur, we only have to make a change to the _</a:t>
            </a:r>
            <a:r>
              <a:rPr lang="en-US" dirty="0" err="1"/>
              <a:t>isEmpty</a:t>
            </a:r>
            <a:r>
              <a:rPr lang="en-US" dirty="0"/>
              <a:t>_ operation and all the other methods that call it can stay the same.</a:t>
            </a:r>
          </a:p>
          <a:p>
            <a:endParaRPr lang="en-US" dirty="0"/>
          </a:p>
          <a:p>
            <a:r>
              <a:rPr lang="en-US" dirty="0"/>
              <a:t>I should also point out that how we can use the item passed back from the _peek_ function depends on the type of data stored in the stack. If the data is base type, the values are usually passed directly, while more complex data such as arrays or objects are passed by reference. If the data returned by the _peek_ method is a reference, then you can actually manipulate the data on the top of the stack directly. However, if the data is passed by value, changing the value of the returned item will not affect the value on the top of the stack.</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18</a:t>
            </a:fld>
            <a:endParaRPr lang="en-US"/>
          </a:p>
        </p:txBody>
      </p:sp>
    </p:spTree>
    <p:extLst>
      <p:ext uri="{BB962C8B-B14F-4D97-AF65-F5344CB8AC3E}">
        <p14:creationId xmlns:p14="http://schemas.microsoft.com/office/powerpoint/2010/main" val="31770219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languages, such as Python, you can add space directly to an array or list. In these languages, the _</a:t>
            </a:r>
            <a:r>
              <a:rPr lang="en-US" dirty="0" err="1"/>
              <a:t>doubleCapacity</a:t>
            </a:r>
            <a:r>
              <a:rPr lang="en-US" dirty="0"/>
              <a:t>_ operation is very simple and we won't cover it here.</a:t>
            </a:r>
          </a:p>
          <a:p>
            <a:endParaRPr lang="en-US" dirty="0"/>
          </a:p>
          <a:p>
            <a:r>
              <a:rPr lang="en-US" dirty="0"/>
              <a:t>In most traditional languages such as Java or C# you cannot simply add space to an array. Therefore, we have to follow a three step process. </a:t>
            </a:r>
          </a:p>
          <a:p>
            <a:endParaRPr lang="en-US" dirty="0"/>
          </a:p>
          <a:p>
            <a:r>
              <a:rPr lang="en-US" dirty="0"/>
              <a:t>First we must create new array with double the capacity of our current array. Next, we will need to copy the contents from the current array into the new array. And then, finally, we can point our _</a:t>
            </a:r>
            <a:r>
              <a:rPr lang="en-US" dirty="0" err="1"/>
              <a:t>myStack</a:t>
            </a:r>
            <a:r>
              <a:rPr lang="en-US" dirty="0"/>
              <a:t>_ attribute to point at the new array.</a:t>
            </a:r>
          </a:p>
          <a:p>
            <a:endParaRPr lang="en-US" dirty="0"/>
          </a:p>
          <a:p>
            <a:r>
              <a:rPr lang="en-US" dirty="0"/>
              <a:t>Notice that we do not need to change the value of _top_ since the top of the array in the new array will be in the same place as it was in the old array.</a:t>
            </a:r>
          </a:p>
        </p:txBody>
      </p:sp>
      <p:sp>
        <p:nvSpPr>
          <p:cNvPr id="4" name="Slide Number Placeholder 3"/>
          <p:cNvSpPr>
            <a:spLocks noGrp="1"/>
          </p:cNvSpPr>
          <p:nvPr>
            <p:ph type="sldNum" sz="quarter" idx="5"/>
          </p:nvPr>
        </p:nvSpPr>
        <p:spPr/>
        <p:txBody>
          <a:bodyPr/>
          <a:lstStyle/>
          <a:p>
            <a:fld id="{1A44883D-7433-4936-953B-ADB591C14B73}" type="slidenum">
              <a:rPr lang="en-US" smtClean="0"/>
              <a:t>19</a:t>
            </a:fld>
            <a:endParaRPr lang="en-US"/>
          </a:p>
        </p:txBody>
      </p:sp>
    </p:spTree>
    <p:extLst>
      <p:ext uri="{BB962C8B-B14F-4D97-AF65-F5344CB8AC3E}">
        <p14:creationId xmlns:p14="http://schemas.microsoft.com/office/powerpoint/2010/main" val="2314312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 have a conceptual notion of how stacks work, I would like to actually look at the internals of a stack class. Specifically, I want to take a look at the main operations for a stack. In this video, we will look at each operation individually by walking through the code.</a:t>
            </a:r>
          </a:p>
        </p:txBody>
      </p:sp>
      <p:sp>
        <p:nvSpPr>
          <p:cNvPr id="4" name="Slide Number Placeholder 3"/>
          <p:cNvSpPr>
            <a:spLocks noGrp="1"/>
          </p:cNvSpPr>
          <p:nvPr>
            <p:ph type="sldNum" sz="quarter" idx="5"/>
          </p:nvPr>
        </p:nvSpPr>
        <p:spPr/>
        <p:txBody>
          <a:bodyPr/>
          <a:lstStyle/>
          <a:p>
            <a:fld id="{1A44883D-7433-4936-953B-ADB591C14B73}" type="slidenum">
              <a:rPr lang="en-US" smtClean="0"/>
              <a:t>2</a:t>
            </a:fld>
            <a:endParaRPr lang="en-US"/>
          </a:p>
        </p:txBody>
      </p:sp>
    </p:spTree>
    <p:extLst>
      <p:ext uri="{BB962C8B-B14F-4D97-AF65-F5344CB8AC3E}">
        <p14:creationId xmlns:p14="http://schemas.microsoft.com/office/powerpoint/2010/main" val="22473095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_</a:t>
            </a:r>
            <a:r>
              <a:rPr lang="en-US" dirty="0" err="1"/>
              <a:t>doubleCapacity</a:t>
            </a:r>
            <a:r>
              <a:rPr lang="en-US" dirty="0"/>
              <a:t>_ operation, we have no preconditions since it doesn't really matter if the array is empty or full. We are just changing the amount of storage available in the array.</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20</a:t>
            </a:fld>
            <a:endParaRPr lang="en-US"/>
          </a:p>
        </p:txBody>
      </p:sp>
    </p:spTree>
    <p:extLst>
      <p:ext uri="{BB962C8B-B14F-4D97-AF65-F5344CB8AC3E}">
        <p14:creationId xmlns:p14="http://schemas.microsoft.com/office/powerpoint/2010/main" val="1385914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the first step will be to actually create the new array with a capacity twice the size of our original array.</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21</a:t>
            </a:fld>
            <a:endParaRPr lang="en-US"/>
          </a:p>
        </p:txBody>
      </p:sp>
    </p:spTree>
    <p:extLst>
      <p:ext uri="{BB962C8B-B14F-4D97-AF65-F5344CB8AC3E}">
        <p14:creationId xmlns:p14="http://schemas.microsoft.com/office/powerpoint/2010/main" val="8461781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use a for loop to loop through each item in the current array, copying it to the new array. </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22</a:t>
            </a:fld>
            <a:endParaRPr lang="en-US"/>
          </a:p>
        </p:txBody>
      </p:sp>
    </p:spTree>
    <p:extLst>
      <p:ext uri="{BB962C8B-B14F-4D97-AF65-F5344CB8AC3E}">
        <p14:creationId xmlns:p14="http://schemas.microsoft.com/office/powerpoint/2010/main" val="25351747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we point _</a:t>
            </a:r>
            <a:r>
              <a:rPr lang="en-US" dirty="0" err="1"/>
              <a:t>myStack</a:t>
            </a:r>
            <a:r>
              <a:rPr lang="en-US" dirty="0"/>
              <a:t>_ at our new array and we have effectively doubled that size of our array and thus the allowable size of the stack. </a:t>
            </a:r>
          </a:p>
          <a:p>
            <a:endParaRPr lang="en-US" dirty="0"/>
          </a:p>
          <a:p>
            <a:r>
              <a:rPr lang="en-US" dirty="0"/>
              <a:t>When we exit the _</a:t>
            </a:r>
            <a:r>
              <a:rPr lang="en-US" dirty="0" err="1"/>
              <a:t>doubleCapacity</a:t>
            </a:r>
            <a:r>
              <a:rPr lang="en-US" dirty="0"/>
              <a:t>_ function, _</a:t>
            </a:r>
            <a:r>
              <a:rPr lang="en-US" dirty="0" err="1"/>
              <a:t>myStack</a:t>
            </a:r>
            <a:r>
              <a:rPr lang="en-US" dirty="0"/>
              <a:t>_ will be pointing at our new array, so no external methods will even know that anything changed. </a:t>
            </a:r>
          </a:p>
          <a:p>
            <a:endParaRPr lang="en-US" dirty="0"/>
          </a:p>
          <a:p>
            <a:r>
              <a:rPr lang="en-US" dirty="0"/>
              <a:t>Also, the memory locations taken up by the old array will effectively be orphaned – meaning there are no attributes or variables pointing  at them – so eventually the memory will be reclaimed and reused.</a:t>
            </a:r>
          </a:p>
          <a:p>
            <a:endParaRPr lang="en-US" dirty="0"/>
          </a:p>
          <a:p>
            <a:r>
              <a:rPr lang="en-US" dirty="0"/>
              <a:t>Up to this point, all the operations we've looked at are constant time operations. However, the _</a:t>
            </a:r>
            <a:r>
              <a:rPr lang="en-US" dirty="0" err="1"/>
              <a:t>doubleCapacity</a:t>
            </a:r>
            <a:r>
              <a:rPr lang="en-US" dirty="0"/>
              <a:t>_ operation – and the _</a:t>
            </a:r>
            <a:r>
              <a:rPr lang="en-US" dirty="0" err="1"/>
              <a:t>halveCapacity</a:t>
            </a:r>
            <a:r>
              <a:rPr lang="en-US" dirty="0"/>
              <a:t>_ and _</a:t>
            </a:r>
            <a:r>
              <a:rPr lang="en-US" dirty="0" err="1"/>
              <a:t>toString</a:t>
            </a:r>
            <a:r>
              <a:rPr lang="en-US" dirty="0"/>
              <a:t>_ operations that follow – has a loop, which will introduce a greater time complexity. In this case, it is directly related to the size of the stack. Thus its time complexity would be on the order of N.</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23</a:t>
            </a:fld>
            <a:endParaRPr lang="en-US"/>
          </a:p>
        </p:txBody>
      </p:sp>
    </p:spTree>
    <p:extLst>
      <p:ext uri="{BB962C8B-B14F-4D97-AF65-F5344CB8AC3E}">
        <p14:creationId xmlns:p14="http://schemas.microsoft.com/office/powerpoint/2010/main" val="25560578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_</a:t>
            </a:r>
            <a:r>
              <a:rPr lang="en-US" dirty="0" err="1"/>
              <a:t>halveCapacity</a:t>
            </a:r>
            <a:r>
              <a:rPr lang="en-US" dirty="0"/>
              <a:t>_ operation is actually the exact same the _</a:t>
            </a:r>
            <a:r>
              <a:rPr lang="en-US" dirty="0" err="1"/>
              <a:t>doubleCapacity</a:t>
            </a:r>
            <a:r>
              <a:rPr lang="en-US" dirty="0"/>
              <a:t>_ operation, with two changes. First, we now have a precondition. Since we don't want to lose any items off the stack, we need to make sure that all the items can actually fit into the new stack. And second, the new array is created with only one half of the capacity of the old array. </a:t>
            </a:r>
          </a:p>
        </p:txBody>
      </p:sp>
      <p:sp>
        <p:nvSpPr>
          <p:cNvPr id="4" name="Slide Number Placeholder 3"/>
          <p:cNvSpPr>
            <a:spLocks noGrp="1"/>
          </p:cNvSpPr>
          <p:nvPr>
            <p:ph type="sldNum" sz="quarter" idx="5"/>
          </p:nvPr>
        </p:nvSpPr>
        <p:spPr/>
        <p:txBody>
          <a:bodyPr/>
          <a:lstStyle/>
          <a:p>
            <a:fld id="{1A44883D-7433-4936-953B-ADB591C14B73}" type="slidenum">
              <a:rPr lang="en-US" smtClean="0"/>
              <a:t>24</a:t>
            </a:fld>
            <a:endParaRPr lang="en-US"/>
          </a:p>
        </p:txBody>
      </p:sp>
    </p:spTree>
    <p:extLst>
      <p:ext uri="{BB962C8B-B14F-4D97-AF65-F5344CB8AC3E}">
        <p14:creationId xmlns:p14="http://schemas.microsoft.com/office/powerpoint/2010/main" val="1903929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always, the first step is to check our precondition. In this case, if _top_ + 1 is greater than one half the capacity of the current array, then we throw an exception since the items on the stack will not fit into the new array.</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25</a:t>
            </a:fld>
            <a:endParaRPr lang="en-US"/>
          </a:p>
        </p:txBody>
      </p:sp>
    </p:spTree>
    <p:extLst>
      <p:ext uri="{BB962C8B-B14F-4D97-AF65-F5344CB8AC3E}">
        <p14:creationId xmlns:p14="http://schemas.microsoft.com/office/powerpoint/2010/main" val="41051998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if we pass our preconditions, we create a new array half the size of the old array.</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26</a:t>
            </a:fld>
            <a:endParaRPr lang="en-US"/>
          </a:p>
        </p:txBody>
      </p:sp>
    </p:spTree>
    <p:extLst>
      <p:ext uri="{BB962C8B-B14F-4D97-AF65-F5344CB8AC3E}">
        <p14:creationId xmlns:p14="http://schemas.microsoft.com/office/powerpoint/2010/main" val="205334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copy the items from the old array into the new array.</a:t>
            </a:r>
          </a:p>
        </p:txBody>
      </p:sp>
      <p:sp>
        <p:nvSpPr>
          <p:cNvPr id="4" name="Slide Number Placeholder 3"/>
          <p:cNvSpPr>
            <a:spLocks noGrp="1"/>
          </p:cNvSpPr>
          <p:nvPr>
            <p:ph type="sldNum" sz="quarter" idx="5"/>
          </p:nvPr>
        </p:nvSpPr>
        <p:spPr/>
        <p:txBody>
          <a:bodyPr/>
          <a:lstStyle/>
          <a:p>
            <a:fld id="{1A44883D-7433-4936-953B-ADB591C14B73}" type="slidenum">
              <a:rPr lang="en-US" smtClean="0"/>
              <a:t>27</a:t>
            </a:fld>
            <a:endParaRPr lang="en-US"/>
          </a:p>
        </p:txBody>
      </p:sp>
    </p:spTree>
    <p:extLst>
      <p:ext uri="{BB962C8B-B14F-4D97-AF65-F5344CB8AC3E}">
        <p14:creationId xmlns:p14="http://schemas.microsoft.com/office/powerpoint/2010/main" val="9550561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we point _</a:t>
            </a:r>
            <a:r>
              <a:rPr lang="en-US" dirty="0" err="1"/>
              <a:t>myStack</a:t>
            </a:r>
            <a:r>
              <a:rPr lang="en-US" dirty="0"/>
              <a:t>_ at the new array.</a:t>
            </a:r>
          </a:p>
        </p:txBody>
      </p:sp>
      <p:sp>
        <p:nvSpPr>
          <p:cNvPr id="4" name="Slide Number Placeholder 3"/>
          <p:cNvSpPr>
            <a:spLocks noGrp="1"/>
          </p:cNvSpPr>
          <p:nvPr>
            <p:ph type="sldNum" sz="quarter" idx="5"/>
          </p:nvPr>
        </p:nvSpPr>
        <p:spPr/>
        <p:txBody>
          <a:bodyPr/>
          <a:lstStyle/>
          <a:p>
            <a:fld id="{1A44883D-7433-4936-953B-ADB591C14B73}" type="slidenum">
              <a:rPr lang="en-US" smtClean="0"/>
              <a:t>28</a:t>
            </a:fld>
            <a:endParaRPr lang="en-US"/>
          </a:p>
        </p:txBody>
      </p:sp>
    </p:spTree>
    <p:extLst>
      <p:ext uri="{BB962C8B-B14F-4D97-AF65-F5344CB8AC3E}">
        <p14:creationId xmlns:p14="http://schemas.microsoft.com/office/powerpoint/2010/main" val="38779852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objects are generally required to implement a _</a:t>
            </a:r>
            <a:r>
              <a:rPr lang="en-US" dirty="0" err="1"/>
              <a:t>toString</a:t>
            </a:r>
            <a:r>
              <a:rPr lang="en-US" dirty="0"/>
              <a:t>_ method to override the default _</a:t>
            </a:r>
            <a:r>
              <a:rPr lang="en-US" dirty="0" err="1"/>
              <a:t>toString</a:t>
            </a:r>
            <a:r>
              <a:rPr lang="en-US" dirty="0"/>
              <a:t>_ function provided by the base _Object_ class. This is especially important if you want your output formatted in a specific manner.</a:t>
            </a:r>
          </a:p>
          <a:p>
            <a:endParaRPr lang="en-US" dirty="0"/>
          </a:p>
          <a:p>
            <a:r>
              <a:rPr lang="en-US" dirty="0"/>
              <a:t>In our case, we want ours to list the items in the stack from top to bottom. The overall process is straightforward.</a:t>
            </a:r>
          </a:p>
          <a:p>
            <a:endParaRPr lang="en-US" dirty="0"/>
          </a:p>
          <a:p>
            <a:r>
              <a:rPr lang="en-US" dirty="0"/>
              <a:t>First, we create an empty output string. Next, we loop through the stack from top to bottom appending the string version of each item onto the output string.  And finally, we return the output string.</a:t>
            </a:r>
          </a:p>
        </p:txBody>
      </p:sp>
      <p:sp>
        <p:nvSpPr>
          <p:cNvPr id="4" name="Slide Number Placeholder 3"/>
          <p:cNvSpPr>
            <a:spLocks noGrp="1"/>
          </p:cNvSpPr>
          <p:nvPr>
            <p:ph type="sldNum" sz="quarter" idx="5"/>
          </p:nvPr>
        </p:nvSpPr>
        <p:spPr/>
        <p:txBody>
          <a:bodyPr/>
          <a:lstStyle/>
          <a:p>
            <a:fld id="{1A44883D-7433-4936-953B-ADB591C14B73}" type="slidenum">
              <a:rPr lang="en-US" smtClean="0"/>
              <a:t>29</a:t>
            </a:fld>
            <a:endParaRPr lang="en-US"/>
          </a:p>
        </p:txBody>
      </p:sp>
    </p:spTree>
    <p:extLst>
      <p:ext uri="{BB962C8B-B14F-4D97-AF65-F5344CB8AC3E}">
        <p14:creationId xmlns:p14="http://schemas.microsoft.com/office/powerpoint/2010/main" val="501919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operation we need to discuss is the class constructor. For a stack, there are two main attributes that the class is responsible for. The stack, which we will implement using an array, and the _top_ attribute, which keeps track of the array index at the top of the stack.</a:t>
            </a:r>
          </a:p>
          <a:p>
            <a:endParaRPr lang="en-US" dirty="0"/>
          </a:p>
          <a:p>
            <a:r>
              <a:rPr lang="en-US" dirty="0"/>
              <a:t>Since our stack is empty when it is created, the stack constructor should allocate the array in memory and then initialize the _top_ attribute to -1, which indicates that the stack is empty.</a:t>
            </a:r>
          </a:p>
        </p:txBody>
      </p:sp>
      <p:sp>
        <p:nvSpPr>
          <p:cNvPr id="4" name="Slide Number Placeholder 3"/>
          <p:cNvSpPr>
            <a:spLocks noGrp="1"/>
          </p:cNvSpPr>
          <p:nvPr>
            <p:ph type="sldNum" sz="quarter" idx="5"/>
          </p:nvPr>
        </p:nvSpPr>
        <p:spPr/>
        <p:txBody>
          <a:bodyPr/>
          <a:lstStyle/>
          <a:p>
            <a:fld id="{1A44883D-7433-4936-953B-ADB591C14B73}" type="slidenum">
              <a:rPr lang="en-US" smtClean="0"/>
              <a:t>3</a:t>
            </a:fld>
            <a:endParaRPr lang="en-US"/>
          </a:p>
        </p:txBody>
      </p:sp>
    </p:spTree>
    <p:extLst>
      <p:ext uri="{BB962C8B-B14F-4D97-AF65-F5344CB8AC3E}">
        <p14:creationId xmlns:p14="http://schemas.microsoft.com/office/powerpoint/2010/main" val="9510823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again we do not have a precondition. If there is nothing in the stack we will simply return an empty string, which represents the stack perfectly.</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30</a:t>
            </a:fld>
            <a:endParaRPr lang="en-US"/>
          </a:p>
        </p:txBody>
      </p:sp>
    </p:spTree>
    <p:extLst>
      <p:ext uri="{BB962C8B-B14F-4D97-AF65-F5344CB8AC3E}">
        <p14:creationId xmlns:p14="http://schemas.microsoft.com/office/powerpoint/2010/main" val="26995531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once we loop through the stack from top to bottom, we get the output string "</a:t>
            </a:r>
            <a:r>
              <a:rPr lang="en-US" dirty="0" err="1"/>
              <a:t>dcba</a:t>
            </a:r>
            <a:r>
              <a:rPr lang="en-US" dirty="0"/>
              <a:t>", which is returned the calling method.</a:t>
            </a:r>
          </a:p>
        </p:txBody>
      </p:sp>
      <p:sp>
        <p:nvSpPr>
          <p:cNvPr id="4" name="Slide Number Placeholder 3"/>
          <p:cNvSpPr>
            <a:spLocks noGrp="1"/>
          </p:cNvSpPr>
          <p:nvPr>
            <p:ph type="sldNum" sz="quarter" idx="5"/>
          </p:nvPr>
        </p:nvSpPr>
        <p:spPr/>
        <p:txBody>
          <a:bodyPr/>
          <a:lstStyle/>
          <a:p>
            <a:fld id="{1A44883D-7433-4936-953B-ADB591C14B73}" type="slidenum">
              <a:rPr lang="en-US" smtClean="0"/>
              <a:t>31</a:t>
            </a:fld>
            <a:endParaRPr lang="en-US"/>
          </a:p>
        </p:txBody>
      </p:sp>
    </p:spTree>
    <p:extLst>
      <p:ext uri="{BB962C8B-B14F-4D97-AF65-F5344CB8AC3E}">
        <p14:creationId xmlns:p14="http://schemas.microsoft.com/office/powerpoint/2010/main" val="36367358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video, we have looked at several basic stack operations and looked at the pseudocode required to implement them. Almost all the operations are straightforward. However, there were several cases where we required to carefully check the preconditions so the operations worked as advertised. Finally, we saw that many of the operations run in constant time, while more complex operations such as _double_ and _</a:t>
            </a:r>
            <a:r>
              <a:rPr lang="en-US" dirty="0" err="1"/>
              <a:t>halveCapacity</a:t>
            </a:r>
            <a:r>
              <a:rPr lang="en-US" dirty="0"/>
              <a:t>_ and _</a:t>
            </a:r>
            <a:r>
              <a:rPr lang="en-US" dirty="0" err="1"/>
              <a:t>toString</a:t>
            </a:r>
            <a:r>
              <a:rPr lang="en-US" dirty="0"/>
              <a:t>_ run in </a:t>
            </a:r>
            <a:r>
              <a:rPr lang="en-US"/>
              <a:t>N time.</a:t>
            </a:r>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32</a:t>
            </a:fld>
            <a:endParaRPr lang="en-US"/>
          </a:p>
        </p:txBody>
      </p:sp>
    </p:spTree>
    <p:extLst>
      <p:ext uri="{BB962C8B-B14F-4D97-AF65-F5344CB8AC3E}">
        <p14:creationId xmlns:p14="http://schemas.microsoft.com/office/powerpoint/2010/main" val="1631898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pseudocode for the stack constructor is shown here. Notice that we require the calling method to explicitly provide a _capacity_ value, which will be the initial length of the array.</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4</a:t>
            </a:fld>
            <a:endParaRPr lang="en-US"/>
          </a:p>
        </p:txBody>
      </p:sp>
    </p:spTree>
    <p:extLst>
      <p:ext uri="{BB962C8B-B14F-4D97-AF65-F5344CB8AC3E}">
        <p14:creationId xmlns:p14="http://schemas.microsoft.com/office/powerpoint/2010/main" val="2434201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thing we need to do in these operations is to check our preconditions. In this case, _capacity_ must be an integer that is greater than 0. As you see in our code, we explicitly check to see if the value is an integer value. While this may be necessary in dynamically typed languages such as Python, in typed languages such as Java, C, or C#, we can explicitly define _capacity_ to be an integer type. This effectively ensures that the value passed in will be an integer. </a:t>
            </a:r>
          </a:p>
          <a:p>
            <a:endParaRPr lang="en-US" dirty="0"/>
          </a:p>
          <a:p>
            <a:r>
              <a:rPr lang="en-US" dirty="0"/>
              <a:t>In either case, we must check to ensure that the capacity value is greater than 0.  If either one of the precondition checks fail, we will raise an exception and let the calling method handle it.</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5</a:t>
            </a:fld>
            <a:endParaRPr lang="en-US"/>
          </a:p>
        </p:txBody>
      </p:sp>
    </p:spTree>
    <p:extLst>
      <p:ext uri="{BB962C8B-B14F-4D97-AF65-F5344CB8AC3E}">
        <p14:creationId xmlns:p14="http://schemas.microsoft.com/office/powerpoint/2010/main" val="4148959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pass the precondition checks, we then move the heart of the method. There are basically two lines. One creates the _</a:t>
            </a:r>
            <a:r>
              <a:rPr lang="en-US" dirty="0" err="1"/>
              <a:t>myStack</a:t>
            </a:r>
            <a:r>
              <a:rPr lang="en-US" dirty="0"/>
              <a:t>_ array of the appropriate capacity while the second initializes the class _top_ attribute to -1.</a:t>
            </a:r>
          </a:p>
        </p:txBody>
      </p:sp>
      <p:sp>
        <p:nvSpPr>
          <p:cNvPr id="4" name="Slide Number Placeholder 3"/>
          <p:cNvSpPr>
            <a:spLocks noGrp="1"/>
          </p:cNvSpPr>
          <p:nvPr>
            <p:ph type="sldNum" sz="quarter" idx="5"/>
          </p:nvPr>
        </p:nvSpPr>
        <p:spPr/>
        <p:txBody>
          <a:bodyPr/>
          <a:lstStyle/>
          <a:p>
            <a:fld id="{1A44883D-7433-4936-953B-ADB591C14B73}" type="slidenum">
              <a:rPr lang="en-US" smtClean="0"/>
              <a:t>6</a:t>
            </a:fld>
            <a:endParaRPr lang="en-US"/>
          </a:p>
        </p:txBody>
      </p:sp>
    </p:spTree>
    <p:extLst>
      <p:ext uri="{BB962C8B-B14F-4D97-AF65-F5344CB8AC3E}">
        <p14:creationId xmlns:p14="http://schemas.microsoft.com/office/powerpoint/2010/main" val="1414653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the _</a:t>
            </a:r>
            <a:r>
              <a:rPr lang="en-US" dirty="0" err="1"/>
              <a:t>myStack</a:t>
            </a:r>
            <a:r>
              <a:rPr lang="en-US" dirty="0"/>
              <a:t>_ array and the _top_ attribute are defined at the class level. </a:t>
            </a:r>
          </a:p>
        </p:txBody>
      </p:sp>
      <p:sp>
        <p:nvSpPr>
          <p:cNvPr id="4" name="Slide Number Placeholder 3"/>
          <p:cNvSpPr>
            <a:spLocks noGrp="1"/>
          </p:cNvSpPr>
          <p:nvPr>
            <p:ph type="sldNum" sz="quarter" idx="5"/>
          </p:nvPr>
        </p:nvSpPr>
        <p:spPr/>
        <p:txBody>
          <a:bodyPr/>
          <a:lstStyle/>
          <a:p>
            <a:fld id="{1A44883D-7433-4936-953B-ADB591C14B73}" type="slidenum">
              <a:rPr lang="en-US" smtClean="0"/>
              <a:t>7</a:t>
            </a:fld>
            <a:endParaRPr lang="en-US"/>
          </a:p>
        </p:txBody>
      </p:sp>
    </p:spTree>
    <p:extLst>
      <p:ext uri="{BB962C8B-B14F-4D97-AF65-F5344CB8AC3E}">
        <p14:creationId xmlns:p14="http://schemas.microsoft.com/office/powerpoint/2010/main" val="1510418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will look at the _push_ operation, which allows us to put new items on the stack. In our example here, we have an empty stack, presumably just created by our constructor method.</a:t>
            </a:r>
          </a:p>
        </p:txBody>
      </p:sp>
      <p:sp>
        <p:nvSpPr>
          <p:cNvPr id="4" name="Slide Number Placeholder 3"/>
          <p:cNvSpPr>
            <a:spLocks noGrp="1"/>
          </p:cNvSpPr>
          <p:nvPr>
            <p:ph type="sldNum" sz="quarter" idx="5"/>
          </p:nvPr>
        </p:nvSpPr>
        <p:spPr/>
        <p:txBody>
          <a:bodyPr/>
          <a:lstStyle/>
          <a:p>
            <a:fld id="{1A44883D-7433-4936-953B-ADB591C14B73}" type="slidenum">
              <a:rPr lang="en-US" smtClean="0"/>
              <a:t>8</a:t>
            </a:fld>
            <a:endParaRPr lang="en-US"/>
          </a:p>
        </p:txBody>
      </p:sp>
    </p:spTree>
    <p:extLst>
      <p:ext uri="{BB962C8B-B14F-4D97-AF65-F5344CB8AC3E}">
        <p14:creationId xmlns:p14="http://schemas.microsoft.com/office/powerpoint/2010/main" val="4063093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method calls the _push_ operation, we increment the _top_ variable.</a:t>
            </a:r>
          </a:p>
        </p:txBody>
      </p:sp>
      <p:sp>
        <p:nvSpPr>
          <p:cNvPr id="4" name="Slide Number Placeholder 3"/>
          <p:cNvSpPr>
            <a:spLocks noGrp="1"/>
          </p:cNvSpPr>
          <p:nvPr>
            <p:ph type="sldNum" sz="quarter" idx="5"/>
          </p:nvPr>
        </p:nvSpPr>
        <p:spPr/>
        <p:txBody>
          <a:bodyPr/>
          <a:lstStyle/>
          <a:p>
            <a:fld id="{1A44883D-7433-4936-953B-ADB591C14B73}" type="slidenum">
              <a:rPr lang="en-US" smtClean="0"/>
              <a:t>9</a:t>
            </a:fld>
            <a:endParaRPr lang="en-US"/>
          </a:p>
        </p:txBody>
      </p:sp>
    </p:spTree>
    <p:extLst>
      <p:ext uri="{BB962C8B-B14F-4D97-AF65-F5344CB8AC3E}">
        <p14:creationId xmlns:p14="http://schemas.microsoft.com/office/powerpoint/2010/main" val="985346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6B9CC98C-563E-4F7D-9927-73EC4AAC1618}" type="datetimeFigureOut">
              <a:rPr lang="en-US" smtClean="0"/>
              <a:t>2/11/2020</a:t>
            </a:fld>
            <a:endParaRPr lang="en-US"/>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119347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6B9CC98C-563E-4F7D-9927-73EC4AAC1618}" type="datetimeFigureOut">
              <a:rPr lang="en-US" smtClean="0"/>
              <a:t>2/11/2020</a:t>
            </a:fld>
            <a:endParaRPr lang="en-US"/>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9865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6B9CC98C-563E-4F7D-9927-73EC4AAC1618}" type="datetimeFigureOut">
              <a:rPr lang="en-US" smtClean="0"/>
              <a:t>2/11/2020</a:t>
            </a:fld>
            <a:endParaRPr lang="en-US"/>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76643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6B9CC98C-563E-4F7D-9927-73EC4AAC1618}" type="datetimeFigureOut">
              <a:rPr lang="en-US" smtClean="0"/>
              <a:t>2/11/2020</a:t>
            </a:fld>
            <a:endParaRPr lang="en-US"/>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62766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6B9CC98C-563E-4F7D-9927-73EC4AAC1618}" type="datetimeFigureOut">
              <a:rPr lang="en-US" smtClean="0"/>
              <a:t>2/11/2020</a:t>
            </a:fld>
            <a:endParaRPr lang="en-US"/>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5589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6B9CC98C-563E-4F7D-9927-73EC4AAC1618}" type="datetimeFigureOut">
              <a:rPr lang="en-US" smtClean="0"/>
              <a:t>2/11/2020</a:t>
            </a:fld>
            <a:endParaRPr lang="en-US"/>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59627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6B9CC98C-563E-4F7D-9927-73EC4AAC1618}" type="datetimeFigureOut">
              <a:rPr lang="en-US" smtClean="0"/>
              <a:t>2/11/2020</a:t>
            </a:fld>
            <a:endParaRPr lang="en-US"/>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01062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6B9CC98C-563E-4F7D-9927-73EC4AAC1618}" type="datetimeFigureOut">
              <a:rPr lang="en-US" smtClean="0"/>
              <a:t>2/11/2020</a:t>
            </a:fld>
            <a:endParaRPr lang="en-US"/>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71083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6B9CC98C-563E-4F7D-9927-73EC4AAC1618}" type="datetimeFigureOut">
              <a:rPr lang="en-US" smtClean="0"/>
              <a:t>2/11/2020</a:t>
            </a:fld>
            <a:endParaRPr lang="en-US"/>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36575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6B9CC98C-563E-4F7D-9927-73EC4AAC1618}" type="datetimeFigureOut">
              <a:rPr lang="en-US" smtClean="0"/>
              <a:t>2/11/2020</a:t>
            </a:fld>
            <a:endParaRPr lang="en-US"/>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07069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6B9CC98C-563E-4F7D-9927-73EC4AAC1618}" type="datetimeFigureOut">
              <a:rPr lang="en-US" smtClean="0"/>
              <a:t>2/11/2020</a:t>
            </a:fld>
            <a:endParaRPr lang="en-US"/>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9403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CC98C-563E-4F7D-9927-73EC4AAC1618}" type="datetimeFigureOut">
              <a:rPr lang="en-US" smtClean="0"/>
              <a:t>2/11/2020</a:t>
            </a:fld>
            <a:endParaRPr lang="en-US"/>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F958E-7B8F-4EBF-90B1-6C1DA9F53C9C}" type="slidenum">
              <a:rPr lang="en-US" smtClean="0"/>
              <a:t>‹#›</a:t>
            </a:fld>
            <a:endParaRPr lang="en-US"/>
          </a:p>
        </p:txBody>
      </p:sp>
    </p:spTree>
    <p:extLst>
      <p:ext uri="{BB962C8B-B14F-4D97-AF65-F5344CB8AC3E}">
        <p14:creationId xmlns:p14="http://schemas.microsoft.com/office/powerpoint/2010/main" val="866830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a:solidFill>
                  <a:srgbClr val="512888"/>
                </a:solidFill>
                <a:latin typeface="Myriad Pro" panose="020B0503030403020204" pitchFamily="34" charset="0"/>
              </a:rPr>
              <a:t>Stack Operations</a:t>
            </a:r>
            <a:endParaRPr lang="en-US" sz="5400" dirty="0">
              <a:solidFill>
                <a:srgbClr val="512888"/>
              </a:solidFill>
              <a:latin typeface="Myriad Pro" panose="020B0503030403020204" pitchFamily="34" charset="0"/>
            </a:endParaRP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857D4E-5681-4E44-BCBB-E3F38E0A843E}"/>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push(item)</a:t>
            </a:r>
            <a:endParaRPr lang="en-US" dirty="0">
              <a:latin typeface="Myriad Pro" panose="020B0503030403020204" pitchFamily="34" charset="0"/>
            </a:endParaRPr>
          </a:p>
        </p:txBody>
      </p:sp>
      <p:pic>
        <p:nvPicPr>
          <p:cNvPr id="6" name="Picture 5" descr="A picture containing clock&#10;&#10;Description automatically generated">
            <a:extLst>
              <a:ext uri="{FF2B5EF4-FFF2-40B4-BE49-F238E27FC236}">
                <a16:creationId xmlns:a16="http://schemas.microsoft.com/office/drawing/2014/main" id="{F44B453F-81CE-43A1-B9CA-9B0B7BE15D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743200"/>
            <a:ext cx="4486275" cy="1533525"/>
          </a:xfrm>
          <a:prstGeom prst="rect">
            <a:avLst/>
          </a:prstGeom>
        </p:spPr>
      </p:pic>
    </p:spTree>
    <p:extLst>
      <p:ext uri="{BB962C8B-B14F-4D97-AF65-F5344CB8AC3E}">
        <p14:creationId xmlns:p14="http://schemas.microsoft.com/office/powerpoint/2010/main" val="184054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407968-76FD-468C-B2FE-3234B555CEB2}"/>
              </a:ext>
            </a:extLst>
          </p:cNvPr>
          <p:cNvSpPr/>
          <p:nvPr/>
        </p:nvSpPr>
        <p:spPr>
          <a:xfrm>
            <a:off x="1148576" y="2375210"/>
            <a:ext cx="4891668" cy="1271239"/>
          </a:xfrm>
          <a:prstGeom prst="rect">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2C4CC01E-8FC7-43EC-9945-6D593A340D2C}"/>
              </a:ext>
            </a:extLst>
          </p:cNvPr>
          <p:cNvSpPr/>
          <p:nvPr/>
        </p:nvSpPr>
        <p:spPr>
          <a:xfrm>
            <a:off x="914400" y="2010695"/>
            <a:ext cx="5125844" cy="2836610"/>
          </a:xfrm>
          <a:prstGeom prst="rect">
            <a:avLst/>
          </a:prstGeom>
        </p:spPr>
        <p:txBody>
          <a:bodyPr wrap="square">
            <a:spAutoFit/>
          </a:bodyPr>
          <a:lstStyle/>
          <a:p>
            <a:pPr marR="0" algn="just">
              <a:lnSpc>
                <a:spcPct val="107000"/>
              </a:lnSpc>
              <a:spcBef>
                <a:spcPts val="0"/>
              </a:spcBef>
              <a:spcAft>
                <a:spcPts val="0"/>
              </a:spcAft>
              <a:tabLst>
                <a:tab pos="346075" algn="l"/>
                <a:tab pos="692150" algn="l"/>
              </a:tabLst>
            </a:pPr>
            <a:r>
              <a:rPr lang="en-US" sz="2400" dirty="0">
                <a:latin typeface="Myriad Pro" panose="020B0503030403020204" pitchFamily="34" charset="0"/>
                <a:ea typeface="Calibri" panose="020F0502020204030204" pitchFamily="34" charset="0"/>
                <a:cs typeface="Times New Roman" panose="02020603050405020304" pitchFamily="18" charset="0"/>
              </a:rPr>
              <a:t>function push(item)</a:t>
            </a:r>
            <a:endParaRPr lang="en-US" sz="2800" dirty="0">
              <a:latin typeface="Myriad Pro" panose="020B0503030403020204" pitchFamily="34" charset="0"/>
              <a:ea typeface="Calibri" panose="020F0502020204030204" pitchFamily="34" charset="0"/>
              <a:cs typeface="Times New Roman" panose="02020603050405020304" pitchFamily="18" charset="0"/>
            </a:endParaRPr>
          </a:p>
          <a:p>
            <a:pPr marR="0" algn="just">
              <a:lnSpc>
                <a:spcPct val="107000"/>
              </a:lnSpc>
              <a:spcBef>
                <a:spcPts val="0"/>
              </a:spcBef>
              <a:spcAft>
                <a:spcPts val="0"/>
              </a:spcAft>
              <a:tabLst>
                <a:tab pos="346075" algn="l"/>
                <a:tab pos="692150" algn="l"/>
              </a:tabLst>
            </a:pPr>
            <a:r>
              <a:rPr lang="en-US" sz="2400" dirty="0">
                <a:latin typeface="Myriad Pro" panose="020B0503030403020204" pitchFamily="34" charset="0"/>
                <a:ea typeface="Calibri" panose="020F0502020204030204" pitchFamily="34" charset="0"/>
                <a:cs typeface="Times New Roman" panose="02020603050405020304" pitchFamily="18" charset="0"/>
              </a:rPr>
              <a:t>	if top + 1 == length of </a:t>
            </a:r>
            <a:r>
              <a:rPr lang="en-US" sz="2400" dirty="0" err="1">
                <a:latin typeface="Myriad Pro" panose="020B0503030403020204" pitchFamily="34" charset="0"/>
                <a:ea typeface="Calibri" panose="020F0502020204030204" pitchFamily="34" charset="0"/>
                <a:cs typeface="Times New Roman" panose="02020603050405020304" pitchFamily="18" charset="0"/>
              </a:rPr>
              <a:t>myStack</a:t>
            </a:r>
            <a:r>
              <a:rPr lang="en-US" sz="2400" dirty="0">
                <a:latin typeface="Myriad Pro" panose="020B0503030403020204" pitchFamily="34" charset="0"/>
                <a:ea typeface="Calibri" panose="020F0502020204030204" pitchFamily="34" charset="0"/>
                <a:cs typeface="Times New Roman" panose="02020603050405020304" pitchFamily="18" charset="0"/>
              </a:rPr>
              <a:t> then</a:t>
            </a:r>
            <a:endParaRPr lang="en-US" sz="2800" dirty="0">
              <a:latin typeface="Myriad Pro" panose="020B0503030403020204" pitchFamily="34" charset="0"/>
              <a:ea typeface="Calibri" panose="020F0502020204030204" pitchFamily="34" charset="0"/>
              <a:cs typeface="Times New Roman" panose="02020603050405020304" pitchFamily="18" charset="0"/>
            </a:endParaRPr>
          </a:p>
          <a:p>
            <a:pPr marR="0" algn="just">
              <a:lnSpc>
                <a:spcPct val="107000"/>
              </a:lnSpc>
              <a:spcBef>
                <a:spcPts val="0"/>
              </a:spcBef>
              <a:spcAft>
                <a:spcPts val="0"/>
              </a:spcAft>
              <a:tabLst>
                <a:tab pos="346075" algn="l"/>
                <a:tab pos="692150" algn="l"/>
              </a:tabLst>
            </a:pPr>
            <a:r>
              <a:rPr lang="en-US" sz="2400" dirty="0">
                <a:latin typeface="Myriad Pro" panose="020B0503030403020204" pitchFamily="34" charset="0"/>
                <a:ea typeface="Calibri" panose="020F0502020204030204" pitchFamily="34" charset="0"/>
                <a:cs typeface="Times New Roman" panose="02020603050405020304" pitchFamily="18" charset="0"/>
              </a:rPr>
              <a:t>		throw exception</a:t>
            </a:r>
            <a:endParaRPr lang="en-US" sz="2800" dirty="0">
              <a:latin typeface="Myriad Pro" panose="020B0503030403020204" pitchFamily="34" charset="0"/>
              <a:ea typeface="Calibri" panose="020F0502020204030204" pitchFamily="34" charset="0"/>
              <a:cs typeface="Times New Roman" panose="02020603050405020304" pitchFamily="18" charset="0"/>
            </a:endParaRPr>
          </a:p>
          <a:p>
            <a:pPr marR="0" algn="just">
              <a:lnSpc>
                <a:spcPct val="107000"/>
              </a:lnSpc>
              <a:spcBef>
                <a:spcPts val="0"/>
              </a:spcBef>
              <a:spcAft>
                <a:spcPts val="0"/>
              </a:spcAft>
              <a:tabLst>
                <a:tab pos="346075" algn="l"/>
                <a:tab pos="692150" algn="l"/>
              </a:tabLst>
            </a:pPr>
            <a:r>
              <a:rPr lang="en-US" sz="2400" dirty="0">
                <a:latin typeface="Myriad Pro" panose="020B0503030403020204" pitchFamily="34" charset="0"/>
                <a:ea typeface="Calibri" panose="020F0502020204030204" pitchFamily="34" charset="0"/>
                <a:cs typeface="Times New Roman" panose="02020603050405020304" pitchFamily="18" charset="0"/>
              </a:rPr>
              <a:t>	end if</a:t>
            </a:r>
            <a:endParaRPr lang="en-US" sz="2800" dirty="0">
              <a:latin typeface="Myriad Pro" panose="020B0503030403020204" pitchFamily="34" charset="0"/>
              <a:ea typeface="Calibri" panose="020F0502020204030204" pitchFamily="34" charset="0"/>
              <a:cs typeface="Times New Roman" panose="02020603050405020304" pitchFamily="18" charset="0"/>
            </a:endParaRPr>
          </a:p>
          <a:p>
            <a:pPr marR="0" algn="just">
              <a:lnSpc>
                <a:spcPct val="107000"/>
              </a:lnSpc>
              <a:spcBef>
                <a:spcPts val="0"/>
              </a:spcBef>
              <a:spcAft>
                <a:spcPts val="0"/>
              </a:spcAft>
              <a:tabLst>
                <a:tab pos="346075" algn="l"/>
                <a:tab pos="692150" algn="l"/>
              </a:tabLst>
            </a:pPr>
            <a:r>
              <a:rPr lang="en-US" sz="2400" dirty="0">
                <a:latin typeface="Myriad Pro" panose="020B0503030403020204" pitchFamily="34" charset="0"/>
                <a:ea typeface="Calibri" panose="020F0502020204030204" pitchFamily="34" charset="0"/>
                <a:cs typeface="Times New Roman" panose="02020603050405020304" pitchFamily="18" charset="0"/>
              </a:rPr>
              <a:t>	top = top + 1</a:t>
            </a:r>
            <a:endParaRPr lang="en-US" sz="2800" dirty="0">
              <a:latin typeface="Myriad Pro" panose="020B0503030403020204" pitchFamily="34" charset="0"/>
              <a:ea typeface="Calibri" panose="020F0502020204030204" pitchFamily="34" charset="0"/>
              <a:cs typeface="Times New Roman" panose="02020603050405020304" pitchFamily="18" charset="0"/>
            </a:endParaRPr>
          </a:p>
          <a:p>
            <a:pPr marR="0" algn="just">
              <a:lnSpc>
                <a:spcPct val="107000"/>
              </a:lnSpc>
              <a:spcBef>
                <a:spcPts val="0"/>
              </a:spcBef>
              <a:spcAft>
                <a:spcPts val="0"/>
              </a:spcAft>
              <a:tabLst>
                <a:tab pos="346075" algn="l"/>
                <a:tab pos="692150" algn="l"/>
              </a:tabLst>
            </a:pPr>
            <a:r>
              <a:rPr lang="en-US" sz="2400" dirty="0">
                <a:latin typeface="Myriad Pro" panose="020B0503030403020204" pitchFamily="34" charset="0"/>
                <a:ea typeface="Calibri" panose="020F0502020204030204" pitchFamily="34" charset="0"/>
                <a:cs typeface="Times New Roman" panose="02020603050405020304" pitchFamily="18" charset="0"/>
              </a:rPr>
              <a:t>	</a:t>
            </a:r>
            <a:r>
              <a:rPr lang="en-US" sz="2400" dirty="0" err="1">
                <a:latin typeface="Myriad Pro" panose="020B0503030403020204" pitchFamily="34" charset="0"/>
                <a:ea typeface="Calibri" panose="020F0502020204030204" pitchFamily="34" charset="0"/>
                <a:cs typeface="Times New Roman" panose="02020603050405020304" pitchFamily="18" charset="0"/>
              </a:rPr>
              <a:t>myStack</a:t>
            </a:r>
            <a:r>
              <a:rPr lang="en-US" sz="2400" dirty="0">
                <a:latin typeface="Myriad Pro" panose="020B0503030403020204" pitchFamily="34" charset="0"/>
                <a:ea typeface="Calibri" panose="020F0502020204030204" pitchFamily="34" charset="0"/>
                <a:cs typeface="Times New Roman" panose="02020603050405020304" pitchFamily="18" charset="0"/>
              </a:rPr>
              <a:t>[top] = item</a:t>
            </a:r>
            <a:endParaRPr lang="en-US" sz="2800" dirty="0">
              <a:latin typeface="Myriad Pro" panose="020B0503030403020204" pitchFamily="34" charset="0"/>
              <a:ea typeface="Calibri" panose="020F0502020204030204" pitchFamily="34" charset="0"/>
              <a:cs typeface="Times New Roman" panose="02020603050405020304" pitchFamily="18" charset="0"/>
            </a:endParaRPr>
          </a:p>
          <a:p>
            <a:pPr marR="0" algn="just">
              <a:lnSpc>
                <a:spcPct val="107000"/>
              </a:lnSpc>
              <a:spcBef>
                <a:spcPts val="0"/>
              </a:spcBef>
              <a:spcAft>
                <a:spcPts val="600"/>
              </a:spcAft>
              <a:tabLst>
                <a:tab pos="346075" algn="l"/>
                <a:tab pos="692150" algn="l"/>
              </a:tabLst>
            </a:pPr>
            <a:r>
              <a:rPr lang="en-US" sz="2400" dirty="0">
                <a:latin typeface="Myriad Pro" panose="020B0503030403020204" pitchFamily="34" charset="0"/>
                <a:ea typeface="Calibri" panose="020F0502020204030204" pitchFamily="34" charset="0"/>
                <a:cs typeface="Times New Roman" panose="02020603050405020304" pitchFamily="18" charset="0"/>
              </a:rPr>
              <a:t>end function</a:t>
            </a:r>
            <a:endParaRPr lang="en-US" sz="2800" dirty="0">
              <a:effectLst/>
              <a:latin typeface="Myriad Pro" panose="020B050303040302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96857D4E-5681-4E44-BCBB-E3F38E0A843E}"/>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push(item)</a:t>
            </a:r>
            <a:endParaRPr lang="en-US" dirty="0">
              <a:latin typeface="Myriad Pro" panose="020B0503030403020204" pitchFamily="34" charset="0"/>
            </a:endParaRPr>
          </a:p>
        </p:txBody>
      </p:sp>
    </p:spTree>
    <p:extLst>
      <p:ext uri="{BB962C8B-B14F-4D97-AF65-F5344CB8AC3E}">
        <p14:creationId xmlns:p14="http://schemas.microsoft.com/office/powerpoint/2010/main" val="2134894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clock&#10;&#10;Description automatically generated">
            <a:extLst>
              <a:ext uri="{FF2B5EF4-FFF2-40B4-BE49-F238E27FC236}">
                <a16:creationId xmlns:a16="http://schemas.microsoft.com/office/drawing/2014/main" id="{0E79A9C7-5C73-4741-B758-F9942DC0F9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743200"/>
            <a:ext cx="4486275" cy="1533525"/>
          </a:xfrm>
          <a:prstGeom prst="rect">
            <a:avLst/>
          </a:prstGeom>
        </p:spPr>
      </p:pic>
      <p:sp>
        <p:nvSpPr>
          <p:cNvPr id="3" name="TextBox 2">
            <a:extLst>
              <a:ext uri="{FF2B5EF4-FFF2-40B4-BE49-F238E27FC236}">
                <a16:creationId xmlns:a16="http://schemas.microsoft.com/office/drawing/2014/main" id="{EE642130-979F-47C3-8DD7-67FD663D9AD1}"/>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pop()</a:t>
            </a:r>
            <a:endParaRPr lang="en-US" dirty="0">
              <a:latin typeface="Myriad Pro" panose="020B0503030403020204" pitchFamily="34" charset="0"/>
            </a:endParaRPr>
          </a:p>
        </p:txBody>
      </p:sp>
    </p:spTree>
    <p:extLst>
      <p:ext uri="{BB962C8B-B14F-4D97-AF65-F5344CB8AC3E}">
        <p14:creationId xmlns:p14="http://schemas.microsoft.com/office/powerpoint/2010/main" val="1909648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clock&#10;&#10;Description automatically generated">
            <a:extLst>
              <a:ext uri="{FF2B5EF4-FFF2-40B4-BE49-F238E27FC236}">
                <a16:creationId xmlns:a16="http://schemas.microsoft.com/office/drawing/2014/main" id="{BD3E7B2A-4C63-42CC-8B1E-A0073667FB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743200"/>
            <a:ext cx="4486275" cy="1533525"/>
          </a:xfrm>
          <a:prstGeom prst="rect">
            <a:avLst/>
          </a:prstGeom>
        </p:spPr>
      </p:pic>
      <p:sp>
        <p:nvSpPr>
          <p:cNvPr id="4" name="TextBox 3">
            <a:extLst>
              <a:ext uri="{FF2B5EF4-FFF2-40B4-BE49-F238E27FC236}">
                <a16:creationId xmlns:a16="http://schemas.microsoft.com/office/drawing/2014/main" id="{EAF139F5-6FE4-42A0-A6A2-84C466E5231D}"/>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pop()</a:t>
            </a:r>
            <a:endParaRPr lang="en-US" dirty="0">
              <a:latin typeface="Myriad Pro" panose="020B0503030403020204" pitchFamily="34" charset="0"/>
            </a:endParaRPr>
          </a:p>
        </p:txBody>
      </p:sp>
    </p:spTree>
    <p:extLst>
      <p:ext uri="{BB962C8B-B14F-4D97-AF65-F5344CB8AC3E}">
        <p14:creationId xmlns:p14="http://schemas.microsoft.com/office/powerpoint/2010/main" val="1863727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clock&#10;&#10;Description automatically generated">
            <a:extLst>
              <a:ext uri="{FF2B5EF4-FFF2-40B4-BE49-F238E27FC236}">
                <a16:creationId xmlns:a16="http://schemas.microsoft.com/office/drawing/2014/main" id="{187A009E-DB61-48D9-885B-CE345F5E59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743200"/>
            <a:ext cx="4486275" cy="1533525"/>
          </a:xfrm>
          <a:prstGeom prst="rect">
            <a:avLst/>
          </a:prstGeom>
        </p:spPr>
      </p:pic>
      <p:sp>
        <p:nvSpPr>
          <p:cNvPr id="5" name="TextBox 4">
            <a:extLst>
              <a:ext uri="{FF2B5EF4-FFF2-40B4-BE49-F238E27FC236}">
                <a16:creationId xmlns:a16="http://schemas.microsoft.com/office/drawing/2014/main" id="{092166CA-7303-46D2-8E52-121FCEFBF0BD}"/>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pop()</a:t>
            </a:r>
            <a:endParaRPr lang="en-US" dirty="0">
              <a:latin typeface="Myriad Pro" panose="020B0503030403020204" pitchFamily="34" charset="0"/>
            </a:endParaRPr>
          </a:p>
        </p:txBody>
      </p:sp>
    </p:spTree>
    <p:extLst>
      <p:ext uri="{BB962C8B-B14F-4D97-AF65-F5344CB8AC3E}">
        <p14:creationId xmlns:p14="http://schemas.microsoft.com/office/powerpoint/2010/main" val="3686510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A21F9B-BBFD-4E32-A383-78292AFD793F}"/>
              </a:ext>
            </a:extLst>
          </p:cNvPr>
          <p:cNvSpPr/>
          <p:nvPr/>
        </p:nvSpPr>
        <p:spPr>
          <a:xfrm>
            <a:off x="1148576" y="2375210"/>
            <a:ext cx="3646448" cy="1271239"/>
          </a:xfrm>
          <a:prstGeom prst="rect">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27068AE-9216-46C6-B3AB-D9F08F6A730D}"/>
              </a:ext>
            </a:extLst>
          </p:cNvPr>
          <p:cNvSpPr/>
          <p:nvPr/>
        </p:nvSpPr>
        <p:spPr>
          <a:xfrm>
            <a:off x="914400" y="2008707"/>
            <a:ext cx="4488352" cy="2840586"/>
          </a:xfrm>
          <a:prstGeom prst="rect">
            <a:avLst/>
          </a:prstGeom>
        </p:spPr>
        <p:txBody>
          <a:bodyPr wrap="square">
            <a:spAutoFit/>
          </a:bodyPr>
          <a:lstStyle/>
          <a:p>
            <a:pPr marL="109538" marR="0" algn="just">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function pop()</a:t>
            </a:r>
            <a:endParaRPr lang="en-US" sz="24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	if top == -1 then</a:t>
            </a:r>
            <a:endParaRPr lang="en-US" sz="24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		throw exception</a:t>
            </a:r>
            <a:endParaRPr lang="en-US" sz="24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	end if</a:t>
            </a:r>
            <a:endParaRPr lang="en-US" sz="24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	top = top - 1</a:t>
            </a:r>
            <a:endParaRPr lang="en-US" sz="24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	return </a:t>
            </a:r>
            <a:r>
              <a:rPr lang="en-US" sz="2400" dirty="0" err="1">
                <a:latin typeface="Consolas" panose="020B0609020204030204" pitchFamily="49" charset="0"/>
                <a:ea typeface="Calibri" panose="020F0502020204030204" pitchFamily="34" charset="0"/>
                <a:cs typeface="Times New Roman" panose="02020603050405020304" pitchFamily="18" charset="0"/>
              </a:rPr>
              <a:t>myStack</a:t>
            </a:r>
            <a:r>
              <a:rPr lang="en-US" sz="2400" dirty="0">
                <a:latin typeface="Consolas" panose="020B0609020204030204" pitchFamily="49" charset="0"/>
                <a:ea typeface="Calibri" panose="020F0502020204030204" pitchFamily="34" charset="0"/>
                <a:cs typeface="Times New Roman" panose="02020603050405020304" pitchFamily="18" charset="0"/>
              </a:rPr>
              <a:t>[top+1]</a:t>
            </a:r>
            <a:endParaRPr lang="en-US" sz="24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60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end function</a:t>
            </a:r>
            <a:endParaRPr lang="en-US" sz="2400" dirty="0">
              <a:effectLst/>
              <a:latin typeface="Calibri Light" panose="020F03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3DB5075D-8A04-425B-8087-855C72AA7916}"/>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pop()</a:t>
            </a:r>
            <a:endParaRPr lang="en-US" dirty="0">
              <a:latin typeface="Myriad Pro" panose="020B0503030403020204" pitchFamily="34" charset="0"/>
            </a:endParaRPr>
          </a:p>
        </p:txBody>
      </p:sp>
    </p:spTree>
    <p:extLst>
      <p:ext uri="{BB962C8B-B14F-4D97-AF65-F5344CB8AC3E}">
        <p14:creationId xmlns:p14="http://schemas.microsoft.com/office/powerpoint/2010/main" val="4246374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7068AE-9216-46C6-B3AB-D9F08F6A730D}"/>
              </a:ext>
            </a:extLst>
          </p:cNvPr>
          <p:cNvSpPr/>
          <p:nvPr/>
        </p:nvSpPr>
        <p:spPr>
          <a:xfrm>
            <a:off x="914399" y="2286000"/>
            <a:ext cx="7237141" cy="1258293"/>
          </a:xfrm>
          <a:prstGeom prst="rect">
            <a:avLst/>
          </a:prstGeom>
        </p:spPr>
        <p:txBody>
          <a:bodyPr wrap="square">
            <a:spAutoFit/>
          </a:bodyPr>
          <a:lstStyle/>
          <a:p>
            <a:pPr marL="109538" marR="0" algn="just">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function </a:t>
            </a:r>
            <a:r>
              <a:rPr lang="en-US" sz="2400" dirty="0" err="1">
                <a:latin typeface="Consolas" panose="020B0609020204030204" pitchFamily="49" charset="0"/>
                <a:ea typeface="Calibri" panose="020F0502020204030204" pitchFamily="34" charset="0"/>
                <a:cs typeface="Times New Roman" panose="02020603050405020304" pitchFamily="18" charset="0"/>
              </a:rPr>
              <a:t>isFull</a:t>
            </a:r>
            <a:r>
              <a:rPr lang="en-US" sz="2400" dirty="0">
                <a:latin typeface="Consolas" panose="020B0609020204030204" pitchFamily="49" charset="0"/>
                <a:ea typeface="Calibri" panose="020F0502020204030204" pitchFamily="34" charset="0"/>
                <a:cs typeface="Times New Roman" panose="02020603050405020304" pitchFamily="18" charset="0"/>
              </a:rPr>
              <a:t>()</a:t>
            </a:r>
          </a:p>
          <a:p>
            <a:pPr marL="109538" marR="0" algn="just">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	return top + 1 == length of </a:t>
            </a:r>
            <a:r>
              <a:rPr lang="en-US" sz="2400" dirty="0" err="1">
                <a:latin typeface="Consolas" panose="020B0609020204030204" pitchFamily="49" charset="0"/>
                <a:ea typeface="Calibri" panose="020F0502020204030204" pitchFamily="34" charset="0"/>
                <a:cs typeface="Times New Roman" panose="02020603050405020304" pitchFamily="18" charset="0"/>
              </a:rPr>
              <a:t>myStack</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end function</a:t>
            </a:r>
          </a:p>
        </p:txBody>
      </p:sp>
      <p:sp>
        <p:nvSpPr>
          <p:cNvPr id="3" name="TextBox 2">
            <a:extLst>
              <a:ext uri="{FF2B5EF4-FFF2-40B4-BE49-F238E27FC236}">
                <a16:creationId xmlns:a16="http://schemas.microsoft.com/office/drawing/2014/main" id="{3DB5075D-8A04-425B-8087-855C72AA7916}"/>
              </a:ext>
            </a:extLst>
          </p:cNvPr>
          <p:cNvSpPr txBox="1"/>
          <p:nvPr/>
        </p:nvSpPr>
        <p:spPr>
          <a:xfrm>
            <a:off x="914400" y="914400"/>
            <a:ext cx="2560320" cy="584775"/>
          </a:xfrm>
          <a:prstGeom prst="rect">
            <a:avLst/>
          </a:prstGeom>
          <a:noFill/>
        </p:spPr>
        <p:txBody>
          <a:bodyPr wrap="square" rtlCol="0">
            <a:spAutoFit/>
          </a:bodyPr>
          <a:lstStyle/>
          <a:p>
            <a:r>
              <a:rPr lang="en-US" sz="3200" dirty="0" err="1">
                <a:latin typeface="Myriad Pro" panose="020B0503030403020204" pitchFamily="34" charset="0"/>
              </a:rPr>
              <a:t>isFull</a:t>
            </a:r>
            <a:r>
              <a:rPr lang="en-US" sz="3200" dirty="0">
                <a:latin typeface="Myriad Pro" panose="020B0503030403020204" pitchFamily="34" charset="0"/>
              </a:rPr>
              <a:t>()</a:t>
            </a:r>
            <a:endParaRPr lang="en-US" dirty="0">
              <a:latin typeface="Myriad Pro" panose="020B0503030403020204" pitchFamily="34" charset="0"/>
            </a:endParaRPr>
          </a:p>
        </p:txBody>
      </p:sp>
      <p:pic>
        <p:nvPicPr>
          <p:cNvPr id="5" name="Picture 4" descr="A picture containing clock&#10;&#10;Description automatically generated">
            <a:extLst>
              <a:ext uri="{FF2B5EF4-FFF2-40B4-BE49-F238E27FC236}">
                <a16:creationId xmlns:a16="http://schemas.microsoft.com/office/drawing/2014/main" id="{7FF4B150-5B6D-4010-A71D-145169A577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99" y="4331118"/>
            <a:ext cx="4486275" cy="1533525"/>
          </a:xfrm>
          <a:prstGeom prst="rect">
            <a:avLst/>
          </a:prstGeom>
        </p:spPr>
      </p:pic>
    </p:spTree>
    <p:extLst>
      <p:ext uri="{BB962C8B-B14F-4D97-AF65-F5344CB8AC3E}">
        <p14:creationId xmlns:p14="http://schemas.microsoft.com/office/powerpoint/2010/main" val="1311970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7068AE-9216-46C6-B3AB-D9F08F6A730D}"/>
              </a:ext>
            </a:extLst>
          </p:cNvPr>
          <p:cNvSpPr/>
          <p:nvPr/>
        </p:nvSpPr>
        <p:spPr>
          <a:xfrm>
            <a:off x="914399" y="2286000"/>
            <a:ext cx="7237141" cy="1258293"/>
          </a:xfrm>
          <a:prstGeom prst="rect">
            <a:avLst/>
          </a:prstGeom>
        </p:spPr>
        <p:txBody>
          <a:bodyPr wrap="square">
            <a:spAutoFit/>
          </a:bodyPr>
          <a:lstStyle/>
          <a:p>
            <a:pPr marL="109538" marR="0" algn="just">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function </a:t>
            </a:r>
            <a:r>
              <a:rPr lang="en-US" sz="2400" dirty="0" err="1">
                <a:latin typeface="Consolas" panose="020B0609020204030204" pitchFamily="49" charset="0"/>
                <a:ea typeface="Calibri" panose="020F0502020204030204" pitchFamily="34" charset="0"/>
                <a:cs typeface="Times New Roman" panose="02020603050405020304" pitchFamily="18" charset="0"/>
              </a:rPr>
              <a:t>isEmpty</a:t>
            </a:r>
            <a:r>
              <a:rPr lang="en-US" sz="2400" dirty="0">
                <a:latin typeface="Consolas" panose="020B0609020204030204" pitchFamily="49" charset="0"/>
                <a:ea typeface="Calibri" panose="020F0502020204030204" pitchFamily="34" charset="0"/>
                <a:cs typeface="Times New Roman" panose="02020603050405020304" pitchFamily="18" charset="0"/>
              </a:rPr>
              <a:t>()</a:t>
            </a:r>
          </a:p>
          <a:p>
            <a:pPr marL="109538" marR="0" algn="just">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	return top == -1</a:t>
            </a:r>
          </a:p>
          <a:p>
            <a:pPr marL="109538" marR="0" algn="just">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end function</a:t>
            </a:r>
          </a:p>
        </p:txBody>
      </p:sp>
      <p:sp>
        <p:nvSpPr>
          <p:cNvPr id="3" name="TextBox 2">
            <a:extLst>
              <a:ext uri="{FF2B5EF4-FFF2-40B4-BE49-F238E27FC236}">
                <a16:creationId xmlns:a16="http://schemas.microsoft.com/office/drawing/2014/main" id="{3DB5075D-8A04-425B-8087-855C72AA7916}"/>
              </a:ext>
            </a:extLst>
          </p:cNvPr>
          <p:cNvSpPr txBox="1"/>
          <p:nvPr/>
        </p:nvSpPr>
        <p:spPr>
          <a:xfrm>
            <a:off x="914400" y="914400"/>
            <a:ext cx="2560320" cy="584775"/>
          </a:xfrm>
          <a:prstGeom prst="rect">
            <a:avLst/>
          </a:prstGeom>
          <a:noFill/>
        </p:spPr>
        <p:txBody>
          <a:bodyPr wrap="square" rtlCol="0">
            <a:spAutoFit/>
          </a:bodyPr>
          <a:lstStyle/>
          <a:p>
            <a:r>
              <a:rPr lang="en-US" sz="3200" dirty="0" err="1">
                <a:latin typeface="Myriad Pro" panose="020B0503030403020204" pitchFamily="34" charset="0"/>
              </a:rPr>
              <a:t>isEmpty</a:t>
            </a:r>
            <a:r>
              <a:rPr lang="en-US" sz="3200" dirty="0">
                <a:latin typeface="Myriad Pro" panose="020B0503030403020204" pitchFamily="34" charset="0"/>
              </a:rPr>
              <a:t>()</a:t>
            </a:r>
            <a:endParaRPr lang="en-US" dirty="0">
              <a:latin typeface="Myriad Pro" panose="020B0503030403020204" pitchFamily="34" charset="0"/>
            </a:endParaRPr>
          </a:p>
        </p:txBody>
      </p:sp>
      <p:pic>
        <p:nvPicPr>
          <p:cNvPr id="6" name="Picture 5" descr="A picture containing clock&#10;&#10;Description automatically generated">
            <a:extLst>
              <a:ext uri="{FF2B5EF4-FFF2-40B4-BE49-F238E27FC236}">
                <a16:creationId xmlns:a16="http://schemas.microsoft.com/office/drawing/2014/main" id="{B30CDB05-7A88-43BB-825C-3D64F1B05F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4572000"/>
            <a:ext cx="4486275" cy="1533525"/>
          </a:xfrm>
          <a:prstGeom prst="rect">
            <a:avLst/>
          </a:prstGeom>
        </p:spPr>
      </p:pic>
    </p:spTree>
    <p:extLst>
      <p:ext uri="{BB962C8B-B14F-4D97-AF65-F5344CB8AC3E}">
        <p14:creationId xmlns:p14="http://schemas.microsoft.com/office/powerpoint/2010/main" val="1083283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B5075D-8A04-425B-8087-855C72AA7916}"/>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peek()</a:t>
            </a:r>
            <a:endParaRPr lang="en-US" dirty="0">
              <a:latin typeface="Myriad Pro" panose="020B0503030403020204" pitchFamily="34" charset="0"/>
            </a:endParaRPr>
          </a:p>
        </p:txBody>
      </p:sp>
      <p:sp>
        <p:nvSpPr>
          <p:cNvPr id="5" name="Rectangle 4">
            <a:extLst>
              <a:ext uri="{FF2B5EF4-FFF2-40B4-BE49-F238E27FC236}">
                <a16:creationId xmlns:a16="http://schemas.microsoft.com/office/drawing/2014/main" id="{302DBE48-868A-4BE6-B087-8D3BDB384100}"/>
              </a:ext>
            </a:extLst>
          </p:cNvPr>
          <p:cNvSpPr/>
          <p:nvPr/>
        </p:nvSpPr>
        <p:spPr>
          <a:xfrm>
            <a:off x="1148576" y="2280657"/>
            <a:ext cx="3646448" cy="1198524"/>
          </a:xfrm>
          <a:prstGeom prst="rect">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92C78FE-1F92-4475-BBFD-47ECF8C0B165}"/>
              </a:ext>
            </a:extLst>
          </p:cNvPr>
          <p:cNvSpPr/>
          <p:nvPr/>
        </p:nvSpPr>
        <p:spPr>
          <a:xfrm>
            <a:off x="914400" y="1841439"/>
            <a:ext cx="4488352" cy="2445413"/>
          </a:xfrm>
          <a:prstGeom prst="rect">
            <a:avLst/>
          </a:prstGeom>
        </p:spPr>
        <p:txBody>
          <a:bodyPr wrap="square">
            <a:spAutoFit/>
          </a:bodyPr>
          <a:lstStyle/>
          <a:p>
            <a:pPr marL="109538" marR="0" algn="just">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function peek()</a:t>
            </a:r>
            <a:endParaRPr lang="en-US" sz="24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	if </a:t>
            </a:r>
            <a:r>
              <a:rPr lang="en-US" sz="2400" dirty="0" err="1">
                <a:latin typeface="Consolas" panose="020B0609020204030204" pitchFamily="49" charset="0"/>
                <a:ea typeface="Calibri" panose="020F0502020204030204" pitchFamily="34" charset="0"/>
                <a:cs typeface="Times New Roman" panose="02020603050405020304" pitchFamily="18" charset="0"/>
              </a:rPr>
              <a:t>isEmpty</a:t>
            </a:r>
            <a:r>
              <a:rPr lang="en-US" sz="2400" dirty="0">
                <a:latin typeface="Consolas" panose="020B0609020204030204" pitchFamily="49" charset="0"/>
                <a:ea typeface="Calibri" panose="020F0502020204030204" pitchFamily="34" charset="0"/>
                <a:cs typeface="Times New Roman" panose="02020603050405020304" pitchFamily="18" charset="0"/>
              </a:rPr>
              <a:t>() then</a:t>
            </a:r>
            <a:endParaRPr lang="en-US" sz="24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		throw exception</a:t>
            </a:r>
            <a:endParaRPr lang="en-US" sz="24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	end if</a:t>
            </a:r>
            <a:endParaRPr lang="en-US" sz="24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	return </a:t>
            </a:r>
            <a:r>
              <a:rPr lang="en-US" sz="2400" dirty="0" err="1">
                <a:latin typeface="Consolas" panose="020B0609020204030204" pitchFamily="49" charset="0"/>
                <a:ea typeface="Calibri" panose="020F0502020204030204" pitchFamily="34" charset="0"/>
                <a:cs typeface="Times New Roman" panose="02020603050405020304" pitchFamily="18" charset="0"/>
              </a:rPr>
              <a:t>myStack</a:t>
            </a:r>
            <a:r>
              <a:rPr lang="en-US" sz="2400" dirty="0">
                <a:latin typeface="Consolas" panose="020B0609020204030204" pitchFamily="49" charset="0"/>
                <a:ea typeface="Calibri" panose="020F0502020204030204" pitchFamily="34" charset="0"/>
                <a:cs typeface="Times New Roman" panose="02020603050405020304" pitchFamily="18" charset="0"/>
              </a:rPr>
              <a:t>[top]</a:t>
            </a:r>
            <a:endParaRPr lang="en-US" sz="24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60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end function</a:t>
            </a:r>
            <a:endParaRPr lang="en-US" sz="2400" dirty="0">
              <a:effectLst/>
              <a:latin typeface="Calibri Light" panose="020F0302020204030204" pitchFamily="34" charset="0"/>
              <a:ea typeface="Calibri" panose="020F0502020204030204" pitchFamily="34" charset="0"/>
              <a:cs typeface="Times New Roman" panose="02020603050405020304" pitchFamily="18" charset="0"/>
            </a:endParaRPr>
          </a:p>
        </p:txBody>
      </p:sp>
      <p:pic>
        <p:nvPicPr>
          <p:cNvPr id="8" name="Picture 7" descr="A picture containing clock&#10;&#10;Description automatically generated">
            <a:extLst>
              <a:ext uri="{FF2B5EF4-FFF2-40B4-BE49-F238E27FC236}">
                <a16:creationId xmlns:a16="http://schemas.microsoft.com/office/drawing/2014/main" id="{B544F12D-F660-47E9-8CA1-6ED1BA7605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4806176"/>
            <a:ext cx="4486275" cy="1533525"/>
          </a:xfrm>
          <a:prstGeom prst="rect">
            <a:avLst/>
          </a:prstGeom>
        </p:spPr>
      </p:pic>
    </p:spTree>
    <p:extLst>
      <p:ext uri="{BB962C8B-B14F-4D97-AF65-F5344CB8AC3E}">
        <p14:creationId xmlns:p14="http://schemas.microsoft.com/office/powerpoint/2010/main" val="570553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B5075D-8A04-425B-8087-855C72AA7916}"/>
              </a:ext>
            </a:extLst>
          </p:cNvPr>
          <p:cNvSpPr txBox="1"/>
          <p:nvPr/>
        </p:nvSpPr>
        <p:spPr>
          <a:xfrm>
            <a:off x="914399" y="914400"/>
            <a:ext cx="8151542" cy="584775"/>
          </a:xfrm>
          <a:prstGeom prst="rect">
            <a:avLst/>
          </a:prstGeom>
          <a:noFill/>
        </p:spPr>
        <p:txBody>
          <a:bodyPr wrap="square" rtlCol="0">
            <a:spAutoFit/>
          </a:bodyPr>
          <a:lstStyle/>
          <a:p>
            <a:r>
              <a:rPr lang="en-US" sz="3200" dirty="0" err="1">
                <a:latin typeface="Myriad Pro" panose="020B0503030403020204" pitchFamily="34" charset="0"/>
              </a:rPr>
              <a:t>doubleCapacity</a:t>
            </a:r>
            <a:r>
              <a:rPr lang="en-US" sz="3200" dirty="0">
                <a:latin typeface="Myriad Pro" panose="020B0503030403020204" pitchFamily="34" charset="0"/>
              </a:rPr>
              <a:t>() </a:t>
            </a:r>
            <a:r>
              <a:rPr lang="en-US" sz="3200" i="1" dirty="0">
                <a:latin typeface="Myriad Pro" panose="020B0503030403020204" pitchFamily="34" charset="0"/>
              </a:rPr>
              <a:t>– for traditional languages</a:t>
            </a:r>
            <a:endParaRPr lang="en-US" i="1" dirty="0">
              <a:latin typeface="Myriad Pro" panose="020B0503030403020204" pitchFamily="34" charset="0"/>
            </a:endParaRPr>
          </a:p>
        </p:txBody>
      </p:sp>
      <p:sp>
        <p:nvSpPr>
          <p:cNvPr id="7" name="Rectangle 6">
            <a:extLst>
              <a:ext uri="{FF2B5EF4-FFF2-40B4-BE49-F238E27FC236}">
                <a16:creationId xmlns:a16="http://schemas.microsoft.com/office/drawing/2014/main" id="{E92C78FE-1F92-4475-BBFD-47ECF8C0B165}"/>
              </a:ext>
            </a:extLst>
          </p:cNvPr>
          <p:cNvSpPr/>
          <p:nvPr/>
        </p:nvSpPr>
        <p:spPr>
          <a:xfrm>
            <a:off x="914400" y="2181145"/>
            <a:ext cx="5709424" cy="3539430"/>
          </a:xfrm>
          <a:prstGeom prst="rect">
            <a:avLst/>
          </a:prstGeom>
        </p:spPr>
        <p:txBody>
          <a:bodyPr wrap="square">
            <a:spAutoFit/>
          </a:bodyPr>
          <a:lstStyle/>
          <a:p>
            <a:pPr marL="457200" lvl="0" indent="-457200">
              <a:buFont typeface="+mj-lt"/>
              <a:buAutoNum type="arabicPeriod"/>
            </a:pPr>
            <a:r>
              <a:rPr lang="en-US" sz="2800" dirty="0"/>
              <a:t>Create a new array with twice the capacity of the existing array, </a:t>
            </a:r>
          </a:p>
          <a:p>
            <a:pPr marL="457200" lvl="0" indent="-457200">
              <a:buFont typeface="+mj-lt"/>
              <a:buAutoNum type="arabicPeriod"/>
            </a:pPr>
            <a:endParaRPr lang="en-US" sz="2800" dirty="0"/>
          </a:p>
          <a:p>
            <a:pPr marL="457200" lvl="0" indent="-457200">
              <a:buFont typeface="+mj-lt"/>
              <a:buAutoNum type="arabicPeriod"/>
            </a:pPr>
            <a:r>
              <a:rPr lang="en-US" sz="2800" dirty="0"/>
              <a:t>Copy the contents of original array into the new array,</a:t>
            </a:r>
          </a:p>
          <a:p>
            <a:pPr marL="457200" lvl="0" indent="-457200">
              <a:buFont typeface="+mj-lt"/>
              <a:buAutoNum type="arabicPeriod"/>
            </a:pPr>
            <a:endParaRPr lang="en-US" sz="2800" dirty="0"/>
          </a:p>
          <a:p>
            <a:pPr marL="457200" lvl="0" indent="-457200">
              <a:buFont typeface="+mj-lt"/>
              <a:buAutoNum type="arabicPeriod"/>
            </a:pPr>
            <a:r>
              <a:rPr lang="en-US" sz="2800" dirty="0"/>
              <a:t>Point the '</a:t>
            </a:r>
            <a:r>
              <a:rPr lang="en-US" sz="2800" dirty="0" err="1"/>
              <a:t>myStack</a:t>
            </a:r>
            <a:r>
              <a:rPr lang="en-US" sz="2800" dirty="0"/>
              <a:t>' array at the new array. </a:t>
            </a:r>
            <a:endParaRPr lang="en-US" sz="2800" dirty="0">
              <a:effectLst/>
            </a:endParaRPr>
          </a:p>
        </p:txBody>
      </p:sp>
    </p:spTree>
    <p:extLst>
      <p:ext uri="{BB962C8B-B14F-4D97-AF65-F5344CB8AC3E}">
        <p14:creationId xmlns:p14="http://schemas.microsoft.com/office/powerpoint/2010/main" val="1219909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921CA4-CA77-408F-B007-74D604A7FC9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5532" y="1459832"/>
            <a:ext cx="4665646" cy="4629551"/>
          </a:xfrm>
          <a:prstGeom prst="rect">
            <a:avLst/>
          </a:prstGeom>
          <a:noFill/>
          <a:ln>
            <a:noFill/>
          </a:ln>
        </p:spPr>
      </p:pic>
    </p:spTree>
    <p:extLst>
      <p:ext uri="{BB962C8B-B14F-4D97-AF65-F5344CB8AC3E}">
        <p14:creationId xmlns:p14="http://schemas.microsoft.com/office/powerpoint/2010/main" val="1082338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B5075D-8A04-425B-8087-855C72AA7916}"/>
              </a:ext>
            </a:extLst>
          </p:cNvPr>
          <p:cNvSpPr txBox="1"/>
          <p:nvPr/>
        </p:nvSpPr>
        <p:spPr>
          <a:xfrm>
            <a:off x="914399" y="914400"/>
            <a:ext cx="3646447" cy="584775"/>
          </a:xfrm>
          <a:prstGeom prst="rect">
            <a:avLst/>
          </a:prstGeom>
          <a:noFill/>
        </p:spPr>
        <p:txBody>
          <a:bodyPr wrap="square" rtlCol="0">
            <a:spAutoFit/>
          </a:bodyPr>
          <a:lstStyle/>
          <a:p>
            <a:r>
              <a:rPr lang="en-US" sz="3200" dirty="0" err="1">
                <a:latin typeface="Myriad Pro" panose="020B0503030403020204" pitchFamily="34" charset="0"/>
              </a:rPr>
              <a:t>doubleCapacity</a:t>
            </a:r>
            <a:r>
              <a:rPr lang="en-US" sz="3200" dirty="0">
                <a:latin typeface="Myriad Pro" panose="020B0503030403020204" pitchFamily="34" charset="0"/>
              </a:rPr>
              <a:t>()</a:t>
            </a:r>
            <a:endParaRPr lang="en-US" dirty="0">
              <a:latin typeface="Myriad Pro" panose="020B0503030403020204" pitchFamily="34" charset="0"/>
            </a:endParaRPr>
          </a:p>
        </p:txBody>
      </p:sp>
      <p:sp>
        <p:nvSpPr>
          <p:cNvPr id="7" name="Rectangle 6">
            <a:extLst>
              <a:ext uri="{FF2B5EF4-FFF2-40B4-BE49-F238E27FC236}">
                <a16:creationId xmlns:a16="http://schemas.microsoft.com/office/drawing/2014/main" id="{E92C78FE-1F92-4475-BBFD-47ECF8C0B165}"/>
              </a:ext>
            </a:extLst>
          </p:cNvPr>
          <p:cNvSpPr/>
          <p:nvPr/>
        </p:nvSpPr>
        <p:spPr>
          <a:xfrm>
            <a:off x="914399" y="1841439"/>
            <a:ext cx="10013795" cy="2838982"/>
          </a:xfrm>
          <a:prstGeom prst="rect">
            <a:avLst/>
          </a:prstGeom>
        </p:spPr>
        <p:txBody>
          <a:bodyPr wrap="square">
            <a:spAutoFit/>
          </a:bodyPr>
          <a:lstStyle/>
          <a:p>
            <a:pPr marL="109538" marR="0">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function </a:t>
            </a:r>
            <a:r>
              <a:rPr lang="en-US" sz="2400" dirty="0" err="1">
                <a:latin typeface="Consolas" panose="020B0609020204030204" pitchFamily="49" charset="0"/>
                <a:ea typeface="Calibri" panose="020F0502020204030204" pitchFamily="34" charset="0"/>
                <a:cs typeface="Times New Roman" panose="02020603050405020304" pitchFamily="18" charset="0"/>
              </a:rPr>
              <a:t>doubleCapacity</a:t>
            </a:r>
            <a:r>
              <a:rPr lang="en-US" sz="2400" dirty="0">
                <a:latin typeface="Consolas" panose="020B0609020204030204" pitchFamily="49" charset="0"/>
                <a:ea typeface="Calibri" panose="020F0502020204030204" pitchFamily="34" charset="0"/>
                <a:cs typeface="Times New Roman" panose="02020603050405020304" pitchFamily="18" charset="0"/>
              </a:rPr>
              <a:t>()</a:t>
            </a:r>
          </a:p>
          <a:p>
            <a:pPr marL="109538" marR="0">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	</a:t>
            </a:r>
            <a:r>
              <a:rPr lang="en-US" sz="2400" dirty="0" err="1">
                <a:latin typeface="Consolas" panose="020B0609020204030204" pitchFamily="49" charset="0"/>
                <a:ea typeface="Calibri" panose="020F0502020204030204" pitchFamily="34" charset="0"/>
                <a:cs typeface="Times New Roman" panose="02020603050405020304" pitchFamily="18" charset="0"/>
              </a:rPr>
              <a:t>newStack</a:t>
            </a:r>
            <a:r>
              <a:rPr lang="en-US" sz="2400" dirty="0">
                <a:latin typeface="Consolas" panose="020B0609020204030204" pitchFamily="49" charset="0"/>
                <a:ea typeface="Calibri" panose="020F0502020204030204" pitchFamily="34" charset="0"/>
                <a:cs typeface="Times New Roman" panose="02020603050405020304" pitchFamily="18" charset="0"/>
              </a:rPr>
              <a:t> = new array of size </a:t>
            </a:r>
            <a:r>
              <a:rPr lang="en-US" sz="2400" dirty="0" err="1">
                <a:latin typeface="Consolas" panose="020B0609020204030204" pitchFamily="49" charset="0"/>
                <a:ea typeface="Calibri" panose="020F0502020204030204" pitchFamily="34" charset="0"/>
                <a:cs typeface="Times New Roman" panose="02020603050405020304" pitchFamily="18" charset="0"/>
              </a:rPr>
              <a:t>myStack</a:t>
            </a:r>
            <a:r>
              <a:rPr lang="en-US" sz="2400" dirty="0">
                <a:latin typeface="Consolas" panose="020B0609020204030204" pitchFamily="49" charset="0"/>
                <a:ea typeface="Calibri" panose="020F0502020204030204" pitchFamily="34" charset="0"/>
                <a:cs typeface="Times New Roman" panose="02020603050405020304" pitchFamily="18" charset="0"/>
              </a:rPr>
              <a:t> capacity * 2</a:t>
            </a:r>
          </a:p>
          <a:p>
            <a:pPr marL="109538" marR="0">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	for </a:t>
            </a:r>
            <a:r>
              <a:rPr lang="en-US" sz="2400" dirty="0" err="1">
                <a:latin typeface="Consolas" panose="020B0609020204030204" pitchFamily="49" charset="0"/>
                <a:ea typeface="Calibri" panose="020F0502020204030204" pitchFamily="34" charset="0"/>
                <a:cs typeface="Times New Roman" panose="02020603050405020304" pitchFamily="18" charset="0"/>
              </a:rPr>
              <a:t>i</a:t>
            </a:r>
            <a:r>
              <a:rPr lang="en-US" sz="2400" dirty="0">
                <a:latin typeface="Consolas" panose="020B0609020204030204" pitchFamily="49" charset="0"/>
                <a:ea typeface="Calibri" panose="020F0502020204030204" pitchFamily="34" charset="0"/>
                <a:cs typeface="Times New Roman" panose="02020603050405020304" pitchFamily="18" charset="0"/>
              </a:rPr>
              <a:t> = 0 to top</a:t>
            </a:r>
          </a:p>
          <a:p>
            <a:pPr marL="109538" marR="0">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		</a:t>
            </a:r>
            <a:r>
              <a:rPr lang="en-US" sz="2400" dirty="0" err="1">
                <a:latin typeface="Consolas" panose="020B0609020204030204" pitchFamily="49" charset="0"/>
                <a:ea typeface="Calibri" panose="020F0502020204030204" pitchFamily="34" charset="0"/>
                <a:cs typeface="Times New Roman" panose="02020603050405020304" pitchFamily="18" charset="0"/>
              </a:rPr>
              <a:t>newStack</a:t>
            </a:r>
            <a:r>
              <a:rPr lang="en-US" sz="2400" dirty="0">
                <a:latin typeface="Consolas" panose="020B0609020204030204" pitchFamily="49" charset="0"/>
                <a:ea typeface="Calibri" panose="020F0502020204030204" pitchFamily="34" charset="0"/>
                <a:cs typeface="Times New Roman" panose="02020603050405020304" pitchFamily="18" charset="0"/>
              </a:rPr>
              <a:t>[</a:t>
            </a:r>
            <a:r>
              <a:rPr lang="en-US" sz="2400" dirty="0" err="1">
                <a:latin typeface="Consolas" panose="020B0609020204030204" pitchFamily="49" charset="0"/>
                <a:ea typeface="Calibri" panose="020F0502020204030204" pitchFamily="34" charset="0"/>
                <a:cs typeface="Times New Roman" panose="02020603050405020304" pitchFamily="18" charset="0"/>
              </a:rPr>
              <a:t>i</a:t>
            </a:r>
            <a:r>
              <a:rPr lang="en-US" sz="2400" dirty="0">
                <a:latin typeface="Consolas" panose="020B0609020204030204" pitchFamily="49" charset="0"/>
                <a:ea typeface="Calibri" panose="020F0502020204030204" pitchFamily="34" charset="0"/>
                <a:cs typeface="Times New Roman" panose="02020603050405020304" pitchFamily="18" charset="0"/>
              </a:rPr>
              <a:t>] = </a:t>
            </a:r>
            <a:r>
              <a:rPr lang="en-US" sz="2400" dirty="0" err="1">
                <a:latin typeface="Consolas" panose="020B0609020204030204" pitchFamily="49" charset="0"/>
                <a:ea typeface="Calibri" panose="020F0502020204030204" pitchFamily="34" charset="0"/>
                <a:cs typeface="Times New Roman" panose="02020603050405020304" pitchFamily="18" charset="0"/>
              </a:rPr>
              <a:t>myStack</a:t>
            </a:r>
            <a:r>
              <a:rPr lang="en-US" sz="2400" dirty="0">
                <a:latin typeface="Consolas" panose="020B0609020204030204" pitchFamily="49" charset="0"/>
                <a:ea typeface="Calibri" panose="020F0502020204030204" pitchFamily="34" charset="0"/>
                <a:cs typeface="Times New Roman" panose="02020603050405020304" pitchFamily="18" charset="0"/>
              </a:rPr>
              <a:t>[</a:t>
            </a:r>
            <a:r>
              <a:rPr lang="en-US" sz="2400" dirty="0" err="1">
                <a:latin typeface="Consolas" panose="020B0609020204030204" pitchFamily="49" charset="0"/>
                <a:ea typeface="Calibri" panose="020F0502020204030204" pitchFamily="34" charset="0"/>
                <a:cs typeface="Times New Roman" panose="02020603050405020304" pitchFamily="18" charset="0"/>
              </a:rPr>
              <a:t>i</a:t>
            </a:r>
            <a:r>
              <a:rPr lang="en-US" sz="2400" dirty="0">
                <a:latin typeface="Consolas" panose="020B0609020204030204" pitchFamily="49" charset="0"/>
                <a:ea typeface="Calibri" panose="020F0502020204030204" pitchFamily="34" charset="0"/>
                <a:cs typeface="Times New Roman" panose="02020603050405020304" pitchFamily="18" charset="0"/>
              </a:rPr>
              <a:t>]</a:t>
            </a:r>
          </a:p>
          <a:p>
            <a:pPr marL="109538" marR="0">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	end for</a:t>
            </a:r>
          </a:p>
          <a:p>
            <a:pPr marL="109538" marR="0">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	</a:t>
            </a:r>
            <a:r>
              <a:rPr lang="en-US" sz="2400" dirty="0" err="1">
                <a:latin typeface="Consolas" panose="020B0609020204030204" pitchFamily="49" charset="0"/>
                <a:ea typeface="Calibri" panose="020F0502020204030204" pitchFamily="34" charset="0"/>
                <a:cs typeface="Times New Roman" panose="02020603050405020304" pitchFamily="18" charset="0"/>
              </a:rPr>
              <a:t>myStack</a:t>
            </a:r>
            <a:r>
              <a:rPr lang="en-US" sz="2400" dirty="0">
                <a:latin typeface="Consolas" panose="020B0609020204030204" pitchFamily="49" charset="0"/>
                <a:ea typeface="Calibri" panose="020F0502020204030204" pitchFamily="34" charset="0"/>
                <a:cs typeface="Times New Roman" panose="02020603050405020304" pitchFamily="18" charset="0"/>
              </a:rPr>
              <a:t> = </a:t>
            </a:r>
            <a:r>
              <a:rPr lang="en-US" sz="2400" dirty="0" err="1">
                <a:latin typeface="Consolas" panose="020B0609020204030204" pitchFamily="49" charset="0"/>
                <a:ea typeface="Calibri" panose="020F0502020204030204" pitchFamily="34" charset="0"/>
                <a:cs typeface="Times New Roman" panose="02020603050405020304" pitchFamily="18" charset="0"/>
              </a:rPr>
              <a:t>newStack</a:t>
            </a:r>
            <a:r>
              <a:rPr lang="en-US" sz="2400" dirty="0">
                <a:latin typeface="Consolas" panose="020B0609020204030204" pitchFamily="49" charset="0"/>
                <a:ea typeface="Calibri" panose="020F0502020204030204" pitchFamily="34" charset="0"/>
                <a:cs typeface="Times New Roman" panose="02020603050405020304" pitchFamily="18" charset="0"/>
              </a:rPr>
              <a:t> </a:t>
            </a:r>
          </a:p>
          <a:p>
            <a:pPr marL="109538" marR="0">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end function</a:t>
            </a:r>
          </a:p>
        </p:txBody>
      </p:sp>
      <p:pic>
        <p:nvPicPr>
          <p:cNvPr id="4" name="Picture 3" descr="A picture containing clock, drawing&#10;&#10;Description automatically generated">
            <a:extLst>
              <a:ext uri="{FF2B5EF4-FFF2-40B4-BE49-F238E27FC236}">
                <a16:creationId xmlns:a16="http://schemas.microsoft.com/office/drawing/2014/main" id="{8FA1E730-43A4-41C3-A74C-FBA8CDBFFD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99" y="5029200"/>
            <a:ext cx="2200275" cy="1533525"/>
          </a:xfrm>
          <a:prstGeom prst="rect">
            <a:avLst/>
          </a:prstGeom>
        </p:spPr>
      </p:pic>
    </p:spTree>
    <p:extLst>
      <p:ext uri="{BB962C8B-B14F-4D97-AF65-F5344CB8AC3E}">
        <p14:creationId xmlns:p14="http://schemas.microsoft.com/office/powerpoint/2010/main" val="1713329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B5075D-8A04-425B-8087-855C72AA7916}"/>
              </a:ext>
            </a:extLst>
          </p:cNvPr>
          <p:cNvSpPr txBox="1"/>
          <p:nvPr/>
        </p:nvSpPr>
        <p:spPr>
          <a:xfrm>
            <a:off x="914399" y="914400"/>
            <a:ext cx="3646447" cy="584775"/>
          </a:xfrm>
          <a:prstGeom prst="rect">
            <a:avLst/>
          </a:prstGeom>
          <a:noFill/>
        </p:spPr>
        <p:txBody>
          <a:bodyPr wrap="square" rtlCol="0">
            <a:spAutoFit/>
          </a:bodyPr>
          <a:lstStyle/>
          <a:p>
            <a:r>
              <a:rPr lang="en-US" sz="3200" dirty="0" err="1">
                <a:latin typeface="Myriad Pro" panose="020B0503030403020204" pitchFamily="34" charset="0"/>
              </a:rPr>
              <a:t>doubleCapacity</a:t>
            </a:r>
            <a:r>
              <a:rPr lang="en-US" sz="3200" dirty="0">
                <a:latin typeface="Myriad Pro" panose="020B0503030403020204" pitchFamily="34" charset="0"/>
              </a:rPr>
              <a:t>()</a:t>
            </a:r>
            <a:endParaRPr lang="en-US" dirty="0">
              <a:latin typeface="Myriad Pro" panose="020B0503030403020204" pitchFamily="34" charset="0"/>
            </a:endParaRPr>
          </a:p>
        </p:txBody>
      </p:sp>
      <p:sp>
        <p:nvSpPr>
          <p:cNvPr id="7" name="Rectangle 6">
            <a:extLst>
              <a:ext uri="{FF2B5EF4-FFF2-40B4-BE49-F238E27FC236}">
                <a16:creationId xmlns:a16="http://schemas.microsoft.com/office/drawing/2014/main" id="{E92C78FE-1F92-4475-BBFD-47ECF8C0B165}"/>
              </a:ext>
            </a:extLst>
          </p:cNvPr>
          <p:cNvSpPr/>
          <p:nvPr/>
        </p:nvSpPr>
        <p:spPr>
          <a:xfrm>
            <a:off x="914399" y="1841439"/>
            <a:ext cx="10013795" cy="2838982"/>
          </a:xfrm>
          <a:prstGeom prst="rect">
            <a:avLst/>
          </a:prstGeom>
        </p:spPr>
        <p:txBody>
          <a:bodyPr wrap="square">
            <a:spAutoFit/>
          </a:bodyPr>
          <a:lstStyle/>
          <a:p>
            <a:pPr marL="109538" marR="0" algn="just">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function </a:t>
            </a:r>
            <a:r>
              <a:rPr lang="en-US" sz="2400" dirty="0" err="1">
                <a:latin typeface="Consolas" panose="020B0609020204030204" pitchFamily="49" charset="0"/>
                <a:ea typeface="Calibri" panose="020F0502020204030204" pitchFamily="34" charset="0"/>
                <a:cs typeface="Times New Roman" panose="02020603050405020304" pitchFamily="18" charset="0"/>
              </a:rPr>
              <a:t>doubleCapacity</a:t>
            </a:r>
            <a:r>
              <a:rPr lang="en-US" sz="2400" dirty="0">
                <a:latin typeface="Consolas" panose="020B0609020204030204" pitchFamily="49" charset="0"/>
                <a:ea typeface="Calibri" panose="020F0502020204030204" pitchFamily="34" charset="0"/>
                <a:cs typeface="Times New Roman" panose="02020603050405020304" pitchFamily="18" charset="0"/>
              </a:rPr>
              <a:t>()</a:t>
            </a:r>
          </a:p>
          <a:p>
            <a:pPr marL="109538" marR="0" algn="just">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	</a:t>
            </a:r>
            <a:r>
              <a:rPr lang="en-US" sz="2400" dirty="0" err="1">
                <a:latin typeface="Consolas" panose="020B0609020204030204" pitchFamily="49" charset="0"/>
                <a:ea typeface="Calibri" panose="020F0502020204030204" pitchFamily="34" charset="0"/>
                <a:cs typeface="Times New Roman" panose="02020603050405020304" pitchFamily="18" charset="0"/>
              </a:rPr>
              <a:t>newStack</a:t>
            </a:r>
            <a:r>
              <a:rPr lang="en-US" sz="2400" dirty="0">
                <a:latin typeface="Consolas" panose="020B0609020204030204" pitchFamily="49" charset="0"/>
                <a:ea typeface="Calibri" panose="020F0502020204030204" pitchFamily="34" charset="0"/>
                <a:cs typeface="Times New Roman" panose="02020603050405020304" pitchFamily="18" charset="0"/>
              </a:rPr>
              <a:t> = new array of size </a:t>
            </a:r>
            <a:r>
              <a:rPr lang="en-US" sz="2400" dirty="0" err="1">
                <a:latin typeface="Consolas" panose="020B0609020204030204" pitchFamily="49" charset="0"/>
                <a:ea typeface="Calibri" panose="020F0502020204030204" pitchFamily="34" charset="0"/>
                <a:cs typeface="Times New Roman" panose="02020603050405020304" pitchFamily="18" charset="0"/>
              </a:rPr>
              <a:t>myStack</a:t>
            </a:r>
            <a:r>
              <a:rPr lang="en-US" sz="2400" dirty="0">
                <a:latin typeface="Consolas" panose="020B0609020204030204" pitchFamily="49" charset="0"/>
                <a:ea typeface="Calibri" panose="020F0502020204030204" pitchFamily="34" charset="0"/>
                <a:cs typeface="Times New Roman" panose="02020603050405020304" pitchFamily="18" charset="0"/>
              </a:rPr>
              <a:t> capacity * 2</a:t>
            </a:r>
          </a:p>
          <a:p>
            <a:pPr marL="109538" marR="0" algn="just">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	for </a:t>
            </a:r>
            <a:r>
              <a:rPr lang="en-US" sz="2400" dirty="0" err="1">
                <a:latin typeface="Consolas" panose="020B0609020204030204" pitchFamily="49" charset="0"/>
                <a:ea typeface="Calibri" panose="020F0502020204030204" pitchFamily="34" charset="0"/>
                <a:cs typeface="Times New Roman" panose="02020603050405020304" pitchFamily="18" charset="0"/>
              </a:rPr>
              <a:t>i</a:t>
            </a:r>
            <a:r>
              <a:rPr lang="en-US" sz="2400" dirty="0">
                <a:latin typeface="Consolas" panose="020B0609020204030204" pitchFamily="49" charset="0"/>
                <a:ea typeface="Calibri" panose="020F0502020204030204" pitchFamily="34" charset="0"/>
                <a:cs typeface="Times New Roman" panose="02020603050405020304" pitchFamily="18" charset="0"/>
              </a:rPr>
              <a:t> = 0 to top</a:t>
            </a:r>
          </a:p>
          <a:p>
            <a:pPr marL="109538" marR="0" algn="just">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		</a:t>
            </a:r>
            <a:r>
              <a:rPr lang="en-US" sz="2400" dirty="0" err="1">
                <a:latin typeface="Consolas" panose="020B0609020204030204" pitchFamily="49" charset="0"/>
                <a:ea typeface="Calibri" panose="020F0502020204030204" pitchFamily="34" charset="0"/>
                <a:cs typeface="Times New Roman" panose="02020603050405020304" pitchFamily="18" charset="0"/>
              </a:rPr>
              <a:t>newStack</a:t>
            </a:r>
            <a:r>
              <a:rPr lang="en-US" sz="2400" dirty="0">
                <a:latin typeface="Consolas" panose="020B0609020204030204" pitchFamily="49" charset="0"/>
                <a:ea typeface="Calibri" panose="020F0502020204030204" pitchFamily="34" charset="0"/>
                <a:cs typeface="Times New Roman" panose="02020603050405020304" pitchFamily="18" charset="0"/>
              </a:rPr>
              <a:t>[</a:t>
            </a:r>
            <a:r>
              <a:rPr lang="en-US" sz="2400" dirty="0" err="1">
                <a:latin typeface="Consolas" panose="020B0609020204030204" pitchFamily="49" charset="0"/>
                <a:ea typeface="Calibri" panose="020F0502020204030204" pitchFamily="34" charset="0"/>
                <a:cs typeface="Times New Roman" panose="02020603050405020304" pitchFamily="18" charset="0"/>
              </a:rPr>
              <a:t>i</a:t>
            </a:r>
            <a:r>
              <a:rPr lang="en-US" sz="2400" dirty="0">
                <a:latin typeface="Consolas" panose="020B0609020204030204" pitchFamily="49" charset="0"/>
                <a:ea typeface="Calibri" panose="020F0502020204030204" pitchFamily="34" charset="0"/>
                <a:cs typeface="Times New Roman" panose="02020603050405020304" pitchFamily="18" charset="0"/>
              </a:rPr>
              <a:t>] = </a:t>
            </a:r>
            <a:r>
              <a:rPr lang="en-US" sz="2400" dirty="0" err="1">
                <a:latin typeface="Consolas" panose="020B0609020204030204" pitchFamily="49" charset="0"/>
                <a:ea typeface="Calibri" panose="020F0502020204030204" pitchFamily="34" charset="0"/>
                <a:cs typeface="Times New Roman" panose="02020603050405020304" pitchFamily="18" charset="0"/>
              </a:rPr>
              <a:t>myStack</a:t>
            </a:r>
            <a:r>
              <a:rPr lang="en-US" sz="2400" dirty="0">
                <a:latin typeface="Consolas" panose="020B0609020204030204" pitchFamily="49" charset="0"/>
                <a:ea typeface="Calibri" panose="020F0502020204030204" pitchFamily="34" charset="0"/>
                <a:cs typeface="Times New Roman" panose="02020603050405020304" pitchFamily="18" charset="0"/>
              </a:rPr>
              <a:t>[</a:t>
            </a:r>
            <a:r>
              <a:rPr lang="en-US" sz="2400" dirty="0" err="1">
                <a:latin typeface="Consolas" panose="020B0609020204030204" pitchFamily="49" charset="0"/>
                <a:ea typeface="Calibri" panose="020F0502020204030204" pitchFamily="34" charset="0"/>
                <a:cs typeface="Times New Roman" panose="02020603050405020304" pitchFamily="18" charset="0"/>
              </a:rPr>
              <a:t>i</a:t>
            </a:r>
            <a:r>
              <a:rPr lang="en-US" sz="2400" dirty="0">
                <a:latin typeface="Consolas" panose="020B0609020204030204" pitchFamily="49" charset="0"/>
                <a:ea typeface="Calibri" panose="020F0502020204030204" pitchFamily="34" charset="0"/>
                <a:cs typeface="Times New Roman" panose="02020603050405020304" pitchFamily="18" charset="0"/>
              </a:rPr>
              <a:t>]</a:t>
            </a:r>
          </a:p>
          <a:p>
            <a:pPr marL="109538" marR="0" algn="just">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	end for</a:t>
            </a:r>
          </a:p>
          <a:p>
            <a:pPr marL="109538" marR="0" algn="just">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	</a:t>
            </a:r>
            <a:r>
              <a:rPr lang="en-US" sz="2400" dirty="0" err="1">
                <a:latin typeface="Consolas" panose="020B0609020204030204" pitchFamily="49" charset="0"/>
                <a:ea typeface="Calibri" panose="020F0502020204030204" pitchFamily="34" charset="0"/>
                <a:cs typeface="Times New Roman" panose="02020603050405020304" pitchFamily="18" charset="0"/>
              </a:rPr>
              <a:t>myStack</a:t>
            </a:r>
            <a:r>
              <a:rPr lang="en-US" sz="2400" dirty="0">
                <a:latin typeface="Consolas" panose="020B0609020204030204" pitchFamily="49" charset="0"/>
                <a:ea typeface="Calibri" panose="020F0502020204030204" pitchFamily="34" charset="0"/>
                <a:cs typeface="Times New Roman" panose="02020603050405020304" pitchFamily="18" charset="0"/>
              </a:rPr>
              <a:t> = </a:t>
            </a:r>
            <a:r>
              <a:rPr lang="en-US" sz="2400" dirty="0" err="1">
                <a:latin typeface="Consolas" panose="020B0609020204030204" pitchFamily="49" charset="0"/>
                <a:ea typeface="Calibri" panose="020F0502020204030204" pitchFamily="34" charset="0"/>
                <a:cs typeface="Times New Roman" panose="02020603050405020304" pitchFamily="18" charset="0"/>
              </a:rPr>
              <a:t>newStack</a:t>
            </a:r>
            <a:r>
              <a:rPr lang="en-US" sz="2400" dirty="0">
                <a:latin typeface="Consolas" panose="020B0609020204030204" pitchFamily="49" charset="0"/>
                <a:ea typeface="Calibri" panose="020F0502020204030204" pitchFamily="34" charset="0"/>
                <a:cs typeface="Times New Roman" panose="02020603050405020304" pitchFamily="18" charset="0"/>
              </a:rPr>
              <a:t> </a:t>
            </a:r>
          </a:p>
          <a:p>
            <a:pPr marL="109538" marR="0" algn="just">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end function</a:t>
            </a:r>
          </a:p>
        </p:txBody>
      </p:sp>
      <p:pic>
        <p:nvPicPr>
          <p:cNvPr id="4" name="Picture 3" descr="A picture containing clock, drawing&#10;&#10;Description automatically generated">
            <a:extLst>
              <a:ext uri="{FF2B5EF4-FFF2-40B4-BE49-F238E27FC236}">
                <a16:creationId xmlns:a16="http://schemas.microsoft.com/office/drawing/2014/main" id="{8FA1E730-43A4-41C3-A74C-FBA8CDBFFD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99" y="5029200"/>
            <a:ext cx="2200275" cy="1533525"/>
          </a:xfrm>
          <a:prstGeom prst="rect">
            <a:avLst/>
          </a:prstGeom>
        </p:spPr>
      </p:pic>
      <p:pic>
        <p:nvPicPr>
          <p:cNvPr id="20" name="Picture 19" descr="A close up of a logo&#10;&#10;Description automatically generated">
            <a:extLst>
              <a:ext uri="{FF2B5EF4-FFF2-40B4-BE49-F238E27FC236}">
                <a16:creationId xmlns:a16="http://schemas.microsoft.com/office/drawing/2014/main" id="{D60A1434-0723-434D-AF7D-F581055CC8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1920" y="5029200"/>
            <a:ext cx="3819525" cy="676275"/>
          </a:xfrm>
          <a:prstGeom prst="rect">
            <a:avLst/>
          </a:prstGeom>
        </p:spPr>
      </p:pic>
    </p:spTree>
    <p:extLst>
      <p:ext uri="{BB962C8B-B14F-4D97-AF65-F5344CB8AC3E}">
        <p14:creationId xmlns:p14="http://schemas.microsoft.com/office/powerpoint/2010/main" val="842096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B5075D-8A04-425B-8087-855C72AA7916}"/>
              </a:ext>
            </a:extLst>
          </p:cNvPr>
          <p:cNvSpPr txBox="1"/>
          <p:nvPr/>
        </p:nvSpPr>
        <p:spPr>
          <a:xfrm>
            <a:off x="914399" y="914400"/>
            <a:ext cx="3646447" cy="584775"/>
          </a:xfrm>
          <a:prstGeom prst="rect">
            <a:avLst/>
          </a:prstGeom>
          <a:noFill/>
        </p:spPr>
        <p:txBody>
          <a:bodyPr wrap="square" rtlCol="0">
            <a:spAutoFit/>
          </a:bodyPr>
          <a:lstStyle/>
          <a:p>
            <a:r>
              <a:rPr lang="en-US" sz="3200" dirty="0" err="1">
                <a:latin typeface="Myriad Pro" panose="020B0503030403020204" pitchFamily="34" charset="0"/>
              </a:rPr>
              <a:t>doubleCapacity</a:t>
            </a:r>
            <a:r>
              <a:rPr lang="en-US" sz="3200" dirty="0">
                <a:latin typeface="Myriad Pro" panose="020B0503030403020204" pitchFamily="34" charset="0"/>
              </a:rPr>
              <a:t>()</a:t>
            </a:r>
            <a:endParaRPr lang="en-US" dirty="0">
              <a:latin typeface="Myriad Pro" panose="020B0503030403020204" pitchFamily="34" charset="0"/>
            </a:endParaRPr>
          </a:p>
        </p:txBody>
      </p:sp>
      <p:sp>
        <p:nvSpPr>
          <p:cNvPr id="7" name="Rectangle 6">
            <a:extLst>
              <a:ext uri="{FF2B5EF4-FFF2-40B4-BE49-F238E27FC236}">
                <a16:creationId xmlns:a16="http://schemas.microsoft.com/office/drawing/2014/main" id="{E92C78FE-1F92-4475-BBFD-47ECF8C0B165}"/>
              </a:ext>
            </a:extLst>
          </p:cNvPr>
          <p:cNvSpPr/>
          <p:nvPr/>
        </p:nvSpPr>
        <p:spPr>
          <a:xfrm>
            <a:off x="914399" y="1841439"/>
            <a:ext cx="10013795" cy="2838982"/>
          </a:xfrm>
          <a:prstGeom prst="rect">
            <a:avLst/>
          </a:prstGeom>
        </p:spPr>
        <p:txBody>
          <a:bodyPr wrap="square">
            <a:spAutoFit/>
          </a:bodyPr>
          <a:lstStyle/>
          <a:p>
            <a:pPr marL="109538" marR="0" algn="just">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function </a:t>
            </a:r>
            <a:r>
              <a:rPr lang="en-US" sz="2400" dirty="0" err="1">
                <a:latin typeface="Consolas" panose="020B0609020204030204" pitchFamily="49" charset="0"/>
                <a:ea typeface="Calibri" panose="020F0502020204030204" pitchFamily="34" charset="0"/>
                <a:cs typeface="Times New Roman" panose="02020603050405020304" pitchFamily="18" charset="0"/>
              </a:rPr>
              <a:t>doubleCapacity</a:t>
            </a:r>
            <a:r>
              <a:rPr lang="en-US" sz="2400" dirty="0">
                <a:latin typeface="Consolas" panose="020B0609020204030204" pitchFamily="49" charset="0"/>
                <a:ea typeface="Calibri" panose="020F0502020204030204" pitchFamily="34" charset="0"/>
                <a:cs typeface="Times New Roman" panose="02020603050405020304" pitchFamily="18" charset="0"/>
              </a:rPr>
              <a:t>()</a:t>
            </a:r>
          </a:p>
          <a:p>
            <a:pPr marL="109538" marR="0" algn="just">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	</a:t>
            </a:r>
            <a:r>
              <a:rPr lang="en-US" sz="2400" dirty="0" err="1">
                <a:latin typeface="Consolas" panose="020B0609020204030204" pitchFamily="49" charset="0"/>
                <a:ea typeface="Calibri" panose="020F0502020204030204" pitchFamily="34" charset="0"/>
                <a:cs typeface="Times New Roman" panose="02020603050405020304" pitchFamily="18" charset="0"/>
              </a:rPr>
              <a:t>newStack</a:t>
            </a:r>
            <a:r>
              <a:rPr lang="en-US" sz="2400" dirty="0">
                <a:latin typeface="Consolas" panose="020B0609020204030204" pitchFamily="49" charset="0"/>
                <a:ea typeface="Calibri" panose="020F0502020204030204" pitchFamily="34" charset="0"/>
                <a:cs typeface="Times New Roman" panose="02020603050405020304" pitchFamily="18" charset="0"/>
              </a:rPr>
              <a:t> = new array of size </a:t>
            </a:r>
            <a:r>
              <a:rPr lang="en-US" sz="2400" dirty="0" err="1">
                <a:latin typeface="Consolas" panose="020B0609020204030204" pitchFamily="49" charset="0"/>
                <a:ea typeface="Calibri" panose="020F0502020204030204" pitchFamily="34" charset="0"/>
                <a:cs typeface="Times New Roman" panose="02020603050405020304" pitchFamily="18" charset="0"/>
              </a:rPr>
              <a:t>myStack</a:t>
            </a:r>
            <a:r>
              <a:rPr lang="en-US" sz="2400" dirty="0">
                <a:latin typeface="Consolas" panose="020B0609020204030204" pitchFamily="49" charset="0"/>
                <a:ea typeface="Calibri" panose="020F0502020204030204" pitchFamily="34" charset="0"/>
                <a:cs typeface="Times New Roman" panose="02020603050405020304" pitchFamily="18" charset="0"/>
              </a:rPr>
              <a:t> capacity * 2</a:t>
            </a:r>
          </a:p>
          <a:p>
            <a:pPr marL="109538" marR="0" algn="just">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	for </a:t>
            </a:r>
            <a:r>
              <a:rPr lang="en-US" sz="2400" dirty="0" err="1">
                <a:latin typeface="Consolas" panose="020B0609020204030204" pitchFamily="49" charset="0"/>
                <a:ea typeface="Calibri" panose="020F0502020204030204" pitchFamily="34" charset="0"/>
                <a:cs typeface="Times New Roman" panose="02020603050405020304" pitchFamily="18" charset="0"/>
              </a:rPr>
              <a:t>i</a:t>
            </a:r>
            <a:r>
              <a:rPr lang="en-US" sz="2400" dirty="0">
                <a:latin typeface="Consolas" panose="020B0609020204030204" pitchFamily="49" charset="0"/>
                <a:ea typeface="Calibri" panose="020F0502020204030204" pitchFamily="34" charset="0"/>
                <a:cs typeface="Times New Roman" panose="02020603050405020304" pitchFamily="18" charset="0"/>
              </a:rPr>
              <a:t> = 0 to top</a:t>
            </a:r>
          </a:p>
          <a:p>
            <a:pPr marL="109538" marR="0" algn="just">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		</a:t>
            </a:r>
            <a:r>
              <a:rPr lang="en-US" sz="2400" dirty="0" err="1">
                <a:latin typeface="Consolas" panose="020B0609020204030204" pitchFamily="49" charset="0"/>
                <a:ea typeface="Calibri" panose="020F0502020204030204" pitchFamily="34" charset="0"/>
                <a:cs typeface="Times New Roman" panose="02020603050405020304" pitchFamily="18" charset="0"/>
              </a:rPr>
              <a:t>newStack</a:t>
            </a:r>
            <a:r>
              <a:rPr lang="en-US" sz="2400" dirty="0">
                <a:latin typeface="Consolas" panose="020B0609020204030204" pitchFamily="49" charset="0"/>
                <a:ea typeface="Calibri" panose="020F0502020204030204" pitchFamily="34" charset="0"/>
                <a:cs typeface="Times New Roman" panose="02020603050405020304" pitchFamily="18" charset="0"/>
              </a:rPr>
              <a:t>[</a:t>
            </a:r>
            <a:r>
              <a:rPr lang="en-US" sz="2400" dirty="0" err="1">
                <a:latin typeface="Consolas" panose="020B0609020204030204" pitchFamily="49" charset="0"/>
                <a:ea typeface="Calibri" panose="020F0502020204030204" pitchFamily="34" charset="0"/>
                <a:cs typeface="Times New Roman" panose="02020603050405020304" pitchFamily="18" charset="0"/>
              </a:rPr>
              <a:t>i</a:t>
            </a:r>
            <a:r>
              <a:rPr lang="en-US" sz="2400" dirty="0">
                <a:latin typeface="Consolas" panose="020B0609020204030204" pitchFamily="49" charset="0"/>
                <a:ea typeface="Calibri" panose="020F0502020204030204" pitchFamily="34" charset="0"/>
                <a:cs typeface="Times New Roman" panose="02020603050405020304" pitchFamily="18" charset="0"/>
              </a:rPr>
              <a:t>] = </a:t>
            </a:r>
            <a:r>
              <a:rPr lang="en-US" sz="2400" dirty="0" err="1">
                <a:latin typeface="Consolas" panose="020B0609020204030204" pitchFamily="49" charset="0"/>
                <a:ea typeface="Calibri" panose="020F0502020204030204" pitchFamily="34" charset="0"/>
                <a:cs typeface="Times New Roman" panose="02020603050405020304" pitchFamily="18" charset="0"/>
              </a:rPr>
              <a:t>myStack</a:t>
            </a:r>
            <a:r>
              <a:rPr lang="en-US" sz="2400" dirty="0">
                <a:latin typeface="Consolas" panose="020B0609020204030204" pitchFamily="49" charset="0"/>
                <a:ea typeface="Calibri" panose="020F0502020204030204" pitchFamily="34" charset="0"/>
                <a:cs typeface="Times New Roman" panose="02020603050405020304" pitchFamily="18" charset="0"/>
              </a:rPr>
              <a:t>[</a:t>
            </a:r>
            <a:r>
              <a:rPr lang="en-US" sz="2400" dirty="0" err="1">
                <a:latin typeface="Consolas" panose="020B0609020204030204" pitchFamily="49" charset="0"/>
                <a:ea typeface="Calibri" panose="020F0502020204030204" pitchFamily="34" charset="0"/>
                <a:cs typeface="Times New Roman" panose="02020603050405020304" pitchFamily="18" charset="0"/>
              </a:rPr>
              <a:t>i</a:t>
            </a:r>
            <a:r>
              <a:rPr lang="en-US" sz="2400" dirty="0">
                <a:latin typeface="Consolas" panose="020B0609020204030204" pitchFamily="49" charset="0"/>
                <a:ea typeface="Calibri" panose="020F0502020204030204" pitchFamily="34" charset="0"/>
                <a:cs typeface="Times New Roman" panose="02020603050405020304" pitchFamily="18" charset="0"/>
              </a:rPr>
              <a:t>]</a:t>
            </a:r>
          </a:p>
          <a:p>
            <a:pPr marL="109538" marR="0" algn="just">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	end for</a:t>
            </a:r>
          </a:p>
          <a:p>
            <a:pPr marL="109538" marR="0" algn="just">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	</a:t>
            </a:r>
            <a:r>
              <a:rPr lang="en-US" sz="2400" dirty="0" err="1">
                <a:latin typeface="Consolas" panose="020B0609020204030204" pitchFamily="49" charset="0"/>
                <a:ea typeface="Calibri" panose="020F0502020204030204" pitchFamily="34" charset="0"/>
                <a:cs typeface="Times New Roman" panose="02020603050405020304" pitchFamily="18" charset="0"/>
              </a:rPr>
              <a:t>myStack</a:t>
            </a:r>
            <a:r>
              <a:rPr lang="en-US" sz="2400" dirty="0">
                <a:latin typeface="Consolas" panose="020B0609020204030204" pitchFamily="49" charset="0"/>
                <a:ea typeface="Calibri" panose="020F0502020204030204" pitchFamily="34" charset="0"/>
                <a:cs typeface="Times New Roman" panose="02020603050405020304" pitchFamily="18" charset="0"/>
              </a:rPr>
              <a:t> = </a:t>
            </a:r>
            <a:r>
              <a:rPr lang="en-US" sz="2400" dirty="0" err="1">
                <a:latin typeface="Consolas" panose="020B0609020204030204" pitchFamily="49" charset="0"/>
                <a:ea typeface="Calibri" panose="020F0502020204030204" pitchFamily="34" charset="0"/>
                <a:cs typeface="Times New Roman" panose="02020603050405020304" pitchFamily="18" charset="0"/>
              </a:rPr>
              <a:t>newStack</a:t>
            </a:r>
            <a:r>
              <a:rPr lang="en-US" sz="2400" dirty="0">
                <a:latin typeface="Consolas" panose="020B0609020204030204" pitchFamily="49" charset="0"/>
                <a:ea typeface="Calibri" panose="020F0502020204030204" pitchFamily="34" charset="0"/>
                <a:cs typeface="Times New Roman" panose="02020603050405020304" pitchFamily="18" charset="0"/>
              </a:rPr>
              <a:t> </a:t>
            </a:r>
          </a:p>
          <a:p>
            <a:pPr marL="109538" marR="0" algn="just">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end function</a:t>
            </a:r>
          </a:p>
        </p:txBody>
      </p:sp>
      <p:pic>
        <p:nvPicPr>
          <p:cNvPr id="4" name="Picture 3" descr="A picture containing clock, drawing&#10;&#10;Description automatically generated">
            <a:extLst>
              <a:ext uri="{FF2B5EF4-FFF2-40B4-BE49-F238E27FC236}">
                <a16:creationId xmlns:a16="http://schemas.microsoft.com/office/drawing/2014/main" id="{8FA1E730-43A4-41C3-A74C-FBA8CDBFFD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99" y="5029200"/>
            <a:ext cx="2200275" cy="1533525"/>
          </a:xfrm>
          <a:prstGeom prst="rect">
            <a:avLst/>
          </a:prstGeom>
        </p:spPr>
      </p:pic>
      <p:pic>
        <p:nvPicPr>
          <p:cNvPr id="10" name="Picture 9" descr="A close up of a clock&#10;&#10;Description automatically generated">
            <a:extLst>
              <a:ext uri="{FF2B5EF4-FFF2-40B4-BE49-F238E27FC236}">
                <a16:creationId xmlns:a16="http://schemas.microsoft.com/office/drawing/2014/main" id="{B5270FE9-AFCE-491E-B7CD-4F11DD44D5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9759" y="5029200"/>
            <a:ext cx="3819525" cy="676275"/>
          </a:xfrm>
          <a:prstGeom prst="rect">
            <a:avLst/>
          </a:prstGeom>
        </p:spPr>
      </p:pic>
    </p:spTree>
    <p:extLst>
      <p:ext uri="{BB962C8B-B14F-4D97-AF65-F5344CB8AC3E}">
        <p14:creationId xmlns:p14="http://schemas.microsoft.com/office/powerpoint/2010/main" val="423462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B5075D-8A04-425B-8087-855C72AA7916}"/>
              </a:ext>
            </a:extLst>
          </p:cNvPr>
          <p:cNvSpPr txBox="1"/>
          <p:nvPr/>
        </p:nvSpPr>
        <p:spPr>
          <a:xfrm>
            <a:off x="914399" y="914400"/>
            <a:ext cx="3646447" cy="584775"/>
          </a:xfrm>
          <a:prstGeom prst="rect">
            <a:avLst/>
          </a:prstGeom>
          <a:noFill/>
        </p:spPr>
        <p:txBody>
          <a:bodyPr wrap="square" rtlCol="0">
            <a:spAutoFit/>
          </a:bodyPr>
          <a:lstStyle/>
          <a:p>
            <a:r>
              <a:rPr lang="en-US" sz="3200" dirty="0" err="1">
                <a:latin typeface="Myriad Pro" panose="020B0503030403020204" pitchFamily="34" charset="0"/>
              </a:rPr>
              <a:t>doubleCapacity</a:t>
            </a:r>
            <a:r>
              <a:rPr lang="en-US" sz="3200" dirty="0">
                <a:latin typeface="Myriad Pro" panose="020B0503030403020204" pitchFamily="34" charset="0"/>
              </a:rPr>
              <a:t>()</a:t>
            </a:r>
            <a:endParaRPr lang="en-US" dirty="0">
              <a:latin typeface="Myriad Pro" panose="020B0503030403020204" pitchFamily="34" charset="0"/>
            </a:endParaRPr>
          </a:p>
        </p:txBody>
      </p:sp>
      <p:sp>
        <p:nvSpPr>
          <p:cNvPr id="7" name="Rectangle 6">
            <a:extLst>
              <a:ext uri="{FF2B5EF4-FFF2-40B4-BE49-F238E27FC236}">
                <a16:creationId xmlns:a16="http://schemas.microsoft.com/office/drawing/2014/main" id="{E92C78FE-1F92-4475-BBFD-47ECF8C0B165}"/>
              </a:ext>
            </a:extLst>
          </p:cNvPr>
          <p:cNvSpPr/>
          <p:nvPr/>
        </p:nvSpPr>
        <p:spPr>
          <a:xfrm>
            <a:off x="914399" y="1841439"/>
            <a:ext cx="10013795" cy="2838982"/>
          </a:xfrm>
          <a:prstGeom prst="rect">
            <a:avLst/>
          </a:prstGeom>
        </p:spPr>
        <p:txBody>
          <a:bodyPr wrap="square">
            <a:spAutoFit/>
          </a:bodyPr>
          <a:lstStyle/>
          <a:p>
            <a:pPr marL="109538" marR="0" algn="just">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function </a:t>
            </a:r>
            <a:r>
              <a:rPr lang="en-US" sz="2400" dirty="0" err="1">
                <a:latin typeface="Consolas" panose="020B0609020204030204" pitchFamily="49" charset="0"/>
                <a:ea typeface="Calibri" panose="020F0502020204030204" pitchFamily="34" charset="0"/>
                <a:cs typeface="Times New Roman" panose="02020603050405020304" pitchFamily="18" charset="0"/>
              </a:rPr>
              <a:t>doubleCapacity</a:t>
            </a:r>
            <a:r>
              <a:rPr lang="en-US" sz="2400" dirty="0">
                <a:latin typeface="Consolas" panose="020B0609020204030204" pitchFamily="49" charset="0"/>
                <a:ea typeface="Calibri" panose="020F0502020204030204" pitchFamily="34" charset="0"/>
                <a:cs typeface="Times New Roman" panose="02020603050405020304" pitchFamily="18" charset="0"/>
              </a:rPr>
              <a:t>()</a:t>
            </a:r>
          </a:p>
          <a:p>
            <a:pPr marL="109538" marR="0" algn="just">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	</a:t>
            </a:r>
            <a:r>
              <a:rPr lang="en-US" sz="2400" dirty="0" err="1">
                <a:latin typeface="Consolas" panose="020B0609020204030204" pitchFamily="49" charset="0"/>
                <a:ea typeface="Calibri" panose="020F0502020204030204" pitchFamily="34" charset="0"/>
                <a:cs typeface="Times New Roman" panose="02020603050405020304" pitchFamily="18" charset="0"/>
              </a:rPr>
              <a:t>newStack</a:t>
            </a:r>
            <a:r>
              <a:rPr lang="en-US" sz="2400" dirty="0">
                <a:latin typeface="Consolas" panose="020B0609020204030204" pitchFamily="49" charset="0"/>
                <a:ea typeface="Calibri" panose="020F0502020204030204" pitchFamily="34" charset="0"/>
                <a:cs typeface="Times New Roman" panose="02020603050405020304" pitchFamily="18" charset="0"/>
              </a:rPr>
              <a:t> = new array of size </a:t>
            </a:r>
            <a:r>
              <a:rPr lang="en-US" sz="2400" dirty="0" err="1">
                <a:latin typeface="Consolas" panose="020B0609020204030204" pitchFamily="49" charset="0"/>
                <a:ea typeface="Calibri" panose="020F0502020204030204" pitchFamily="34" charset="0"/>
                <a:cs typeface="Times New Roman" panose="02020603050405020304" pitchFamily="18" charset="0"/>
              </a:rPr>
              <a:t>myStack</a:t>
            </a:r>
            <a:r>
              <a:rPr lang="en-US" sz="2400" dirty="0">
                <a:latin typeface="Consolas" panose="020B0609020204030204" pitchFamily="49" charset="0"/>
                <a:ea typeface="Calibri" panose="020F0502020204030204" pitchFamily="34" charset="0"/>
                <a:cs typeface="Times New Roman" panose="02020603050405020304" pitchFamily="18" charset="0"/>
              </a:rPr>
              <a:t> capacity * 2</a:t>
            </a:r>
          </a:p>
          <a:p>
            <a:pPr marL="109538" marR="0" algn="just">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	for </a:t>
            </a:r>
            <a:r>
              <a:rPr lang="en-US" sz="2400" dirty="0" err="1">
                <a:latin typeface="Consolas" panose="020B0609020204030204" pitchFamily="49" charset="0"/>
                <a:ea typeface="Calibri" panose="020F0502020204030204" pitchFamily="34" charset="0"/>
                <a:cs typeface="Times New Roman" panose="02020603050405020304" pitchFamily="18" charset="0"/>
              </a:rPr>
              <a:t>i</a:t>
            </a:r>
            <a:r>
              <a:rPr lang="en-US" sz="2400" dirty="0">
                <a:latin typeface="Consolas" panose="020B0609020204030204" pitchFamily="49" charset="0"/>
                <a:ea typeface="Calibri" panose="020F0502020204030204" pitchFamily="34" charset="0"/>
                <a:cs typeface="Times New Roman" panose="02020603050405020304" pitchFamily="18" charset="0"/>
              </a:rPr>
              <a:t> = 0 to top</a:t>
            </a:r>
          </a:p>
          <a:p>
            <a:pPr marL="109538" marR="0" algn="just">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		</a:t>
            </a:r>
            <a:r>
              <a:rPr lang="en-US" sz="2400" dirty="0" err="1">
                <a:latin typeface="Consolas" panose="020B0609020204030204" pitchFamily="49" charset="0"/>
                <a:ea typeface="Calibri" panose="020F0502020204030204" pitchFamily="34" charset="0"/>
                <a:cs typeface="Times New Roman" panose="02020603050405020304" pitchFamily="18" charset="0"/>
              </a:rPr>
              <a:t>newStack</a:t>
            </a:r>
            <a:r>
              <a:rPr lang="en-US" sz="2400" dirty="0">
                <a:latin typeface="Consolas" panose="020B0609020204030204" pitchFamily="49" charset="0"/>
                <a:ea typeface="Calibri" panose="020F0502020204030204" pitchFamily="34" charset="0"/>
                <a:cs typeface="Times New Roman" panose="02020603050405020304" pitchFamily="18" charset="0"/>
              </a:rPr>
              <a:t>[</a:t>
            </a:r>
            <a:r>
              <a:rPr lang="en-US" sz="2400" dirty="0" err="1">
                <a:latin typeface="Consolas" panose="020B0609020204030204" pitchFamily="49" charset="0"/>
                <a:ea typeface="Calibri" panose="020F0502020204030204" pitchFamily="34" charset="0"/>
                <a:cs typeface="Times New Roman" panose="02020603050405020304" pitchFamily="18" charset="0"/>
              </a:rPr>
              <a:t>i</a:t>
            </a:r>
            <a:r>
              <a:rPr lang="en-US" sz="2400" dirty="0">
                <a:latin typeface="Consolas" panose="020B0609020204030204" pitchFamily="49" charset="0"/>
                <a:ea typeface="Calibri" panose="020F0502020204030204" pitchFamily="34" charset="0"/>
                <a:cs typeface="Times New Roman" panose="02020603050405020304" pitchFamily="18" charset="0"/>
              </a:rPr>
              <a:t>] = </a:t>
            </a:r>
            <a:r>
              <a:rPr lang="en-US" sz="2400" dirty="0" err="1">
                <a:latin typeface="Consolas" panose="020B0609020204030204" pitchFamily="49" charset="0"/>
                <a:ea typeface="Calibri" panose="020F0502020204030204" pitchFamily="34" charset="0"/>
                <a:cs typeface="Times New Roman" panose="02020603050405020304" pitchFamily="18" charset="0"/>
              </a:rPr>
              <a:t>myStack</a:t>
            </a:r>
            <a:r>
              <a:rPr lang="en-US" sz="2400" dirty="0">
                <a:latin typeface="Consolas" panose="020B0609020204030204" pitchFamily="49" charset="0"/>
                <a:ea typeface="Calibri" panose="020F0502020204030204" pitchFamily="34" charset="0"/>
                <a:cs typeface="Times New Roman" panose="02020603050405020304" pitchFamily="18" charset="0"/>
              </a:rPr>
              <a:t>[</a:t>
            </a:r>
            <a:r>
              <a:rPr lang="en-US" sz="2400" dirty="0" err="1">
                <a:latin typeface="Consolas" panose="020B0609020204030204" pitchFamily="49" charset="0"/>
                <a:ea typeface="Calibri" panose="020F0502020204030204" pitchFamily="34" charset="0"/>
                <a:cs typeface="Times New Roman" panose="02020603050405020304" pitchFamily="18" charset="0"/>
              </a:rPr>
              <a:t>i</a:t>
            </a:r>
            <a:r>
              <a:rPr lang="en-US" sz="2400" dirty="0">
                <a:latin typeface="Consolas" panose="020B0609020204030204" pitchFamily="49" charset="0"/>
                <a:ea typeface="Calibri" panose="020F0502020204030204" pitchFamily="34" charset="0"/>
                <a:cs typeface="Times New Roman" panose="02020603050405020304" pitchFamily="18" charset="0"/>
              </a:rPr>
              <a:t>]</a:t>
            </a:r>
          </a:p>
          <a:p>
            <a:pPr marL="109538" marR="0" algn="just">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	end for</a:t>
            </a:r>
          </a:p>
          <a:p>
            <a:pPr marL="109538" marR="0" algn="just">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	</a:t>
            </a:r>
            <a:r>
              <a:rPr lang="en-US" sz="2400" dirty="0" err="1">
                <a:latin typeface="Consolas" panose="020B0609020204030204" pitchFamily="49" charset="0"/>
                <a:ea typeface="Calibri" panose="020F0502020204030204" pitchFamily="34" charset="0"/>
                <a:cs typeface="Times New Roman" panose="02020603050405020304" pitchFamily="18" charset="0"/>
              </a:rPr>
              <a:t>myStack</a:t>
            </a:r>
            <a:r>
              <a:rPr lang="en-US" sz="2400" dirty="0">
                <a:latin typeface="Consolas" panose="020B0609020204030204" pitchFamily="49" charset="0"/>
                <a:ea typeface="Calibri" panose="020F0502020204030204" pitchFamily="34" charset="0"/>
                <a:cs typeface="Times New Roman" panose="02020603050405020304" pitchFamily="18" charset="0"/>
              </a:rPr>
              <a:t> = </a:t>
            </a:r>
            <a:r>
              <a:rPr lang="en-US" sz="2400" dirty="0" err="1">
                <a:latin typeface="Consolas" panose="020B0609020204030204" pitchFamily="49" charset="0"/>
                <a:ea typeface="Calibri" panose="020F0502020204030204" pitchFamily="34" charset="0"/>
                <a:cs typeface="Times New Roman" panose="02020603050405020304" pitchFamily="18" charset="0"/>
              </a:rPr>
              <a:t>newStack</a:t>
            </a:r>
            <a:r>
              <a:rPr lang="en-US" sz="2400" dirty="0">
                <a:latin typeface="Consolas" panose="020B0609020204030204" pitchFamily="49" charset="0"/>
                <a:ea typeface="Calibri" panose="020F0502020204030204" pitchFamily="34" charset="0"/>
                <a:cs typeface="Times New Roman" panose="02020603050405020304" pitchFamily="18" charset="0"/>
              </a:rPr>
              <a:t> </a:t>
            </a:r>
          </a:p>
          <a:p>
            <a:pPr marL="109538" marR="0" algn="just">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end function</a:t>
            </a:r>
          </a:p>
        </p:txBody>
      </p:sp>
      <p:pic>
        <p:nvPicPr>
          <p:cNvPr id="14" name="Picture 13" descr="A picture containing clock, drawing&#10;&#10;Description automatically generated">
            <a:extLst>
              <a:ext uri="{FF2B5EF4-FFF2-40B4-BE49-F238E27FC236}">
                <a16:creationId xmlns:a16="http://schemas.microsoft.com/office/drawing/2014/main" id="{B1C6189C-5C89-47C6-B6D3-B5D3B2BF6E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99" y="5029200"/>
            <a:ext cx="3724275" cy="1533525"/>
          </a:xfrm>
          <a:prstGeom prst="rect">
            <a:avLst/>
          </a:prstGeom>
        </p:spPr>
      </p:pic>
    </p:spTree>
    <p:extLst>
      <p:ext uri="{BB962C8B-B14F-4D97-AF65-F5344CB8AC3E}">
        <p14:creationId xmlns:p14="http://schemas.microsoft.com/office/powerpoint/2010/main" val="2156965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B5075D-8A04-425B-8087-855C72AA7916}"/>
              </a:ext>
            </a:extLst>
          </p:cNvPr>
          <p:cNvSpPr txBox="1"/>
          <p:nvPr/>
        </p:nvSpPr>
        <p:spPr>
          <a:xfrm>
            <a:off x="914399" y="914400"/>
            <a:ext cx="8151542" cy="584775"/>
          </a:xfrm>
          <a:prstGeom prst="rect">
            <a:avLst/>
          </a:prstGeom>
          <a:noFill/>
        </p:spPr>
        <p:txBody>
          <a:bodyPr wrap="square" rtlCol="0">
            <a:spAutoFit/>
          </a:bodyPr>
          <a:lstStyle/>
          <a:p>
            <a:r>
              <a:rPr lang="en-US" sz="3200" dirty="0" err="1">
                <a:latin typeface="Myriad Pro" panose="020B0503030403020204" pitchFamily="34" charset="0"/>
              </a:rPr>
              <a:t>halveCapacity</a:t>
            </a:r>
            <a:r>
              <a:rPr lang="en-US" sz="3200" dirty="0">
                <a:latin typeface="Myriad Pro" panose="020B0503030403020204" pitchFamily="34" charset="0"/>
              </a:rPr>
              <a:t>() </a:t>
            </a:r>
            <a:r>
              <a:rPr lang="en-US" sz="3200" i="1" dirty="0">
                <a:latin typeface="Myriad Pro" panose="020B0503030403020204" pitchFamily="34" charset="0"/>
              </a:rPr>
              <a:t>– for traditional languages</a:t>
            </a:r>
            <a:endParaRPr lang="en-US" i="1" dirty="0">
              <a:latin typeface="Myriad Pro" panose="020B0503030403020204" pitchFamily="34" charset="0"/>
            </a:endParaRPr>
          </a:p>
        </p:txBody>
      </p:sp>
      <p:sp>
        <p:nvSpPr>
          <p:cNvPr id="7" name="Rectangle 6">
            <a:extLst>
              <a:ext uri="{FF2B5EF4-FFF2-40B4-BE49-F238E27FC236}">
                <a16:creationId xmlns:a16="http://schemas.microsoft.com/office/drawing/2014/main" id="{E92C78FE-1F92-4475-BBFD-47ECF8C0B165}"/>
              </a:ext>
            </a:extLst>
          </p:cNvPr>
          <p:cNvSpPr/>
          <p:nvPr/>
        </p:nvSpPr>
        <p:spPr>
          <a:xfrm>
            <a:off x="914399" y="2181145"/>
            <a:ext cx="6846850" cy="3416320"/>
          </a:xfrm>
          <a:prstGeom prst="rect">
            <a:avLst/>
          </a:prstGeom>
        </p:spPr>
        <p:txBody>
          <a:bodyPr wrap="square">
            <a:spAutoFit/>
          </a:bodyPr>
          <a:lstStyle/>
          <a:p>
            <a:pPr lvl="0"/>
            <a:r>
              <a:rPr lang="en-US" sz="2400" dirty="0"/>
              <a:t>Precondition – ensure stack can fit into new capacity!</a:t>
            </a:r>
          </a:p>
          <a:p>
            <a:pPr marL="457200" lvl="0" indent="-457200">
              <a:buFont typeface="+mj-lt"/>
              <a:buAutoNum type="arabicPeriod"/>
            </a:pPr>
            <a:endParaRPr lang="en-US" sz="2400" dirty="0"/>
          </a:p>
          <a:p>
            <a:pPr marL="457200" lvl="0" indent="-457200">
              <a:buFont typeface="+mj-lt"/>
              <a:buAutoNum type="arabicPeriod"/>
            </a:pPr>
            <a:r>
              <a:rPr lang="en-US" sz="2400" dirty="0"/>
              <a:t>Create a new array with </a:t>
            </a:r>
            <a:r>
              <a:rPr lang="en-US" sz="2400" u="sng" dirty="0"/>
              <a:t>1/2 the capacity </a:t>
            </a:r>
            <a:r>
              <a:rPr lang="en-US" sz="2400" dirty="0"/>
              <a:t>of the existing array, </a:t>
            </a:r>
          </a:p>
          <a:p>
            <a:pPr marL="457200" lvl="0" indent="-457200">
              <a:buFont typeface="+mj-lt"/>
              <a:buAutoNum type="arabicPeriod"/>
            </a:pPr>
            <a:endParaRPr lang="en-US" sz="2400" dirty="0"/>
          </a:p>
          <a:p>
            <a:pPr marL="457200" lvl="0" indent="-457200">
              <a:buFont typeface="+mj-lt"/>
              <a:buAutoNum type="arabicPeriod"/>
            </a:pPr>
            <a:r>
              <a:rPr lang="en-US" sz="2400" dirty="0"/>
              <a:t>Copy the contents of original array into the new array,</a:t>
            </a:r>
          </a:p>
          <a:p>
            <a:pPr marL="457200" lvl="0" indent="-457200">
              <a:buFont typeface="+mj-lt"/>
              <a:buAutoNum type="arabicPeriod"/>
            </a:pPr>
            <a:endParaRPr lang="en-US" sz="2400" dirty="0"/>
          </a:p>
          <a:p>
            <a:pPr marL="457200" lvl="0" indent="-457200">
              <a:buFont typeface="+mj-lt"/>
              <a:buAutoNum type="arabicPeriod"/>
            </a:pPr>
            <a:r>
              <a:rPr lang="en-US" sz="2400" dirty="0"/>
              <a:t>Point the '</a:t>
            </a:r>
            <a:r>
              <a:rPr lang="en-US" sz="2400" dirty="0" err="1"/>
              <a:t>myStack</a:t>
            </a:r>
            <a:r>
              <a:rPr lang="en-US" sz="2400" dirty="0"/>
              <a:t>' array at the new array. </a:t>
            </a:r>
            <a:endParaRPr lang="en-US" sz="2400" dirty="0">
              <a:effectLst/>
            </a:endParaRPr>
          </a:p>
        </p:txBody>
      </p:sp>
    </p:spTree>
    <p:extLst>
      <p:ext uri="{BB962C8B-B14F-4D97-AF65-F5344CB8AC3E}">
        <p14:creationId xmlns:p14="http://schemas.microsoft.com/office/powerpoint/2010/main" val="361612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10E425E-6DC1-41CF-BD60-D248E5B03C8F}"/>
              </a:ext>
            </a:extLst>
          </p:cNvPr>
          <p:cNvSpPr/>
          <p:nvPr/>
        </p:nvSpPr>
        <p:spPr>
          <a:xfrm>
            <a:off x="1263805" y="2037785"/>
            <a:ext cx="5694555" cy="950742"/>
          </a:xfrm>
          <a:prstGeom prst="rect">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DB5075D-8A04-425B-8087-855C72AA7916}"/>
              </a:ext>
            </a:extLst>
          </p:cNvPr>
          <p:cNvSpPr txBox="1"/>
          <p:nvPr/>
        </p:nvSpPr>
        <p:spPr>
          <a:xfrm>
            <a:off x="914399" y="914400"/>
            <a:ext cx="3646447" cy="584775"/>
          </a:xfrm>
          <a:prstGeom prst="rect">
            <a:avLst/>
          </a:prstGeom>
          <a:noFill/>
        </p:spPr>
        <p:txBody>
          <a:bodyPr wrap="square" rtlCol="0">
            <a:spAutoFit/>
          </a:bodyPr>
          <a:lstStyle/>
          <a:p>
            <a:r>
              <a:rPr lang="en-US" sz="3200" dirty="0" err="1">
                <a:latin typeface="Myriad Pro" panose="020B0503030403020204" pitchFamily="34" charset="0"/>
              </a:rPr>
              <a:t>halveCapacity</a:t>
            </a:r>
            <a:r>
              <a:rPr lang="en-US" sz="3200" dirty="0">
                <a:latin typeface="Myriad Pro" panose="020B0503030403020204" pitchFamily="34" charset="0"/>
              </a:rPr>
              <a:t>()</a:t>
            </a:r>
            <a:endParaRPr lang="en-US" dirty="0">
              <a:latin typeface="Myriad Pro" panose="020B0503030403020204" pitchFamily="34" charset="0"/>
            </a:endParaRPr>
          </a:p>
        </p:txBody>
      </p:sp>
      <p:sp>
        <p:nvSpPr>
          <p:cNvPr id="7" name="Rectangle 6">
            <a:extLst>
              <a:ext uri="{FF2B5EF4-FFF2-40B4-BE49-F238E27FC236}">
                <a16:creationId xmlns:a16="http://schemas.microsoft.com/office/drawing/2014/main" id="{E92C78FE-1F92-4475-BBFD-47ECF8C0B165}"/>
              </a:ext>
            </a:extLst>
          </p:cNvPr>
          <p:cNvSpPr/>
          <p:nvPr/>
        </p:nvSpPr>
        <p:spPr>
          <a:xfrm>
            <a:off x="914399" y="1679138"/>
            <a:ext cx="10013795" cy="3170099"/>
          </a:xfrm>
          <a:prstGeom prst="rect">
            <a:avLst/>
          </a:prstGeom>
        </p:spPr>
        <p:txBody>
          <a:bodyPr wrap="square">
            <a:spAutoFit/>
          </a:bodyPr>
          <a:lstStyle/>
          <a:p>
            <a:pPr marL="109538" marR="0" algn="just">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a:t>
            </a:r>
            <a:r>
              <a:rPr lang="en-US" sz="2000" dirty="0" err="1">
                <a:latin typeface="Consolas" panose="020B0609020204030204" pitchFamily="49" charset="0"/>
                <a:ea typeface="Calibri" panose="020F0502020204030204" pitchFamily="34" charset="0"/>
                <a:cs typeface="Times New Roman" panose="02020603050405020304" pitchFamily="18" charset="0"/>
              </a:rPr>
              <a:t>halveCapacity</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109538" marR="0" algn="just">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if top + 1 &gt; </a:t>
            </a:r>
            <a:r>
              <a:rPr lang="en-US" sz="2000" dirty="0" err="1">
                <a:latin typeface="Consolas" panose="020B0609020204030204" pitchFamily="49" charset="0"/>
                <a:ea typeface="Calibri" panose="020F0502020204030204" pitchFamily="34" charset="0"/>
                <a:cs typeface="Times New Roman" panose="02020603050405020304" pitchFamily="18" charset="0"/>
              </a:rPr>
              <a:t>myStack</a:t>
            </a:r>
            <a:r>
              <a:rPr lang="en-US" sz="2000" dirty="0">
                <a:latin typeface="Consolas" panose="020B0609020204030204" pitchFamily="49" charset="0"/>
                <a:ea typeface="Calibri" panose="020F0502020204030204" pitchFamily="34" charset="0"/>
                <a:cs typeface="Times New Roman" panose="02020603050405020304" pitchFamily="18" charset="0"/>
              </a:rPr>
              <a:t> capacity / 2 then</a:t>
            </a:r>
          </a:p>
          <a:p>
            <a:pPr marL="109538" marR="0" algn="just">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throw exception</a:t>
            </a:r>
          </a:p>
          <a:p>
            <a:pPr marL="109538" marR="0" algn="just">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if</a:t>
            </a:r>
          </a:p>
          <a:p>
            <a:pPr marL="109538" marR="0" algn="just">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newStack</a:t>
            </a:r>
            <a:r>
              <a:rPr lang="en-US" sz="2000" dirty="0">
                <a:latin typeface="Consolas" panose="020B0609020204030204" pitchFamily="49" charset="0"/>
                <a:ea typeface="Calibri" panose="020F0502020204030204" pitchFamily="34" charset="0"/>
                <a:cs typeface="Times New Roman" panose="02020603050405020304" pitchFamily="18" charset="0"/>
              </a:rPr>
              <a:t> = new array of size </a:t>
            </a:r>
            <a:r>
              <a:rPr lang="en-US" sz="2000" dirty="0" err="1">
                <a:latin typeface="Consolas" panose="020B0609020204030204" pitchFamily="49" charset="0"/>
                <a:ea typeface="Calibri" panose="020F0502020204030204" pitchFamily="34" charset="0"/>
                <a:cs typeface="Times New Roman" panose="02020603050405020304" pitchFamily="18" charset="0"/>
              </a:rPr>
              <a:t>myStack</a:t>
            </a:r>
            <a:r>
              <a:rPr lang="en-US" sz="2000" dirty="0">
                <a:latin typeface="Consolas" panose="020B0609020204030204" pitchFamily="49" charset="0"/>
                <a:ea typeface="Calibri" panose="020F0502020204030204" pitchFamily="34" charset="0"/>
                <a:cs typeface="Times New Roman" panose="02020603050405020304" pitchFamily="18" charset="0"/>
              </a:rPr>
              <a:t> capacity / 2</a:t>
            </a:r>
          </a:p>
          <a:p>
            <a:pPr marL="109538" marR="0" algn="just">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for </a:t>
            </a:r>
            <a:r>
              <a:rPr lang="en-US" sz="2000" dirty="0" err="1">
                <a:latin typeface="Consolas" panose="020B0609020204030204" pitchFamily="49" charset="0"/>
                <a:ea typeface="Calibri" panose="020F0502020204030204" pitchFamily="34" charset="0"/>
                <a:cs typeface="Times New Roman" panose="02020603050405020304" pitchFamily="18" charset="0"/>
              </a:rPr>
              <a:t>i</a:t>
            </a:r>
            <a:r>
              <a:rPr lang="en-US" sz="2000" dirty="0">
                <a:latin typeface="Consolas" panose="020B0609020204030204" pitchFamily="49" charset="0"/>
                <a:ea typeface="Calibri" panose="020F0502020204030204" pitchFamily="34" charset="0"/>
                <a:cs typeface="Times New Roman" panose="02020603050405020304" pitchFamily="18" charset="0"/>
              </a:rPr>
              <a:t> = 0 to top</a:t>
            </a:r>
          </a:p>
          <a:p>
            <a:pPr marL="109538" marR="0" algn="just">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newStack</a:t>
            </a:r>
            <a:r>
              <a:rPr lang="en-US" sz="2000" dirty="0">
                <a:latin typeface="Consolas" panose="020B0609020204030204" pitchFamily="49" charset="0"/>
                <a:ea typeface="Calibri" panose="020F0502020204030204" pitchFamily="34" charset="0"/>
                <a:cs typeface="Times New Roman" panose="02020603050405020304" pitchFamily="18" charset="0"/>
              </a:rPr>
              <a:t>[</a:t>
            </a:r>
            <a:r>
              <a:rPr lang="en-US" sz="2000" dirty="0" err="1">
                <a:latin typeface="Consolas" panose="020B0609020204030204" pitchFamily="49" charset="0"/>
                <a:ea typeface="Calibri" panose="020F0502020204030204" pitchFamily="34" charset="0"/>
                <a:cs typeface="Times New Roman" panose="02020603050405020304" pitchFamily="18" charset="0"/>
              </a:rPr>
              <a:t>i</a:t>
            </a:r>
            <a:r>
              <a:rPr lang="en-US" sz="2000" dirty="0">
                <a:latin typeface="Consolas" panose="020B0609020204030204" pitchFamily="49" charset="0"/>
                <a:ea typeface="Calibri" panose="020F0502020204030204" pitchFamily="34" charset="0"/>
                <a:cs typeface="Times New Roman" panose="02020603050405020304" pitchFamily="18" charset="0"/>
              </a:rPr>
              <a:t>] = </a:t>
            </a:r>
            <a:r>
              <a:rPr lang="en-US" sz="2000" dirty="0" err="1">
                <a:latin typeface="Consolas" panose="020B0609020204030204" pitchFamily="49" charset="0"/>
                <a:ea typeface="Calibri" panose="020F0502020204030204" pitchFamily="34" charset="0"/>
                <a:cs typeface="Times New Roman" panose="02020603050405020304" pitchFamily="18" charset="0"/>
              </a:rPr>
              <a:t>myStack</a:t>
            </a:r>
            <a:r>
              <a:rPr lang="en-US" sz="2000" dirty="0">
                <a:latin typeface="Consolas" panose="020B0609020204030204" pitchFamily="49" charset="0"/>
                <a:ea typeface="Calibri" panose="020F0502020204030204" pitchFamily="34" charset="0"/>
                <a:cs typeface="Times New Roman" panose="02020603050405020304" pitchFamily="18" charset="0"/>
              </a:rPr>
              <a:t>[</a:t>
            </a:r>
            <a:r>
              <a:rPr lang="en-US" sz="2000" dirty="0" err="1">
                <a:latin typeface="Consolas" panose="020B0609020204030204" pitchFamily="49" charset="0"/>
                <a:ea typeface="Calibri" panose="020F0502020204030204" pitchFamily="34" charset="0"/>
                <a:cs typeface="Times New Roman" panose="02020603050405020304" pitchFamily="18" charset="0"/>
              </a:rPr>
              <a:t>i</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109538" marR="0" algn="just">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for</a:t>
            </a:r>
          </a:p>
          <a:p>
            <a:pPr marL="109538" marR="0" algn="just">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myStack</a:t>
            </a:r>
            <a:r>
              <a:rPr lang="en-US" sz="2000" dirty="0">
                <a:latin typeface="Consolas" panose="020B0609020204030204" pitchFamily="49" charset="0"/>
                <a:ea typeface="Calibri" panose="020F0502020204030204" pitchFamily="34" charset="0"/>
                <a:cs typeface="Times New Roman" panose="02020603050405020304" pitchFamily="18" charset="0"/>
              </a:rPr>
              <a:t> = </a:t>
            </a:r>
            <a:r>
              <a:rPr lang="en-US" sz="2000" dirty="0" err="1">
                <a:latin typeface="Consolas" panose="020B0609020204030204" pitchFamily="49" charset="0"/>
                <a:ea typeface="Calibri" panose="020F0502020204030204" pitchFamily="34" charset="0"/>
                <a:cs typeface="Times New Roman" panose="02020603050405020304" pitchFamily="18" charset="0"/>
              </a:rPr>
              <a:t>newStack</a:t>
            </a:r>
            <a:endParaRPr lang="en-US" sz="2000" dirty="0">
              <a:latin typeface="Consolas" panose="020B0609020204030204" pitchFamily="49" charset="0"/>
              <a:ea typeface="Calibri" panose="020F0502020204030204" pitchFamily="34" charset="0"/>
              <a:cs typeface="Times New Roman" panose="02020603050405020304" pitchFamily="18" charset="0"/>
            </a:endParaRPr>
          </a:p>
          <a:p>
            <a:pPr marL="109538" marR="0" algn="just">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pic>
        <p:nvPicPr>
          <p:cNvPr id="4" name="Picture 3" descr="A picture containing clock, drawing&#10;&#10;Description automatically generated">
            <a:extLst>
              <a:ext uri="{FF2B5EF4-FFF2-40B4-BE49-F238E27FC236}">
                <a16:creationId xmlns:a16="http://schemas.microsoft.com/office/drawing/2014/main" id="{78DF6436-5AB6-4D87-8E5E-C1B33FB298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99" y="5029200"/>
            <a:ext cx="3724275" cy="1533525"/>
          </a:xfrm>
          <a:prstGeom prst="rect">
            <a:avLst/>
          </a:prstGeom>
        </p:spPr>
      </p:pic>
    </p:spTree>
    <p:extLst>
      <p:ext uri="{BB962C8B-B14F-4D97-AF65-F5344CB8AC3E}">
        <p14:creationId xmlns:p14="http://schemas.microsoft.com/office/powerpoint/2010/main" val="12255398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B5075D-8A04-425B-8087-855C72AA7916}"/>
              </a:ext>
            </a:extLst>
          </p:cNvPr>
          <p:cNvSpPr txBox="1"/>
          <p:nvPr/>
        </p:nvSpPr>
        <p:spPr>
          <a:xfrm>
            <a:off x="914399" y="914400"/>
            <a:ext cx="3646447" cy="584775"/>
          </a:xfrm>
          <a:prstGeom prst="rect">
            <a:avLst/>
          </a:prstGeom>
          <a:noFill/>
        </p:spPr>
        <p:txBody>
          <a:bodyPr wrap="square" rtlCol="0">
            <a:spAutoFit/>
          </a:bodyPr>
          <a:lstStyle/>
          <a:p>
            <a:r>
              <a:rPr lang="en-US" sz="3200" dirty="0" err="1">
                <a:latin typeface="Myriad Pro" panose="020B0503030403020204" pitchFamily="34" charset="0"/>
              </a:rPr>
              <a:t>halveCapacity</a:t>
            </a:r>
            <a:r>
              <a:rPr lang="en-US" sz="3200" dirty="0">
                <a:latin typeface="Myriad Pro" panose="020B0503030403020204" pitchFamily="34" charset="0"/>
              </a:rPr>
              <a:t>()</a:t>
            </a:r>
            <a:endParaRPr lang="en-US" dirty="0">
              <a:latin typeface="Myriad Pro" panose="020B0503030403020204" pitchFamily="34" charset="0"/>
            </a:endParaRPr>
          </a:p>
        </p:txBody>
      </p:sp>
      <p:sp>
        <p:nvSpPr>
          <p:cNvPr id="7" name="Rectangle 6">
            <a:extLst>
              <a:ext uri="{FF2B5EF4-FFF2-40B4-BE49-F238E27FC236}">
                <a16:creationId xmlns:a16="http://schemas.microsoft.com/office/drawing/2014/main" id="{E92C78FE-1F92-4475-BBFD-47ECF8C0B165}"/>
              </a:ext>
            </a:extLst>
          </p:cNvPr>
          <p:cNvSpPr/>
          <p:nvPr/>
        </p:nvSpPr>
        <p:spPr>
          <a:xfrm>
            <a:off x="914399" y="1679138"/>
            <a:ext cx="10013795" cy="3170099"/>
          </a:xfrm>
          <a:prstGeom prst="rect">
            <a:avLst/>
          </a:prstGeom>
        </p:spPr>
        <p:txBody>
          <a:bodyPr wrap="square">
            <a:spAutoFit/>
          </a:bodyPr>
          <a:lstStyle/>
          <a:p>
            <a:pPr marL="109538" marR="0" algn="just">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a:t>
            </a:r>
            <a:r>
              <a:rPr lang="en-US" sz="2000" dirty="0" err="1">
                <a:latin typeface="Consolas" panose="020B0609020204030204" pitchFamily="49" charset="0"/>
                <a:ea typeface="Calibri" panose="020F0502020204030204" pitchFamily="34" charset="0"/>
                <a:cs typeface="Times New Roman" panose="02020603050405020304" pitchFamily="18" charset="0"/>
              </a:rPr>
              <a:t>halveCapacity</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109538" marR="0" algn="just">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if top + 1 &gt; </a:t>
            </a:r>
            <a:r>
              <a:rPr lang="en-US" sz="2000" dirty="0" err="1">
                <a:latin typeface="Consolas" panose="020B0609020204030204" pitchFamily="49" charset="0"/>
                <a:ea typeface="Calibri" panose="020F0502020204030204" pitchFamily="34" charset="0"/>
                <a:cs typeface="Times New Roman" panose="02020603050405020304" pitchFamily="18" charset="0"/>
              </a:rPr>
              <a:t>myStack</a:t>
            </a:r>
            <a:r>
              <a:rPr lang="en-US" sz="2000" dirty="0">
                <a:latin typeface="Consolas" panose="020B0609020204030204" pitchFamily="49" charset="0"/>
                <a:ea typeface="Calibri" panose="020F0502020204030204" pitchFamily="34" charset="0"/>
                <a:cs typeface="Times New Roman" panose="02020603050405020304" pitchFamily="18" charset="0"/>
              </a:rPr>
              <a:t> capacity / 2 then</a:t>
            </a:r>
          </a:p>
          <a:p>
            <a:pPr marL="109538" marR="0" algn="just">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throw exception</a:t>
            </a:r>
          </a:p>
          <a:p>
            <a:pPr marL="109538" marR="0" algn="just">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if</a:t>
            </a:r>
          </a:p>
          <a:p>
            <a:pPr marL="109538" marR="0" algn="just">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newStack</a:t>
            </a:r>
            <a:r>
              <a:rPr lang="en-US" sz="2000" dirty="0">
                <a:latin typeface="Consolas" panose="020B0609020204030204" pitchFamily="49" charset="0"/>
                <a:ea typeface="Calibri" panose="020F0502020204030204" pitchFamily="34" charset="0"/>
                <a:cs typeface="Times New Roman" panose="02020603050405020304" pitchFamily="18" charset="0"/>
              </a:rPr>
              <a:t> = new array of size </a:t>
            </a:r>
            <a:r>
              <a:rPr lang="en-US" sz="2000" dirty="0" err="1">
                <a:latin typeface="Consolas" panose="020B0609020204030204" pitchFamily="49" charset="0"/>
                <a:ea typeface="Calibri" panose="020F0502020204030204" pitchFamily="34" charset="0"/>
                <a:cs typeface="Times New Roman" panose="02020603050405020304" pitchFamily="18" charset="0"/>
              </a:rPr>
              <a:t>myStack</a:t>
            </a:r>
            <a:r>
              <a:rPr lang="en-US" sz="2000" dirty="0">
                <a:latin typeface="Consolas" panose="020B0609020204030204" pitchFamily="49" charset="0"/>
                <a:ea typeface="Calibri" panose="020F0502020204030204" pitchFamily="34" charset="0"/>
                <a:cs typeface="Times New Roman" panose="02020603050405020304" pitchFamily="18" charset="0"/>
              </a:rPr>
              <a:t> capacity / 2</a:t>
            </a:r>
          </a:p>
          <a:p>
            <a:pPr marL="109538" marR="0" algn="just">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for </a:t>
            </a:r>
            <a:r>
              <a:rPr lang="en-US" sz="2000" dirty="0" err="1">
                <a:latin typeface="Consolas" panose="020B0609020204030204" pitchFamily="49" charset="0"/>
                <a:ea typeface="Calibri" panose="020F0502020204030204" pitchFamily="34" charset="0"/>
                <a:cs typeface="Times New Roman" panose="02020603050405020304" pitchFamily="18" charset="0"/>
              </a:rPr>
              <a:t>i</a:t>
            </a:r>
            <a:r>
              <a:rPr lang="en-US" sz="2000" dirty="0">
                <a:latin typeface="Consolas" panose="020B0609020204030204" pitchFamily="49" charset="0"/>
                <a:ea typeface="Calibri" panose="020F0502020204030204" pitchFamily="34" charset="0"/>
                <a:cs typeface="Times New Roman" panose="02020603050405020304" pitchFamily="18" charset="0"/>
              </a:rPr>
              <a:t> = 0 to top</a:t>
            </a:r>
          </a:p>
          <a:p>
            <a:pPr marL="109538" marR="0" algn="just">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newStack</a:t>
            </a:r>
            <a:r>
              <a:rPr lang="en-US" sz="2000" dirty="0">
                <a:latin typeface="Consolas" panose="020B0609020204030204" pitchFamily="49" charset="0"/>
                <a:ea typeface="Calibri" panose="020F0502020204030204" pitchFamily="34" charset="0"/>
                <a:cs typeface="Times New Roman" panose="02020603050405020304" pitchFamily="18" charset="0"/>
              </a:rPr>
              <a:t>[</a:t>
            </a:r>
            <a:r>
              <a:rPr lang="en-US" sz="2000" dirty="0" err="1">
                <a:latin typeface="Consolas" panose="020B0609020204030204" pitchFamily="49" charset="0"/>
                <a:ea typeface="Calibri" panose="020F0502020204030204" pitchFamily="34" charset="0"/>
                <a:cs typeface="Times New Roman" panose="02020603050405020304" pitchFamily="18" charset="0"/>
              </a:rPr>
              <a:t>i</a:t>
            </a:r>
            <a:r>
              <a:rPr lang="en-US" sz="2000" dirty="0">
                <a:latin typeface="Consolas" panose="020B0609020204030204" pitchFamily="49" charset="0"/>
                <a:ea typeface="Calibri" panose="020F0502020204030204" pitchFamily="34" charset="0"/>
                <a:cs typeface="Times New Roman" panose="02020603050405020304" pitchFamily="18" charset="0"/>
              </a:rPr>
              <a:t>] = </a:t>
            </a:r>
            <a:r>
              <a:rPr lang="en-US" sz="2000" dirty="0" err="1">
                <a:latin typeface="Consolas" panose="020B0609020204030204" pitchFamily="49" charset="0"/>
                <a:ea typeface="Calibri" panose="020F0502020204030204" pitchFamily="34" charset="0"/>
                <a:cs typeface="Times New Roman" panose="02020603050405020304" pitchFamily="18" charset="0"/>
              </a:rPr>
              <a:t>myStack</a:t>
            </a:r>
            <a:r>
              <a:rPr lang="en-US" sz="2000" dirty="0">
                <a:latin typeface="Consolas" panose="020B0609020204030204" pitchFamily="49" charset="0"/>
                <a:ea typeface="Calibri" panose="020F0502020204030204" pitchFamily="34" charset="0"/>
                <a:cs typeface="Times New Roman" panose="02020603050405020304" pitchFamily="18" charset="0"/>
              </a:rPr>
              <a:t>[</a:t>
            </a:r>
            <a:r>
              <a:rPr lang="en-US" sz="2000" dirty="0" err="1">
                <a:latin typeface="Consolas" panose="020B0609020204030204" pitchFamily="49" charset="0"/>
                <a:ea typeface="Calibri" panose="020F0502020204030204" pitchFamily="34" charset="0"/>
                <a:cs typeface="Times New Roman" panose="02020603050405020304" pitchFamily="18" charset="0"/>
              </a:rPr>
              <a:t>i</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109538" marR="0" algn="just">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for</a:t>
            </a:r>
          </a:p>
          <a:p>
            <a:pPr marL="109538" marR="0" algn="just">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myStack</a:t>
            </a:r>
            <a:r>
              <a:rPr lang="en-US" sz="2000" dirty="0">
                <a:latin typeface="Consolas" panose="020B0609020204030204" pitchFamily="49" charset="0"/>
                <a:ea typeface="Calibri" panose="020F0502020204030204" pitchFamily="34" charset="0"/>
                <a:cs typeface="Times New Roman" panose="02020603050405020304" pitchFamily="18" charset="0"/>
              </a:rPr>
              <a:t> = </a:t>
            </a:r>
            <a:r>
              <a:rPr lang="en-US" sz="2000" dirty="0" err="1">
                <a:latin typeface="Consolas" panose="020B0609020204030204" pitchFamily="49" charset="0"/>
                <a:ea typeface="Calibri" panose="020F0502020204030204" pitchFamily="34" charset="0"/>
                <a:cs typeface="Times New Roman" panose="02020603050405020304" pitchFamily="18" charset="0"/>
              </a:rPr>
              <a:t>newStack</a:t>
            </a:r>
            <a:endParaRPr lang="en-US" sz="2000" dirty="0">
              <a:latin typeface="Consolas" panose="020B0609020204030204" pitchFamily="49" charset="0"/>
              <a:ea typeface="Calibri" panose="020F0502020204030204" pitchFamily="34" charset="0"/>
              <a:cs typeface="Times New Roman" panose="02020603050405020304" pitchFamily="18" charset="0"/>
            </a:endParaRPr>
          </a:p>
          <a:p>
            <a:pPr marL="109538" marR="0" algn="just">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pic>
        <p:nvPicPr>
          <p:cNvPr id="4" name="Picture 3" descr="A picture containing drawing&#10;&#10;Description automatically generated">
            <a:extLst>
              <a:ext uri="{FF2B5EF4-FFF2-40B4-BE49-F238E27FC236}">
                <a16:creationId xmlns:a16="http://schemas.microsoft.com/office/drawing/2014/main" id="{6B0AE1F0-BCEF-4F57-B86F-29D8E2F247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4960" y="5029200"/>
            <a:ext cx="2295525" cy="676275"/>
          </a:xfrm>
          <a:prstGeom prst="rect">
            <a:avLst/>
          </a:prstGeom>
        </p:spPr>
      </p:pic>
      <p:pic>
        <p:nvPicPr>
          <p:cNvPr id="8" name="Picture 7" descr="A picture containing clock, drawing&#10;&#10;Description automatically generated">
            <a:extLst>
              <a:ext uri="{FF2B5EF4-FFF2-40B4-BE49-F238E27FC236}">
                <a16:creationId xmlns:a16="http://schemas.microsoft.com/office/drawing/2014/main" id="{E787C60A-3FC1-4A97-9667-FC33EA518A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399" y="5029200"/>
            <a:ext cx="3724275" cy="1533525"/>
          </a:xfrm>
          <a:prstGeom prst="rect">
            <a:avLst/>
          </a:prstGeom>
        </p:spPr>
      </p:pic>
    </p:spTree>
    <p:extLst>
      <p:ext uri="{BB962C8B-B14F-4D97-AF65-F5344CB8AC3E}">
        <p14:creationId xmlns:p14="http://schemas.microsoft.com/office/powerpoint/2010/main" val="4024543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B5075D-8A04-425B-8087-855C72AA7916}"/>
              </a:ext>
            </a:extLst>
          </p:cNvPr>
          <p:cNvSpPr txBox="1"/>
          <p:nvPr/>
        </p:nvSpPr>
        <p:spPr>
          <a:xfrm>
            <a:off x="914399" y="914400"/>
            <a:ext cx="3646447" cy="584775"/>
          </a:xfrm>
          <a:prstGeom prst="rect">
            <a:avLst/>
          </a:prstGeom>
          <a:noFill/>
        </p:spPr>
        <p:txBody>
          <a:bodyPr wrap="square" rtlCol="0">
            <a:spAutoFit/>
          </a:bodyPr>
          <a:lstStyle/>
          <a:p>
            <a:r>
              <a:rPr lang="en-US" sz="3200" dirty="0" err="1">
                <a:latin typeface="Myriad Pro" panose="020B0503030403020204" pitchFamily="34" charset="0"/>
              </a:rPr>
              <a:t>halveCapacity</a:t>
            </a:r>
            <a:r>
              <a:rPr lang="en-US" sz="3200" dirty="0">
                <a:latin typeface="Myriad Pro" panose="020B0503030403020204" pitchFamily="34" charset="0"/>
              </a:rPr>
              <a:t>()</a:t>
            </a:r>
            <a:endParaRPr lang="en-US" dirty="0">
              <a:latin typeface="Myriad Pro" panose="020B0503030403020204" pitchFamily="34" charset="0"/>
            </a:endParaRPr>
          </a:p>
        </p:txBody>
      </p:sp>
      <p:sp>
        <p:nvSpPr>
          <p:cNvPr id="7" name="Rectangle 6">
            <a:extLst>
              <a:ext uri="{FF2B5EF4-FFF2-40B4-BE49-F238E27FC236}">
                <a16:creationId xmlns:a16="http://schemas.microsoft.com/office/drawing/2014/main" id="{E92C78FE-1F92-4475-BBFD-47ECF8C0B165}"/>
              </a:ext>
            </a:extLst>
          </p:cNvPr>
          <p:cNvSpPr/>
          <p:nvPr/>
        </p:nvSpPr>
        <p:spPr>
          <a:xfrm>
            <a:off x="914399" y="1679138"/>
            <a:ext cx="10013795" cy="3170099"/>
          </a:xfrm>
          <a:prstGeom prst="rect">
            <a:avLst/>
          </a:prstGeom>
        </p:spPr>
        <p:txBody>
          <a:bodyPr wrap="square">
            <a:spAutoFit/>
          </a:bodyPr>
          <a:lstStyle/>
          <a:p>
            <a:pPr marL="109538" marR="0" algn="just">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a:t>
            </a:r>
            <a:r>
              <a:rPr lang="en-US" sz="2000" dirty="0" err="1">
                <a:latin typeface="Consolas" panose="020B0609020204030204" pitchFamily="49" charset="0"/>
                <a:ea typeface="Calibri" panose="020F0502020204030204" pitchFamily="34" charset="0"/>
                <a:cs typeface="Times New Roman" panose="02020603050405020304" pitchFamily="18" charset="0"/>
              </a:rPr>
              <a:t>halveCapacity</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109538" marR="0" algn="just">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if top + 1 &gt; </a:t>
            </a:r>
            <a:r>
              <a:rPr lang="en-US" sz="2000" dirty="0" err="1">
                <a:latin typeface="Consolas" panose="020B0609020204030204" pitchFamily="49" charset="0"/>
                <a:ea typeface="Calibri" panose="020F0502020204030204" pitchFamily="34" charset="0"/>
                <a:cs typeface="Times New Roman" panose="02020603050405020304" pitchFamily="18" charset="0"/>
              </a:rPr>
              <a:t>myStack</a:t>
            </a:r>
            <a:r>
              <a:rPr lang="en-US" sz="2000" dirty="0">
                <a:latin typeface="Consolas" panose="020B0609020204030204" pitchFamily="49" charset="0"/>
                <a:ea typeface="Calibri" panose="020F0502020204030204" pitchFamily="34" charset="0"/>
                <a:cs typeface="Times New Roman" panose="02020603050405020304" pitchFamily="18" charset="0"/>
              </a:rPr>
              <a:t> capacity / 2 then</a:t>
            </a:r>
          </a:p>
          <a:p>
            <a:pPr marL="109538" marR="0" algn="just">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throw exception</a:t>
            </a:r>
          </a:p>
          <a:p>
            <a:pPr marL="109538" marR="0" algn="just">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if</a:t>
            </a:r>
          </a:p>
          <a:p>
            <a:pPr marL="109538" marR="0" algn="just">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newStack</a:t>
            </a:r>
            <a:r>
              <a:rPr lang="en-US" sz="2000" dirty="0">
                <a:latin typeface="Consolas" panose="020B0609020204030204" pitchFamily="49" charset="0"/>
                <a:ea typeface="Calibri" panose="020F0502020204030204" pitchFamily="34" charset="0"/>
                <a:cs typeface="Times New Roman" panose="02020603050405020304" pitchFamily="18" charset="0"/>
              </a:rPr>
              <a:t> = new array of size </a:t>
            </a:r>
            <a:r>
              <a:rPr lang="en-US" sz="2000" dirty="0" err="1">
                <a:latin typeface="Consolas" panose="020B0609020204030204" pitchFamily="49" charset="0"/>
                <a:ea typeface="Calibri" panose="020F0502020204030204" pitchFamily="34" charset="0"/>
                <a:cs typeface="Times New Roman" panose="02020603050405020304" pitchFamily="18" charset="0"/>
              </a:rPr>
              <a:t>myStack</a:t>
            </a:r>
            <a:r>
              <a:rPr lang="en-US" sz="2000" dirty="0">
                <a:latin typeface="Consolas" panose="020B0609020204030204" pitchFamily="49" charset="0"/>
                <a:ea typeface="Calibri" panose="020F0502020204030204" pitchFamily="34" charset="0"/>
                <a:cs typeface="Times New Roman" panose="02020603050405020304" pitchFamily="18" charset="0"/>
              </a:rPr>
              <a:t> capacity / 2</a:t>
            </a:r>
          </a:p>
          <a:p>
            <a:pPr marL="109538" marR="0" algn="just">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for </a:t>
            </a:r>
            <a:r>
              <a:rPr lang="en-US" sz="2000" dirty="0" err="1">
                <a:latin typeface="Consolas" panose="020B0609020204030204" pitchFamily="49" charset="0"/>
                <a:ea typeface="Calibri" panose="020F0502020204030204" pitchFamily="34" charset="0"/>
                <a:cs typeface="Times New Roman" panose="02020603050405020304" pitchFamily="18" charset="0"/>
              </a:rPr>
              <a:t>i</a:t>
            </a:r>
            <a:r>
              <a:rPr lang="en-US" sz="2000" dirty="0">
                <a:latin typeface="Consolas" panose="020B0609020204030204" pitchFamily="49" charset="0"/>
                <a:ea typeface="Calibri" panose="020F0502020204030204" pitchFamily="34" charset="0"/>
                <a:cs typeface="Times New Roman" panose="02020603050405020304" pitchFamily="18" charset="0"/>
              </a:rPr>
              <a:t> = 0 to top</a:t>
            </a:r>
          </a:p>
          <a:p>
            <a:pPr marL="109538" marR="0" algn="just">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newStack</a:t>
            </a:r>
            <a:r>
              <a:rPr lang="en-US" sz="2000" dirty="0">
                <a:latin typeface="Consolas" panose="020B0609020204030204" pitchFamily="49" charset="0"/>
                <a:ea typeface="Calibri" panose="020F0502020204030204" pitchFamily="34" charset="0"/>
                <a:cs typeface="Times New Roman" panose="02020603050405020304" pitchFamily="18" charset="0"/>
              </a:rPr>
              <a:t>[</a:t>
            </a:r>
            <a:r>
              <a:rPr lang="en-US" sz="2000" dirty="0" err="1">
                <a:latin typeface="Consolas" panose="020B0609020204030204" pitchFamily="49" charset="0"/>
                <a:ea typeface="Calibri" panose="020F0502020204030204" pitchFamily="34" charset="0"/>
                <a:cs typeface="Times New Roman" panose="02020603050405020304" pitchFamily="18" charset="0"/>
              </a:rPr>
              <a:t>i</a:t>
            </a:r>
            <a:r>
              <a:rPr lang="en-US" sz="2000" dirty="0">
                <a:latin typeface="Consolas" panose="020B0609020204030204" pitchFamily="49" charset="0"/>
                <a:ea typeface="Calibri" panose="020F0502020204030204" pitchFamily="34" charset="0"/>
                <a:cs typeface="Times New Roman" panose="02020603050405020304" pitchFamily="18" charset="0"/>
              </a:rPr>
              <a:t>] = </a:t>
            </a:r>
            <a:r>
              <a:rPr lang="en-US" sz="2000" dirty="0" err="1">
                <a:latin typeface="Consolas" panose="020B0609020204030204" pitchFamily="49" charset="0"/>
                <a:ea typeface="Calibri" panose="020F0502020204030204" pitchFamily="34" charset="0"/>
                <a:cs typeface="Times New Roman" panose="02020603050405020304" pitchFamily="18" charset="0"/>
              </a:rPr>
              <a:t>myStack</a:t>
            </a:r>
            <a:r>
              <a:rPr lang="en-US" sz="2000" dirty="0">
                <a:latin typeface="Consolas" panose="020B0609020204030204" pitchFamily="49" charset="0"/>
                <a:ea typeface="Calibri" panose="020F0502020204030204" pitchFamily="34" charset="0"/>
                <a:cs typeface="Times New Roman" panose="02020603050405020304" pitchFamily="18" charset="0"/>
              </a:rPr>
              <a:t>[</a:t>
            </a:r>
            <a:r>
              <a:rPr lang="en-US" sz="2000" dirty="0" err="1">
                <a:latin typeface="Consolas" panose="020B0609020204030204" pitchFamily="49" charset="0"/>
                <a:ea typeface="Calibri" panose="020F0502020204030204" pitchFamily="34" charset="0"/>
                <a:cs typeface="Times New Roman" panose="02020603050405020304" pitchFamily="18" charset="0"/>
              </a:rPr>
              <a:t>i</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109538" marR="0" algn="just">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for</a:t>
            </a:r>
          </a:p>
          <a:p>
            <a:pPr marL="109538" marR="0" algn="just">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myStack</a:t>
            </a:r>
            <a:r>
              <a:rPr lang="en-US" sz="2000" dirty="0">
                <a:latin typeface="Consolas" panose="020B0609020204030204" pitchFamily="49" charset="0"/>
                <a:ea typeface="Calibri" panose="020F0502020204030204" pitchFamily="34" charset="0"/>
                <a:cs typeface="Times New Roman" panose="02020603050405020304" pitchFamily="18" charset="0"/>
              </a:rPr>
              <a:t> = </a:t>
            </a:r>
            <a:r>
              <a:rPr lang="en-US" sz="2000" dirty="0" err="1">
                <a:latin typeface="Consolas" panose="020B0609020204030204" pitchFamily="49" charset="0"/>
                <a:ea typeface="Calibri" panose="020F0502020204030204" pitchFamily="34" charset="0"/>
                <a:cs typeface="Times New Roman" panose="02020603050405020304" pitchFamily="18" charset="0"/>
              </a:rPr>
              <a:t>newStack</a:t>
            </a:r>
            <a:endParaRPr lang="en-US" sz="2000" dirty="0">
              <a:latin typeface="Consolas" panose="020B0609020204030204" pitchFamily="49" charset="0"/>
              <a:ea typeface="Calibri" panose="020F0502020204030204" pitchFamily="34" charset="0"/>
              <a:cs typeface="Times New Roman" panose="02020603050405020304" pitchFamily="18" charset="0"/>
            </a:endParaRPr>
          </a:p>
          <a:p>
            <a:pPr marL="109538" marR="0" algn="just">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pic>
        <p:nvPicPr>
          <p:cNvPr id="8" name="Picture 7" descr="A close up of a clock&#10;&#10;Description automatically generated">
            <a:extLst>
              <a:ext uri="{FF2B5EF4-FFF2-40B4-BE49-F238E27FC236}">
                <a16:creationId xmlns:a16="http://schemas.microsoft.com/office/drawing/2014/main" id="{0F97E662-20C8-4D5B-96B7-84CE73F9D0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4960" y="5029200"/>
            <a:ext cx="2295525" cy="676275"/>
          </a:xfrm>
          <a:prstGeom prst="rect">
            <a:avLst/>
          </a:prstGeom>
        </p:spPr>
      </p:pic>
      <p:pic>
        <p:nvPicPr>
          <p:cNvPr id="9" name="Picture 8" descr="A picture containing clock, drawing&#10;&#10;Description automatically generated">
            <a:extLst>
              <a:ext uri="{FF2B5EF4-FFF2-40B4-BE49-F238E27FC236}">
                <a16:creationId xmlns:a16="http://schemas.microsoft.com/office/drawing/2014/main" id="{EEC52B1A-F775-4944-A401-DAA83D532F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399" y="5029200"/>
            <a:ext cx="3724275" cy="1533525"/>
          </a:xfrm>
          <a:prstGeom prst="rect">
            <a:avLst/>
          </a:prstGeom>
        </p:spPr>
      </p:pic>
    </p:spTree>
    <p:extLst>
      <p:ext uri="{BB962C8B-B14F-4D97-AF65-F5344CB8AC3E}">
        <p14:creationId xmlns:p14="http://schemas.microsoft.com/office/powerpoint/2010/main" val="1724514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B5075D-8A04-425B-8087-855C72AA7916}"/>
              </a:ext>
            </a:extLst>
          </p:cNvPr>
          <p:cNvSpPr txBox="1"/>
          <p:nvPr/>
        </p:nvSpPr>
        <p:spPr>
          <a:xfrm>
            <a:off x="914399" y="914400"/>
            <a:ext cx="3646447" cy="584775"/>
          </a:xfrm>
          <a:prstGeom prst="rect">
            <a:avLst/>
          </a:prstGeom>
          <a:noFill/>
        </p:spPr>
        <p:txBody>
          <a:bodyPr wrap="square" rtlCol="0">
            <a:spAutoFit/>
          </a:bodyPr>
          <a:lstStyle/>
          <a:p>
            <a:r>
              <a:rPr lang="en-US" sz="3200" dirty="0" err="1">
                <a:latin typeface="Myriad Pro" panose="020B0503030403020204" pitchFamily="34" charset="0"/>
              </a:rPr>
              <a:t>halveCapacity</a:t>
            </a:r>
            <a:r>
              <a:rPr lang="en-US" sz="3200" dirty="0">
                <a:latin typeface="Myriad Pro" panose="020B0503030403020204" pitchFamily="34" charset="0"/>
              </a:rPr>
              <a:t>()</a:t>
            </a:r>
            <a:endParaRPr lang="en-US" dirty="0">
              <a:latin typeface="Myriad Pro" panose="020B0503030403020204" pitchFamily="34" charset="0"/>
            </a:endParaRPr>
          </a:p>
        </p:txBody>
      </p:sp>
      <p:sp>
        <p:nvSpPr>
          <p:cNvPr id="7" name="Rectangle 6">
            <a:extLst>
              <a:ext uri="{FF2B5EF4-FFF2-40B4-BE49-F238E27FC236}">
                <a16:creationId xmlns:a16="http://schemas.microsoft.com/office/drawing/2014/main" id="{E92C78FE-1F92-4475-BBFD-47ECF8C0B165}"/>
              </a:ext>
            </a:extLst>
          </p:cNvPr>
          <p:cNvSpPr/>
          <p:nvPr/>
        </p:nvSpPr>
        <p:spPr>
          <a:xfrm>
            <a:off x="914399" y="1679138"/>
            <a:ext cx="10013795" cy="3170099"/>
          </a:xfrm>
          <a:prstGeom prst="rect">
            <a:avLst/>
          </a:prstGeom>
        </p:spPr>
        <p:txBody>
          <a:bodyPr wrap="square">
            <a:spAutoFit/>
          </a:bodyPr>
          <a:lstStyle/>
          <a:p>
            <a:pPr marL="109538" marR="0" algn="just">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a:t>
            </a:r>
            <a:r>
              <a:rPr lang="en-US" sz="2000" dirty="0" err="1">
                <a:latin typeface="Consolas" panose="020B0609020204030204" pitchFamily="49" charset="0"/>
                <a:ea typeface="Calibri" panose="020F0502020204030204" pitchFamily="34" charset="0"/>
                <a:cs typeface="Times New Roman" panose="02020603050405020304" pitchFamily="18" charset="0"/>
              </a:rPr>
              <a:t>halveCapacity</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109538" marR="0" algn="just">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if top + 1 &gt; </a:t>
            </a:r>
            <a:r>
              <a:rPr lang="en-US" sz="2000" dirty="0" err="1">
                <a:latin typeface="Consolas" panose="020B0609020204030204" pitchFamily="49" charset="0"/>
                <a:ea typeface="Calibri" panose="020F0502020204030204" pitchFamily="34" charset="0"/>
                <a:cs typeface="Times New Roman" panose="02020603050405020304" pitchFamily="18" charset="0"/>
              </a:rPr>
              <a:t>myStack</a:t>
            </a:r>
            <a:r>
              <a:rPr lang="en-US" sz="2000" dirty="0">
                <a:latin typeface="Consolas" panose="020B0609020204030204" pitchFamily="49" charset="0"/>
                <a:ea typeface="Calibri" panose="020F0502020204030204" pitchFamily="34" charset="0"/>
                <a:cs typeface="Times New Roman" panose="02020603050405020304" pitchFamily="18" charset="0"/>
              </a:rPr>
              <a:t> capacity / 2 then</a:t>
            </a:r>
          </a:p>
          <a:p>
            <a:pPr marL="109538" marR="0" algn="just">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throw exception</a:t>
            </a:r>
          </a:p>
          <a:p>
            <a:pPr marL="109538" marR="0" algn="just">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if</a:t>
            </a:r>
          </a:p>
          <a:p>
            <a:pPr marL="109538" marR="0" algn="just">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newStack</a:t>
            </a:r>
            <a:r>
              <a:rPr lang="en-US" sz="2000" dirty="0">
                <a:latin typeface="Consolas" panose="020B0609020204030204" pitchFamily="49" charset="0"/>
                <a:ea typeface="Calibri" panose="020F0502020204030204" pitchFamily="34" charset="0"/>
                <a:cs typeface="Times New Roman" panose="02020603050405020304" pitchFamily="18" charset="0"/>
              </a:rPr>
              <a:t> = new array of size </a:t>
            </a:r>
            <a:r>
              <a:rPr lang="en-US" sz="2000" dirty="0" err="1">
                <a:latin typeface="Consolas" panose="020B0609020204030204" pitchFamily="49" charset="0"/>
                <a:ea typeface="Calibri" panose="020F0502020204030204" pitchFamily="34" charset="0"/>
                <a:cs typeface="Times New Roman" panose="02020603050405020304" pitchFamily="18" charset="0"/>
              </a:rPr>
              <a:t>myStack</a:t>
            </a:r>
            <a:r>
              <a:rPr lang="en-US" sz="2000" dirty="0">
                <a:latin typeface="Consolas" panose="020B0609020204030204" pitchFamily="49" charset="0"/>
                <a:ea typeface="Calibri" panose="020F0502020204030204" pitchFamily="34" charset="0"/>
                <a:cs typeface="Times New Roman" panose="02020603050405020304" pitchFamily="18" charset="0"/>
              </a:rPr>
              <a:t> capacity / 2</a:t>
            </a:r>
          </a:p>
          <a:p>
            <a:pPr marL="109538" marR="0" algn="just">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for </a:t>
            </a:r>
            <a:r>
              <a:rPr lang="en-US" sz="2000" dirty="0" err="1">
                <a:latin typeface="Consolas" panose="020B0609020204030204" pitchFamily="49" charset="0"/>
                <a:ea typeface="Calibri" panose="020F0502020204030204" pitchFamily="34" charset="0"/>
                <a:cs typeface="Times New Roman" panose="02020603050405020304" pitchFamily="18" charset="0"/>
              </a:rPr>
              <a:t>i</a:t>
            </a:r>
            <a:r>
              <a:rPr lang="en-US" sz="2000" dirty="0">
                <a:latin typeface="Consolas" panose="020B0609020204030204" pitchFamily="49" charset="0"/>
                <a:ea typeface="Calibri" panose="020F0502020204030204" pitchFamily="34" charset="0"/>
                <a:cs typeface="Times New Roman" panose="02020603050405020304" pitchFamily="18" charset="0"/>
              </a:rPr>
              <a:t> = 0 to top</a:t>
            </a:r>
          </a:p>
          <a:p>
            <a:pPr marL="109538" marR="0" algn="just">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newStack</a:t>
            </a:r>
            <a:r>
              <a:rPr lang="en-US" sz="2000" dirty="0">
                <a:latin typeface="Consolas" panose="020B0609020204030204" pitchFamily="49" charset="0"/>
                <a:ea typeface="Calibri" panose="020F0502020204030204" pitchFamily="34" charset="0"/>
                <a:cs typeface="Times New Roman" panose="02020603050405020304" pitchFamily="18" charset="0"/>
              </a:rPr>
              <a:t>[</a:t>
            </a:r>
            <a:r>
              <a:rPr lang="en-US" sz="2000" dirty="0" err="1">
                <a:latin typeface="Consolas" panose="020B0609020204030204" pitchFamily="49" charset="0"/>
                <a:ea typeface="Calibri" panose="020F0502020204030204" pitchFamily="34" charset="0"/>
                <a:cs typeface="Times New Roman" panose="02020603050405020304" pitchFamily="18" charset="0"/>
              </a:rPr>
              <a:t>i</a:t>
            </a:r>
            <a:r>
              <a:rPr lang="en-US" sz="2000" dirty="0">
                <a:latin typeface="Consolas" panose="020B0609020204030204" pitchFamily="49" charset="0"/>
                <a:ea typeface="Calibri" panose="020F0502020204030204" pitchFamily="34" charset="0"/>
                <a:cs typeface="Times New Roman" panose="02020603050405020304" pitchFamily="18" charset="0"/>
              </a:rPr>
              <a:t>] = </a:t>
            </a:r>
            <a:r>
              <a:rPr lang="en-US" sz="2000" dirty="0" err="1">
                <a:latin typeface="Consolas" panose="020B0609020204030204" pitchFamily="49" charset="0"/>
                <a:ea typeface="Calibri" panose="020F0502020204030204" pitchFamily="34" charset="0"/>
                <a:cs typeface="Times New Roman" panose="02020603050405020304" pitchFamily="18" charset="0"/>
              </a:rPr>
              <a:t>myStack</a:t>
            </a:r>
            <a:r>
              <a:rPr lang="en-US" sz="2000" dirty="0">
                <a:latin typeface="Consolas" panose="020B0609020204030204" pitchFamily="49" charset="0"/>
                <a:ea typeface="Calibri" panose="020F0502020204030204" pitchFamily="34" charset="0"/>
                <a:cs typeface="Times New Roman" panose="02020603050405020304" pitchFamily="18" charset="0"/>
              </a:rPr>
              <a:t>[</a:t>
            </a:r>
            <a:r>
              <a:rPr lang="en-US" sz="2000" dirty="0" err="1">
                <a:latin typeface="Consolas" panose="020B0609020204030204" pitchFamily="49" charset="0"/>
                <a:ea typeface="Calibri" panose="020F0502020204030204" pitchFamily="34" charset="0"/>
                <a:cs typeface="Times New Roman" panose="02020603050405020304" pitchFamily="18" charset="0"/>
              </a:rPr>
              <a:t>i</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109538" marR="0" algn="just">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for</a:t>
            </a:r>
          </a:p>
          <a:p>
            <a:pPr marL="109538" marR="0" algn="just">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myStack</a:t>
            </a:r>
            <a:r>
              <a:rPr lang="en-US" sz="2000" dirty="0">
                <a:latin typeface="Consolas" panose="020B0609020204030204" pitchFamily="49" charset="0"/>
                <a:ea typeface="Calibri" panose="020F0502020204030204" pitchFamily="34" charset="0"/>
                <a:cs typeface="Times New Roman" panose="02020603050405020304" pitchFamily="18" charset="0"/>
              </a:rPr>
              <a:t> = </a:t>
            </a:r>
            <a:r>
              <a:rPr lang="en-US" sz="2000" dirty="0" err="1">
                <a:latin typeface="Consolas" panose="020B0609020204030204" pitchFamily="49" charset="0"/>
                <a:ea typeface="Calibri" panose="020F0502020204030204" pitchFamily="34" charset="0"/>
                <a:cs typeface="Times New Roman" panose="02020603050405020304" pitchFamily="18" charset="0"/>
              </a:rPr>
              <a:t>newStack</a:t>
            </a:r>
            <a:endParaRPr lang="en-US" sz="2000" dirty="0">
              <a:latin typeface="Consolas" panose="020B0609020204030204" pitchFamily="49" charset="0"/>
              <a:ea typeface="Calibri" panose="020F0502020204030204" pitchFamily="34" charset="0"/>
              <a:cs typeface="Times New Roman" panose="02020603050405020304" pitchFamily="18" charset="0"/>
            </a:endParaRPr>
          </a:p>
          <a:p>
            <a:pPr marL="109538" marR="0" algn="just">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pic>
        <p:nvPicPr>
          <p:cNvPr id="8" name="Picture 7" descr="A picture containing clock, drawing&#10;&#10;Description automatically generated">
            <a:extLst>
              <a:ext uri="{FF2B5EF4-FFF2-40B4-BE49-F238E27FC236}">
                <a16:creationId xmlns:a16="http://schemas.microsoft.com/office/drawing/2014/main" id="{E12ECA33-C5C7-42BA-AEBF-47F8783946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99" y="5029200"/>
            <a:ext cx="2200275" cy="1533525"/>
          </a:xfrm>
          <a:prstGeom prst="rect">
            <a:avLst/>
          </a:prstGeom>
        </p:spPr>
      </p:pic>
    </p:spTree>
    <p:extLst>
      <p:ext uri="{BB962C8B-B14F-4D97-AF65-F5344CB8AC3E}">
        <p14:creationId xmlns:p14="http://schemas.microsoft.com/office/powerpoint/2010/main" val="3733135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B5075D-8A04-425B-8087-855C72AA7916}"/>
              </a:ext>
            </a:extLst>
          </p:cNvPr>
          <p:cNvSpPr txBox="1"/>
          <p:nvPr/>
        </p:nvSpPr>
        <p:spPr>
          <a:xfrm>
            <a:off x="914399" y="914400"/>
            <a:ext cx="8151542" cy="584775"/>
          </a:xfrm>
          <a:prstGeom prst="rect">
            <a:avLst/>
          </a:prstGeom>
          <a:noFill/>
        </p:spPr>
        <p:txBody>
          <a:bodyPr wrap="square" rtlCol="0">
            <a:spAutoFit/>
          </a:bodyPr>
          <a:lstStyle/>
          <a:p>
            <a:r>
              <a:rPr lang="en-US" sz="3200" dirty="0" err="1">
                <a:latin typeface="Myriad Pro" panose="020B0503030403020204" pitchFamily="34" charset="0"/>
              </a:rPr>
              <a:t>toString</a:t>
            </a:r>
            <a:r>
              <a:rPr lang="en-US" sz="3200" dirty="0">
                <a:latin typeface="Myriad Pro" panose="020B0503030403020204" pitchFamily="34" charset="0"/>
              </a:rPr>
              <a:t>()</a:t>
            </a:r>
            <a:endParaRPr lang="en-US" i="1" dirty="0">
              <a:latin typeface="Myriad Pro" panose="020B0503030403020204" pitchFamily="34" charset="0"/>
            </a:endParaRPr>
          </a:p>
        </p:txBody>
      </p:sp>
      <p:sp>
        <p:nvSpPr>
          <p:cNvPr id="7" name="Rectangle 6">
            <a:extLst>
              <a:ext uri="{FF2B5EF4-FFF2-40B4-BE49-F238E27FC236}">
                <a16:creationId xmlns:a16="http://schemas.microsoft.com/office/drawing/2014/main" id="{E92C78FE-1F92-4475-BBFD-47ECF8C0B165}"/>
              </a:ext>
            </a:extLst>
          </p:cNvPr>
          <p:cNvSpPr/>
          <p:nvPr/>
        </p:nvSpPr>
        <p:spPr>
          <a:xfrm>
            <a:off x="914399" y="2181145"/>
            <a:ext cx="6846850" cy="2677656"/>
          </a:xfrm>
          <a:prstGeom prst="rect">
            <a:avLst/>
          </a:prstGeom>
        </p:spPr>
        <p:txBody>
          <a:bodyPr wrap="square">
            <a:spAutoFit/>
          </a:bodyPr>
          <a:lstStyle/>
          <a:p>
            <a:pPr marL="457200" lvl="0" indent="-457200">
              <a:buFont typeface="+mj-lt"/>
              <a:buAutoNum type="arabicPeriod"/>
            </a:pPr>
            <a:r>
              <a:rPr lang="en-US" sz="2800" dirty="0"/>
              <a:t>Create an empty output string</a:t>
            </a:r>
          </a:p>
          <a:p>
            <a:pPr marL="457200" lvl="0" indent="-457200">
              <a:buFont typeface="+mj-lt"/>
              <a:buAutoNum type="arabicPeriod"/>
            </a:pPr>
            <a:endParaRPr lang="en-US" sz="2800" dirty="0"/>
          </a:p>
          <a:p>
            <a:pPr marL="457200" lvl="0" indent="-457200">
              <a:buFont typeface="+mj-lt"/>
              <a:buAutoNum type="arabicPeriod"/>
            </a:pPr>
            <a:r>
              <a:rPr lang="en-US" sz="2800" dirty="0"/>
              <a:t>For each item on the stack, append its string to our output string </a:t>
            </a:r>
          </a:p>
          <a:p>
            <a:pPr marL="457200" lvl="0" indent="-457200">
              <a:buFont typeface="+mj-lt"/>
              <a:buAutoNum type="arabicPeriod"/>
            </a:pPr>
            <a:endParaRPr lang="en-US" sz="2800" dirty="0"/>
          </a:p>
          <a:p>
            <a:pPr marL="457200" lvl="0" indent="-457200">
              <a:buFont typeface="+mj-lt"/>
              <a:buAutoNum type="arabicPeriod"/>
            </a:pPr>
            <a:r>
              <a:rPr lang="en-US" sz="2800" dirty="0"/>
              <a:t>Return the output string </a:t>
            </a:r>
            <a:endParaRPr lang="en-US" sz="2800" dirty="0">
              <a:effectLst/>
            </a:endParaRPr>
          </a:p>
        </p:txBody>
      </p:sp>
    </p:spTree>
    <p:extLst>
      <p:ext uri="{BB962C8B-B14F-4D97-AF65-F5344CB8AC3E}">
        <p14:creationId xmlns:p14="http://schemas.microsoft.com/office/powerpoint/2010/main" val="1702141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clock&#10;&#10;Description automatically generated">
            <a:extLst>
              <a:ext uri="{FF2B5EF4-FFF2-40B4-BE49-F238E27FC236}">
                <a16:creationId xmlns:a16="http://schemas.microsoft.com/office/drawing/2014/main" id="{2DF3A9E4-8051-4B3C-BB0A-0267EDEB82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743200"/>
            <a:ext cx="4486275" cy="1533525"/>
          </a:xfrm>
          <a:prstGeom prst="rect">
            <a:avLst/>
          </a:prstGeom>
        </p:spPr>
      </p:pic>
      <p:sp>
        <p:nvSpPr>
          <p:cNvPr id="4" name="TextBox 3">
            <a:extLst>
              <a:ext uri="{FF2B5EF4-FFF2-40B4-BE49-F238E27FC236}">
                <a16:creationId xmlns:a16="http://schemas.microsoft.com/office/drawing/2014/main" id="{69CA1339-9CC0-488F-8C79-1B1D1CC07184}"/>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Constructor</a:t>
            </a:r>
            <a:endParaRPr lang="en-US" dirty="0">
              <a:latin typeface="Myriad Pro" panose="020B0503030403020204" pitchFamily="34" charset="0"/>
            </a:endParaRPr>
          </a:p>
        </p:txBody>
      </p:sp>
    </p:spTree>
    <p:extLst>
      <p:ext uri="{BB962C8B-B14F-4D97-AF65-F5344CB8AC3E}">
        <p14:creationId xmlns:p14="http://schemas.microsoft.com/office/powerpoint/2010/main" val="1861904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B5075D-8A04-425B-8087-855C72AA7916}"/>
              </a:ext>
            </a:extLst>
          </p:cNvPr>
          <p:cNvSpPr txBox="1"/>
          <p:nvPr/>
        </p:nvSpPr>
        <p:spPr>
          <a:xfrm>
            <a:off x="914399" y="914400"/>
            <a:ext cx="3646447" cy="584775"/>
          </a:xfrm>
          <a:prstGeom prst="rect">
            <a:avLst/>
          </a:prstGeom>
          <a:noFill/>
        </p:spPr>
        <p:txBody>
          <a:bodyPr wrap="square" rtlCol="0">
            <a:spAutoFit/>
          </a:bodyPr>
          <a:lstStyle/>
          <a:p>
            <a:r>
              <a:rPr lang="en-US" sz="3200" dirty="0" err="1">
                <a:latin typeface="Myriad Pro" panose="020B0503030403020204" pitchFamily="34" charset="0"/>
              </a:rPr>
              <a:t>toString</a:t>
            </a:r>
            <a:r>
              <a:rPr lang="en-US" sz="3200" dirty="0">
                <a:latin typeface="Myriad Pro" panose="020B0503030403020204" pitchFamily="34" charset="0"/>
              </a:rPr>
              <a:t>()</a:t>
            </a:r>
            <a:endParaRPr lang="en-US" sz="3200" i="1" dirty="0">
              <a:latin typeface="Myriad Pro" panose="020B0503030403020204" pitchFamily="34" charset="0"/>
            </a:endParaRPr>
          </a:p>
        </p:txBody>
      </p:sp>
      <p:sp>
        <p:nvSpPr>
          <p:cNvPr id="7" name="Rectangle 6">
            <a:extLst>
              <a:ext uri="{FF2B5EF4-FFF2-40B4-BE49-F238E27FC236}">
                <a16:creationId xmlns:a16="http://schemas.microsoft.com/office/drawing/2014/main" id="{E92C78FE-1F92-4475-BBFD-47ECF8C0B165}"/>
              </a:ext>
            </a:extLst>
          </p:cNvPr>
          <p:cNvSpPr/>
          <p:nvPr/>
        </p:nvSpPr>
        <p:spPr>
          <a:xfrm>
            <a:off x="914399" y="1841439"/>
            <a:ext cx="10013795" cy="2838982"/>
          </a:xfrm>
          <a:prstGeom prst="rect">
            <a:avLst/>
          </a:prstGeom>
        </p:spPr>
        <p:txBody>
          <a:bodyPr wrap="square">
            <a:spAutoFit/>
          </a:bodyPr>
          <a:lstStyle/>
          <a:p>
            <a:pPr marL="109538" marR="0" algn="just">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function </a:t>
            </a:r>
            <a:r>
              <a:rPr lang="en-US" sz="2400" dirty="0" err="1">
                <a:latin typeface="Consolas" panose="020B0609020204030204" pitchFamily="49" charset="0"/>
                <a:ea typeface="Calibri" panose="020F0502020204030204" pitchFamily="34" charset="0"/>
                <a:cs typeface="Times New Roman" panose="02020603050405020304" pitchFamily="18" charset="0"/>
              </a:rPr>
              <a:t>toString</a:t>
            </a:r>
            <a:r>
              <a:rPr lang="en-US" sz="2400" dirty="0">
                <a:latin typeface="Consolas" panose="020B0609020204030204" pitchFamily="49" charset="0"/>
                <a:ea typeface="Calibri" panose="020F0502020204030204" pitchFamily="34" charset="0"/>
                <a:cs typeface="Times New Roman" panose="02020603050405020304" pitchFamily="18" charset="0"/>
              </a:rPr>
              <a:t>()</a:t>
            </a:r>
          </a:p>
          <a:p>
            <a:pPr marL="109538" marR="0" algn="just">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	declare output = empty string</a:t>
            </a:r>
          </a:p>
          <a:p>
            <a:pPr marL="109538" marR="0" algn="just">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	for </a:t>
            </a:r>
            <a:r>
              <a:rPr lang="en-US" sz="2400" dirty="0" err="1">
                <a:latin typeface="Consolas" panose="020B0609020204030204" pitchFamily="49" charset="0"/>
                <a:ea typeface="Calibri" panose="020F0502020204030204" pitchFamily="34" charset="0"/>
                <a:cs typeface="Times New Roman" panose="02020603050405020304" pitchFamily="18" charset="0"/>
              </a:rPr>
              <a:t>i</a:t>
            </a:r>
            <a:r>
              <a:rPr lang="en-US" sz="2400" dirty="0">
                <a:latin typeface="Consolas" panose="020B0609020204030204" pitchFamily="49" charset="0"/>
                <a:ea typeface="Calibri" panose="020F0502020204030204" pitchFamily="34" charset="0"/>
                <a:cs typeface="Times New Roman" panose="02020603050405020304" pitchFamily="18" charset="0"/>
              </a:rPr>
              <a:t> = top to 0</a:t>
            </a:r>
          </a:p>
          <a:p>
            <a:pPr marL="109538" marR="0" algn="just">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		output = output + </a:t>
            </a:r>
            <a:r>
              <a:rPr lang="en-US" sz="2400" dirty="0" err="1">
                <a:latin typeface="Consolas" panose="020B0609020204030204" pitchFamily="49" charset="0"/>
                <a:ea typeface="Calibri" panose="020F0502020204030204" pitchFamily="34" charset="0"/>
                <a:cs typeface="Times New Roman" panose="02020603050405020304" pitchFamily="18" charset="0"/>
              </a:rPr>
              <a:t>myStack</a:t>
            </a:r>
            <a:r>
              <a:rPr lang="en-US" sz="2400" dirty="0">
                <a:latin typeface="Consolas" panose="020B0609020204030204" pitchFamily="49" charset="0"/>
                <a:ea typeface="Calibri" panose="020F0502020204030204" pitchFamily="34" charset="0"/>
                <a:cs typeface="Times New Roman" panose="02020603050405020304" pitchFamily="18" charset="0"/>
              </a:rPr>
              <a:t>[</a:t>
            </a:r>
            <a:r>
              <a:rPr lang="en-US" sz="2400" dirty="0" err="1">
                <a:latin typeface="Consolas" panose="020B0609020204030204" pitchFamily="49" charset="0"/>
                <a:ea typeface="Calibri" panose="020F0502020204030204" pitchFamily="34" charset="0"/>
                <a:cs typeface="Times New Roman" panose="02020603050405020304" pitchFamily="18" charset="0"/>
              </a:rPr>
              <a:t>i</a:t>
            </a:r>
            <a:r>
              <a:rPr lang="en-US" sz="2400" dirty="0">
                <a:latin typeface="Consolas" panose="020B0609020204030204" pitchFamily="49" charset="0"/>
                <a:ea typeface="Calibri" panose="020F0502020204030204" pitchFamily="34" charset="0"/>
                <a:cs typeface="Times New Roman" panose="02020603050405020304" pitchFamily="18" charset="0"/>
              </a:rPr>
              <a:t>].</a:t>
            </a:r>
            <a:r>
              <a:rPr lang="en-US" sz="2400" dirty="0" err="1">
                <a:latin typeface="Consolas" panose="020B0609020204030204" pitchFamily="49" charset="0"/>
                <a:ea typeface="Calibri" panose="020F0502020204030204" pitchFamily="34" charset="0"/>
                <a:cs typeface="Times New Roman" panose="02020603050405020304" pitchFamily="18" charset="0"/>
              </a:rPr>
              <a:t>toString</a:t>
            </a:r>
            <a:r>
              <a:rPr lang="en-US" sz="2400" dirty="0">
                <a:latin typeface="Consolas" panose="020B0609020204030204" pitchFamily="49" charset="0"/>
                <a:ea typeface="Calibri" panose="020F0502020204030204" pitchFamily="34" charset="0"/>
                <a:cs typeface="Times New Roman" panose="02020603050405020304" pitchFamily="18" charset="0"/>
              </a:rPr>
              <a:t>()</a:t>
            </a:r>
          </a:p>
          <a:p>
            <a:pPr marL="109538" marR="0" algn="just">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	end for</a:t>
            </a:r>
          </a:p>
          <a:p>
            <a:pPr marL="109538" marR="0" algn="just">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	return output</a:t>
            </a:r>
          </a:p>
          <a:p>
            <a:pPr marL="109538" marR="0" algn="just">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end function</a:t>
            </a:r>
          </a:p>
        </p:txBody>
      </p:sp>
      <p:pic>
        <p:nvPicPr>
          <p:cNvPr id="14" name="Picture 13" descr="A picture containing clock, drawing&#10;&#10;Description automatically generated">
            <a:extLst>
              <a:ext uri="{FF2B5EF4-FFF2-40B4-BE49-F238E27FC236}">
                <a16:creationId xmlns:a16="http://schemas.microsoft.com/office/drawing/2014/main" id="{B1C6189C-5C89-47C6-B6D3-B5D3B2BF6E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99" y="5029200"/>
            <a:ext cx="3724275" cy="1533525"/>
          </a:xfrm>
          <a:prstGeom prst="rect">
            <a:avLst/>
          </a:prstGeom>
        </p:spPr>
      </p:pic>
    </p:spTree>
    <p:extLst>
      <p:ext uri="{BB962C8B-B14F-4D97-AF65-F5344CB8AC3E}">
        <p14:creationId xmlns:p14="http://schemas.microsoft.com/office/powerpoint/2010/main" val="32762454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B5075D-8A04-425B-8087-855C72AA7916}"/>
              </a:ext>
            </a:extLst>
          </p:cNvPr>
          <p:cNvSpPr txBox="1"/>
          <p:nvPr/>
        </p:nvSpPr>
        <p:spPr>
          <a:xfrm>
            <a:off x="914399" y="914400"/>
            <a:ext cx="3646447" cy="584775"/>
          </a:xfrm>
          <a:prstGeom prst="rect">
            <a:avLst/>
          </a:prstGeom>
          <a:noFill/>
        </p:spPr>
        <p:txBody>
          <a:bodyPr wrap="square" rtlCol="0">
            <a:spAutoFit/>
          </a:bodyPr>
          <a:lstStyle/>
          <a:p>
            <a:r>
              <a:rPr lang="en-US" sz="3200" dirty="0" err="1">
                <a:latin typeface="Myriad Pro" panose="020B0503030403020204" pitchFamily="34" charset="0"/>
              </a:rPr>
              <a:t>toString</a:t>
            </a:r>
            <a:r>
              <a:rPr lang="en-US" sz="3200" dirty="0">
                <a:latin typeface="Myriad Pro" panose="020B0503030403020204" pitchFamily="34" charset="0"/>
              </a:rPr>
              <a:t>()</a:t>
            </a:r>
            <a:endParaRPr lang="en-US" sz="3200" i="1" dirty="0">
              <a:latin typeface="Myriad Pro" panose="020B0503030403020204" pitchFamily="34" charset="0"/>
            </a:endParaRPr>
          </a:p>
        </p:txBody>
      </p:sp>
      <p:sp>
        <p:nvSpPr>
          <p:cNvPr id="7" name="Rectangle 6">
            <a:extLst>
              <a:ext uri="{FF2B5EF4-FFF2-40B4-BE49-F238E27FC236}">
                <a16:creationId xmlns:a16="http://schemas.microsoft.com/office/drawing/2014/main" id="{E92C78FE-1F92-4475-BBFD-47ECF8C0B165}"/>
              </a:ext>
            </a:extLst>
          </p:cNvPr>
          <p:cNvSpPr/>
          <p:nvPr/>
        </p:nvSpPr>
        <p:spPr>
          <a:xfrm>
            <a:off x="914399" y="1841439"/>
            <a:ext cx="10013795" cy="2838982"/>
          </a:xfrm>
          <a:prstGeom prst="rect">
            <a:avLst/>
          </a:prstGeom>
        </p:spPr>
        <p:txBody>
          <a:bodyPr wrap="square">
            <a:spAutoFit/>
          </a:bodyPr>
          <a:lstStyle/>
          <a:p>
            <a:pPr marL="109538" marR="0" algn="just">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function </a:t>
            </a:r>
            <a:r>
              <a:rPr lang="en-US" sz="2400" dirty="0" err="1">
                <a:latin typeface="Consolas" panose="020B0609020204030204" pitchFamily="49" charset="0"/>
                <a:ea typeface="Calibri" panose="020F0502020204030204" pitchFamily="34" charset="0"/>
                <a:cs typeface="Times New Roman" panose="02020603050405020304" pitchFamily="18" charset="0"/>
              </a:rPr>
              <a:t>toString</a:t>
            </a:r>
            <a:r>
              <a:rPr lang="en-US" sz="2400" dirty="0">
                <a:latin typeface="Consolas" panose="020B0609020204030204" pitchFamily="49" charset="0"/>
                <a:ea typeface="Calibri" panose="020F0502020204030204" pitchFamily="34" charset="0"/>
                <a:cs typeface="Times New Roman" panose="02020603050405020304" pitchFamily="18" charset="0"/>
              </a:rPr>
              <a:t>()</a:t>
            </a:r>
          </a:p>
          <a:p>
            <a:pPr marL="109538" marR="0" algn="just">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	declare output = empty string</a:t>
            </a:r>
          </a:p>
          <a:p>
            <a:pPr marL="109538" marR="0" algn="just">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	for </a:t>
            </a:r>
            <a:r>
              <a:rPr lang="en-US" sz="2400" dirty="0" err="1">
                <a:latin typeface="Consolas" panose="020B0609020204030204" pitchFamily="49" charset="0"/>
                <a:ea typeface="Calibri" panose="020F0502020204030204" pitchFamily="34" charset="0"/>
                <a:cs typeface="Times New Roman" panose="02020603050405020304" pitchFamily="18" charset="0"/>
              </a:rPr>
              <a:t>i</a:t>
            </a:r>
            <a:r>
              <a:rPr lang="en-US" sz="2400" dirty="0">
                <a:latin typeface="Consolas" panose="020B0609020204030204" pitchFamily="49" charset="0"/>
                <a:ea typeface="Calibri" panose="020F0502020204030204" pitchFamily="34" charset="0"/>
                <a:cs typeface="Times New Roman" panose="02020603050405020304" pitchFamily="18" charset="0"/>
              </a:rPr>
              <a:t> = top to 0</a:t>
            </a:r>
          </a:p>
          <a:p>
            <a:pPr marL="109538" marR="0" algn="just">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		output = output + </a:t>
            </a:r>
            <a:r>
              <a:rPr lang="en-US" sz="2400" dirty="0" err="1">
                <a:latin typeface="Consolas" panose="020B0609020204030204" pitchFamily="49" charset="0"/>
                <a:ea typeface="Calibri" panose="020F0502020204030204" pitchFamily="34" charset="0"/>
                <a:cs typeface="Times New Roman" panose="02020603050405020304" pitchFamily="18" charset="0"/>
              </a:rPr>
              <a:t>myStack</a:t>
            </a:r>
            <a:r>
              <a:rPr lang="en-US" sz="2400" dirty="0">
                <a:latin typeface="Consolas" panose="020B0609020204030204" pitchFamily="49" charset="0"/>
                <a:ea typeface="Calibri" panose="020F0502020204030204" pitchFamily="34" charset="0"/>
                <a:cs typeface="Times New Roman" panose="02020603050405020304" pitchFamily="18" charset="0"/>
              </a:rPr>
              <a:t>[</a:t>
            </a:r>
            <a:r>
              <a:rPr lang="en-US" sz="2400" dirty="0" err="1">
                <a:latin typeface="Consolas" panose="020B0609020204030204" pitchFamily="49" charset="0"/>
                <a:ea typeface="Calibri" panose="020F0502020204030204" pitchFamily="34" charset="0"/>
                <a:cs typeface="Times New Roman" panose="02020603050405020304" pitchFamily="18" charset="0"/>
              </a:rPr>
              <a:t>i</a:t>
            </a:r>
            <a:r>
              <a:rPr lang="en-US" sz="2400" dirty="0">
                <a:latin typeface="Consolas" panose="020B0609020204030204" pitchFamily="49" charset="0"/>
                <a:ea typeface="Calibri" panose="020F0502020204030204" pitchFamily="34" charset="0"/>
                <a:cs typeface="Times New Roman" panose="02020603050405020304" pitchFamily="18" charset="0"/>
              </a:rPr>
              <a:t>].</a:t>
            </a:r>
            <a:r>
              <a:rPr lang="en-US" sz="2400" dirty="0" err="1">
                <a:latin typeface="Consolas" panose="020B0609020204030204" pitchFamily="49" charset="0"/>
                <a:ea typeface="Calibri" panose="020F0502020204030204" pitchFamily="34" charset="0"/>
                <a:cs typeface="Times New Roman" panose="02020603050405020304" pitchFamily="18" charset="0"/>
              </a:rPr>
              <a:t>toString</a:t>
            </a:r>
            <a:r>
              <a:rPr lang="en-US" sz="2400" dirty="0">
                <a:latin typeface="Consolas" panose="020B0609020204030204" pitchFamily="49" charset="0"/>
                <a:ea typeface="Calibri" panose="020F0502020204030204" pitchFamily="34" charset="0"/>
                <a:cs typeface="Times New Roman" panose="02020603050405020304" pitchFamily="18" charset="0"/>
              </a:rPr>
              <a:t>()</a:t>
            </a:r>
          </a:p>
          <a:p>
            <a:pPr marL="109538" marR="0" algn="just">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	end for</a:t>
            </a:r>
          </a:p>
          <a:p>
            <a:pPr marL="109538" marR="0" algn="just">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	return output</a:t>
            </a:r>
          </a:p>
          <a:p>
            <a:pPr marL="109538" marR="0" algn="just">
              <a:lnSpc>
                <a:spcPct val="107000"/>
              </a:lnSpc>
              <a:spcBef>
                <a:spcPts val="0"/>
              </a:spcBef>
              <a:spcAft>
                <a:spcPts val="0"/>
              </a:spcAft>
              <a:tabLst>
                <a:tab pos="461963" algn="l"/>
                <a:tab pos="914400" algn="l"/>
              </a:tabLst>
            </a:pPr>
            <a:r>
              <a:rPr lang="en-US" sz="2400" dirty="0">
                <a:latin typeface="Consolas" panose="020B0609020204030204" pitchFamily="49" charset="0"/>
                <a:ea typeface="Calibri" panose="020F0502020204030204" pitchFamily="34" charset="0"/>
                <a:cs typeface="Times New Roman" panose="02020603050405020304" pitchFamily="18" charset="0"/>
              </a:rPr>
              <a:t>end function</a:t>
            </a:r>
          </a:p>
        </p:txBody>
      </p:sp>
      <p:pic>
        <p:nvPicPr>
          <p:cNvPr id="14" name="Picture 13" descr="A picture containing clock, drawing&#10;&#10;Description automatically generated">
            <a:extLst>
              <a:ext uri="{FF2B5EF4-FFF2-40B4-BE49-F238E27FC236}">
                <a16:creationId xmlns:a16="http://schemas.microsoft.com/office/drawing/2014/main" id="{B1C6189C-5C89-47C6-B6D3-B5D3B2BF6E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99" y="5029200"/>
            <a:ext cx="3724275" cy="1533525"/>
          </a:xfrm>
          <a:prstGeom prst="rect">
            <a:avLst/>
          </a:prstGeom>
        </p:spPr>
      </p:pic>
      <p:sp>
        <p:nvSpPr>
          <p:cNvPr id="2" name="TextBox 1">
            <a:extLst>
              <a:ext uri="{FF2B5EF4-FFF2-40B4-BE49-F238E27FC236}">
                <a16:creationId xmlns:a16="http://schemas.microsoft.com/office/drawing/2014/main" id="{CA909B1C-169A-4E43-AB72-B04A0D5A87B8}"/>
              </a:ext>
            </a:extLst>
          </p:cNvPr>
          <p:cNvSpPr txBox="1"/>
          <p:nvPr/>
        </p:nvSpPr>
        <p:spPr>
          <a:xfrm>
            <a:off x="5219798" y="5029200"/>
            <a:ext cx="1752403" cy="369332"/>
          </a:xfrm>
          <a:prstGeom prst="rect">
            <a:avLst/>
          </a:prstGeom>
          <a:noFill/>
        </p:spPr>
        <p:txBody>
          <a:bodyPr wrap="none" rtlCol="0">
            <a:spAutoFit/>
          </a:bodyPr>
          <a:lstStyle/>
          <a:p>
            <a:r>
              <a:rPr lang="en-US" dirty="0">
                <a:solidFill>
                  <a:srgbClr val="000000"/>
                </a:solidFill>
                <a:latin typeface="Arial" panose="020B0604020202020204" pitchFamily="34" charset="0"/>
                <a:cs typeface="Arial" panose="020B0604020202020204" pitchFamily="34" charset="0"/>
              </a:rPr>
              <a:t>output = "</a:t>
            </a:r>
            <a:r>
              <a:rPr lang="en-US" dirty="0" err="1">
                <a:solidFill>
                  <a:srgbClr val="000000"/>
                </a:solidFill>
                <a:latin typeface="Arial" panose="020B0604020202020204" pitchFamily="34" charset="0"/>
                <a:cs typeface="Arial" panose="020B0604020202020204" pitchFamily="34" charset="0"/>
              </a:rPr>
              <a:t>dcba</a:t>
            </a:r>
            <a:r>
              <a:rPr lang="en-US" dirty="0">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2143896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F48FF2-693F-4CC9-94CB-37867E7336B5}"/>
              </a:ext>
            </a:extLst>
          </p:cNvPr>
          <p:cNvPicPr>
            <a:picLocks noChangeAspect="1"/>
          </p:cNvPicPr>
          <p:nvPr/>
        </p:nvPicPr>
        <p:blipFill>
          <a:blip r:embed="rId3"/>
          <a:stretch>
            <a:fillRect/>
          </a:stretch>
        </p:blipFill>
        <p:spPr>
          <a:xfrm>
            <a:off x="823401" y="822423"/>
            <a:ext cx="4988747" cy="5213154"/>
          </a:xfrm>
          <a:prstGeom prst="rect">
            <a:avLst/>
          </a:prstGeom>
          <a:ln>
            <a:noFill/>
          </a:ln>
          <a:effectLst>
            <a:softEdge rad="112500"/>
          </a:effectLst>
        </p:spPr>
      </p:pic>
    </p:spTree>
    <p:extLst>
      <p:ext uri="{BB962C8B-B14F-4D97-AF65-F5344CB8AC3E}">
        <p14:creationId xmlns:p14="http://schemas.microsoft.com/office/powerpoint/2010/main" val="2027977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2ACDC5-5A5D-4B7F-A546-A57F692AA3FA}"/>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Constructor</a:t>
            </a:r>
            <a:endParaRPr lang="en-US" dirty="0">
              <a:latin typeface="Myriad Pro" panose="020B0503030403020204" pitchFamily="34" charset="0"/>
            </a:endParaRPr>
          </a:p>
        </p:txBody>
      </p:sp>
      <p:sp>
        <p:nvSpPr>
          <p:cNvPr id="3" name="TextBox 2">
            <a:extLst>
              <a:ext uri="{FF2B5EF4-FFF2-40B4-BE49-F238E27FC236}">
                <a16:creationId xmlns:a16="http://schemas.microsoft.com/office/drawing/2014/main" id="{DC05B08E-7C48-4650-A77E-AAEC994344D4}"/>
              </a:ext>
            </a:extLst>
          </p:cNvPr>
          <p:cNvSpPr txBox="1"/>
          <p:nvPr/>
        </p:nvSpPr>
        <p:spPr>
          <a:xfrm>
            <a:off x="914400" y="2408663"/>
            <a:ext cx="4407489" cy="2862322"/>
          </a:xfrm>
          <a:prstGeom prst="rect">
            <a:avLst/>
          </a:prstGeom>
          <a:noFill/>
        </p:spPr>
        <p:txBody>
          <a:bodyPr wrap="none" rtlCol="0">
            <a:spAutoFit/>
          </a:bodyPr>
          <a:lstStyle/>
          <a:p>
            <a:pPr>
              <a:tabLst>
                <a:tab pos="346075" algn="l"/>
                <a:tab pos="692150" algn="l"/>
              </a:tabLst>
            </a:pPr>
            <a:r>
              <a:rPr lang="en-US" sz="2000" dirty="0">
                <a:latin typeface="Myriad Pro" panose="020B0503030403020204" pitchFamily="34" charset="0"/>
              </a:rPr>
              <a:t>function </a:t>
            </a:r>
            <a:r>
              <a:rPr lang="en-US" sz="2000" dirty="0" err="1">
                <a:latin typeface="Myriad Pro" panose="020B0503030403020204" pitchFamily="34" charset="0"/>
              </a:rPr>
              <a:t>stackConstructor</a:t>
            </a:r>
            <a:r>
              <a:rPr lang="en-US" sz="2000" dirty="0">
                <a:latin typeface="Myriad Pro" panose="020B0503030403020204" pitchFamily="34" charset="0"/>
              </a:rPr>
              <a:t> (capacity)</a:t>
            </a:r>
          </a:p>
          <a:p>
            <a:pPr>
              <a:tabLst>
                <a:tab pos="346075" algn="l"/>
                <a:tab pos="692150" algn="l"/>
              </a:tabLst>
            </a:pPr>
            <a:r>
              <a:rPr lang="en-US" sz="2000" dirty="0">
                <a:latin typeface="Myriad Pro" panose="020B0503030403020204" pitchFamily="34" charset="0"/>
              </a:rPr>
              <a:t>	if capacity is not an integer then</a:t>
            </a:r>
          </a:p>
          <a:p>
            <a:pPr>
              <a:tabLst>
                <a:tab pos="346075" algn="l"/>
                <a:tab pos="692150" algn="l"/>
              </a:tabLst>
            </a:pPr>
            <a:r>
              <a:rPr lang="en-US" sz="2000" dirty="0">
                <a:latin typeface="Myriad Pro" panose="020B0503030403020204" pitchFamily="34" charset="0"/>
              </a:rPr>
              <a:t>		throw exception</a:t>
            </a:r>
          </a:p>
          <a:p>
            <a:pPr>
              <a:tabLst>
                <a:tab pos="346075" algn="l"/>
                <a:tab pos="692150" algn="l"/>
              </a:tabLst>
            </a:pPr>
            <a:r>
              <a:rPr lang="en-US" sz="2000" dirty="0">
                <a:latin typeface="Myriad Pro" panose="020B0503030403020204" pitchFamily="34" charset="0"/>
              </a:rPr>
              <a:t>	else if capacity &lt;= 0 then</a:t>
            </a:r>
          </a:p>
          <a:p>
            <a:pPr>
              <a:tabLst>
                <a:tab pos="346075" algn="l"/>
                <a:tab pos="692150" algn="l"/>
              </a:tabLst>
            </a:pPr>
            <a:r>
              <a:rPr lang="en-US" sz="2000" dirty="0">
                <a:latin typeface="Myriad Pro" panose="020B0503030403020204" pitchFamily="34" charset="0"/>
              </a:rPr>
              <a:t>		throw exception</a:t>
            </a:r>
          </a:p>
          <a:p>
            <a:pPr>
              <a:tabLst>
                <a:tab pos="346075" algn="l"/>
                <a:tab pos="692150" algn="l"/>
              </a:tabLst>
            </a:pPr>
            <a:r>
              <a:rPr lang="en-US" sz="2000" dirty="0">
                <a:latin typeface="Myriad Pro" panose="020B0503030403020204" pitchFamily="34" charset="0"/>
              </a:rPr>
              <a:t>	end if</a:t>
            </a:r>
          </a:p>
          <a:p>
            <a:pPr>
              <a:tabLst>
                <a:tab pos="346075" algn="l"/>
                <a:tab pos="692150" algn="l"/>
              </a:tabLst>
            </a:pPr>
            <a:r>
              <a:rPr lang="en-US" sz="2000" dirty="0">
                <a:latin typeface="Myriad Pro" panose="020B0503030403020204" pitchFamily="34" charset="0"/>
              </a:rPr>
              <a:t>	</a:t>
            </a:r>
            <a:r>
              <a:rPr lang="en-US" sz="2000" dirty="0" err="1">
                <a:latin typeface="Myriad Pro" panose="020B0503030403020204" pitchFamily="34" charset="0"/>
              </a:rPr>
              <a:t>myStack</a:t>
            </a:r>
            <a:r>
              <a:rPr lang="en-US" sz="2000" dirty="0">
                <a:latin typeface="Myriad Pro" panose="020B0503030403020204" pitchFamily="34" charset="0"/>
              </a:rPr>
              <a:t> = new array of size capacity</a:t>
            </a:r>
          </a:p>
          <a:p>
            <a:pPr>
              <a:tabLst>
                <a:tab pos="346075" algn="l"/>
                <a:tab pos="692150" algn="l"/>
              </a:tabLst>
            </a:pPr>
            <a:r>
              <a:rPr lang="en-US" sz="2000" dirty="0">
                <a:latin typeface="Myriad Pro" panose="020B0503030403020204" pitchFamily="34" charset="0"/>
              </a:rPr>
              <a:t>	top = -1</a:t>
            </a:r>
          </a:p>
          <a:p>
            <a:pPr>
              <a:tabLst>
                <a:tab pos="346075" algn="l"/>
                <a:tab pos="692150" algn="l"/>
              </a:tabLst>
            </a:pPr>
            <a:r>
              <a:rPr lang="en-US" sz="2000" dirty="0">
                <a:latin typeface="Myriad Pro" panose="020B0503030403020204" pitchFamily="34" charset="0"/>
              </a:rPr>
              <a:t>end function</a:t>
            </a:r>
          </a:p>
        </p:txBody>
      </p:sp>
    </p:spTree>
    <p:extLst>
      <p:ext uri="{BB962C8B-B14F-4D97-AF65-F5344CB8AC3E}">
        <p14:creationId xmlns:p14="http://schemas.microsoft.com/office/powerpoint/2010/main" val="603286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76BC97-CF62-419E-8692-1002BE86EC30}"/>
              </a:ext>
            </a:extLst>
          </p:cNvPr>
          <p:cNvSpPr/>
          <p:nvPr/>
        </p:nvSpPr>
        <p:spPr>
          <a:xfrm>
            <a:off x="1148576" y="2798956"/>
            <a:ext cx="3992136" cy="1471961"/>
          </a:xfrm>
          <a:prstGeom prst="rect">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82ACDC5-5A5D-4B7F-A546-A57F692AA3FA}"/>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Constructor</a:t>
            </a:r>
            <a:endParaRPr lang="en-US" dirty="0">
              <a:latin typeface="Myriad Pro" panose="020B0503030403020204" pitchFamily="34" charset="0"/>
            </a:endParaRPr>
          </a:p>
        </p:txBody>
      </p:sp>
      <p:sp>
        <p:nvSpPr>
          <p:cNvPr id="5" name="Rectangle 4">
            <a:extLst>
              <a:ext uri="{FF2B5EF4-FFF2-40B4-BE49-F238E27FC236}">
                <a16:creationId xmlns:a16="http://schemas.microsoft.com/office/drawing/2014/main" id="{C6A01D60-38BD-47BA-BB51-D9303AFDBDE2}"/>
              </a:ext>
            </a:extLst>
          </p:cNvPr>
          <p:cNvSpPr/>
          <p:nvPr/>
        </p:nvSpPr>
        <p:spPr>
          <a:xfrm>
            <a:off x="5409640" y="2062304"/>
            <a:ext cx="1524263" cy="369332"/>
          </a:xfrm>
          <a:prstGeom prst="rect">
            <a:avLst/>
          </a:prstGeom>
        </p:spPr>
        <p:txBody>
          <a:bodyPr wrap="none">
            <a:spAutoFit/>
          </a:bodyPr>
          <a:lstStyle/>
          <a:p>
            <a:r>
              <a:rPr lang="en-US" dirty="0">
                <a:solidFill>
                  <a:srgbClr val="000000"/>
                </a:solidFill>
                <a:latin typeface="Myriad Pro" panose="020B0503030403020204" pitchFamily="34" charset="0"/>
              </a:rPr>
              <a:t>preconditions</a:t>
            </a:r>
            <a:endParaRPr lang="en-US" dirty="0">
              <a:solidFill>
                <a:srgbClr val="000000"/>
              </a:solidFill>
            </a:endParaRPr>
          </a:p>
        </p:txBody>
      </p:sp>
      <p:cxnSp>
        <p:nvCxnSpPr>
          <p:cNvPr id="7" name="Connector: Elbow 6">
            <a:extLst>
              <a:ext uri="{FF2B5EF4-FFF2-40B4-BE49-F238E27FC236}">
                <a16:creationId xmlns:a16="http://schemas.microsoft.com/office/drawing/2014/main" id="{215A72CF-380B-4094-97ED-C06FFDEE9351}"/>
              </a:ext>
            </a:extLst>
          </p:cNvPr>
          <p:cNvCxnSpPr>
            <a:cxnSpLocks/>
            <a:stCxn id="5" idx="2"/>
            <a:endCxn id="4" idx="3"/>
          </p:cNvCxnSpPr>
          <p:nvPr/>
        </p:nvCxnSpPr>
        <p:spPr>
          <a:xfrm rot="5400000">
            <a:off x="5104592" y="2467756"/>
            <a:ext cx="1103301" cy="1031060"/>
          </a:xfrm>
          <a:prstGeom prst="curvedConnector2">
            <a:avLst/>
          </a:prstGeom>
          <a:ln w="38100">
            <a:solidFill>
              <a:srgbClr val="00000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A3941BDD-5D0F-460E-A3B7-B087998A6AAD}"/>
              </a:ext>
            </a:extLst>
          </p:cNvPr>
          <p:cNvSpPr txBox="1"/>
          <p:nvPr/>
        </p:nvSpPr>
        <p:spPr>
          <a:xfrm>
            <a:off x="914400" y="2408663"/>
            <a:ext cx="4407489" cy="2862322"/>
          </a:xfrm>
          <a:prstGeom prst="rect">
            <a:avLst/>
          </a:prstGeom>
          <a:noFill/>
        </p:spPr>
        <p:txBody>
          <a:bodyPr wrap="none" rtlCol="0">
            <a:spAutoFit/>
          </a:bodyPr>
          <a:lstStyle/>
          <a:p>
            <a:pPr>
              <a:tabLst>
                <a:tab pos="346075" algn="l"/>
                <a:tab pos="692150" algn="l"/>
              </a:tabLst>
            </a:pPr>
            <a:r>
              <a:rPr lang="en-US" sz="2000" dirty="0">
                <a:latin typeface="Myriad Pro" panose="020B0503030403020204" pitchFamily="34" charset="0"/>
              </a:rPr>
              <a:t>function </a:t>
            </a:r>
            <a:r>
              <a:rPr lang="en-US" sz="2000" dirty="0" err="1">
                <a:latin typeface="Myriad Pro" panose="020B0503030403020204" pitchFamily="34" charset="0"/>
              </a:rPr>
              <a:t>stackConstructor</a:t>
            </a:r>
            <a:r>
              <a:rPr lang="en-US" sz="2000" dirty="0">
                <a:latin typeface="Myriad Pro" panose="020B0503030403020204" pitchFamily="34" charset="0"/>
              </a:rPr>
              <a:t> (capacity)</a:t>
            </a:r>
          </a:p>
          <a:p>
            <a:pPr>
              <a:tabLst>
                <a:tab pos="346075" algn="l"/>
                <a:tab pos="692150" algn="l"/>
              </a:tabLst>
            </a:pPr>
            <a:r>
              <a:rPr lang="en-US" sz="2000" dirty="0">
                <a:latin typeface="Myriad Pro" panose="020B0503030403020204" pitchFamily="34" charset="0"/>
              </a:rPr>
              <a:t>	if capacity is not an integer then</a:t>
            </a:r>
          </a:p>
          <a:p>
            <a:pPr>
              <a:tabLst>
                <a:tab pos="346075" algn="l"/>
                <a:tab pos="692150" algn="l"/>
              </a:tabLst>
            </a:pPr>
            <a:r>
              <a:rPr lang="en-US" sz="2000" dirty="0">
                <a:latin typeface="Myriad Pro" panose="020B0503030403020204" pitchFamily="34" charset="0"/>
              </a:rPr>
              <a:t>		throw exception</a:t>
            </a:r>
          </a:p>
          <a:p>
            <a:pPr>
              <a:tabLst>
                <a:tab pos="346075" algn="l"/>
                <a:tab pos="692150" algn="l"/>
              </a:tabLst>
            </a:pPr>
            <a:r>
              <a:rPr lang="en-US" sz="2000" dirty="0">
                <a:latin typeface="Myriad Pro" panose="020B0503030403020204" pitchFamily="34" charset="0"/>
              </a:rPr>
              <a:t>	else if capacity &lt;= 0 then</a:t>
            </a:r>
          </a:p>
          <a:p>
            <a:pPr>
              <a:tabLst>
                <a:tab pos="346075" algn="l"/>
                <a:tab pos="692150" algn="l"/>
              </a:tabLst>
            </a:pPr>
            <a:r>
              <a:rPr lang="en-US" sz="2000" dirty="0">
                <a:latin typeface="Myriad Pro" panose="020B0503030403020204" pitchFamily="34" charset="0"/>
              </a:rPr>
              <a:t>		throw exception</a:t>
            </a:r>
          </a:p>
          <a:p>
            <a:pPr>
              <a:tabLst>
                <a:tab pos="346075" algn="l"/>
                <a:tab pos="692150" algn="l"/>
              </a:tabLst>
            </a:pPr>
            <a:r>
              <a:rPr lang="en-US" sz="2000" dirty="0">
                <a:latin typeface="Myriad Pro" panose="020B0503030403020204" pitchFamily="34" charset="0"/>
              </a:rPr>
              <a:t>	end if</a:t>
            </a:r>
          </a:p>
          <a:p>
            <a:pPr>
              <a:tabLst>
                <a:tab pos="346075" algn="l"/>
                <a:tab pos="692150" algn="l"/>
              </a:tabLst>
            </a:pPr>
            <a:r>
              <a:rPr lang="en-US" sz="2000" dirty="0">
                <a:latin typeface="Myriad Pro" panose="020B0503030403020204" pitchFamily="34" charset="0"/>
              </a:rPr>
              <a:t>	</a:t>
            </a:r>
            <a:r>
              <a:rPr lang="en-US" sz="2000" dirty="0" err="1">
                <a:latin typeface="Myriad Pro" panose="020B0503030403020204" pitchFamily="34" charset="0"/>
              </a:rPr>
              <a:t>myStack</a:t>
            </a:r>
            <a:r>
              <a:rPr lang="en-US" sz="2000" dirty="0">
                <a:latin typeface="Myriad Pro" panose="020B0503030403020204" pitchFamily="34" charset="0"/>
              </a:rPr>
              <a:t> = new array of size capacity</a:t>
            </a:r>
          </a:p>
          <a:p>
            <a:pPr>
              <a:tabLst>
                <a:tab pos="346075" algn="l"/>
                <a:tab pos="692150" algn="l"/>
              </a:tabLst>
            </a:pPr>
            <a:r>
              <a:rPr lang="en-US" sz="2000" dirty="0">
                <a:latin typeface="Myriad Pro" panose="020B0503030403020204" pitchFamily="34" charset="0"/>
              </a:rPr>
              <a:t>	top = -1</a:t>
            </a:r>
          </a:p>
          <a:p>
            <a:pPr>
              <a:tabLst>
                <a:tab pos="346075" algn="l"/>
                <a:tab pos="692150" algn="l"/>
              </a:tabLst>
            </a:pPr>
            <a:r>
              <a:rPr lang="en-US" sz="2000" dirty="0">
                <a:latin typeface="Myriad Pro" panose="020B0503030403020204" pitchFamily="34" charset="0"/>
              </a:rPr>
              <a:t>end function</a:t>
            </a:r>
          </a:p>
        </p:txBody>
      </p:sp>
    </p:spTree>
    <p:extLst>
      <p:ext uri="{BB962C8B-B14F-4D97-AF65-F5344CB8AC3E}">
        <p14:creationId xmlns:p14="http://schemas.microsoft.com/office/powerpoint/2010/main" val="3897608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2ACDC5-5A5D-4B7F-A546-A57F692AA3FA}"/>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Constructor</a:t>
            </a:r>
            <a:endParaRPr lang="en-US" dirty="0">
              <a:latin typeface="Myriad Pro" panose="020B0503030403020204" pitchFamily="34" charset="0"/>
            </a:endParaRPr>
          </a:p>
        </p:txBody>
      </p:sp>
      <p:sp>
        <p:nvSpPr>
          <p:cNvPr id="3" name="TextBox 2">
            <a:extLst>
              <a:ext uri="{FF2B5EF4-FFF2-40B4-BE49-F238E27FC236}">
                <a16:creationId xmlns:a16="http://schemas.microsoft.com/office/drawing/2014/main" id="{DC05B08E-7C48-4650-A77E-AAEC994344D4}"/>
              </a:ext>
            </a:extLst>
          </p:cNvPr>
          <p:cNvSpPr txBox="1"/>
          <p:nvPr/>
        </p:nvSpPr>
        <p:spPr>
          <a:xfrm>
            <a:off x="914400" y="2408663"/>
            <a:ext cx="4407489" cy="2862322"/>
          </a:xfrm>
          <a:prstGeom prst="rect">
            <a:avLst/>
          </a:prstGeom>
          <a:noFill/>
        </p:spPr>
        <p:txBody>
          <a:bodyPr wrap="none" rtlCol="0">
            <a:spAutoFit/>
          </a:bodyPr>
          <a:lstStyle/>
          <a:p>
            <a:pPr>
              <a:tabLst>
                <a:tab pos="346075" algn="l"/>
                <a:tab pos="692150" algn="l"/>
              </a:tabLst>
            </a:pPr>
            <a:r>
              <a:rPr lang="en-US" sz="2000" dirty="0">
                <a:latin typeface="Myriad Pro" panose="020B0503030403020204" pitchFamily="34" charset="0"/>
              </a:rPr>
              <a:t>function </a:t>
            </a:r>
            <a:r>
              <a:rPr lang="en-US" sz="2000" dirty="0" err="1">
                <a:latin typeface="Myriad Pro" panose="020B0503030403020204" pitchFamily="34" charset="0"/>
              </a:rPr>
              <a:t>stackConstructor</a:t>
            </a:r>
            <a:r>
              <a:rPr lang="en-US" sz="2000" dirty="0">
                <a:latin typeface="Myriad Pro" panose="020B0503030403020204" pitchFamily="34" charset="0"/>
              </a:rPr>
              <a:t> (capacity)</a:t>
            </a:r>
          </a:p>
          <a:p>
            <a:pPr>
              <a:tabLst>
                <a:tab pos="346075" algn="l"/>
                <a:tab pos="692150" algn="l"/>
              </a:tabLst>
            </a:pPr>
            <a:r>
              <a:rPr lang="en-US" sz="2000" dirty="0">
                <a:latin typeface="Myriad Pro" panose="020B0503030403020204" pitchFamily="34" charset="0"/>
              </a:rPr>
              <a:t>	if capacity is not an integer then</a:t>
            </a:r>
          </a:p>
          <a:p>
            <a:pPr>
              <a:tabLst>
                <a:tab pos="346075" algn="l"/>
                <a:tab pos="692150" algn="l"/>
              </a:tabLst>
            </a:pPr>
            <a:r>
              <a:rPr lang="en-US" sz="2000" dirty="0">
                <a:latin typeface="Myriad Pro" panose="020B0503030403020204" pitchFamily="34" charset="0"/>
              </a:rPr>
              <a:t>		throw exception</a:t>
            </a:r>
          </a:p>
          <a:p>
            <a:pPr>
              <a:tabLst>
                <a:tab pos="346075" algn="l"/>
                <a:tab pos="692150" algn="l"/>
              </a:tabLst>
            </a:pPr>
            <a:r>
              <a:rPr lang="en-US" sz="2000" dirty="0">
                <a:latin typeface="Myriad Pro" panose="020B0503030403020204" pitchFamily="34" charset="0"/>
              </a:rPr>
              <a:t>	else if capacity &lt;= 0 then</a:t>
            </a:r>
          </a:p>
          <a:p>
            <a:pPr>
              <a:tabLst>
                <a:tab pos="346075" algn="l"/>
                <a:tab pos="692150" algn="l"/>
              </a:tabLst>
            </a:pPr>
            <a:r>
              <a:rPr lang="en-US" sz="2000" dirty="0">
                <a:latin typeface="Myriad Pro" panose="020B0503030403020204" pitchFamily="34" charset="0"/>
              </a:rPr>
              <a:t>		throw exception</a:t>
            </a:r>
          </a:p>
          <a:p>
            <a:pPr>
              <a:tabLst>
                <a:tab pos="346075" algn="l"/>
                <a:tab pos="692150" algn="l"/>
              </a:tabLst>
            </a:pPr>
            <a:r>
              <a:rPr lang="en-US" sz="2000" dirty="0">
                <a:latin typeface="Myriad Pro" panose="020B0503030403020204" pitchFamily="34" charset="0"/>
              </a:rPr>
              <a:t>	end if</a:t>
            </a:r>
          </a:p>
          <a:p>
            <a:pPr>
              <a:tabLst>
                <a:tab pos="346075" algn="l"/>
                <a:tab pos="692150" algn="l"/>
              </a:tabLst>
            </a:pPr>
            <a:r>
              <a:rPr lang="en-US" sz="2000" dirty="0">
                <a:latin typeface="Myriad Pro" panose="020B0503030403020204" pitchFamily="34" charset="0"/>
              </a:rPr>
              <a:t>	</a:t>
            </a:r>
            <a:r>
              <a:rPr lang="en-US" sz="2000" dirty="0" err="1">
                <a:latin typeface="Myriad Pro" panose="020B0503030403020204" pitchFamily="34" charset="0"/>
              </a:rPr>
              <a:t>myStack</a:t>
            </a:r>
            <a:r>
              <a:rPr lang="en-US" sz="2000" dirty="0">
                <a:latin typeface="Myriad Pro" panose="020B0503030403020204" pitchFamily="34" charset="0"/>
              </a:rPr>
              <a:t> = new array of size capacity</a:t>
            </a:r>
          </a:p>
          <a:p>
            <a:pPr>
              <a:tabLst>
                <a:tab pos="346075" algn="l"/>
                <a:tab pos="692150" algn="l"/>
              </a:tabLst>
            </a:pPr>
            <a:r>
              <a:rPr lang="en-US" sz="2000" dirty="0">
                <a:latin typeface="Myriad Pro" panose="020B0503030403020204" pitchFamily="34" charset="0"/>
              </a:rPr>
              <a:t>	top = -1</a:t>
            </a:r>
          </a:p>
          <a:p>
            <a:pPr>
              <a:tabLst>
                <a:tab pos="346075" algn="l"/>
                <a:tab pos="692150" algn="l"/>
              </a:tabLst>
            </a:pPr>
            <a:r>
              <a:rPr lang="en-US" sz="2000" dirty="0">
                <a:latin typeface="Myriad Pro" panose="020B0503030403020204" pitchFamily="34" charset="0"/>
              </a:rPr>
              <a:t>end function</a:t>
            </a:r>
          </a:p>
        </p:txBody>
      </p:sp>
    </p:spTree>
    <p:extLst>
      <p:ext uri="{BB962C8B-B14F-4D97-AF65-F5344CB8AC3E}">
        <p14:creationId xmlns:p14="http://schemas.microsoft.com/office/powerpoint/2010/main" val="1978837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2ACDC5-5A5D-4B7F-A546-A57F692AA3FA}"/>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Constructor</a:t>
            </a:r>
            <a:endParaRPr lang="en-US" dirty="0">
              <a:latin typeface="Myriad Pro" panose="020B0503030403020204" pitchFamily="34" charset="0"/>
            </a:endParaRPr>
          </a:p>
        </p:txBody>
      </p:sp>
      <p:sp>
        <p:nvSpPr>
          <p:cNvPr id="3" name="TextBox 2">
            <a:extLst>
              <a:ext uri="{FF2B5EF4-FFF2-40B4-BE49-F238E27FC236}">
                <a16:creationId xmlns:a16="http://schemas.microsoft.com/office/drawing/2014/main" id="{DC05B08E-7C48-4650-A77E-AAEC994344D4}"/>
              </a:ext>
            </a:extLst>
          </p:cNvPr>
          <p:cNvSpPr txBox="1"/>
          <p:nvPr/>
        </p:nvSpPr>
        <p:spPr>
          <a:xfrm>
            <a:off x="914400" y="2408663"/>
            <a:ext cx="4407489" cy="2862322"/>
          </a:xfrm>
          <a:prstGeom prst="rect">
            <a:avLst/>
          </a:prstGeom>
          <a:noFill/>
        </p:spPr>
        <p:txBody>
          <a:bodyPr wrap="none" rtlCol="0">
            <a:spAutoFit/>
          </a:bodyPr>
          <a:lstStyle/>
          <a:p>
            <a:pPr>
              <a:tabLst>
                <a:tab pos="346075" algn="l"/>
                <a:tab pos="692150" algn="l"/>
              </a:tabLst>
            </a:pPr>
            <a:r>
              <a:rPr lang="en-US" sz="2000" dirty="0">
                <a:latin typeface="Myriad Pro" panose="020B0503030403020204" pitchFamily="34" charset="0"/>
              </a:rPr>
              <a:t>function </a:t>
            </a:r>
            <a:r>
              <a:rPr lang="en-US" sz="2000" dirty="0" err="1">
                <a:latin typeface="Myriad Pro" panose="020B0503030403020204" pitchFamily="34" charset="0"/>
              </a:rPr>
              <a:t>stackConstructor</a:t>
            </a:r>
            <a:r>
              <a:rPr lang="en-US" sz="2000" dirty="0">
                <a:latin typeface="Myriad Pro" panose="020B0503030403020204" pitchFamily="34" charset="0"/>
              </a:rPr>
              <a:t> (capacity)</a:t>
            </a:r>
          </a:p>
          <a:p>
            <a:pPr>
              <a:tabLst>
                <a:tab pos="346075" algn="l"/>
                <a:tab pos="692150" algn="l"/>
              </a:tabLst>
            </a:pPr>
            <a:r>
              <a:rPr lang="en-US" sz="2000" dirty="0">
                <a:latin typeface="Myriad Pro" panose="020B0503030403020204" pitchFamily="34" charset="0"/>
              </a:rPr>
              <a:t>	if capacity is not an integer then</a:t>
            </a:r>
          </a:p>
          <a:p>
            <a:pPr>
              <a:tabLst>
                <a:tab pos="346075" algn="l"/>
                <a:tab pos="692150" algn="l"/>
              </a:tabLst>
            </a:pPr>
            <a:r>
              <a:rPr lang="en-US" sz="2000" dirty="0">
                <a:latin typeface="Myriad Pro" panose="020B0503030403020204" pitchFamily="34" charset="0"/>
              </a:rPr>
              <a:t>		throw exception</a:t>
            </a:r>
          </a:p>
          <a:p>
            <a:pPr>
              <a:tabLst>
                <a:tab pos="346075" algn="l"/>
                <a:tab pos="692150" algn="l"/>
              </a:tabLst>
            </a:pPr>
            <a:r>
              <a:rPr lang="en-US" sz="2000" dirty="0">
                <a:latin typeface="Myriad Pro" panose="020B0503030403020204" pitchFamily="34" charset="0"/>
              </a:rPr>
              <a:t>	else if capacity &lt;= 0 then</a:t>
            </a:r>
          </a:p>
          <a:p>
            <a:pPr>
              <a:tabLst>
                <a:tab pos="346075" algn="l"/>
                <a:tab pos="692150" algn="l"/>
              </a:tabLst>
            </a:pPr>
            <a:r>
              <a:rPr lang="en-US" sz="2000" dirty="0">
                <a:latin typeface="Myriad Pro" panose="020B0503030403020204" pitchFamily="34" charset="0"/>
              </a:rPr>
              <a:t>		throw exception</a:t>
            </a:r>
          </a:p>
          <a:p>
            <a:pPr>
              <a:tabLst>
                <a:tab pos="346075" algn="l"/>
                <a:tab pos="692150" algn="l"/>
              </a:tabLst>
            </a:pPr>
            <a:r>
              <a:rPr lang="en-US" sz="2000" dirty="0">
                <a:latin typeface="Myriad Pro" panose="020B0503030403020204" pitchFamily="34" charset="0"/>
              </a:rPr>
              <a:t>	end if</a:t>
            </a:r>
          </a:p>
          <a:p>
            <a:pPr>
              <a:tabLst>
                <a:tab pos="346075" algn="l"/>
                <a:tab pos="692150" algn="l"/>
              </a:tabLst>
            </a:pPr>
            <a:r>
              <a:rPr lang="en-US" sz="2000" dirty="0">
                <a:latin typeface="Myriad Pro" panose="020B0503030403020204" pitchFamily="34" charset="0"/>
              </a:rPr>
              <a:t>	</a:t>
            </a:r>
            <a:r>
              <a:rPr lang="en-US" sz="2000" dirty="0" err="1">
                <a:solidFill>
                  <a:srgbClr val="000000"/>
                </a:solidFill>
                <a:latin typeface="Myriad Pro" panose="020B0503030403020204" pitchFamily="34" charset="0"/>
              </a:rPr>
              <a:t>myStack</a:t>
            </a:r>
            <a:r>
              <a:rPr lang="en-US" sz="2000" dirty="0">
                <a:latin typeface="Myriad Pro" panose="020B0503030403020204" pitchFamily="34" charset="0"/>
              </a:rPr>
              <a:t> = new array of size capacity</a:t>
            </a:r>
          </a:p>
          <a:p>
            <a:pPr>
              <a:tabLst>
                <a:tab pos="346075" algn="l"/>
                <a:tab pos="692150" algn="l"/>
              </a:tabLst>
            </a:pPr>
            <a:r>
              <a:rPr lang="en-US" sz="2000" dirty="0">
                <a:latin typeface="Myriad Pro" panose="020B0503030403020204" pitchFamily="34" charset="0"/>
              </a:rPr>
              <a:t>	</a:t>
            </a:r>
            <a:r>
              <a:rPr lang="en-US" sz="2000" dirty="0">
                <a:solidFill>
                  <a:srgbClr val="000000"/>
                </a:solidFill>
                <a:latin typeface="Myriad Pro" panose="020B0503030403020204" pitchFamily="34" charset="0"/>
              </a:rPr>
              <a:t>top</a:t>
            </a:r>
            <a:r>
              <a:rPr lang="en-US" sz="2000" dirty="0">
                <a:latin typeface="Myriad Pro" panose="020B0503030403020204" pitchFamily="34" charset="0"/>
              </a:rPr>
              <a:t> = -1</a:t>
            </a:r>
          </a:p>
          <a:p>
            <a:pPr>
              <a:tabLst>
                <a:tab pos="346075" algn="l"/>
                <a:tab pos="692150" algn="l"/>
              </a:tabLst>
            </a:pPr>
            <a:r>
              <a:rPr lang="en-US" sz="2000" dirty="0">
                <a:latin typeface="Myriad Pro" panose="020B0503030403020204" pitchFamily="34" charset="0"/>
              </a:rPr>
              <a:t>end function</a:t>
            </a:r>
          </a:p>
        </p:txBody>
      </p:sp>
      <p:sp>
        <p:nvSpPr>
          <p:cNvPr id="4" name="Rectangle 3">
            <a:extLst>
              <a:ext uri="{FF2B5EF4-FFF2-40B4-BE49-F238E27FC236}">
                <a16:creationId xmlns:a16="http://schemas.microsoft.com/office/drawing/2014/main" id="{71BB46E7-428E-43C9-BC16-9CD10CF48D04}"/>
              </a:ext>
            </a:extLst>
          </p:cNvPr>
          <p:cNvSpPr/>
          <p:nvPr/>
        </p:nvSpPr>
        <p:spPr>
          <a:xfrm>
            <a:off x="1071815" y="5655032"/>
            <a:ext cx="2402905" cy="369332"/>
          </a:xfrm>
          <a:prstGeom prst="rect">
            <a:avLst/>
          </a:prstGeom>
        </p:spPr>
        <p:txBody>
          <a:bodyPr wrap="square">
            <a:spAutoFit/>
          </a:bodyPr>
          <a:lstStyle/>
          <a:p>
            <a:r>
              <a:rPr lang="en-US" dirty="0">
                <a:solidFill>
                  <a:srgbClr val="000000"/>
                </a:solidFill>
                <a:latin typeface="Myriad Pro" panose="020B0503030403020204" pitchFamily="34" charset="0"/>
              </a:rPr>
              <a:t>declared in stack class</a:t>
            </a:r>
            <a:endParaRPr lang="en-US" dirty="0">
              <a:solidFill>
                <a:srgbClr val="000000"/>
              </a:solidFill>
            </a:endParaRPr>
          </a:p>
        </p:txBody>
      </p:sp>
      <p:cxnSp>
        <p:nvCxnSpPr>
          <p:cNvPr id="5" name="Connector: Elbow 6">
            <a:extLst>
              <a:ext uri="{FF2B5EF4-FFF2-40B4-BE49-F238E27FC236}">
                <a16:creationId xmlns:a16="http://schemas.microsoft.com/office/drawing/2014/main" id="{D56C72F7-82A1-4A40-A867-E3D32BB2FE8F}"/>
              </a:ext>
            </a:extLst>
          </p:cNvPr>
          <p:cNvCxnSpPr>
            <a:cxnSpLocks/>
            <a:stCxn id="4" idx="1"/>
            <a:endCxn id="18" idx="1"/>
          </p:cNvCxnSpPr>
          <p:nvPr/>
        </p:nvCxnSpPr>
        <p:spPr>
          <a:xfrm rot="10800000" flipH="1">
            <a:off x="1071815" y="4638908"/>
            <a:ext cx="111512" cy="1200790"/>
          </a:xfrm>
          <a:prstGeom prst="curvedConnector3">
            <a:avLst>
              <a:gd name="adj1" fmla="val -415000"/>
            </a:avLst>
          </a:prstGeom>
          <a:ln w="38100">
            <a:solidFill>
              <a:srgbClr val="00000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8" name="Left Brace 17">
            <a:extLst>
              <a:ext uri="{FF2B5EF4-FFF2-40B4-BE49-F238E27FC236}">
                <a16:creationId xmlns:a16="http://schemas.microsoft.com/office/drawing/2014/main" id="{D1EA0898-BF7C-4562-A245-C1457BE07373}"/>
              </a:ext>
            </a:extLst>
          </p:cNvPr>
          <p:cNvSpPr/>
          <p:nvPr/>
        </p:nvSpPr>
        <p:spPr>
          <a:xfrm>
            <a:off x="1183327" y="4393240"/>
            <a:ext cx="154819" cy="491336"/>
          </a:xfrm>
          <a:prstGeom prst="leftBrace">
            <a:avLst>
              <a:gd name="adj1" fmla="val 11094"/>
              <a:gd name="adj2" fmla="val 50000"/>
            </a:avLst>
          </a:prstGeom>
          <a:ln w="381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43953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857D4E-5681-4E44-BCBB-E3F38E0A843E}"/>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push(item)</a:t>
            </a:r>
            <a:endParaRPr lang="en-US" dirty="0">
              <a:latin typeface="Myriad Pro" panose="020B0503030403020204" pitchFamily="34" charset="0"/>
            </a:endParaRPr>
          </a:p>
        </p:txBody>
      </p:sp>
      <p:pic>
        <p:nvPicPr>
          <p:cNvPr id="4" name="Picture 3" descr="A picture containing clock&#10;&#10;Description automatically generated">
            <a:extLst>
              <a:ext uri="{FF2B5EF4-FFF2-40B4-BE49-F238E27FC236}">
                <a16:creationId xmlns:a16="http://schemas.microsoft.com/office/drawing/2014/main" id="{F83260F6-C696-488B-A2F5-8DF69DE4E7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743200"/>
            <a:ext cx="4486275" cy="1533525"/>
          </a:xfrm>
          <a:prstGeom prst="rect">
            <a:avLst/>
          </a:prstGeom>
        </p:spPr>
      </p:pic>
    </p:spTree>
    <p:extLst>
      <p:ext uri="{BB962C8B-B14F-4D97-AF65-F5344CB8AC3E}">
        <p14:creationId xmlns:p14="http://schemas.microsoft.com/office/powerpoint/2010/main" val="4216684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857D4E-5681-4E44-BCBB-E3F38E0A843E}"/>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push(item)</a:t>
            </a:r>
            <a:endParaRPr lang="en-US" dirty="0">
              <a:latin typeface="Myriad Pro" panose="020B0503030403020204" pitchFamily="34" charset="0"/>
            </a:endParaRPr>
          </a:p>
        </p:txBody>
      </p:sp>
      <p:pic>
        <p:nvPicPr>
          <p:cNvPr id="5" name="Picture 4" descr="A picture containing clock&#10;&#10;Description automatically generated">
            <a:extLst>
              <a:ext uri="{FF2B5EF4-FFF2-40B4-BE49-F238E27FC236}">
                <a16:creationId xmlns:a16="http://schemas.microsoft.com/office/drawing/2014/main" id="{9F4AF43E-73B3-4D86-9988-0ACD9B87F3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743200"/>
            <a:ext cx="4486275" cy="1533525"/>
          </a:xfrm>
          <a:prstGeom prst="rect">
            <a:avLst/>
          </a:prstGeom>
        </p:spPr>
      </p:pic>
    </p:spTree>
    <p:extLst>
      <p:ext uri="{BB962C8B-B14F-4D97-AF65-F5344CB8AC3E}">
        <p14:creationId xmlns:p14="http://schemas.microsoft.com/office/powerpoint/2010/main" val="596639442"/>
      </p:ext>
    </p:extLst>
  </p:cSld>
  <p:clrMapOvr>
    <a:masterClrMapping/>
  </p:clrMapOvr>
</p:sld>
</file>

<file path=ppt/theme/theme1.xml><?xml version="1.0" encoding="utf-8"?>
<a:theme xmlns:a="http://schemas.openxmlformats.org/drawingml/2006/main" name="CC_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_theme" id="{CCAAECA8-996C-4E60-9256-2F9A9B29BE8B}" vid="{34F56D96-4504-4F58-B49B-68E941643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935D53-2294-4255-8623-0EA54F719802}">
  <ds:schemaRefs>
    <ds:schemaRef ds:uri="http://purl.org/dc/terms/"/>
    <ds:schemaRef ds:uri="58c44ba5-51a4-40bc-b9f0-9fe2032e2130"/>
    <ds:schemaRef ds:uri="http://schemas.microsoft.com/office/2006/documentManagement/types"/>
    <ds:schemaRef ds:uri="http://purl.org/dc/dcmitype/"/>
    <ds:schemaRef ds:uri="http://schemas.microsoft.com/office/infopath/2007/PartnerControls"/>
    <ds:schemaRef ds:uri="http://www.w3.org/XML/1998/namespace"/>
    <ds:schemaRef ds:uri="http://schemas.openxmlformats.org/package/2006/metadata/core-propertie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9D39D168-5068-4F3A-AB26-715CA47DC6EB}">
  <ds:schemaRefs>
    <ds:schemaRef ds:uri="http://schemas.microsoft.com/sharepoint/v3/contenttype/forms"/>
  </ds:schemaRefs>
</ds:datastoreItem>
</file>

<file path=customXml/itemProps3.xml><?xml version="1.0" encoding="utf-8"?>
<ds:datastoreItem xmlns:ds="http://schemas.openxmlformats.org/officeDocument/2006/customXml" ds:itemID="{09EA64C7-81B6-4807-89B0-C5F19C90BD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CC_theme</Template>
  <TotalTime>245</TotalTime>
  <Words>3145</Words>
  <Application>Microsoft Office PowerPoint</Application>
  <PresentationFormat>Widescreen</PresentationFormat>
  <Paragraphs>292</Paragraphs>
  <Slides>32</Slides>
  <Notes>32</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Consolas</vt:lpstr>
      <vt:lpstr>Myriad Pro</vt:lpstr>
      <vt:lpstr>CC_theme</vt:lpstr>
      <vt:lpstr>Stack 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Scott DeLoach</dc:creator>
  <cp:lastModifiedBy>Russell Feldhausen</cp:lastModifiedBy>
  <cp:revision>41</cp:revision>
  <dcterms:created xsi:type="dcterms:W3CDTF">2020-02-07T13:53:42Z</dcterms:created>
  <dcterms:modified xsi:type="dcterms:W3CDTF">2020-02-12T00:56:22Z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