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sldIdLst>
    <p:sldId id="257" r:id="rId5"/>
    <p:sldId id="258" r:id="rId6"/>
    <p:sldId id="274" r:id="rId7"/>
    <p:sldId id="276" r:id="rId8"/>
    <p:sldId id="275"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92" r:id="rId22"/>
    <p:sldId id="293" r:id="rId23"/>
    <p:sldId id="289" r:id="rId24"/>
    <p:sldId id="290" r:id="rId25"/>
    <p:sldId id="291" r:id="rId26"/>
    <p:sldId id="294" r:id="rId27"/>
    <p:sldId id="295" r:id="rId28"/>
    <p:sldId id="296" r:id="rId29"/>
    <p:sldId id="297" r:id="rId30"/>
    <p:sldId id="298" r:id="rId31"/>
    <p:sldId id="299"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85" autoAdjust="0"/>
  </p:normalViewPr>
  <p:slideViewPr>
    <p:cSldViewPr snapToGrid="0">
      <p:cViewPr varScale="1">
        <p:scale>
          <a:sx n="78" d="100"/>
          <a:sy n="78" d="100"/>
        </p:scale>
        <p:origin x="1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increment our direction to "down" and update the top of the stack. While it looks like we should be able to move to cell *0,1* since it is empty, we also have another check we need to do. </a:t>
            </a:r>
          </a:p>
          <a:p>
            <a:endParaRPr lang="en-US" dirty="0"/>
          </a:p>
          <a:p>
            <a:r>
              <a:rPr lang="en-US" dirty="0"/>
              <a:t>Since *0,1* is already in the stack at location 1, we do not want to go there since doing so would put us into a loop. We would move into *0,1* and then immediately move back to *1,1* starting the whole process over in that cell. </a:t>
            </a:r>
          </a:p>
          <a:p>
            <a:endParaRPr lang="en-US" dirty="0"/>
          </a:p>
          <a:p>
            <a:r>
              <a:rPr lang="en-US" dirty="0"/>
              <a:t>Thus, to keep from getting into and infinite loop, we will also need to check the stack to see if we have been here before. If we have, we do not move to that cell. We simply increment our direction and try to move to the left. </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2124819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we try to move we run into another block, which is really bad news since we have now tried to explore all directions out of cell *1,1*. </a:t>
            </a:r>
          </a:p>
          <a:p>
            <a:endParaRPr lang="en-US" dirty="0"/>
          </a:p>
          <a:p>
            <a:r>
              <a:rPr lang="en-US" dirty="0"/>
              <a:t>When we get into this situation, we increment our direction to "done", which tells us it is time to backtrack and look for another path.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2909366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backtrack by popping the stack and moving to the cell at the new top of the stack, which we have already visited.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 already updated its direction to point toward where we should continue our search, its just a matter of continue our search from the cell on top of the stack.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424496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Luckily, *0,2* is open, so we move to that cell and push it onto the stack.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2105656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when we try to move upward to cell *1,2* we are blocked. Therefore, we increment our direction to "right" and try again.</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3887980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time, cell *0,3* is open, so we move to that cell and push it onto the stack. We then attempt to move to the next cell, *1,3*.</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3608787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that cell is unblocked, we move to it and push it onto the stack.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684817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this point, we discover that our current cell *1,3* is our goal cell and thus we have found our path.</a:t>
            </a:r>
          </a:p>
          <a:p>
            <a:endParaRPr lang="en-US" dirty="0"/>
          </a:p>
          <a:p>
            <a:r>
              <a:rPr lang="en-US" dirty="0"/>
              <a:t>All we have to do to discover our path to our goal is to read that path off the stack in bottom to top order, much like the _</a:t>
            </a:r>
            <a:r>
              <a:rPr lang="en-US" dirty="0" err="1"/>
              <a:t>toString</a:t>
            </a:r>
            <a:r>
              <a:rPr lang="en-US" dirty="0"/>
              <a:t>_ operation.</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3602759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take a quick look at a codified version of the algorithm we have been following. </a:t>
            </a:r>
          </a:p>
          <a:p>
            <a:endParaRPr lang="en-US" dirty="0"/>
          </a:p>
          <a:p>
            <a:r>
              <a:rPr lang="en-US" dirty="0"/>
              <a:t>I don't really want to get into the details of the algorithm here. I will leave that to you to do a little digging, with the help of the textbook, to make sure you understand it.</a:t>
            </a:r>
          </a:p>
          <a:p>
            <a:endParaRPr lang="en-US" dirty="0"/>
          </a:p>
          <a:p>
            <a:r>
              <a:rPr lang="en-US" dirty="0"/>
              <a:t>What I want to do here is to highlight how we use the stack in the algorithm.</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3665826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highlighted the code to show where all the method calls to the stack class are. This algorithm actually does a pretty good job of using most of the main stack operation.</a:t>
            </a:r>
          </a:p>
          <a:p>
            <a:endParaRPr lang="en-US" dirty="0"/>
          </a:p>
          <a:p>
            <a:r>
              <a:rPr lang="en-US" dirty="0"/>
              <a:t>Obviously, we start by pushing cells onto the stack using the _push_ method. This is how we build our path.</a:t>
            </a:r>
          </a:p>
          <a:p>
            <a:endParaRPr lang="en-US" dirty="0"/>
          </a:p>
          <a:p>
            <a:r>
              <a:rPr lang="en-US" dirty="0"/>
              <a:t>Next, we use the _</a:t>
            </a:r>
            <a:r>
              <a:rPr lang="en-US" dirty="0" err="1"/>
              <a:t>isEmpty</a:t>
            </a:r>
            <a:r>
              <a:rPr lang="en-US" dirty="0"/>
              <a:t>_ method to see if we have failed in our search.</a:t>
            </a:r>
          </a:p>
          <a:p>
            <a:endParaRPr lang="en-US" dirty="0"/>
          </a:p>
          <a:p>
            <a:r>
              <a:rPr lang="en-US" dirty="0"/>
              <a:t>Then, to be able to access our current location, we use the _peek_ method.</a:t>
            </a:r>
          </a:p>
          <a:p>
            <a:endParaRPr lang="en-US" dirty="0"/>
          </a:p>
          <a:p>
            <a:r>
              <a:rPr lang="en-US" dirty="0"/>
              <a:t>To backtrack, we use the _pop_ method when we have exhausted all possible paths of exploration out of the current cell. </a:t>
            </a:r>
          </a:p>
          <a:p>
            <a:endParaRPr lang="en-US" dirty="0"/>
          </a:p>
          <a:p>
            <a:r>
              <a:rPr lang="en-US" dirty="0"/>
              <a:t>Finally, before we use the _push_ operation to add to our path, we check to _</a:t>
            </a:r>
            <a:r>
              <a:rPr lang="en-US" dirty="0" err="1"/>
              <a:t>isFull</a:t>
            </a:r>
            <a:r>
              <a:rPr lang="en-US" dirty="0"/>
              <a:t>_ method. If the stack is full, we then call the _</a:t>
            </a:r>
            <a:r>
              <a:rPr lang="en-US" dirty="0" err="1"/>
              <a:t>doubleCapacity</a:t>
            </a:r>
            <a:r>
              <a:rPr lang="en-US" dirty="0"/>
              <a:t>_ method to add space to push our next cell. </a:t>
            </a:r>
          </a:p>
          <a:p>
            <a:endParaRPr lang="en-US" dirty="0"/>
          </a:p>
          <a:p>
            <a:r>
              <a:rPr lang="en-US" dirty="0"/>
              <a:t>All in all, this path finding algorithm demonstrates how to use several stack methods and is a very good example of the power of using a stack. </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1268069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walk through how we can use stacks in a real world example. Our scenario will involve searching a maze to find a path to specific location and then returning by a direct path to our starting location. </a:t>
            </a:r>
          </a:p>
          <a:p>
            <a:endParaRPr lang="en-US" dirty="0"/>
          </a:p>
          <a:p>
            <a:r>
              <a:rPr lang="en-US" dirty="0"/>
              <a:t>While it may sound like a "toy" problem, it is not. Just think about a robot that needs to search an area filled with real world objects, to find a specific location or object. Once that location or object is found, the robot then needs to return in as direct a path as possible to home base. You might imagine similar applications in drones and self-driving cars in the future.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1501443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we haven't made our way back home yet. </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3248765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Luckily, our path back home is stored succinctly in the stack. All we have to do is read the locations from top to bottom to find our way home again.</a:t>
            </a:r>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4099774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for returning home is actually very simple. While the stack is not empty, we just pop the stack and move the location of the cell we just popped. </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3009339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example, we start by popping the first cell and moving to that location. </a:t>
            </a:r>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757626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are already in the goal state of *1,3* so we don't actually move at all.</a:t>
            </a:r>
          </a:p>
          <a:p>
            <a:endParaRPr lang="en-US" dirty="0"/>
          </a:p>
          <a:p>
            <a:r>
              <a:rPr lang="en-US" dirty="0"/>
              <a:t>However, the next cell on the stack does require a move to *0,3*. </a:t>
            </a:r>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3806755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move to *0,3*, we once again will pop the stack and move to that cell, which will be *0,2*.</a:t>
            </a:r>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1795620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at *0,2* we simply continue popping and moving. Our next location is *0,1*.</a:t>
            </a:r>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211487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almost there, so we pop and move again.</a:t>
            </a:r>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3667690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are home. The algorithm check to see if the stack _</a:t>
            </a:r>
            <a:r>
              <a:rPr lang="en-US" dirty="0" err="1"/>
              <a:t>isEmpty</a:t>
            </a:r>
            <a:r>
              <a:rPr lang="en-US" dirty="0"/>
              <a:t>_, and since it is, the algorithm is done.</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4173311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looked at a useful application of stacks in this video. Specially, we created an algorithm for searching a maze for the location of a goal cell. We showed how the algorithm uses stacks to backtrack when our search got stuck and we saw how to find a direct path to the goal by reading the nodes in the stack once we arrived at the goal. Finally, we saw how to find our way back home without searching by simply popping the cell at the top of the stack and then moving to </a:t>
            </a:r>
            <a:r>
              <a:rPr lang="en-US"/>
              <a:t>that location.</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509545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scenario, we have a basic 4 x 5 maze, where some of the cells are blocked off. We will be given a starting location and a goal location. Our goal is to find a path to the goal location and then traverse the maze back home as quickly as possible.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313826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this scenario we are given the maze stored in a 2-dimensional array along with two values, one for the start cell, one for the goal cell.</a:t>
            </a:r>
          </a:p>
          <a:p>
            <a:endParaRPr lang="en-US" dirty="0"/>
          </a:p>
          <a:p>
            <a:r>
              <a:rPr lang="en-US" dirty="0"/>
              <a:t>We will use a stack to keep track of the locations that we have traveled on our way to the current </a:t>
            </a:r>
            <a:r>
              <a:rPr lang="en-US" dirty="0" err="1"/>
              <a:t>cekk</a:t>
            </a:r>
            <a:r>
              <a:rPr lang="en-US" dirty="0"/>
              <a:t>. Each stack location with store the _x_ and _y_ coordinates of the cell along with the direction we are headed.</a:t>
            </a:r>
          </a:p>
          <a:p>
            <a:endParaRPr lang="en-US" dirty="0"/>
          </a:p>
          <a:p>
            <a:r>
              <a:rPr lang="en-US" dirty="0"/>
              <a:t>In our implementation, we assume that we always face "up" when we enter a new cell. If we cannot move in our current direction, we will turn to the next direction and try there. We will always follow the sequence of directions "up", "right", "down" and "left". If we try all four directions and do not find a path to the goal, we will set the direction to "done", which indicates we have tried all directions without success. When this happens, we will pop the current cell off of the stack and "backtrack" the previous cell we had visited. We'll see how this works later in the video.</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3754289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since our starting location is *0,0*, we push that cell onto the stack with the direction "up". We then try to move in that direction. Since that direction is blocked, we increment our direction to "right".</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10611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top cell in the stack has changed it's value from *0,0,u* to *0,0,r*. We can do this without popping the cell of the stack, modifying it, and pushing it back on to the stack by using the _peek_ operation. By using the _peek_ operation, we can get access to the top cell in the stack and modifying it while it remains on the stack.</a:t>
            </a:r>
          </a:p>
          <a:p>
            <a:endParaRPr lang="en-US" dirty="0"/>
          </a:p>
          <a:p>
            <a:r>
              <a:rPr lang="en-US" dirty="0"/>
              <a:t>Our next step is to attempt to move in our current direction, or to the right.</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400350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are successful and so we push our current cell and direction *0,0,u* onto the stack and try to continue our exploration.</a:t>
            </a:r>
          </a:p>
          <a:p>
            <a:endParaRPr lang="en-US" dirty="0"/>
          </a:p>
          <a:p>
            <a:r>
              <a:rPr lang="en-US" dirty="0"/>
              <a:t>Notice that when we push a new cell onto the top of the stack, we also increment the direction of the previous top of the stack. This will allow us to know which direction we should explore if we have to backtrack to this cell during our search.</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2002174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upwards cell is open, our move is successful and we once again push our current cell onto the stack and update the direction of the previous top of the stack.</a:t>
            </a:r>
          </a:p>
          <a:p>
            <a:endParaRPr lang="en-US" dirty="0"/>
          </a:p>
          <a:p>
            <a:r>
              <a:rPr lang="en-US" dirty="0"/>
              <a:t>Here we run into trouble.  We try to move upward again, but are stopped by the blockage in cell *1,1*.</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1496158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can't move upward, we increment the direction to "right", update the top of the stack, and try again. Unfortunately, we are also blocked going to the right. </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4246092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2/11/2020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2/11/2020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Using Stacks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1,1,d</a:t>
              </a: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0,1,r</a:t>
              </a: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Narrow" panose="020B0606020202030204" pitchFamily="34" charset="0"/>
                </a:rPr>
                <a:t>0,0,d</a:t>
              </a:r>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2</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grpSp>
      <p:pic>
        <p:nvPicPr>
          <p:cNvPr id="48" name="Graphic 47" descr="Circle with left arrow">
            <a:extLst>
              <a:ext uri="{FF2B5EF4-FFF2-40B4-BE49-F238E27FC236}">
                <a16:creationId xmlns:a16="http://schemas.microsoft.com/office/drawing/2014/main" id="{54582DB9-2CA3-413D-AFC4-C7CE82926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1909289" y="2750847"/>
            <a:ext cx="605883" cy="605883"/>
          </a:xfrm>
          <a:prstGeom prst="rect">
            <a:avLst/>
          </a:prstGeom>
        </p:spPr>
      </p:pic>
    </p:spTree>
    <p:extLst>
      <p:ext uri="{BB962C8B-B14F-4D97-AF65-F5344CB8AC3E}">
        <p14:creationId xmlns:p14="http://schemas.microsoft.com/office/powerpoint/2010/main" val="3753057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1,1,l</a:t>
              </a: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0,1,r</a:t>
              </a: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Narrow" panose="020B0606020202030204" pitchFamily="34" charset="0"/>
                </a:rPr>
                <a:t>0,0,d</a:t>
              </a:r>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2</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grpSp>
      <p:pic>
        <p:nvPicPr>
          <p:cNvPr id="48" name="Graphic 47" descr="Circle with left arrow">
            <a:extLst>
              <a:ext uri="{FF2B5EF4-FFF2-40B4-BE49-F238E27FC236}">
                <a16:creationId xmlns:a16="http://schemas.microsoft.com/office/drawing/2014/main" id="{54582DB9-2CA3-413D-AFC4-C7CE82926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909289" y="2750847"/>
            <a:ext cx="605883" cy="605883"/>
          </a:xfrm>
          <a:prstGeom prst="rect">
            <a:avLst/>
          </a:prstGeom>
        </p:spPr>
      </p:pic>
    </p:spTree>
    <p:extLst>
      <p:ext uri="{BB962C8B-B14F-4D97-AF65-F5344CB8AC3E}">
        <p14:creationId xmlns:p14="http://schemas.microsoft.com/office/powerpoint/2010/main" val="232831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0,1,r</a:t>
              </a: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Narrow" panose="020B0606020202030204" pitchFamily="34" charset="0"/>
                </a:rPr>
                <a:t>0,0,d</a:t>
              </a:r>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grpSp>
      <p:pic>
        <p:nvPicPr>
          <p:cNvPr id="48" name="Graphic 47" descr="Circle with left arrow">
            <a:extLst>
              <a:ext uri="{FF2B5EF4-FFF2-40B4-BE49-F238E27FC236}">
                <a16:creationId xmlns:a16="http://schemas.microsoft.com/office/drawing/2014/main" id="{54582DB9-2CA3-413D-AFC4-C7CE82926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04167" y="3462161"/>
            <a:ext cx="605883" cy="605883"/>
          </a:xfrm>
          <a:prstGeom prst="rect">
            <a:avLst/>
          </a:prstGeom>
        </p:spPr>
      </p:pic>
    </p:spTree>
    <p:extLst>
      <p:ext uri="{BB962C8B-B14F-4D97-AF65-F5344CB8AC3E}">
        <p14:creationId xmlns:p14="http://schemas.microsoft.com/office/powerpoint/2010/main" val="691680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0,2,u</a:t>
              </a: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0,1,d</a:t>
              </a: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Narrow" panose="020B0606020202030204" pitchFamily="34" charset="0"/>
                </a:rPr>
                <a:t>0,0,d</a:t>
              </a:r>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2</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grpSp>
      <p:pic>
        <p:nvPicPr>
          <p:cNvPr id="48" name="Graphic 47" descr="Circle with left arrow">
            <a:extLst>
              <a:ext uri="{FF2B5EF4-FFF2-40B4-BE49-F238E27FC236}">
                <a16:creationId xmlns:a16="http://schemas.microsoft.com/office/drawing/2014/main" id="{54582DB9-2CA3-413D-AFC4-C7CE82926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2644519" y="3466519"/>
            <a:ext cx="605883" cy="605883"/>
          </a:xfrm>
          <a:prstGeom prst="rect">
            <a:avLst/>
          </a:prstGeom>
        </p:spPr>
      </p:pic>
    </p:spTree>
    <p:extLst>
      <p:ext uri="{BB962C8B-B14F-4D97-AF65-F5344CB8AC3E}">
        <p14:creationId xmlns:p14="http://schemas.microsoft.com/office/powerpoint/2010/main" val="351540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0,2,r</a:t>
              </a: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0,1,d</a:t>
              </a: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Narrow" panose="020B0606020202030204" pitchFamily="34" charset="0"/>
                </a:rPr>
                <a:t>0,0,d</a:t>
              </a:r>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2</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grpSp>
      <p:pic>
        <p:nvPicPr>
          <p:cNvPr id="48" name="Graphic 47" descr="Circle with left arrow">
            <a:extLst>
              <a:ext uri="{FF2B5EF4-FFF2-40B4-BE49-F238E27FC236}">
                <a16:creationId xmlns:a16="http://schemas.microsoft.com/office/drawing/2014/main" id="{54582DB9-2CA3-413D-AFC4-C7CE82926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44519" y="3466519"/>
            <a:ext cx="605883" cy="605883"/>
          </a:xfrm>
          <a:prstGeom prst="rect">
            <a:avLst/>
          </a:prstGeom>
        </p:spPr>
      </p:pic>
    </p:spTree>
    <p:extLst>
      <p:ext uri="{BB962C8B-B14F-4D97-AF65-F5344CB8AC3E}">
        <p14:creationId xmlns:p14="http://schemas.microsoft.com/office/powerpoint/2010/main" val="12481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0,3,u</a:t>
              </a: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0,2,d</a:t>
              </a: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0,1,d</a:t>
              </a: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Narrow" panose="020B0606020202030204" pitchFamily="34" charset="0"/>
                </a:rPr>
                <a:t>0,0,d</a:t>
              </a:r>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3</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grpSp>
      <p:pic>
        <p:nvPicPr>
          <p:cNvPr id="48" name="Graphic 47" descr="Circle with left arrow">
            <a:extLst>
              <a:ext uri="{FF2B5EF4-FFF2-40B4-BE49-F238E27FC236}">
                <a16:creationId xmlns:a16="http://schemas.microsoft.com/office/drawing/2014/main" id="{54582DB9-2CA3-413D-AFC4-C7CE82926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372329" y="3466519"/>
            <a:ext cx="605883" cy="605883"/>
          </a:xfrm>
          <a:prstGeom prst="rect">
            <a:avLst/>
          </a:prstGeom>
        </p:spPr>
      </p:pic>
    </p:spTree>
    <p:extLst>
      <p:ext uri="{BB962C8B-B14F-4D97-AF65-F5344CB8AC3E}">
        <p14:creationId xmlns:p14="http://schemas.microsoft.com/office/powerpoint/2010/main" val="1385999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1,3,u</a:t>
              </a: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0,3,r</a:t>
              </a: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0,2,d</a:t>
              </a: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0,1,d</a:t>
              </a: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Narrow" panose="020B0606020202030204" pitchFamily="34" charset="0"/>
                </a:rPr>
                <a:t>0,0,d</a:t>
              </a:r>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4</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grpSp>
      <p:pic>
        <p:nvPicPr>
          <p:cNvPr id="48" name="Graphic 47" descr="Circle with left arrow">
            <a:extLst>
              <a:ext uri="{FF2B5EF4-FFF2-40B4-BE49-F238E27FC236}">
                <a16:creationId xmlns:a16="http://schemas.microsoft.com/office/drawing/2014/main" id="{54582DB9-2CA3-413D-AFC4-C7CE82926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372329" y="2751066"/>
            <a:ext cx="605883" cy="605883"/>
          </a:xfrm>
          <a:prstGeom prst="rect">
            <a:avLst/>
          </a:prstGeom>
        </p:spPr>
      </p:pic>
    </p:spTree>
    <p:extLst>
      <p:ext uri="{BB962C8B-B14F-4D97-AF65-F5344CB8AC3E}">
        <p14:creationId xmlns:p14="http://schemas.microsoft.com/office/powerpoint/2010/main" val="637423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0,3,r</a:t>
              </a: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0,2,d</a:t>
              </a: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0,1,d</a:t>
              </a: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Narrow" panose="020B0606020202030204" pitchFamily="34" charset="0"/>
                </a:rPr>
                <a:t>0,0,d</a:t>
              </a:r>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4</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a:effectLst>
              <a:glow rad="228600">
                <a:srgbClr val="7030A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1,3,u</a:t>
              </a:r>
            </a:p>
          </p:txBody>
        </p:sp>
      </p:grpSp>
      <p:pic>
        <p:nvPicPr>
          <p:cNvPr id="48" name="Graphic 47" descr="Circle with left arrow">
            <a:extLst>
              <a:ext uri="{FF2B5EF4-FFF2-40B4-BE49-F238E27FC236}">
                <a16:creationId xmlns:a16="http://schemas.microsoft.com/office/drawing/2014/main" id="{54582DB9-2CA3-413D-AFC4-C7CE82926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372329" y="2751066"/>
            <a:ext cx="605883" cy="605883"/>
          </a:xfrm>
          <a:prstGeom prst="rect">
            <a:avLst/>
          </a:prstGeom>
        </p:spPr>
      </p:pic>
    </p:spTree>
    <p:extLst>
      <p:ext uri="{BB962C8B-B14F-4D97-AF65-F5344CB8AC3E}">
        <p14:creationId xmlns:p14="http://schemas.microsoft.com/office/powerpoint/2010/main" val="1060747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B84A18-C664-4E96-B142-6949A0F02678}"/>
              </a:ext>
            </a:extLst>
          </p:cNvPr>
          <p:cNvSpPr/>
          <p:nvPr/>
        </p:nvSpPr>
        <p:spPr>
          <a:xfrm>
            <a:off x="784302" y="511976"/>
            <a:ext cx="6096000" cy="5912260"/>
          </a:xfrm>
          <a:prstGeom prst="rect">
            <a:avLst/>
          </a:prstGeom>
        </p:spPr>
        <p:txBody>
          <a:bodyPr>
            <a:spAutoFit/>
          </a:bodyPr>
          <a:lstStyle/>
          <a:p>
            <a:pPr>
              <a:tabLst>
                <a:tab pos="346075" algn="l"/>
                <a:tab pos="692150" algn="l"/>
                <a:tab pos="1025525" algn="l"/>
                <a:tab pos="1371600" algn="l"/>
              </a:tabLst>
            </a:pPr>
            <a:r>
              <a:rPr lang="en-US" dirty="0">
                <a:latin typeface="Myriad Pro" panose="020B0503030403020204" pitchFamily="34" charset="0"/>
              </a:rPr>
              <a:t>function </a:t>
            </a:r>
            <a:r>
              <a:rPr lang="en-US" dirty="0" err="1">
                <a:latin typeface="Myriad Pro" panose="020B0503030403020204" pitchFamily="34" charset="0"/>
              </a:rPr>
              <a:t>findPath</a:t>
            </a:r>
            <a:r>
              <a:rPr lang="en-US" dirty="0">
                <a:latin typeface="Myriad Pro" panose="020B0503030403020204" pitchFamily="34" charset="0"/>
              </a:rPr>
              <a:t>(maze[][], </a:t>
            </a:r>
            <a:r>
              <a:rPr lang="en-US" dirty="0" err="1">
                <a:latin typeface="Myriad Pro" panose="020B0503030403020204" pitchFamily="34" charset="0"/>
              </a:rPr>
              <a:t>startCell</a:t>
            </a:r>
            <a:r>
              <a:rPr lang="en-US" dirty="0">
                <a:latin typeface="Myriad Pro" panose="020B0503030403020204" pitchFamily="34" charset="0"/>
              </a:rPr>
              <a:t>, </a:t>
            </a:r>
            <a:r>
              <a:rPr lang="en-US" dirty="0" err="1">
                <a:latin typeface="Myriad Pro" panose="020B0503030403020204" pitchFamily="34" charset="0"/>
              </a:rPr>
              <a:t>goalCell</a:t>
            </a:r>
            <a:r>
              <a:rPr lang="en-US" dirty="0">
                <a:latin typeface="Myriad Pro" panose="020B0503030403020204" pitchFamily="34" charset="0"/>
              </a:rPr>
              <a:t>) returns Boolean</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myStack.push</a:t>
            </a:r>
            <a:r>
              <a:rPr lang="en-US" dirty="0">
                <a:latin typeface="Myriad Pro" panose="020B0503030403020204" pitchFamily="34" charset="0"/>
              </a:rPr>
              <a:t>(</a:t>
            </a:r>
            <a:r>
              <a:rPr lang="en-US" dirty="0" err="1">
                <a:latin typeface="Myriad Pro" panose="020B0503030403020204" pitchFamily="34" charset="0"/>
              </a:rPr>
              <a:t>startCell</a:t>
            </a:r>
            <a:r>
              <a:rPr lang="en-US" dirty="0">
                <a:latin typeface="Myriad Pro" panose="020B0503030403020204" pitchFamily="34" charset="0"/>
              </a:rPr>
              <a:t>); </a:t>
            </a:r>
          </a:p>
          <a:p>
            <a:pPr>
              <a:tabLst>
                <a:tab pos="346075" algn="l"/>
                <a:tab pos="692150" algn="l"/>
                <a:tab pos="1025525" algn="l"/>
                <a:tab pos="1371600" algn="l"/>
              </a:tabLst>
            </a:pPr>
            <a:r>
              <a:rPr lang="en-US" dirty="0">
                <a:latin typeface="Myriad Pro" panose="020B0503030403020204" pitchFamily="34" charset="0"/>
              </a:rPr>
              <a:t>	while !</a:t>
            </a:r>
            <a:r>
              <a:rPr lang="en-US" dirty="0" err="1">
                <a:latin typeface="Myriad Pro" panose="020B0503030403020204" pitchFamily="34" charset="0"/>
              </a:rPr>
              <a:t>myStack.empty</a:t>
            </a:r>
            <a:r>
              <a:rPr lang="en-US" dirty="0">
                <a:latin typeface="Myriad Pro" panose="020B0503030403020204" pitchFamily="34" charset="0"/>
              </a:rPr>
              <a:t>() do</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topCell</a:t>
            </a:r>
            <a:r>
              <a:rPr lang="en-US" dirty="0">
                <a:latin typeface="Myriad Pro" panose="020B0503030403020204" pitchFamily="34" charset="0"/>
              </a:rPr>
              <a:t> = </a:t>
            </a:r>
            <a:r>
              <a:rPr lang="en-US" dirty="0" err="1">
                <a:latin typeface="Myriad Pro" panose="020B0503030403020204" pitchFamily="34" charset="0"/>
              </a:rPr>
              <a:t>myStack.peek</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if </a:t>
            </a:r>
            <a:r>
              <a:rPr lang="en-US" dirty="0" err="1">
                <a:latin typeface="Myriad Pro" panose="020B0503030403020204" pitchFamily="34" charset="0"/>
              </a:rPr>
              <a:t>topCell</a:t>
            </a:r>
            <a:r>
              <a:rPr lang="en-US" dirty="0">
                <a:latin typeface="Myriad Pro" panose="020B0503030403020204" pitchFamily="34" charset="0"/>
              </a:rPr>
              <a:t> equals </a:t>
            </a:r>
            <a:r>
              <a:rPr lang="en-US" dirty="0" err="1">
                <a:latin typeface="Myriad Pro" panose="020B0503030403020204" pitchFamily="34" charset="0"/>
              </a:rPr>
              <a:t>goalCell</a:t>
            </a:r>
            <a:endParaRPr lang="en-US" dirty="0">
              <a:latin typeface="Myriad Pro" panose="020B0503030403020204" pitchFamily="34" charset="0"/>
            </a:endParaRPr>
          </a:p>
          <a:p>
            <a:pPr>
              <a:tabLst>
                <a:tab pos="346075" algn="l"/>
                <a:tab pos="692150" algn="l"/>
                <a:tab pos="1025525" algn="l"/>
                <a:tab pos="1371600" algn="l"/>
              </a:tabLst>
            </a:pPr>
            <a:r>
              <a:rPr lang="en-US" dirty="0">
                <a:latin typeface="Myriad Pro" panose="020B0503030403020204" pitchFamily="34" charset="0"/>
              </a:rPr>
              <a:t>			return true</a:t>
            </a:r>
          </a:p>
          <a:p>
            <a:pPr>
              <a:tabLst>
                <a:tab pos="346075" algn="l"/>
                <a:tab pos="692150" algn="l"/>
                <a:tab pos="1025525" algn="l"/>
                <a:tab pos="1371600" algn="l"/>
              </a:tabLst>
            </a:pPr>
            <a:r>
              <a:rPr lang="en-US" dirty="0">
                <a:latin typeface="Myriad Pro" panose="020B0503030403020204" pitchFamily="34" charset="0"/>
              </a:rPr>
              <a:t>		if </a:t>
            </a:r>
            <a:r>
              <a:rPr lang="en-US" dirty="0" err="1">
                <a:latin typeface="Myriad Pro" panose="020B0503030403020204" pitchFamily="34" charset="0"/>
              </a:rPr>
              <a:t>topCell.getDirection</a:t>
            </a:r>
            <a:r>
              <a:rPr lang="en-US" dirty="0">
                <a:latin typeface="Myriad Pro" panose="020B0503030403020204" pitchFamily="34" charset="0"/>
              </a:rPr>
              <a:t>() = done then</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myStack.pop</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else</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nextCell</a:t>
            </a:r>
            <a:r>
              <a:rPr lang="en-US" dirty="0">
                <a:latin typeface="Myriad Pro" panose="020B0503030403020204" pitchFamily="34" charset="0"/>
              </a:rPr>
              <a:t> = </a:t>
            </a:r>
            <a:r>
              <a:rPr lang="en-US" dirty="0" err="1">
                <a:latin typeface="Myriad Pro" panose="020B0503030403020204" pitchFamily="34" charset="0"/>
              </a:rPr>
              <a:t>getNextCell</a:t>
            </a:r>
            <a:r>
              <a:rPr lang="en-US" dirty="0">
                <a:latin typeface="Myriad Pro" panose="020B0503030403020204" pitchFamily="34" charset="0"/>
              </a:rPr>
              <a:t>(maze, </a:t>
            </a:r>
            <a:r>
              <a:rPr lang="en-US" dirty="0" err="1">
                <a:latin typeface="Myriad Pro" panose="020B0503030403020204" pitchFamily="34" charset="0"/>
              </a:rPr>
              <a:t>topCell</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incrementDirection</a:t>
            </a:r>
            <a:r>
              <a:rPr lang="en-US" dirty="0">
                <a:latin typeface="Myriad Pro" panose="020B0503030403020204" pitchFamily="34" charset="0"/>
              </a:rPr>
              <a:t>(</a:t>
            </a:r>
            <a:r>
              <a:rPr lang="en-US" dirty="0" err="1">
                <a:latin typeface="Myriad Pro" panose="020B0503030403020204" pitchFamily="34" charset="0"/>
              </a:rPr>
              <a:t>topCell</a:t>
            </a:r>
            <a:r>
              <a:rPr lang="en-US" dirty="0">
                <a:latin typeface="Myriad Pro" panose="020B0503030403020204" pitchFamily="34" charset="0"/>
              </a:rPr>
              <a:t>)	</a:t>
            </a:r>
          </a:p>
          <a:p>
            <a:pPr>
              <a:tabLst>
                <a:tab pos="346075" algn="l"/>
                <a:tab pos="692150" algn="l"/>
                <a:tab pos="1025525" algn="l"/>
                <a:tab pos="1371600" algn="l"/>
              </a:tabLst>
            </a:pPr>
            <a:r>
              <a:rPr lang="en-US" dirty="0">
                <a:latin typeface="Myriad Pro" panose="020B0503030403020204" pitchFamily="34" charset="0"/>
              </a:rPr>
              <a:t>			if valid(maze, </a:t>
            </a:r>
            <a:r>
              <a:rPr lang="en-US" dirty="0" err="1">
                <a:latin typeface="Myriad Pro" panose="020B0503030403020204" pitchFamily="34" charset="0"/>
              </a:rPr>
              <a:t>nextCell</a:t>
            </a:r>
            <a:r>
              <a:rPr lang="en-US" dirty="0">
                <a:latin typeface="Myriad Pro" panose="020B0503030403020204" pitchFamily="34" charset="0"/>
              </a:rPr>
              <a:t>) then</a:t>
            </a:r>
          </a:p>
          <a:p>
            <a:pPr>
              <a:tabLst>
                <a:tab pos="346075" algn="l"/>
                <a:tab pos="692150" algn="l"/>
                <a:tab pos="1025525" algn="l"/>
                <a:tab pos="1371600" algn="l"/>
              </a:tabLst>
            </a:pPr>
            <a:r>
              <a:rPr lang="en-US" dirty="0">
                <a:latin typeface="Myriad Pro" panose="020B0503030403020204" pitchFamily="34" charset="0"/>
              </a:rPr>
              <a:t>				if </a:t>
            </a:r>
            <a:r>
              <a:rPr lang="en-US" dirty="0" err="1">
                <a:latin typeface="Myriad Pro" panose="020B0503030403020204" pitchFamily="34" charset="0"/>
              </a:rPr>
              <a:t>myStack.isFull</a:t>
            </a:r>
            <a:r>
              <a:rPr lang="en-US" dirty="0">
                <a:latin typeface="Myriad Pro" panose="020B0503030403020204" pitchFamily="34" charset="0"/>
              </a:rPr>
              <a:t>() then</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myStack.doubleCapacity</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end if</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myStack.push</a:t>
            </a:r>
            <a:r>
              <a:rPr lang="en-US" dirty="0">
                <a:latin typeface="Myriad Pro" panose="020B0503030403020204" pitchFamily="34" charset="0"/>
              </a:rPr>
              <a:t>(</a:t>
            </a:r>
            <a:r>
              <a:rPr lang="en-US" dirty="0" err="1">
                <a:latin typeface="Myriad Pro" panose="020B0503030403020204" pitchFamily="34" charset="0"/>
              </a:rPr>
              <a:t>nextCell</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end if </a:t>
            </a:r>
          </a:p>
          <a:p>
            <a:pPr>
              <a:tabLst>
                <a:tab pos="346075" algn="l"/>
                <a:tab pos="692150" algn="l"/>
                <a:tab pos="1025525" algn="l"/>
                <a:tab pos="1371600" algn="l"/>
              </a:tabLst>
            </a:pPr>
            <a:r>
              <a:rPr lang="en-US" dirty="0">
                <a:latin typeface="Myriad Pro" panose="020B0503030403020204" pitchFamily="34" charset="0"/>
              </a:rPr>
              <a:t>		end if</a:t>
            </a:r>
          </a:p>
          <a:p>
            <a:pPr>
              <a:tabLst>
                <a:tab pos="346075" algn="l"/>
                <a:tab pos="692150" algn="l"/>
                <a:tab pos="1025525" algn="l"/>
                <a:tab pos="1371600" algn="l"/>
              </a:tabLst>
            </a:pPr>
            <a:r>
              <a:rPr lang="en-US" dirty="0">
                <a:latin typeface="Myriad Pro" panose="020B0503030403020204" pitchFamily="34" charset="0"/>
              </a:rPr>
              <a:t>	end while </a:t>
            </a:r>
          </a:p>
          <a:p>
            <a:pPr>
              <a:tabLst>
                <a:tab pos="346075" algn="l"/>
                <a:tab pos="692150" algn="l"/>
                <a:tab pos="1025525" algn="l"/>
                <a:tab pos="1371600" algn="l"/>
              </a:tabLst>
            </a:pPr>
            <a:r>
              <a:rPr lang="en-US" dirty="0">
                <a:latin typeface="Myriad Pro" panose="020B0503030403020204" pitchFamily="34" charset="0"/>
              </a:rPr>
              <a:t>	return false</a:t>
            </a:r>
          </a:p>
          <a:p>
            <a:pPr algn="just">
              <a:lnSpc>
                <a:spcPct val="107000"/>
              </a:lnSpc>
              <a:spcAft>
                <a:spcPts val="800"/>
              </a:spcAft>
              <a:tabLst>
                <a:tab pos="346075" algn="l"/>
                <a:tab pos="692150" algn="l"/>
                <a:tab pos="1025525" algn="l"/>
                <a:tab pos="1371600" algn="l"/>
              </a:tabLst>
            </a:pPr>
            <a:r>
              <a:rPr lang="en-US" dirty="0">
                <a:latin typeface="Myriad Pro" panose="020B0503030403020204" pitchFamily="34" charset="0"/>
                <a:ea typeface="Calibri" panose="020F0502020204030204" pitchFamily="34" charset="0"/>
                <a:cs typeface="Times New Roman" panose="02020603050405020304" pitchFamily="18" charset="0"/>
              </a:rPr>
              <a:t>end function</a:t>
            </a:r>
            <a:endParaRPr lang="en-US" sz="2000" dirty="0">
              <a:effectLst/>
              <a:latin typeface="Myriad Pro" panose="020B0503030403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860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B84A18-C664-4E96-B142-6949A0F02678}"/>
              </a:ext>
            </a:extLst>
          </p:cNvPr>
          <p:cNvSpPr/>
          <p:nvPr/>
        </p:nvSpPr>
        <p:spPr>
          <a:xfrm>
            <a:off x="784302" y="511976"/>
            <a:ext cx="6096000" cy="5912260"/>
          </a:xfrm>
          <a:prstGeom prst="rect">
            <a:avLst/>
          </a:prstGeom>
        </p:spPr>
        <p:txBody>
          <a:bodyPr>
            <a:spAutoFit/>
          </a:bodyPr>
          <a:lstStyle/>
          <a:p>
            <a:pPr>
              <a:tabLst>
                <a:tab pos="346075" algn="l"/>
                <a:tab pos="692150" algn="l"/>
                <a:tab pos="1025525" algn="l"/>
                <a:tab pos="1371600" algn="l"/>
              </a:tabLst>
            </a:pPr>
            <a:r>
              <a:rPr lang="en-US" dirty="0">
                <a:latin typeface="Myriad Pro" panose="020B0503030403020204" pitchFamily="34" charset="0"/>
              </a:rPr>
              <a:t>function </a:t>
            </a:r>
            <a:r>
              <a:rPr lang="en-US" dirty="0" err="1">
                <a:latin typeface="Myriad Pro" panose="020B0503030403020204" pitchFamily="34" charset="0"/>
              </a:rPr>
              <a:t>findPath</a:t>
            </a:r>
            <a:r>
              <a:rPr lang="en-US" dirty="0">
                <a:latin typeface="Myriad Pro" panose="020B0503030403020204" pitchFamily="34" charset="0"/>
              </a:rPr>
              <a:t>(maze[][], </a:t>
            </a:r>
            <a:r>
              <a:rPr lang="en-US" dirty="0" err="1">
                <a:latin typeface="Myriad Pro" panose="020B0503030403020204" pitchFamily="34" charset="0"/>
              </a:rPr>
              <a:t>startCell</a:t>
            </a:r>
            <a:r>
              <a:rPr lang="en-US" dirty="0">
                <a:latin typeface="Myriad Pro" panose="020B0503030403020204" pitchFamily="34" charset="0"/>
              </a:rPr>
              <a:t>, </a:t>
            </a:r>
            <a:r>
              <a:rPr lang="en-US" dirty="0" err="1">
                <a:latin typeface="Myriad Pro" panose="020B0503030403020204" pitchFamily="34" charset="0"/>
              </a:rPr>
              <a:t>goalCell</a:t>
            </a:r>
            <a:r>
              <a:rPr lang="en-US" dirty="0">
                <a:latin typeface="Myriad Pro" panose="020B0503030403020204" pitchFamily="34" charset="0"/>
              </a:rPr>
              <a:t>) returns Boolean</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myStack.</a:t>
            </a:r>
            <a:r>
              <a:rPr lang="en-US" dirty="0" err="1">
                <a:highlight>
                  <a:srgbClr val="FFFF00"/>
                </a:highlight>
                <a:latin typeface="Myriad Pro" panose="020B0503030403020204" pitchFamily="34" charset="0"/>
              </a:rPr>
              <a:t>push</a:t>
            </a:r>
            <a:r>
              <a:rPr lang="en-US" dirty="0">
                <a:latin typeface="Myriad Pro" panose="020B0503030403020204" pitchFamily="34" charset="0"/>
              </a:rPr>
              <a:t>(</a:t>
            </a:r>
            <a:r>
              <a:rPr lang="en-US" dirty="0" err="1">
                <a:latin typeface="Myriad Pro" panose="020B0503030403020204" pitchFamily="34" charset="0"/>
              </a:rPr>
              <a:t>startCell</a:t>
            </a:r>
            <a:r>
              <a:rPr lang="en-US" dirty="0">
                <a:latin typeface="Myriad Pro" panose="020B0503030403020204" pitchFamily="34" charset="0"/>
              </a:rPr>
              <a:t>); </a:t>
            </a:r>
          </a:p>
          <a:p>
            <a:pPr>
              <a:tabLst>
                <a:tab pos="346075" algn="l"/>
                <a:tab pos="692150" algn="l"/>
                <a:tab pos="1025525" algn="l"/>
                <a:tab pos="1371600" algn="l"/>
              </a:tabLst>
            </a:pPr>
            <a:r>
              <a:rPr lang="en-US" dirty="0">
                <a:latin typeface="Myriad Pro" panose="020B0503030403020204" pitchFamily="34" charset="0"/>
              </a:rPr>
              <a:t>	while !</a:t>
            </a:r>
            <a:r>
              <a:rPr lang="en-US" dirty="0" err="1">
                <a:latin typeface="Myriad Pro" panose="020B0503030403020204" pitchFamily="34" charset="0"/>
              </a:rPr>
              <a:t>myStack.</a:t>
            </a:r>
            <a:r>
              <a:rPr lang="en-US" dirty="0" err="1">
                <a:highlight>
                  <a:srgbClr val="FFFF00"/>
                </a:highlight>
                <a:latin typeface="Myriad Pro" panose="020B0503030403020204" pitchFamily="34" charset="0"/>
              </a:rPr>
              <a:t>isEmpty</a:t>
            </a:r>
            <a:r>
              <a:rPr lang="en-US" dirty="0">
                <a:latin typeface="Myriad Pro" panose="020B0503030403020204" pitchFamily="34" charset="0"/>
              </a:rPr>
              <a:t>() do</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topCell</a:t>
            </a:r>
            <a:r>
              <a:rPr lang="en-US" dirty="0">
                <a:latin typeface="Myriad Pro" panose="020B0503030403020204" pitchFamily="34" charset="0"/>
              </a:rPr>
              <a:t> = </a:t>
            </a:r>
            <a:r>
              <a:rPr lang="en-US" dirty="0" err="1">
                <a:latin typeface="Myriad Pro" panose="020B0503030403020204" pitchFamily="34" charset="0"/>
              </a:rPr>
              <a:t>myStack.</a:t>
            </a:r>
            <a:r>
              <a:rPr lang="en-US" dirty="0" err="1">
                <a:highlight>
                  <a:srgbClr val="FFFF00"/>
                </a:highlight>
                <a:latin typeface="Myriad Pro" panose="020B0503030403020204" pitchFamily="34" charset="0"/>
              </a:rPr>
              <a:t>peek</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if </a:t>
            </a:r>
            <a:r>
              <a:rPr lang="en-US" dirty="0" err="1">
                <a:latin typeface="Myriad Pro" panose="020B0503030403020204" pitchFamily="34" charset="0"/>
              </a:rPr>
              <a:t>topCell</a:t>
            </a:r>
            <a:r>
              <a:rPr lang="en-US" dirty="0">
                <a:latin typeface="Myriad Pro" panose="020B0503030403020204" pitchFamily="34" charset="0"/>
              </a:rPr>
              <a:t> equals </a:t>
            </a:r>
            <a:r>
              <a:rPr lang="en-US" dirty="0" err="1">
                <a:latin typeface="Myriad Pro" panose="020B0503030403020204" pitchFamily="34" charset="0"/>
              </a:rPr>
              <a:t>goalCell</a:t>
            </a:r>
            <a:endParaRPr lang="en-US" dirty="0">
              <a:latin typeface="Myriad Pro" panose="020B0503030403020204" pitchFamily="34" charset="0"/>
            </a:endParaRPr>
          </a:p>
          <a:p>
            <a:pPr>
              <a:tabLst>
                <a:tab pos="346075" algn="l"/>
                <a:tab pos="692150" algn="l"/>
                <a:tab pos="1025525" algn="l"/>
                <a:tab pos="1371600" algn="l"/>
              </a:tabLst>
            </a:pPr>
            <a:r>
              <a:rPr lang="en-US" dirty="0">
                <a:latin typeface="Myriad Pro" panose="020B0503030403020204" pitchFamily="34" charset="0"/>
              </a:rPr>
              <a:t>			return true</a:t>
            </a:r>
          </a:p>
          <a:p>
            <a:pPr>
              <a:tabLst>
                <a:tab pos="346075" algn="l"/>
                <a:tab pos="692150" algn="l"/>
                <a:tab pos="1025525" algn="l"/>
                <a:tab pos="1371600" algn="l"/>
              </a:tabLst>
            </a:pPr>
            <a:r>
              <a:rPr lang="en-US" dirty="0">
                <a:latin typeface="Myriad Pro" panose="020B0503030403020204" pitchFamily="34" charset="0"/>
              </a:rPr>
              <a:t>		if </a:t>
            </a:r>
            <a:r>
              <a:rPr lang="en-US" dirty="0" err="1">
                <a:latin typeface="Myriad Pro" panose="020B0503030403020204" pitchFamily="34" charset="0"/>
              </a:rPr>
              <a:t>topCell.getDirection</a:t>
            </a:r>
            <a:r>
              <a:rPr lang="en-US" dirty="0">
                <a:latin typeface="Myriad Pro" panose="020B0503030403020204" pitchFamily="34" charset="0"/>
              </a:rPr>
              <a:t>() = done then</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myStack.</a:t>
            </a:r>
            <a:r>
              <a:rPr lang="en-US" dirty="0" err="1">
                <a:highlight>
                  <a:srgbClr val="FFFF00"/>
                </a:highlight>
                <a:latin typeface="Myriad Pro" panose="020B0503030403020204" pitchFamily="34" charset="0"/>
              </a:rPr>
              <a:t>pop</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else</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nextCell</a:t>
            </a:r>
            <a:r>
              <a:rPr lang="en-US" dirty="0">
                <a:latin typeface="Myriad Pro" panose="020B0503030403020204" pitchFamily="34" charset="0"/>
              </a:rPr>
              <a:t> = </a:t>
            </a:r>
            <a:r>
              <a:rPr lang="en-US" dirty="0" err="1">
                <a:latin typeface="Myriad Pro" panose="020B0503030403020204" pitchFamily="34" charset="0"/>
              </a:rPr>
              <a:t>getNextCell</a:t>
            </a:r>
            <a:r>
              <a:rPr lang="en-US" dirty="0">
                <a:latin typeface="Myriad Pro" panose="020B0503030403020204" pitchFamily="34" charset="0"/>
              </a:rPr>
              <a:t>(maze, </a:t>
            </a:r>
            <a:r>
              <a:rPr lang="en-US" dirty="0" err="1">
                <a:latin typeface="Myriad Pro" panose="020B0503030403020204" pitchFamily="34" charset="0"/>
              </a:rPr>
              <a:t>topCell</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incrementDirection</a:t>
            </a:r>
            <a:r>
              <a:rPr lang="en-US" dirty="0">
                <a:latin typeface="Myriad Pro" panose="020B0503030403020204" pitchFamily="34" charset="0"/>
              </a:rPr>
              <a:t>(</a:t>
            </a:r>
            <a:r>
              <a:rPr lang="en-US" dirty="0" err="1">
                <a:latin typeface="Myriad Pro" panose="020B0503030403020204" pitchFamily="34" charset="0"/>
              </a:rPr>
              <a:t>topCell</a:t>
            </a:r>
            <a:r>
              <a:rPr lang="en-US" dirty="0">
                <a:latin typeface="Myriad Pro" panose="020B0503030403020204" pitchFamily="34" charset="0"/>
              </a:rPr>
              <a:t>)	</a:t>
            </a:r>
          </a:p>
          <a:p>
            <a:pPr>
              <a:tabLst>
                <a:tab pos="346075" algn="l"/>
                <a:tab pos="692150" algn="l"/>
                <a:tab pos="1025525" algn="l"/>
                <a:tab pos="1371600" algn="l"/>
              </a:tabLst>
            </a:pPr>
            <a:r>
              <a:rPr lang="en-US" dirty="0">
                <a:latin typeface="Myriad Pro" panose="020B0503030403020204" pitchFamily="34" charset="0"/>
              </a:rPr>
              <a:t>			if valid(maze, </a:t>
            </a:r>
            <a:r>
              <a:rPr lang="en-US" dirty="0" err="1">
                <a:latin typeface="Myriad Pro" panose="020B0503030403020204" pitchFamily="34" charset="0"/>
              </a:rPr>
              <a:t>nextCell</a:t>
            </a:r>
            <a:r>
              <a:rPr lang="en-US" dirty="0">
                <a:latin typeface="Myriad Pro" panose="020B0503030403020204" pitchFamily="34" charset="0"/>
              </a:rPr>
              <a:t>) then</a:t>
            </a:r>
          </a:p>
          <a:p>
            <a:pPr>
              <a:tabLst>
                <a:tab pos="346075" algn="l"/>
                <a:tab pos="692150" algn="l"/>
                <a:tab pos="1025525" algn="l"/>
                <a:tab pos="1371600" algn="l"/>
              </a:tabLst>
            </a:pPr>
            <a:r>
              <a:rPr lang="en-US" dirty="0">
                <a:latin typeface="Myriad Pro" panose="020B0503030403020204" pitchFamily="34" charset="0"/>
              </a:rPr>
              <a:t>				if </a:t>
            </a:r>
            <a:r>
              <a:rPr lang="en-US" dirty="0" err="1">
                <a:latin typeface="Myriad Pro" panose="020B0503030403020204" pitchFamily="34" charset="0"/>
              </a:rPr>
              <a:t>myStack.</a:t>
            </a:r>
            <a:r>
              <a:rPr lang="en-US" dirty="0" err="1">
                <a:highlight>
                  <a:srgbClr val="FFFF00"/>
                </a:highlight>
                <a:latin typeface="Myriad Pro" panose="020B0503030403020204" pitchFamily="34" charset="0"/>
              </a:rPr>
              <a:t>isFull</a:t>
            </a:r>
            <a:r>
              <a:rPr lang="en-US" dirty="0">
                <a:latin typeface="Myriad Pro" panose="020B0503030403020204" pitchFamily="34" charset="0"/>
              </a:rPr>
              <a:t>() then</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myStack.</a:t>
            </a:r>
            <a:r>
              <a:rPr lang="en-US" dirty="0" err="1">
                <a:highlight>
                  <a:srgbClr val="FFFF00"/>
                </a:highlight>
                <a:latin typeface="Myriad Pro" panose="020B0503030403020204" pitchFamily="34" charset="0"/>
              </a:rPr>
              <a:t>doubleCapacity</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end if</a:t>
            </a:r>
          </a:p>
          <a:p>
            <a:pPr>
              <a:tabLst>
                <a:tab pos="346075" algn="l"/>
                <a:tab pos="692150" algn="l"/>
                <a:tab pos="1025525" algn="l"/>
                <a:tab pos="1371600" algn="l"/>
              </a:tabLst>
            </a:pPr>
            <a:r>
              <a:rPr lang="en-US" dirty="0">
                <a:latin typeface="Myriad Pro" panose="020B0503030403020204" pitchFamily="34" charset="0"/>
              </a:rPr>
              <a:t>				</a:t>
            </a:r>
            <a:r>
              <a:rPr lang="en-US" dirty="0" err="1">
                <a:latin typeface="Myriad Pro" panose="020B0503030403020204" pitchFamily="34" charset="0"/>
              </a:rPr>
              <a:t>myStack.</a:t>
            </a:r>
            <a:r>
              <a:rPr lang="en-US" dirty="0" err="1">
                <a:highlight>
                  <a:srgbClr val="FFFF00"/>
                </a:highlight>
                <a:latin typeface="Myriad Pro" panose="020B0503030403020204" pitchFamily="34" charset="0"/>
              </a:rPr>
              <a:t>push</a:t>
            </a:r>
            <a:r>
              <a:rPr lang="en-US" dirty="0">
                <a:latin typeface="Myriad Pro" panose="020B0503030403020204" pitchFamily="34" charset="0"/>
              </a:rPr>
              <a:t>(</a:t>
            </a:r>
            <a:r>
              <a:rPr lang="en-US" dirty="0" err="1">
                <a:latin typeface="Myriad Pro" panose="020B0503030403020204" pitchFamily="34" charset="0"/>
              </a:rPr>
              <a:t>nextCell</a:t>
            </a:r>
            <a:r>
              <a:rPr lang="en-US" dirty="0">
                <a:latin typeface="Myriad Pro" panose="020B0503030403020204" pitchFamily="34" charset="0"/>
              </a:rPr>
              <a:t>)</a:t>
            </a:r>
          </a:p>
          <a:p>
            <a:pPr>
              <a:tabLst>
                <a:tab pos="346075" algn="l"/>
                <a:tab pos="692150" algn="l"/>
                <a:tab pos="1025525" algn="l"/>
                <a:tab pos="1371600" algn="l"/>
              </a:tabLst>
            </a:pPr>
            <a:r>
              <a:rPr lang="en-US" dirty="0">
                <a:latin typeface="Myriad Pro" panose="020B0503030403020204" pitchFamily="34" charset="0"/>
              </a:rPr>
              <a:t>			end if </a:t>
            </a:r>
          </a:p>
          <a:p>
            <a:pPr>
              <a:tabLst>
                <a:tab pos="346075" algn="l"/>
                <a:tab pos="692150" algn="l"/>
                <a:tab pos="1025525" algn="l"/>
                <a:tab pos="1371600" algn="l"/>
              </a:tabLst>
            </a:pPr>
            <a:r>
              <a:rPr lang="en-US" dirty="0">
                <a:latin typeface="Myriad Pro" panose="020B0503030403020204" pitchFamily="34" charset="0"/>
              </a:rPr>
              <a:t>		end if</a:t>
            </a:r>
          </a:p>
          <a:p>
            <a:pPr>
              <a:tabLst>
                <a:tab pos="346075" algn="l"/>
                <a:tab pos="692150" algn="l"/>
                <a:tab pos="1025525" algn="l"/>
                <a:tab pos="1371600" algn="l"/>
              </a:tabLst>
            </a:pPr>
            <a:r>
              <a:rPr lang="en-US" dirty="0">
                <a:latin typeface="Myriad Pro" panose="020B0503030403020204" pitchFamily="34" charset="0"/>
              </a:rPr>
              <a:t>	end while </a:t>
            </a:r>
          </a:p>
          <a:p>
            <a:pPr>
              <a:tabLst>
                <a:tab pos="346075" algn="l"/>
                <a:tab pos="692150" algn="l"/>
                <a:tab pos="1025525" algn="l"/>
                <a:tab pos="1371600" algn="l"/>
              </a:tabLst>
            </a:pPr>
            <a:r>
              <a:rPr lang="en-US" dirty="0">
                <a:latin typeface="Myriad Pro" panose="020B0503030403020204" pitchFamily="34" charset="0"/>
              </a:rPr>
              <a:t>	return false</a:t>
            </a:r>
          </a:p>
          <a:p>
            <a:pPr algn="just">
              <a:lnSpc>
                <a:spcPct val="107000"/>
              </a:lnSpc>
              <a:spcAft>
                <a:spcPts val="800"/>
              </a:spcAft>
              <a:tabLst>
                <a:tab pos="346075" algn="l"/>
                <a:tab pos="692150" algn="l"/>
                <a:tab pos="1025525" algn="l"/>
                <a:tab pos="1371600" algn="l"/>
              </a:tabLst>
            </a:pPr>
            <a:r>
              <a:rPr lang="en-US" dirty="0">
                <a:latin typeface="Myriad Pro" panose="020B0503030403020204" pitchFamily="34" charset="0"/>
                <a:ea typeface="Calibri" panose="020F0502020204030204" pitchFamily="34" charset="0"/>
                <a:cs typeface="Times New Roman" panose="02020603050405020304" pitchFamily="18" charset="0"/>
              </a:rPr>
              <a:t>end function</a:t>
            </a:r>
            <a:endParaRPr lang="en-US" sz="2000" dirty="0">
              <a:effectLst/>
              <a:latin typeface="Myriad Pro" panose="020B0503030403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742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921CA4-CA77-408F-B007-74D604A7FC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5532" y="1459832"/>
            <a:ext cx="4665646" cy="4629551"/>
          </a:xfrm>
          <a:prstGeom prst="rect">
            <a:avLst/>
          </a:prstGeom>
          <a:noFill/>
          <a:ln>
            <a:noFill/>
          </a:ln>
        </p:spPr>
      </p:pic>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256D5-3632-4A4E-A57D-40D3DED9E94F}"/>
              </a:ext>
            </a:extLst>
          </p:cNvPr>
          <p:cNvSpPr txBox="1"/>
          <p:nvPr/>
        </p:nvSpPr>
        <p:spPr>
          <a:xfrm>
            <a:off x="1159726" y="869794"/>
            <a:ext cx="4768550" cy="523220"/>
          </a:xfrm>
          <a:prstGeom prst="rect">
            <a:avLst/>
          </a:prstGeom>
          <a:noFill/>
        </p:spPr>
        <p:txBody>
          <a:bodyPr wrap="none" rtlCol="0">
            <a:spAutoFit/>
          </a:bodyPr>
          <a:lstStyle/>
          <a:p>
            <a:r>
              <a:rPr lang="en-US" sz="2800" dirty="0">
                <a:latin typeface="Myriad Pro" panose="020B0503030403020204" pitchFamily="34" charset="0"/>
              </a:rPr>
              <a:t>Next … finding our way home!</a:t>
            </a:r>
          </a:p>
        </p:txBody>
      </p:sp>
      <p:grpSp>
        <p:nvGrpSpPr>
          <p:cNvPr id="49" name="Group 48">
            <a:extLst>
              <a:ext uri="{FF2B5EF4-FFF2-40B4-BE49-F238E27FC236}">
                <a16:creationId xmlns:a16="http://schemas.microsoft.com/office/drawing/2014/main" id="{D53EC6E4-50FF-47C4-9ED0-F4674CD64933}"/>
              </a:ext>
            </a:extLst>
          </p:cNvPr>
          <p:cNvGrpSpPr/>
          <p:nvPr/>
        </p:nvGrpSpPr>
        <p:grpSpPr>
          <a:xfrm>
            <a:off x="912752" y="1657444"/>
            <a:ext cx="5717859" cy="4191195"/>
            <a:chOff x="689726" y="1534781"/>
            <a:chExt cx="6789507" cy="4976714"/>
          </a:xfrm>
        </p:grpSpPr>
        <p:sp>
          <p:nvSpPr>
            <p:cNvPr id="3" name="Rectangle 2">
              <a:extLst>
                <a:ext uri="{FF2B5EF4-FFF2-40B4-BE49-F238E27FC236}">
                  <a16:creationId xmlns:a16="http://schemas.microsoft.com/office/drawing/2014/main" id="{1DE57F54-AA44-4205-849C-CA218AC79D91}"/>
                </a:ext>
              </a:extLst>
            </p:cNvPr>
            <p:cNvSpPr/>
            <p:nvPr/>
          </p:nvSpPr>
          <p:spPr>
            <a:xfrm>
              <a:off x="115972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Rectangle 3">
              <a:extLst>
                <a:ext uri="{FF2B5EF4-FFF2-40B4-BE49-F238E27FC236}">
                  <a16:creationId xmlns:a16="http://schemas.microsoft.com/office/drawing/2014/main" id="{F14AC4DC-7BBF-46DD-BA32-90290417641D}"/>
                </a:ext>
              </a:extLst>
            </p:cNvPr>
            <p:cNvSpPr/>
            <p:nvPr/>
          </p:nvSpPr>
          <p:spPr>
            <a:xfrm>
              <a:off x="189124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2F340CB3-1315-49B3-9D10-7AE8088B5066}"/>
                </a:ext>
              </a:extLst>
            </p:cNvPr>
            <p:cNvSpPr/>
            <p:nvPr/>
          </p:nvSpPr>
          <p:spPr>
            <a:xfrm>
              <a:off x="262276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Rectangle 5">
              <a:extLst>
                <a:ext uri="{FF2B5EF4-FFF2-40B4-BE49-F238E27FC236}">
                  <a16:creationId xmlns:a16="http://schemas.microsoft.com/office/drawing/2014/main" id="{2250CF30-5F29-49AA-8D5B-46660084C8CC}"/>
                </a:ext>
              </a:extLst>
            </p:cNvPr>
            <p:cNvSpPr/>
            <p:nvPr/>
          </p:nvSpPr>
          <p:spPr>
            <a:xfrm>
              <a:off x="335428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Rectangle 6">
              <a:extLst>
                <a:ext uri="{FF2B5EF4-FFF2-40B4-BE49-F238E27FC236}">
                  <a16:creationId xmlns:a16="http://schemas.microsoft.com/office/drawing/2014/main" id="{35F76796-8679-49D9-B4A9-F9E8BC39A82E}"/>
                </a:ext>
              </a:extLst>
            </p:cNvPr>
            <p:cNvSpPr/>
            <p:nvPr/>
          </p:nvSpPr>
          <p:spPr>
            <a:xfrm>
              <a:off x="4085806" y="1904113"/>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a:extLst>
                <a:ext uri="{FF2B5EF4-FFF2-40B4-BE49-F238E27FC236}">
                  <a16:creationId xmlns:a16="http://schemas.microsoft.com/office/drawing/2014/main" id="{768688BB-990A-4DDB-8A47-9EB98C17DF03}"/>
                </a:ext>
              </a:extLst>
            </p:cNvPr>
            <p:cNvSpPr/>
            <p:nvPr/>
          </p:nvSpPr>
          <p:spPr>
            <a:xfrm>
              <a:off x="115972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Rectangle 8">
              <a:extLst>
                <a:ext uri="{FF2B5EF4-FFF2-40B4-BE49-F238E27FC236}">
                  <a16:creationId xmlns:a16="http://schemas.microsoft.com/office/drawing/2014/main" id="{6ECBA2F3-299B-4308-8186-907A8BAEB4CC}"/>
                </a:ext>
              </a:extLst>
            </p:cNvPr>
            <p:cNvSpPr/>
            <p:nvPr/>
          </p:nvSpPr>
          <p:spPr>
            <a:xfrm>
              <a:off x="1891246" y="2619566"/>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Rectangle 9">
              <a:extLst>
                <a:ext uri="{FF2B5EF4-FFF2-40B4-BE49-F238E27FC236}">
                  <a16:creationId xmlns:a16="http://schemas.microsoft.com/office/drawing/2014/main" id="{69222B48-A1CD-4B74-9AB9-2A1BB7398C7C}"/>
                </a:ext>
              </a:extLst>
            </p:cNvPr>
            <p:cNvSpPr/>
            <p:nvPr/>
          </p:nvSpPr>
          <p:spPr>
            <a:xfrm>
              <a:off x="262276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a:extLst>
                <a:ext uri="{FF2B5EF4-FFF2-40B4-BE49-F238E27FC236}">
                  <a16:creationId xmlns:a16="http://schemas.microsoft.com/office/drawing/2014/main" id="{C743AA99-6AD8-4AC3-ABE1-0E398D492080}"/>
                </a:ext>
              </a:extLst>
            </p:cNvPr>
            <p:cNvSpPr/>
            <p:nvPr/>
          </p:nvSpPr>
          <p:spPr>
            <a:xfrm>
              <a:off x="335428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a:extLst>
                <a:ext uri="{FF2B5EF4-FFF2-40B4-BE49-F238E27FC236}">
                  <a16:creationId xmlns:a16="http://schemas.microsoft.com/office/drawing/2014/main" id="{2F81E265-0EF4-4AE0-BC54-556C2C193D85}"/>
                </a:ext>
              </a:extLst>
            </p:cNvPr>
            <p:cNvSpPr/>
            <p:nvPr/>
          </p:nvSpPr>
          <p:spPr>
            <a:xfrm>
              <a:off x="408580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a:extLst>
                <a:ext uri="{FF2B5EF4-FFF2-40B4-BE49-F238E27FC236}">
                  <a16:creationId xmlns:a16="http://schemas.microsoft.com/office/drawing/2014/main" id="{5950AD1B-7FF1-41A2-B94F-AEC1DB0DDD18}"/>
                </a:ext>
              </a:extLst>
            </p:cNvPr>
            <p:cNvSpPr/>
            <p:nvPr/>
          </p:nvSpPr>
          <p:spPr>
            <a:xfrm>
              <a:off x="115972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281B7D86-7AE8-412E-9C07-87A53FFE3D41}"/>
                </a:ext>
              </a:extLst>
            </p:cNvPr>
            <p:cNvSpPr/>
            <p:nvPr/>
          </p:nvSpPr>
          <p:spPr>
            <a:xfrm>
              <a:off x="189124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a:extLst>
                <a:ext uri="{FF2B5EF4-FFF2-40B4-BE49-F238E27FC236}">
                  <a16:creationId xmlns:a16="http://schemas.microsoft.com/office/drawing/2014/main" id="{45C58AD0-EAA8-486A-BFB3-5DFAE0274E93}"/>
                </a:ext>
              </a:extLst>
            </p:cNvPr>
            <p:cNvSpPr/>
            <p:nvPr/>
          </p:nvSpPr>
          <p:spPr>
            <a:xfrm>
              <a:off x="262276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Rectangle 15">
              <a:extLst>
                <a:ext uri="{FF2B5EF4-FFF2-40B4-BE49-F238E27FC236}">
                  <a16:creationId xmlns:a16="http://schemas.microsoft.com/office/drawing/2014/main" id="{7C6B237F-6D3F-4670-903B-9BD6F5D65C7F}"/>
                </a:ext>
              </a:extLst>
            </p:cNvPr>
            <p:cNvSpPr/>
            <p:nvPr/>
          </p:nvSpPr>
          <p:spPr>
            <a:xfrm>
              <a:off x="335428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a:extLst>
                <a:ext uri="{FF2B5EF4-FFF2-40B4-BE49-F238E27FC236}">
                  <a16:creationId xmlns:a16="http://schemas.microsoft.com/office/drawing/2014/main" id="{9E575CF3-1D84-4643-9DC0-2C9176E74502}"/>
                </a:ext>
              </a:extLst>
            </p:cNvPr>
            <p:cNvSpPr/>
            <p:nvPr/>
          </p:nvSpPr>
          <p:spPr>
            <a:xfrm>
              <a:off x="408580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tangle 17">
              <a:extLst>
                <a:ext uri="{FF2B5EF4-FFF2-40B4-BE49-F238E27FC236}">
                  <a16:creationId xmlns:a16="http://schemas.microsoft.com/office/drawing/2014/main" id="{81CD653B-2302-4BF5-840A-3EE1938D38DB}"/>
                </a:ext>
              </a:extLst>
            </p:cNvPr>
            <p:cNvSpPr/>
            <p:nvPr/>
          </p:nvSpPr>
          <p:spPr>
            <a:xfrm>
              <a:off x="115972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a:extLst>
                <a:ext uri="{FF2B5EF4-FFF2-40B4-BE49-F238E27FC236}">
                  <a16:creationId xmlns:a16="http://schemas.microsoft.com/office/drawing/2014/main" id="{D37052B6-DBB4-429D-A979-D648F9CCC216}"/>
                </a:ext>
              </a:extLst>
            </p:cNvPr>
            <p:cNvSpPr/>
            <p:nvPr/>
          </p:nvSpPr>
          <p:spPr>
            <a:xfrm>
              <a:off x="189124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E5377C16-2B24-436A-99AF-034AED6D8B64}"/>
                </a:ext>
              </a:extLst>
            </p:cNvPr>
            <p:cNvSpPr/>
            <p:nvPr/>
          </p:nvSpPr>
          <p:spPr>
            <a:xfrm>
              <a:off x="262276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0524B7B6-415E-4BA7-9CC4-16C074FEB13D}"/>
                </a:ext>
              </a:extLst>
            </p:cNvPr>
            <p:cNvSpPr/>
            <p:nvPr/>
          </p:nvSpPr>
          <p:spPr>
            <a:xfrm>
              <a:off x="335428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a:extLst>
                <a:ext uri="{FF2B5EF4-FFF2-40B4-BE49-F238E27FC236}">
                  <a16:creationId xmlns:a16="http://schemas.microsoft.com/office/drawing/2014/main" id="{DA4A3CD0-E71B-44A7-8708-F9AFE2421D08}"/>
                </a:ext>
              </a:extLst>
            </p:cNvPr>
            <p:cNvSpPr/>
            <p:nvPr/>
          </p:nvSpPr>
          <p:spPr>
            <a:xfrm>
              <a:off x="408580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TextBox 22">
              <a:extLst>
                <a:ext uri="{FF2B5EF4-FFF2-40B4-BE49-F238E27FC236}">
                  <a16:creationId xmlns:a16="http://schemas.microsoft.com/office/drawing/2014/main" id="{E9EEBCB0-D3BA-480D-9535-C5105665A671}"/>
                </a:ext>
              </a:extLst>
            </p:cNvPr>
            <p:cNvSpPr txBox="1"/>
            <p:nvPr/>
          </p:nvSpPr>
          <p:spPr>
            <a:xfrm>
              <a:off x="689726" y="1534781"/>
              <a:ext cx="480048" cy="365461"/>
            </a:xfrm>
            <a:prstGeom prst="rect">
              <a:avLst/>
            </a:prstGeom>
            <a:noFill/>
          </p:spPr>
          <p:txBody>
            <a:bodyPr wrap="none" rtlCol="0">
              <a:spAutoFit/>
            </a:bodyPr>
            <a:lstStyle/>
            <a:p>
              <a:r>
                <a:rPr lang="en-US" sz="1400" dirty="0">
                  <a:latin typeface="Myriad Pro" panose="020B0503030403020204" pitchFamily="34" charset="0"/>
                </a:rPr>
                <a:t>3,0</a:t>
              </a:r>
            </a:p>
          </p:txBody>
        </p:sp>
        <p:sp>
          <p:nvSpPr>
            <p:cNvPr id="24" name="TextBox 23">
              <a:extLst>
                <a:ext uri="{FF2B5EF4-FFF2-40B4-BE49-F238E27FC236}">
                  <a16:creationId xmlns:a16="http://schemas.microsoft.com/office/drawing/2014/main" id="{1212823F-A5F7-475F-B265-241466DC8BCB}"/>
                </a:ext>
              </a:extLst>
            </p:cNvPr>
            <p:cNvSpPr txBox="1"/>
            <p:nvPr/>
          </p:nvSpPr>
          <p:spPr>
            <a:xfrm>
              <a:off x="4817326" y="1534781"/>
              <a:ext cx="480048" cy="365461"/>
            </a:xfrm>
            <a:prstGeom prst="rect">
              <a:avLst/>
            </a:prstGeom>
            <a:noFill/>
          </p:spPr>
          <p:txBody>
            <a:bodyPr wrap="none" rtlCol="0">
              <a:spAutoFit/>
            </a:bodyPr>
            <a:lstStyle/>
            <a:p>
              <a:r>
                <a:rPr lang="en-US" sz="1400" dirty="0">
                  <a:latin typeface="Myriad Pro" panose="020B0503030403020204" pitchFamily="34" charset="0"/>
                </a:rPr>
                <a:t>3,4</a:t>
              </a:r>
            </a:p>
          </p:txBody>
        </p:sp>
        <p:sp>
          <p:nvSpPr>
            <p:cNvPr id="25" name="TextBox 24">
              <a:extLst>
                <a:ext uri="{FF2B5EF4-FFF2-40B4-BE49-F238E27FC236}">
                  <a16:creationId xmlns:a16="http://schemas.microsoft.com/office/drawing/2014/main" id="{7FAE6BE4-C837-405B-A46A-3C0DC6E5B41D}"/>
                </a:ext>
              </a:extLst>
            </p:cNvPr>
            <p:cNvSpPr txBox="1"/>
            <p:nvPr/>
          </p:nvSpPr>
          <p:spPr>
            <a:xfrm>
              <a:off x="4817326" y="4781992"/>
              <a:ext cx="480048" cy="365461"/>
            </a:xfrm>
            <a:prstGeom prst="rect">
              <a:avLst/>
            </a:prstGeom>
            <a:noFill/>
          </p:spPr>
          <p:txBody>
            <a:bodyPr wrap="none" rtlCol="0">
              <a:spAutoFit/>
            </a:bodyPr>
            <a:lstStyle/>
            <a:p>
              <a:r>
                <a:rPr lang="en-US" sz="1400" dirty="0">
                  <a:latin typeface="Myriad Pro" panose="020B0503030403020204" pitchFamily="34" charset="0"/>
                </a:rPr>
                <a:t>0,4</a:t>
              </a:r>
            </a:p>
          </p:txBody>
        </p:sp>
        <p:sp>
          <p:nvSpPr>
            <p:cNvPr id="26" name="TextBox 25">
              <a:extLst>
                <a:ext uri="{FF2B5EF4-FFF2-40B4-BE49-F238E27FC236}">
                  <a16:creationId xmlns:a16="http://schemas.microsoft.com/office/drawing/2014/main" id="{05E57ED2-114B-4B58-A1BF-FF5741D73DED}"/>
                </a:ext>
              </a:extLst>
            </p:cNvPr>
            <p:cNvSpPr txBox="1"/>
            <p:nvPr/>
          </p:nvSpPr>
          <p:spPr>
            <a:xfrm>
              <a:off x="689726" y="4782318"/>
              <a:ext cx="480048" cy="365461"/>
            </a:xfrm>
            <a:prstGeom prst="rect">
              <a:avLst/>
            </a:prstGeom>
            <a:noFill/>
          </p:spPr>
          <p:txBody>
            <a:bodyPr wrap="none" rtlCol="0">
              <a:spAutoFit/>
            </a:bodyPr>
            <a:lstStyle/>
            <a:p>
              <a:r>
                <a:rPr lang="en-US" sz="1400" dirty="0">
                  <a:latin typeface="Myriad Pro" panose="020B0503030403020204" pitchFamily="34" charset="0"/>
                </a:rPr>
                <a:t>0,0</a:t>
              </a:r>
            </a:p>
          </p:txBody>
        </p:sp>
        <p:sp>
          <p:nvSpPr>
            <p:cNvPr id="27" name="TextBox 26">
              <a:extLst>
                <a:ext uri="{FF2B5EF4-FFF2-40B4-BE49-F238E27FC236}">
                  <a16:creationId xmlns:a16="http://schemas.microsoft.com/office/drawing/2014/main" id="{FD84E0F5-2C85-4A66-8234-43DB0BF23965}"/>
                </a:ext>
              </a:extLst>
            </p:cNvPr>
            <p:cNvSpPr txBox="1"/>
            <p:nvPr/>
          </p:nvSpPr>
          <p:spPr>
            <a:xfrm>
              <a:off x="1048214" y="5669085"/>
              <a:ext cx="939538" cy="365461"/>
            </a:xfrm>
            <a:prstGeom prst="rect">
              <a:avLst/>
            </a:prstGeom>
            <a:noFill/>
          </p:spPr>
          <p:txBody>
            <a:bodyPr wrap="none" rtlCol="0">
              <a:spAutoFit/>
            </a:bodyPr>
            <a:lstStyle/>
            <a:p>
              <a:r>
                <a:rPr lang="en-US" sz="1400" dirty="0" err="1"/>
                <a:t>startCell</a:t>
              </a:r>
              <a:endParaRPr lang="en-US" sz="1400" dirty="0"/>
            </a:p>
          </p:txBody>
        </p:sp>
        <p:sp>
          <p:nvSpPr>
            <p:cNvPr id="28" name="TextBox 27">
              <a:extLst>
                <a:ext uri="{FF2B5EF4-FFF2-40B4-BE49-F238E27FC236}">
                  <a16:creationId xmlns:a16="http://schemas.microsoft.com/office/drawing/2014/main" id="{8959BC7E-0E73-46AB-92F3-298B33B5518E}"/>
                </a:ext>
              </a:extLst>
            </p:cNvPr>
            <p:cNvSpPr txBox="1"/>
            <p:nvPr/>
          </p:nvSpPr>
          <p:spPr>
            <a:xfrm>
              <a:off x="3129263" y="5678894"/>
              <a:ext cx="903068" cy="365461"/>
            </a:xfrm>
            <a:prstGeom prst="rect">
              <a:avLst/>
            </a:prstGeom>
            <a:noFill/>
          </p:spPr>
          <p:txBody>
            <a:bodyPr wrap="none" rtlCol="0">
              <a:spAutoFit/>
            </a:bodyPr>
            <a:lstStyle/>
            <a:p>
              <a:r>
                <a:rPr lang="en-US" sz="1400" dirty="0" err="1"/>
                <a:t>goalCell</a:t>
              </a:r>
              <a:endParaRPr lang="en-US" sz="1400" dirty="0"/>
            </a:p>
          </p:txBody>
        </p:sp>
        <p:sp>
          <p:nvSpPr>
            <p:cNvPr id="29" name="Rectangle 28">
              <a:extLst>
                <a:ext uri="{FF2B5EF4-FFF2-40B4-BE49-F238E27FC236}">
                  <a16:creationId xmlns:a16="http://schemas.microsoft.com/office/drawing/2014/main" id="{1C776251-5680-4898-A536-484661D96286}"/>
                </a:ext>
              </a:extLst>
            </p:cNvPr>
            <p:cNvSpPr/>
            <p:nvPr/>
          </p:nvSpPr>
          <p:spPr>
            <a:xfrm>
              <a:off x="4252903" y="5585506"/>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1,3</a:t>
              </a:r>
            </a:p>
          </p:txBody>
        </p:sp>
        <p:sp>
          <p:nvSpPr>
            <p:cNvPr id="30" name="Rectangle 29">
              <a:extLst>
                <a:ext uri="{FF2B5EF4-FFF2-40B4-BE49-F238E27FC236}">
                  <a16:creationId xmlns:a16="http://schemas.microsoft.com/office/drawing/2014/main" id="{57381A7D-2804-4CB1-B01F-9BEA39B67538}"/>
                </a:ext>
              </a:extLst>
            </p:cNvPr>
            <p:cNvSpPr/>
            <p:nvPr/>
          </p:nvSpPr>
          <p:spPr>
            <a:xfrm>
              <a:off x="2208146" y="558550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0,0</a:t>
              </a:r>
            </a:p>
          </p:txBody>
        </p:sp>
        <p:grpSp>
          <p:nvGrpSpPr>
            <p:cNvPr id="31" name="Group 30">
              <a:extLst>
                <a:ext uri="{FF2B5EF4-FFF2-40B4-BE49-F238E27FC236}">
                  <a16:creationId xmlns:a16="http://schemas.microsoft.com/office/drawing/2014/main" id="{5D445AC7-408C-4BF0-9CE2-62E1D7BEC091}"/>
                </a:ext>
              </a:extLst>
            </p:cNvPr>
            <p:cNvGrpSpPr/>
            <p:nvPr/>
          </p:nvGrpSpPr>
          <p:grpSpPr>
            <a:xfrm>
              <a:off x="6262701" y="1911547"/>
              <a:ext cx="1216532" cy="4599948"/>
              <a:chOff x="6217926" y="1264776"/>
              <a:chExt cx="1216532" cy="4599948"/>
            </a:xfrm>
          </p:grpSpPr>
          <p:sp>
            <p:nvSpPr>
              <p:cNvPr id="32" name="Rectangle 31">
                <a:extLst>
                  <a:ext uri="{FF2B5EF4-FFF2-40B4-BE49-F238E27FC236}">
                    <a16:creationId xmlns:a16="http://schemas.microsoft.com/office/drawing/2014/main" id="{FE706DB3-DC8E-43A4-BB81-9161232E6CEC}"/>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3" name="Rectangle 32">
                <a:extLst>
                  <a:ext uri="{FF2B5EF4-FFF2-40B4-BE49-F238E27FC236}">
                    <a16:creationId xmlns:a16="http://schemas.microsoft.com/office/drawing/2014/main" id="{FED5E478-C4C9-47C5-9C3A-76AEF87EF1C8}"/>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4" name="Rectangle 33">
                <a:extLst>
                  <a:ext uri="{FF2B5EF4-FFF2-40B4-BE49-F238E27FC236}">
                    <a16:creationId xmlns:a16="http://schemas.microsoft.com/office/drawing/2014/main" id="{676DCB96-EA05-45EC-BA1A-76678ADCD968}"/>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0,3,r</a:t>
                </a:r>
              </a:p>
            </p:txBody>
          </p:sp>
          <p:sp>
            <p:nvSpPr>
              <p:cNvPr id="35" name="Rectangle 34">
                <a:extLst>
                  <a:ext uri="{FF2B5EF4-FFF2-40B4-BE49-F238E27FC236}">
                    <a16:creationId xmlns:a16="http://schemas.microsoft.com/office/drawing/2014/main" id="{7151D6DC-E8E9-4027-A209-3342A7FC5939}"/>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0,2,d</a:t>
                </a:r>
              </a:p>
            </p:txBody>
          </p:sp>
          <p:sp>
            <p:nvSpPr>
              <p:cNvPr id="36" name="Rectangle 35">
                <a:extLst>
                  <a:ext uri="{FF2B5EF4-FFF2-40B4-BE49-F238E27FC236}">
                    <a16:creationId xmlns:a16="http://schemas.microsoft.com/office/drawing/2014/main" id="{6A5CA69C-8E13-41B6-AE64-A357E4893C42}"/>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0,1,d</a:t>
                </a:r>
              </a:p>
            </p:txBody>
          </p:sp>
          <p:sp>
            <p:nvSpPr>
              <p:cNvPr id="37" name="Rectangle 36">
                <a:extLst>
                  <a:ext uri="{FF2B5EF4-FFF2-40B4-BE49-F238E27FC236}">
                    <a16:creationId xmlns:a16="http://schemas.microsoft.com/office/drawing/2014/main" id="{4BC52AEF-31CC-4A3D-9A23-F30C6C26BE00}"/>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latin typeface="Arial Narrow" panose="020B0606020202030204" pitchFamily="34" charset="0"/>
                  </a:rPr>
                  <a:t>0,0,d</a:t>
                </a:r>
              </a:p>
            </p:txBody>
          </p:sp>
          <p:sp>
            <p:nvSpPr>
              <p:cNvPr id="38" name="TextBox 37">
                <a:extLst>
                  <a:ext uri="{FF2B5EF4-FFF2-40B4-BE49-F238E27FC236}">
                    <a16:creationId xmlns:a16="http://schemas.microsoft.com/office/drawing/2014/main" id="{62F040A0-880F-49EB-B3BE-DC688B419A85}"/>
                  </a:ext>
                </a:extLst>
              </p:cNvPr>
              <p:cNvSpPr txBox="1"/>
              <p:nvPr/>
            </p:nvSpPr>
            <p:spPr>
              <a:xfrm>
                <a:off x="6908118" y="4504553"/>
                <a:ext cx="327773" cy="365461"/>
              </a:xfrm>
              <a:prstGeom prst="rect">
                <a:avLst/>
              </a:prstGeom>
              <a:noFill/>
            </p:spPr>
            <p:txBody>
              <a:bodyPr wrap="none" rtlCol="0">
                <a:spAutoFit/>
              </a:bodyPr>
              <a:lstStyle/>
              <a:p>
                <a:r>
                  <a:rPr lang="en-US" sz="1400" dirty="0">
                    <a:latin typeface="Myriad Pro" panose="020B0503030403020204" pitchFamily="34" charset="0"/>
                  </a:rPr>
                  <a:t>0</a:t>
                </a:r>
              </a:p>
            </p:txBody>
          </p:sp>
          <p:sp>
            <p:nvSpPr>
              <p:cNvPr id="39" name="TextBox 38">
                <a:extLst>
                  <a:ext uri="{FF2B5EF4-FFF2-40B4-BE49-F238E27FC236}">
                    <a16:creationId xmlns:a16="http://schemas.microsoft.com/office/drawing/2014/main" id="{B81C8E3E-21E6-494F-8BE2-DA7336D77D12}"/>
                  </a:ext>
                </a:extLst>
              </p:cNvPr>
              <p:cNvSpPr txBox="1"/>
              <p:nvPr/>
            </p:nvSpPr>
            <p:spPr>
              <a:xfrm>
                <a:off x="6908118" y="3974480"/>
                <a:ext cx="327773" cy="365461"/>
              </a:xfrm>
              <a:prstGeom prst="rect">
                <a:avLst/>
              </a:prstGeom>
              <a:noFill/>
            </p:spPr>
            <p:txBody>
              <a:bodyPr wrap="none" rtlCol="0">
                <a:spAutoFit/>
              </a:bodyPr>
              <a:lstStyle/>
              <a:p>
                <a:r>
                  <a:rPr lang="en-US" sz="1400" dirty="0">
                    <a:latin typeface="Myriad Pro" panose="020B0503030403020204" pitchFamily="34" charset="0"/>
                  </a:rPr>
                  <a:t>1</a:t>
                </a:r>
              </a:p>
            </p:txBody>
          </p:sp>
          <p:sp>
            <p:nvSpPr>
              <p:cNvPr id="40" name="TextBox 39">
                <a:extLst>
                  <a:ext uri="{FF2B5EF4-FFF2-40B4-BE49-F238E27FC236}">
                    <a16:creationId xmlns:a16="http://schemas.microsoft.com/office/drawing/2014/main" id="{13E86CAC-ACD9-48D9-B00C-94147C2ADC94}"/>
                  </a:ext>
                </a:extLst>
              </p:cNvPr>
              <p:cNvSpPr txBox="1"/>
              <p:nvPr/>
            </p:nvSpPr>
            <p:spPr>
              <a:xfrm>
                <a:off x="6908118" y="3444409"/>
                <a:ext cx="327773" cy="365461"/>
              </a:xfrm>
              <a:prstGeom prst="rect">
                <a:avLst/>
              </a:prstGeom>
              <a:noFill/>
            </p:spPr>
            <p:txBody>
              <a:bodyPr wrap="none" rtlCol="0">
                <a:spAutoFit/>
              </a:bodyPr>
              <a:lstStyle/>
              <a:p>
                <a:r>
                  <a:rPr lang="en-US" sz="1400" dirty="0">
                    <a:latin typeface="Myriad Pro" panose="020B0503030403020204" pitchFamily="34" charset="0"/>
                  </a:rPr>
                  <a:t>2</a:t>
                </a:r>
              </a:p>
            </p:txBody>
          </p:sp>
          <p:sp>
            <p:nvSpPr>
              <p:cNvPr id="41" name="TextBox 40">
                <a:extLst>
                  <a:ext uri="{FF2B5EF4-FFF2-40B4-BE49-F238E27FC236}">
                    <a16:creationId xmlns:a16="http://schemas.microsoft.com/office/drawing/2014/main" id="{DB187D9C-1648-4EB4-8515-81DB2A7F7DF0}"/>
                  </a:ext>
                </a:extLst>
              </p:cNvPr>
              <p:cNvSpPr txBox="1"/>
              <p:nvPr/>
            </p:nvSpPr>
            <p:spPr>
              <a:xfrm>
                <a:off x="6908118" y="2914338"/>
                <a:ext cx="327773" cy="365461"/>
              </a:xfrm>
              <a:prstGeom prst="rect">
                <a:avLst/>
              </a:prstGeom>
              <a:noFill/>
            </p:spPr>
            <p:txBody>
              <a:bodyPr wrap="none" rtlCol="0">
                <a:spAutoFit/>
              </a:bodyPr>
              <a:lstStyle/>
              <a:p>
                <a:r>
                  <a:rPr lang="en-US" sz="1400" dirty="0">
                    <a:latin typeface="Myriad Pro" panose="020B0503030403020204" pitchFamily="34" charset="0"/>
                  </a:rPr>
                  <a:t>3</a:t>
                </a:r>
              </a:p>
            </p:txBody>
          </p:sp>
          <p:sp>
            <p:nvSpPr>
              <p:cNvPr id="42" name="TextBox 41">
                <a:extLst>
                  <a:ext uri="{FF2B5EF4-FFF2-40B4-BE49-F238E27FC236}">
                    <a16:creationId xmlns:a16="http://schemas.microsoft.com/office/drawing/2014/main" id="{8A387D8D-8150-4CBE-9425-AE9175D5E0CF}"/>
                  </a:ext>
                </a:extLst>
              </p:cNvPr>
              <p:cNvSpPr txBox="1"/>
              <p:nvPr/>
            </p:nvSpPr>
            <p:spPr>
              <a:xfrm>
                <a:off x="6908118" y="2384267"/>
                <a:ext cx="327773" cy="365461"/>
              </a:xfrm>
              <a:prstGeom prst="rect">
                <a:avLst/>
              </a:prstGeom>
              <a:noFill/>
            </p:spPr>
            <p:txBody>
              <a:bodyPr wrap="none" rtlCol="0">
                <a:spAutoFit/>
              </a:bodyPr>
              <a:lstStyle/>
              <a:p>
                <a:r>
                  <a:rPr lang="en-US" sz="1400" dirty="0">
                    <a:latin typeface="Myriad Pro" panose="020B0503030403020204" pitchFamily="34" charset="0"/>
                  </a:rPr>
                  <a:t>4</a:t>
                </a:r>
              </a:p>
            </p:txBody>
          </p:sp>
          <p:sp>
            <p:nvSpPr>
              <p:cNvPr id="43" name="TextBox 42">
                <a:extLst>
                  <a:ext uri="{FF2B5EF4-FFF2-40B4-BE49-F238E27FC236}">
                    <a16:creationId xmlns:a16="http://schemas.microsoft.com/office/drawing/2014/main" id="{DE02A35F-5921-4268-AC63-D9068E01EB61}"/>
                  </a:ext>
                </a:extLst>
              </p:cNvPr>
              <p:cNvSpPr txBox="1"/>
              <p:nvPr/>
            </p:nvSpPr>
            <p:spPr>
              <a:xfrm>
                <a:off x="6908118" y="1854197"/>
                <a:ext cx="327773" cy="365461"/>
              </a:xfrm>
              <a:prstGeom prst="rect">
                <a:avLst/>
              </a:prstGeom>
              <a:noFill/>
            </p:spPr>
            <p:txBody>
              <a:bodyPr wrap="none" rtlCol="0">
                <a:spAutoFit/>
              </a:bodyPr>
              <a:lstStyle/>
              <a:p>
                <a:r>
                  <a:rPr lang="en-US" sz="1400" dirty="0">
                    <a:latin typeface="Myriad Pro" panose="020B0503030403020204" pitchFamily="34" charset="0"/>
                  </a:rPr>
                  <a:t>5</a:t>
                </a:r>
              </a:p>
            </p:txBody>
          </p:sp>
          <p:sp>
            <p:nvSpPr>
              <p:cNvPr id="44" name="TextBox 43">
                <a:extLst>
                  <a:ext uri="{FF2B5EF4-FFF2-40B4-BE49-F238E27FC236}">
                    <a16:creationId xmlns:a16="http://schemas.microsoft.com/office/drawing/2014/main" id="{C7D0D101-2385-49B4-853E-CF79BB80E534}"/>
                  </a:ext>
                </a:extLst>
              </p:cNvPr>
              <p:cNvSpPr txBox="1"/>
              <p:nvPr/>
            </p:nvSpPr>
            <p:spPr>
              <a:xfrm>
                <a:off x="6908118" y="1324125"/>
                <a:ext cx="327773" cy="365461"/>
              </a:xfrm>
              <a:prstGeom prst="rect">
                <a:avLst/>
              </a:prstGeom>
              <a:noFill/>
            </p:spPr>
            <p:txBody>
              <a:bodyPr wrap="none" rtlCol="0">
                <a:spAutoFit/>
              </a:bodyPr>
              <a:lstStyle/>
              <a:p>
                <a:r>
                  <a:rPr lang="en-US" sz="1400" dirty="0">
                    <a:latin typeface="Myriad Pro" panose="020B0503030403020204" pitchFamily="34" charset="0"/>
                  </a:rPr>
                  <a:t>6</a:t>
                </a:r>
              </a:p>
            </p:txBody>
          </p:sp>
          <p:sp>
            <p:nvSpPr>
              <p:cNvPr id="45" name="Rectangle 44">
                <a:extLst>
                  <a:ext uri="{FF2B5EF4-FFF2-40B4-BE49-F238E27FC236}">
                    <a16:creationId xmlns:a16="http://schemas.microsoft.com/office/drawing/2014/main" id="{9C10473A-D076-455A-ACA2-C4BC38D57C45}"/>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4</a:t>
                </a:r>
              </a:p>
            </p:txBody>
          </p:sp>
          <p:sp>
            <p:nvSpPr>
              <p:cNvPr id="46" name="TextBox 45">
                <a:extLst>
                  <a:ext uri="{FF2B5EF4-FFF2-40B4-BE49-F238E27FC236}">
                    <a16:creationId xmlns:a16="http://schemas.microsoft.com/office/drawing/2014/main" id="{777E26AF-EB63-41C6-9F6F-E3B8B6035BD9}"/>
                  </a:ext>
                </a:extLst>
              </p:cNvPr>
              <p:cNvSpPr txBox="1"/>
              <p:nvPr/>
            </p:nvSpPr>
            <p:spPr>
              <a:xfrm>
                <a:off x="6908118" y="5416632"/>
                <a:ext cx="526340" cy="365461"/>
              </a:xfrm>
              <a:prstGeom prst="rect">
                <a:avLst/>
              </a:prstGeom>
              <a:noFill/>
            </p:spPr>
            <p:txBody>
              <a:bodyPr wrap="none" rtlCol="0">
                <a:spAutoFit/>
              </a:bodyPr>
              <a:lstStyle/>
              <a:p>
                <a:r>
                  <a:rPr lang="en-US" sz="1400" dirty="0">
                    <a:latin typeface="Myriad Pro" panose="020B0503030403020204" pitchFamily="34" charset="0"/>
                  </a:rPr>
                  <a:t>top</a:t>
                </a:r>
              </a:p>
            </p:txBody>
          </p:sp>
          <p:sp>
            <p:nvSpPr>
              <p:cNvPr id="47" name="Rectangle 46">
                <a:extLst>
                  <a:ext uri="{FF2B5EF4-FFF2-40B4-BE49-F238E27FC236}">
                    <a16:creationId xmlns:a16="http://schemas.microsoft.com/office/drawing/2014/main" id="{1406120A-1643-4F76-9269-C34AE7903870}"/>
                  </a:ext>
                </a:extLst>
              </p:cNvPr>
              <p:cNvSpPr/>
              <p:nvPr/>
            </p:nvSpPr>
            <p:spPr>
              <a:xfrm>
                <a:off x="6217930" y="2318482"/>
                <a:ext cx="526853" cy="526853"/>
              </a:xfrm>
              <a:prstGeom prst="rect">
                <a:avLst/>
              </a:prstGeom>
              <a:solidFill>
                <a:schemeClr val="bg1"/>
              </a:solidFill>
              <a:ln w="28575">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1,3,u</a:t>
                </a:r>
              </a:p>
            </p:txBody>
          </p:sp>
        </p:grpSp>
        <p:pic>
          <p:nvPicPr>
            <p:cNvPr id="48" name="Graphic 47" descr="Circle with left arrow">
              <a:extLst>
                <a:ext uri="{FF2B5EF4-FFF2-40B4-BE49-F238E27FC236}">
                  <a16:creationId xmlns:a16="http://schemas.microsoft.com/office/drawing/2014/main" id="{FC046091-3D78-4364-B7C8-2373D6BDD1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417104" y="3397837"/>
              <a:ext cx="605883" cy="605883"/>
            </a:xfrm>
            <a:prstGeom prst="rect">
              <a:avLst/>
            </a:prstGeom>
          </p:spPr>
        </p:pic>
      </p:grpSp>
    </p:spTree>
    <p:extLst>
      <p:ext uri="{BB962C8B-B14F-4D97-AF65-F5344CB8AC3E}">
        <p14:creationId xmlns:p14="http://schemas.microsoft.com/office/powerpoint/2010/main" val="337805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256D5-3632-4A4E-A57D-40D3DED9E94F}"/>
              </a:ext>
            </a:extLst>
          </p:cNvPr>
          <p:cNvSpPr txBox="1"/>
          <p:nvPr/>
        </p:nvSpPr>
        <p:spPr>
          <a:xfrm>
            <a:off x="1159726" y="869794"/>
            <a:ext cx="4768550" cy="523220"/>
          </a:xfrm>
          <a:prstGeom prst="rect">
            <a:avLst/>
          </a:prstGeom>
          <a:noFill/>
        </p:spPr>
        <p:txBody>
          <a:bodyPr wrap="none" rtlCol="0">
            <a:spAutoFit/>
          </a:bodyPr>
          <a:lstStyle/>
          <a:p>
            <a:r>
              <a:rPr lang="en-US" sz="2800" dirty="0">
                <a:latin typeface="Myriad Pro" panose="020B0503030403020204" pitchFamily="34" charset="0"/>
              </a:rPr>
              <a:t>Next … finding our way home!</a:t>
            </a:r>
          </a:p>
        </p:txBody>
      </p:sp>
      <p:grpSp>
        <p:nvGrpSpPr>
          <p:cNvPr id="49" name="Group 48">
            <a:extLst>
              <a:ext uri="{FF2B5EF4-FFF2-40B4-BE49-F238E27FC236}">
                <a16:creationId xmlns:a16="http://schemas.microsoft.com/office/drawing/2014/main" id="{D53EC6E4-50FF-47C4-9ED0-F4674CD64933}"/>
              </a:ext>
            </a:extLst>
          </p:cNvPr>
          <p:cNvGrpSpPr/>
          <p:nvPr/>
        </p:nvGrpSpPr>
        <p:grpSpPr>
          <a:xfrm>
            <a:off x="912752" y="1657444"/>
            <a:ext cx="5717859" cy="4191195"/>
            <a:chOff x="689726" y="1534781"/>
            <a:chExt cx="6789507" cy="4976714"/>
          </a:xfrm>
        </p:grpSpPr>
        <p:sp>
          <p:nvSpPr>
            <p:cNvPr id="3" name="Rectangle 2">
              <a:extLst>
                <a:ext uri="{FF2B5EF4-FFF2-40B4-BE49-F238E27FC236}">
                  <a16:creationId xmlns:a16="http://schemas.microsoft.com/office/drawing/2014/main" id="{1DE57F54-AA44-4205-849C-CA218AC79D91}"/>
                </a:ext>
              </a:extLst>
            </p:cNvPr>
            <p:cNvSpPr/>
            <p:nvPr/>
          </p:nvSpPr>
          <p:spPr>
            <a:xfrm>
              <a:off x="115972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Rectangle 3">
              <a:extLst>
                <a:ext uri="{FF2B5EF4-FFF2-40B4-BE49-F238E27FC236}">
                  <a16:creationId xmlns:a16="http://schemas.microsoft.com/office/drawing/2014/main" id="{F14AC4DC-7BBF-46DD-BA32-90290417641D}"/>
                </a:ext>
              </a:extLst>
            </p:cNvPr>
            <p:cNvSpPr/>
            <p:nvPr/>
          </p:nvSpPr>
          <p:spPr>
            <a:xfrm>
              <a:off x="189124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2F340CB3-1315-49B3-9D10-7AE8088B5066}"/>
                </a:ext>
              </a:extLst>
            </p:cNvPr>
            <p:cNvSpPr/>
            <p:nvPr/>
          </p:nvSpPr>
          <p:spPr>
            <a:xfrm>
              <a:off x="262276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Rectangle 5">
              <a:extLst>
                <a:ext uri="{FF2B5EF4-FFF2-40B4-BE49-F238E27FC236}">
                  <a16:creationId xmlns:a16="http://schemas.microsoft.com/office/drawing/2014/main" id="{2250CF30-5F29-49AA-8D5B-46660084C8CC}"/>
                </a:ext>
              </a:extLst>
            </p:cNvPr>
            <p:cNvSpPr/>
            <p:nvPr/>
          </p:nvSpPr>
          <p:spPr>
            <a:xfrm>
              <a:off x="335428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Rectangle 6">
              <a:extLst>
                <a:ext uri="{FF2B5EF4-FFF2-40B4-BE49-F238E27FC236}">
                  <a16:creationId xmlns:a16="http://schemas.microsoft.com/office/drawing/2014/main" id="{35F76796-8679-49D9-B4A9-F9E8BC39A82E}"/>
                </a:ext>
              </a:extLst>
            </p:cNvPr>
            <p:cNvSpPr/>
            <p:nvPr/>
          </p:nvSpPr>
          <p:spPr>
            <a:xfrm>
              <a:off x="4085806" y="1904113"/>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a:extLst>
                <a:ext uri="{FF2B5EF4-FFF2-40B4-BE49-F238E27FC236}">
                  <a16:creationId xmlns:a16="http://schemas.microsoft.com/office/drawing/2014/main" id="{768688BB-990A-4DDB-8A47-9EB98C17DF03}"/>
                </a:ext>
              </a:extLst>
            </p:cNvPr>
            <p:cNvSpPr/>
            <p:nvPr/>
          </p:nvSpPr>
          <p:spPr>
            <a:xfrm>
              <a:off x="115972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Rectangle 8">
              <a:extLst>
                <a:ext uri="{FF2B5EF4-FFF2-40B4-BE49-F238E27FC236}">
                  <a16:creationId xmlns:a16="http://schemas.microsoft.com/office/drawing/2014/main" id="{6ECBA2F3-299B-4308-8186-907A8BAEB4CC}"/>
                </a:ext>
              </a:extLst>
            </p:cNvPr>
            <p:cNvSpPr/>
            <p:nvPr/>
          </p:nvSpPr>
          <p:spPr>
            <a:xfrm>
              <a:off x="1891246" y="2619566"/>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Rectangle 9">
              <a:extLst>
                <a:ext uri="{FF2B5EF4-FFF2-40B4-BE49-F238E27FC236}">
                  <a16:creationId xmlns:a16="http://schemas.microsoft.com/office/drawing/2014/main" id="{69222B48-A1CD-4B74-9AB9-2A1BB7398C7C}"/>
                </a:ext>
              </a:extLst>
            </p:cNvPr>
            <p:cNvSpPr/>
            <p:nvPr/>
          </p:nvSpPr>
          <p:spPr>
            <a:xfrm>
              <a:off x="262276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a:extLst>
                <a:ext uri="{FF2B5EF4-FFF2-40B4-BE49-F238E27FC236}">
                  <a16:creationId xmlns:a16="http://schemas.microsoft.com/office/drawing/2014/main" id="{C743AA99-6AD8-4AC3-ABE1-0E398D492080}"/>
                </a:ext>
              </a:extLst>
            </p:cNvPr>
            <p:cNvSpPr/>
            <p:nvPr/>
          </p:nvSpPr>
          <p:spPr>
            <a:xfrm>
              <a:off x="335428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a:extLst>
                <a:ext uri="{FF2B5EF4-FFF2-40B4-BE49-F238E27FC236}">
                  <a16:creationId xmlns:a16="http://schemas.microsoft.com/office/drawing/2014/main" id="{2F81E265-0EF4-4AE0-BC54-556C2C193D85}"/>
                </a:ext>
              </a:extLst>
            </p:cNvPr>
            <p:cNvSpPr/>
            <p:nvPr/>
          </p:nvSpPr>
          <p:spPr>
            <a:xfrm>
              <a:off x="408580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a:extLst>
                <a:ext uri="{FF2B5EF4-FFF2-40B4-BE49-F238E27FC236}">
                  <a16:creationId xmlns:a16="http://schemas.microsoft.com/office/drawing/2014/main" id="{5950AD1B-7FF1-41A2-B94F-AEC1DB0DDD18}"/>
                </a:ext>
              </a:extLst>
            </p:cNvPr>
            <p:cNvSpPr/>
            <p:nvPr/>
          </p:nvSpPr>
          <p:spPr>
            <a:xfrm>
              <a:off x="115972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281B7D86-7AE8-412E-9C07-87A53FFE3D41}"/>
                </a:ext>
              </a:extLst>
            </p:cNvPr>
            <p:cNvSpPr/>
            <p:nvPr/>
          </p:nvSpPr>
          <p:spPr>
            <a:xfrm>
              <a:off x="189124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a:extLst>
                <a:ext uri="{FF2B5EF4-FFF2-40B4-BE49-F238E27FC236}">
                  <a16:creationId xmlns:a16="http://schemas.microsoft.com/office/drawing/2014/main" id="{45C58AD0-EAA8-486A-BFB3-5DFAE0274E93}"/>
                </a:ext>
              </a:extLst>
            </p:cNvPr>
            <p:cNvSpPr/>
            <p:nvPr/>
          </p:nvSpPr>
          <p:spPr>
            <a:xfrm>
              <a:off x="262276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Rectangle 15">
              <a:extLst>
                <a:ext uri="{FF2B5EF4-FFF2-40B4-BE49-F238E27FC236}">
                  <a16:creationId xmlns:a16="http://schemas.microsoft.com/office/drawing/2014/main" id="{7C6B237F-6D3F-4670-903B-9BD6F5D65C7F}"/>
                </a:ext>
              </a:extLst>
            </p:cNvPr>
            <p:cNvSpPr/>
            <p:nvPr/>
          </p:nvSpPr>
          <p:spPr>
            <a:xfrm>
              <a:off x="335428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a:extLst>
                <a:ext uri="{FF2B5EF4-FFF2-40B4-BE49-F238E27FC236}">
                  <a16:creationId xmlns:a16="http://schemas.microsoft.com/office/drawing/2014/main" id="{9E575CF3-1D84-4643-9DC0-2C9176E74502}"/>
                </a:ext>
              </a:extLst>
            </p:cNvPr>
            <p:cNvSpPr/>
            <p:nvPr/>
          </p:nvSpPr>
          <p:spPr>
            <a:xfrm>
              <a:off x="408580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tangle 17">
              <a:extLst>
                <a:ext uri="{FF2B5EF4-FFF2-40B4-BE49-F238E27FC236}">
                  <a16:creationId xmlns:a16="http://schemas.microsoft.com/office/drawing/2014/main" id="{81CD653B-2302-4BF5-840A-3EE1938D38DB}"/>
                </a:ext>
              </a:extLst>
            </p:cNvPr>
            <p:cNvSpPr/>
            <p:nvPr/>
          </p:nvSpPr>
          <p:spPr>
            <a:xfrm>
              <a:off x="115972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a:extLst>
                <a:ext uri="{FF2B5EF4-FFF2-40B4-BE49-F238E27FC236}">
                  <a16:creationId xmlns:a16="http://schemas.microsoft.com/office/drawing/2014/main" id="{D37052B6-DBB4-429D-A979-D648F9CCC216}"/>
                </a:ext>
              </a:extLst>
            </p:cNvPr>
            <p:cNvSpPr/>
            <p:nvPr/>
          </p:nvSpPr>
          <p:spPr>
            <a:xfrm>
              <a:off x="189124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E5377C16-2B24-436A-99AF-034AED6D8B64}"/>
                </a:ext>
              </a:extLst>
            </p:cNvPr>
            <p:cNvSpPr/>
            <p:nvPr/>
          </p:nvSpPr>
          <p:spPr>
            <a:xfrm>
              <a:off x="262276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0524B7B6-415E-4BA7-9CC4-16C074FEB13D}"/>
                </a:ext>
              </a:extLst>
            </p:cNvPr>
            <p:cNvSpPr/>
            <p:nvPr/>
          </p:nvSpPr>
          <p:spPr>
            <a:xfrm>
              <a:off x="335428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a:extLst>
                <a:ext uri="{FF2B5EF4-FFF2-40B4-BE49-F238E27FC236}">
                  <a16:creationId xmlns:a16="http://schemas.microsoft.com/office/drawing/2014/main" id="{DA4A3CD0-E71B-44A7-8708-F9AFE2421D08}"/>
                </a:ext>
              </a:extLst>
            </p:cNvPr>
            <p:cNvSpPr/>
            <p:nvPr/>
          </p:nvSpPr>
          <p:spPr>
            <a:xfrm>
              <a:off x="408580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TextBox 22">
              <a:extLst>
                <a:ext uri="{FF2B5EF4-FFF2-40B4-BE49-F238E27FC236}">
                  <a16:creationId xmlns:a16="http://schemas.microsoft.com/office/drawing/2014/main" id="{E9EEBCB0-D3BA-480D-9535-C5105665A671}"/>
                </a:ext>
              </a:extLst>
            </p:cNvPr>
            <p:cNvSpPr txBox="1"/>
            <p:nvPr/>
          </p:nvSpPr>
          <p:spPr>
            <a:xfrm>
              <a:off x="689726" y="1534781"/>
              <a:ext cx="480048" cy="365461"/>
            </a:xfrm>
            <a:prstGeom prst="rect">
              <a:avLst/>
            </a:prstGeom>
            <a:noFill/>
          </p:spPr>
          <p:txBody>
            <a:bodyPr wrap="none" rtlCol="0">
              <a:spAutoFit/>
            </a:bodyPr>
            <a:lstStyle/>
            <a:p>
              <a:r>
                <a:rPr lang="en-US" sz="1400" dirty="0">
                  <a:latin typeface="Myriad Pro" panose="020B0503030403020204" pitchFamily="34" charset="0"/>
                </a:rPr>
                <a:t>3,0</a:t>
              </a:r>
            </a:p>
          </p:txBody>
        </p:sp>
        <p:sp>
          <p:nvSpPr>
            <p:cNvPr id="24" name="TextBox 23">
              <a:extLst>
                <a:ext uri="{FF2B5EF4-FFF2-40B4-BE49-F238E27FC236}">
                  <a16:creationId xmlns:a16="http://schemas.microsoft.com/office/drawing/2014/main" id="{1212823F-A5F7-475F-B265-241466DC8BCB}"/>
                </a:ext>
              </a:extLst>
            </p:cNvPr>
            <p:cNvSpPr txBox="1"/>
            <p:nvPr/>
          </p:nvSpPr>
          <p:spPr>
            <a:xfrm>
              <a:off x="4817326" y="1534781"/>
              <a:ext cx="480048" cy="365461"/>
            </a:xfrm>
            <a:prstGeom prst="rect">
              <a:avLst/>
            </a:prstGeom>
            <a:noFill/>
          </p:spPr>
          <p:txBody>
            <a:bodyPr wrap="none" rtlCol="0">
              <a:spAutoFit/>
            </a:bodyPr>
            <a:lstStyle/>
            <a:p>
              <a:r>
                <a:rPr lang="en-US" sz="1400" dirty="0">
                  <a:latin typeface="Myriad Pro" panose="020B0503030403020204" pitchFamily="34" charset="0"/>
                </a:rPr>
                <a:t>3,4</a:t>
              </a:r>
            </a:p>
          </p:txBody>
        </p:sp>
        <p:sp>
          <p:nvSpPr>
            <p:cNvPr id="25" name="TextBox 24">
              <a:extLst>
                <a:ext uri="{FF2B5EF4-FFF2-40B4-BE49-F238E27FC236}">
                  <a16:creationId xmlns:a16="http://schemas.microsoft.com/office/drawing/2014/main" id="{7FAE6BE4-C837-405B-A46A-3C0DC6E5B41D}"/>
                </a:ext>
              </a:extLst>
            </p:cNvPr>
            <p:cNvSpPr txBox="1"/>
            <p:nvPr/>
          </p:nvSpPr>
          <p:spPr>
            <a:xfrm>
              <a:off x="4817326" y="4781992"/>
              <a:ext cx="480048" cy="365461"/>
            </a:xfrm>
            <a:prstGeom prst="rect">
              <a:avLst/>
            </a:prstGeom>
            <a:noFill/>
          </p:spPr>
          <p:txBody>
            <a:bodyPr wrap="none" rtlCol="0">
              <a:spAutoFit/>
            </a:bodyPr>
            <a:lstStyle/>
            <a:p>
              <a:r>
                <a:rPr lang="en-US" sz="1400" dirty="0">
                  <a:latin typeface="Myriad Pro" panose="020B0503030403020204" pitchFamily="34" charset="0"/>
                </a:rPr>
                <a:t>0,4</a:t>
              </a:r>
            </a:p>
          </p:txBody>
        </p:sp>
        <p:sp>
          <p:nvSpPr>
            <p:cNvPr id="26" name="TextBox 25">
              <a:extLst>
                <a:ext uri="{FF2B5EF4-FFF2-40B4-BE49-F238E27FC236}">
                  <a16:creationId xmlns:a16="http://schemas.microsoft.com/office/drawing/2014/main" id="{05E57ED2-114B-4B58-A1BF-FF5741D73DED}"/>
                </a:ext>
              </a:extLst>
            </p:cNvPr>
            <p:cNvSpPr txBox="1"/>
            <p:nvPr/>
          </p:nvSpPr>
          <p:spPr>
            <a:xfrm>
              <a:off x="689726" y="4782318"/>
              <a:ext cx="480048" cy="365461"/>
            </a:xfrm>
            <a:prstGeom prst="rect">
              <a:avLst/>
            </a:prstGeom>
            <a:noFill/>
          </p:spPr>
          <p:txBody>
            <a:bodyPr wrap="none" rtlCol="0">
              <a:spAutoFit/>
            </a:bodyPr>
            <a:lstStyle/>
            <a:p>
              <a:r>
                <a:rPr lang="en-US" sz="1400" dirty="0">
                  <a:latin typeface="Myriad Pro" panose="020B0503030403020204" pitchFamily="34" charset="0"/>
                </a:rPr>
                <a:t>0,0</a:t>
              </a:r>
            </a:p>
          </p:txBody>
        </p:sp>
        <p:sp>
          <p:nvSpPr>
            <p:cNvPr id="27" name="TextBox 26">
              <a:extLst>
                <a:ext uri="{FF2B5EF4-FFF2-40B4-BE49-F238E27FC236}">
                  <a16:creationId xmlns:a16="http://schemas.microsoft.com/office/drawing/2014/main" id="{FD84E0F5-2C85-4A66-8234-43DB0BF23965}"/>
                </a:ext>
              </a:extLst>
            </p:cNvPr>
            <p:cNvSpPr txBox="1"/>
            <p:nvPr/>
          </p:nvSpPr>
          <p:spPr>
            <a:xfrm>
              <a:off x="1048214" y="5669085"/>
              <a:ext cx="939538" cy="365461"/>
            </a:xfrm>
            <a:prstGeom prst="rect">
              <a:avLst/>
            </a:prstGeom>
            <a:noFill/>
          </p:spPr>
          <p:txBody>
            <a:bodyPr wrap="none" rtlCol="0">
              <a:spAutoFit/>
            </a:bodyPr>
            <a:lstStyle/>
            <a:p>
              <a:r>
                <a:rPr lang="en-US" sz="1400" dirty="0" err="1"/>
                <a:t>startCell</a:t>
              </a:r>
              <a:endParaRPr lang="en-US" sz="1400" dirty="0"/>
            </a:p>
          </p:txBody>
        </p:sp>
        <p:sp>
          <p:nvSpPr>
            <p:cNvPr id="28" name="TextBox 27">
              <a:extLst>
                <a:ext uri="{FF2B5EF4-FFF2-40B4-BE49-F238E27FC236}">
                  <a16:creationId xmlns:a16="http://schemas.microsoft.com/office/drawing/2014/main" id="{8959BC7E-0E73-46AB-92F3-298B33B5518E}"/>
                </a:ext>
              </a:extLst>
            </p:cNvPr>
            <p:cNvSpPr txBox="1"/>
            <p:nvPr/>
          </p:nvSpPr>
          <p:spPr>
            <a:xfrm>
              <a:off x="3129263" y="5678894"/>
              <a:ext cx="903068" cy="365461"/>
            </a:xfrm>
            <a:prstGeom prst="rect">
              <a:avLst/>
            </a:prstGeom>
            <a:noFill/>
          </p:spPr>
          <p:txBody>
            <a:bodyPr wrap="none" rtlCol="0">
              <a:spAutoFit/>
            </a:bodyPr>
            <a:lstStyle/>
            <a:p>
              <a:r>
                <a:rPr lang="en-US" sz="1400" dirty="0" err="1"/>
                <a:t>goalCell</a:t>
              </a:r>
              <a:endParaRPr lang="en-US" sz="1400" dirty="0"/>
            </a:p>
          </p:txBody>
        </p:sp>
        <p:sp>
          <p:nvSpPr>
            <p:cNvPr id="29" name="Rectangle 28">
              <a:extLst>
                <a:ext uri="{FF2B5EF4-FFF2-40B4-BE49-F238E27FC236}">
                  <a16:creationId xmlns:a16="http://schemas.microsoft.com/office/drawing/2014/main" id="{1C776251-5680-4898-A536-484661D96286}"/>
                </a:ext>
              </a:extLst>
            </p:cNvPr>
            <p:cNvSpPr/>
            <p:nvPr/>
          </p:nvSpPr>
          <p:spPr>
            <a:xfrm>
              <a:off x="4252903" y="5585506"/>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1,3</a:t>
              </a:r>
            </a:p>
          </p:txBody>
        </p:sp>
        <p:sp>
          <p:nvSpPr>
            <p:cNvPr id="30" name="Rectangle 29">
              <a:extLst>
                <a:ext uri="{FF2B5EF4-FFF2-40B4-BE49-F238E27FC236}">
                  <a16:creationId xmlns:a16="http://schemas.microsoft.com/office/drawing/2014/main" id="{57381A7D-2804-4CB1-B01F-9BEA39B67538}"/>
                </a:ext>
              </a:extLst>
            </p:cNvPr>
            <p:cNvSpPr/>
            <p:nvPr/>
          </p:nvSpPr>
          <p:spPr>
            <a:xfrm>
              <a:off x="2208146" y="558550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0,0</a:t>
              </a:r>
            </a:p>
          </p:txBody>
        </p:sp>
        <p:grpSp>
          <p:nvGrpSpPr>
            <p:cNvPr id="31" name="Group 30">
              <a:extLst>
                <a:ext uri="{FF2B5EF4-FFF2-40B4-BE49-F238E27FC236}">
                  <a16:creationId xmlns:a16="http://schemas.microsoft.com/office/drawing/2014/main" id="{5D445AC7-408C-4BF0-9CE2-62E1D7BEC091}"/>
                </a:ext>
              </a:extLst>
            </p:cNvPr>
            <p:cNvGrpSpPr/>
            <p:nvPr/>
          </p:nvGrpSpPr>
          <p:grpSpPr>
            <a:xfrm>
              <a:off x="6262701" y="1911547"/>
              <a:ext cx="1216532" cy="4599948"/>
              <a:chOff x="6217926" y="1264776"/>
              <a:chExt cx="1216532" cy="4599948"/>
            </a:xfrm>
          </p:grpSpPr>
          <p:sp>
            <p:nvSpPr>
              <p:cNvPr id="32" name="Rectangle 31">
                <a:extLst>
                  <a:ext uri="{FF2B5EF4-FFF2-40B4-BE49-F238E27FC236}">
                    <a16:creationId xmlns:a16="http://schemas.microsoft.com/office/drawing/2014/main" id="{FE706DB3-DC8E-43A4-BB81-9161232E6CEC}"/>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3" name="Rectangle 32">
                <a:extLst>
                  <a:ext uri="{FF2B5EF4-FFF2-40B4-BE49-F238E27FC236}">
                    <a16:creationId xmlns:a16="http://schemas.microsoft.com/office/drawing/2014/main" id="{FED5E478-C4C9-47C5-9C3A-76AEF87EF1C8}"/>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4" name="Rectangle 33">
                <a:extLst>
                  <a:ext uri="{FF2B5EF4-FFF2-40B4-BE49-F238E27FC236}">
                    <a16:creationId xmlns:a16="http://schemas.microsoft.com/office/drawing/2014/main" id="{676DCB96-EA05-45EC-BA1A-76678ADCD968}"/>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0,3,r</a:t>
                </a:r>
              </a:p>
            </p:txBody>
          </p:sp>
          <p:sp>
            <p:nvSpPr>
              <p:cNvPr id="35" name="Rectangle 34">
                <a:extLst>
                  <a:ext uri="{FF2B5EF4-FFF2-40B4-BE49-F238E27FC236}">
                    <a16:creationId xmlns:a16="http://schemas.microsoft.com/office/drawing/2014/main" id="{7151D6DC-E8E9-4027-A209-3342A7FC5939}"/>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0,2,d</a:t>
                </a:r>
              </a:p>
            </p:txBody>
          </p:sp>
          <p:sp>
            <p:nvSpPr>
              <p:cNvPr id="36" name="Rectangle 35">
                <a:extLst>
                  <a:ext uri="{FF2B5EF4-FFF2-40B4-BE49-F238E27FC236}">
                    <a16:creationId xmlns:a16="http://schemas.microsoft.com/office/drawing/2014/main" id="{6A5CA69C-8E13-41B6-AE64-A357E4893C42}"/>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0,1,d</a:t>
                </a:r>
              </a:p>
            </p:txBody>
          </p:sp>
          <p:sp>
            <p:nvSpPr>
              <p:cNvPr id="37" name="Rectangle 36">
                <a:extLst>
                  <a:ext uri="{FF2B5EF4-FFF2-40B4-BE49-F238E27FC236}">
                    <a16:creationId xmlns:a16="http://schemas.microsoft.com/office/drawing/2014/main" id="{4BC52AEF-31CC-4A3D-9A23-F30C6C26BE00}"/>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latin typeface="Arial Narrow" panose="020B0606020202030204" pitchFamily="34" charset="0"/>
                  </a:rPr>
                  <a:t>0,0,d</a:t>
                </a:r>
              </a:p>
            </p:txBody>
          </p:sp>
          <p:sp>
            <p:nvSpPr>
              <p:cNvPr id="38" name="TextBox 37">
                <a:extLst>
                  <a:ext uri="{FF2B5EF4-FFF2-40B4-BE49-F238E27FC236}">
                    <a16:creationId xmlns:a16="http://schemas.microsoft.com/office/drawing/2014/main" id="{62F040A0-880F-49EB-B3BE-DC688B419A85}"/>
                  </a:ext>
                </a:extLst>
              </p:cNvPr>
              <p:cNvSpPr txBox="1"/>
              <p:nvPr/>
            </p:nvSpPr>
            <p:spPr>
              <a:xfrm>
                <a:off x="6908118" y="4504553"/>
                <a:ext cx="327773" cy="365461"/>
              </a:xfrm>
              <a:prstGeom prst="rect">
                <a:avLst/>
              </a:prstGeom>
              <a:noFill/>
            </p:spPr>
            <p:txBody>
              <a:bodyPr wrap="none" rtlCol="0">
                <a:spAutoFit/>
              </a:bodyPr>
              <a:lstStyle/>
              <a:p>
                <a:r>
                  <a:rPr lang="en-US" sz="1400" dirty="0">
                    <a:latin typeface="Myriad Pro" panose="020B0503030403020204" pitchFamily="34" charset="0"/>
                  </a:rPr>
                  <a:t>0</a:t>
                </a:r>
              </a:p>
            </p:txBody>
          </p:sp>
          <p:sp>
            <p:nvSpPr>
              <p:cNvPr id="39" name="TextBox 38">
                <a:extLst>
                  <a:ext uri="{FF2B5EF4-FFF2-40B4-BE49-F238E27FC236}">
                    <a16:creationId xmlns:a16="http://schemas.microsoft.com/office/drawing/2014/main" id="{B81C8E3E-21E6-494F-8BE2-DA7336D77D12}"/>
                  </a:ext>
                </a:extLst>
              </p:cNvPr>
              <p:cNvSpPr txBox="1"/>
              <p:nvPr/>
            </p:nvSpPr>
            <p:spPr>
              <a:xfrm>
                <a:off x="6908118" y="3974480"/>
                <a:ext cx="327773" cy="365461"/>
              </a:xfrm>
              <a:prstGeom prst="rect">
                <a:avLst/>
              </a:prstGeom>
              <a:noFill/>
            </p:spPr>
            <p:txBody>
              <a:bodyPr wrap="none" rtlCol="0">
                <a:spAutoFit/>
              </a:bodyPr>
              <a:lstStyle/>
              <a:p>
                <a:r>
                  <a:rPr lang="en-US" sz="1400" dirty="0">
                    <a:latin typeface="Myriad Pro" panose="020B0503030403020204" pitchFamily="34" charset="0"/>
                  </a:rPr>
                  <a:t>1</a:t>
                </a:r>
              </a:p>
            </p:txBody>
          </p:sp>
          <p:sp>
            <p:nvSpPr>
              <p:cNvPr id="40" name="TextBox 39">
                <a:extLst>
                  <a:ext uri="{FF2B5EF4-FFF2-40B4-BE49-F238E27FC236}">
                    <a16:creationId xmlns:a16="http://schemas.microsoft.com/office/drawing/2014/main" id="{13E86CAC-ACD9-48D9-B00C-94147C2ADC94}"/>
                  </a:ext>
                </a:extLst>
              </p:cNvPr>
              <p:cNvSpPr txBox="1"/>
              <p:nvPr/>
            </p:nvSpPr>
            <p:spPr>
              <a:xfrm>
                <a:off x="6908118" y="3444409"/>
                <a:ext cx="327773" cy="365461"/>
              </a:xfrm>
              <a:prstGeom prst="rect">
                <a:avLst/>
              </a:prstGeom>
              <a:noFill/>
            </p:spPr>
            <p:txBody>
              <a:bodyPr wrap="none" rtlCol="0">
                <a:spAutoFit/>
              </a:bodyPr>
              <a:lstStyle/>
              <a:p>
                <a:r>
                  <a:rPr lang="en-US" sz="1400" dirty="0">
                    <a:latin typeface="Myriad Pro" panose="020B0503030403020204" pitchFamily="34" charset="0"/>
                  </a:rPr>
                  <a:t>2</a:t>
                </a:r>
              </a:p>
            </p:txBody>
          </p:sp>
          <p:sp>
            <p:nvSpPr>
              <p:cNvPr id="41" name="TextBox 40">
                <a:extLst>
                  <a:ext uri="{FF2B5EF4-FFF2-40B4-BE49-F238E27FC236}">
                    <a16:creationId xmlns:a16="http://schemas.microsoft.com/office/drawing/2014/main" id="{DB187D9C-1648-4EB4-8515-81DB2A7F7DF0}"/>
                  </a:ext>
                </a:extLst>
              </p:cNvPr>
              <p:cNvSpPr txBox="1"/>
              <p:nvPr/>
            </p:nvSpPr>
            <p:spPr>
              <a:xfrm>
                <a:off x="6908118" y="2914338"/>
                <a:ext cx="327773" cy="365461"/>
              </a:xfrm>
              <a:prstGeom prst="rect">
                <a:avLst/>
              </a:prstGeom>
              <a:noFill/>
            </p:spPr>
            <p:txBody>
              <a:bodyPr wrap="none" rtlCol="0">
                <a:spAutoFit/>
              </a:bodyPr>
              <a:lstStyle/>
              <a:p>
                <a:r>
                  <a:rPr lang="en-US" sz="1400" dirty="0">
                    <a:latin typeface="Myriad Pro" panose="020B0503030403020204" pitchFamily="34" charset="0"/>
                  </a:rPr>
                  <a:t>3</a:t>
                </a:r>
              </a:p>
            </p:txBody>
          </p:sp>
          <p:sp>
            <p:nvSpPr>
              <p:cNvPr id="42" name="TextBox 41">
                <a:extLst>
                  <a:ext uri="{FF2B5EF4-FFF2-40B4-BE49-F238E27FC236}">
                    <a16:creationId xmlns:a16="http://schemas.microsoft.com/office/drawing/2014/main" id="{8A387D8D-8150-4CBE-9425-AE9175D5E0CF}"/>
                  </a:ext>
                </a:extLst>
              </p:cNvPr>
              <p:cNvSpPr txBox="1"/>
              <p:nvPr/>
            </p:nvSpPr>
            <p:spPr>
              <a:xfrm>
                <a:off x="6908118" y="2384267"/>
                <a:ext cx="327773" cy="365461"/>
              </a:xfrm>
              <a:prstGeom prst="rect">
                <a:avLst/>
              </a:prstGeom>
              <a:noFill/>
            </p:spPr>
            <p:txBody>
              <a:bodyPr wrap="none" rtlCol="0">
                <a:spAutoFit/>
              </a:bodyPr>
              <a:lstStyle/>
              <a:p>
                <a:r>
                  <a:rPr lang="en-US" sz="1400" dirty="0">
                    <a:latin typeface="Myriad Pro" panose="020B0503030403020204" pitchFamily="34" charset="0"/>
                  </a:rPr>
                  <a:t>4</a:t>
                </a:r>
              </a:p>
            </p:txBody>
          </p:sp>
          <p:sp>
            <p:nvSpPr>
              <p:cNvPr id="43" name="TextBox 42">
                <a:extLst>
                  <a:ext uri="{FF2B5EF4-FFF2-40B4-BE49-F238E27FC236}">
                    <a16:creationId xmlns:a16="http://schemas.microsoft.com/office/drawing/2014/main" id="{DE02A35F-5921-4268-AC63-D9068E01EB61}"/>
                  </a:ext>
                </a:extLst>
              </p:cNvPr>
              <p:cNvSpPr txBox="1"/>
              <p:nvPr/>
            </p:nvSpPr>
            <p:spPr>
              <a:xfrm>
                <a:off x="6908118" y="1854197"/>
                <a:ext cx="327773" cy="365461"/>
              </a:xfrm>
              <a:prstGeom prst="rect">
                <a:avLst/>
              </a:prstGeom>
              <a:noFill/>
            </p:spPr>
            <p:txBody>
              <a:bodyPr wrap="none" rtlCol="0">
                <a:spAutoFit/>
              </a:bodyPr>
              <a:lstStyle/>
              <a:p>
                <a:r>
                  <a:rPr lang="en-US" sz="1400" dirty="0">
                    <a:latin typeface="Myriad Pro" panose="020B0503030403020204" pitchFamily="34" charset="0"/>
                  </a:rPr>
                  <a:t>5</a:t>
                </a:r>
              </a:p>
            </p:txBody>
          </p:sp>
          <p:sp>
            <p:nvSpPr>
              <p:cNvPr id="44" name="TextBox 43">
                <a:extLst>
                  <a:ext uri="{FF2B5EF4-FFF2-40B4-BE49-F238E27FC236}">
                    <a16:creationId xmlns:a16="http://schemas.microsoft.com/office/drawing/2014/main" id="{C7D0D101-2385-49B4-853E-CF79BB80E534}"/>
                  </a:ext>
                </a:extLst>
              </p:cNvPr>
              <p:cNvSpPr txBox="1"/>
              <p:nvPr/>
            </p:nvSpPr>
            <p:spPr>
              <a:xfrm>
                <a:off x="6908118" y="1324125"/>
                <a:ext cx="327773" cy="365461"/>
              </a:xfrm>
              <a:prstGeom prst="rect">
                <a:avLst/>
              </a:prstGeom>
              <a:noFill/>
            </p:spPr>
            <p:txBody>
              <a:bodyPr wrap="none" rtlCol="0">
                <a:spAutoFit/>
              </a:bodyPr>
              <a:lstStyle/>
              <a:p>
                <a:r>
                  <a:rPr lang="en-US" sz="1400" dirty="0">
                    <a:latin typeface="Myriad Pro" panose="020B0503030403020204" pitchFamily="34" charset="0"/>
                  </a:rPr>
                  <a:t>6</a:t>
                </a:r>
              </a:p>
            </p:txBody>
          </p:sp>
          <p:sp>
            <p:nvSpPr>
              <p:cNvPr id="45" name="Rectangle 44">
                <a:extLst>
                  <a:ext uri="{FF2B5EF4-FFF2-40B4-BE49-F238E27FC236}">
                    <a16:creationId xmlns:a16="http://schemas.microsoft.com/office/drawing/2014/main" id="{9C10473A-D076-455A-ACA2-C4BC38D57C45}"/>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4</a:t>
                </a:r>
              </a:p>
            </p:txBody>
          </p:sp>
          <p:sp>
            <p:nvSpPr>
              <p:cNvPr id="46" name="TextBox 45">
                <a:extLst>
                  <a:ext uri="{FF2B5EF4-FFF2-40B4-BE49-F238E27FC236}">
                    <a16:creationId xmlns:a16="http://schemas.microsoft.com/office/drawing/2014/main" id="{777E26AF-EB63-41C6-9F6F-E3B8B6035BD9}"/>
                  </a:ext>
                </a:extLst>
              </p:cNvPr>
              <p:cNvSpPr txBox="1"/>
              <p:nvPr/>
            </p:nvSpPr>
            <p:spPr>
              <a:xfrm>
                <a:off x="6908118" y="5416632"/>
                <a:ext cx="526340" cy="365461"/>
              </a:xfrm>
              <a:prstGeom prst="rect">
                <a:avLst/>
              </a:prstGeom>
              <a:noFill/>
            </p:spPr>
            <p:txBody>
              <a:bodyPr wrap="none" rtlCol="0">
                <a:spAutoFit/>
              </a:bodyPr>
              <a:lstStyle/>
              <a:p>
                <a:r>
                  <a:rPr lang="en-US" sz="1400" dirty="0">
                    <a:latin typeface="Myriad Pro" panose="020B0503030403020204" pitchFamily="34" charset="0"/>
                  </a:rPr>
                  <a:t>top</a:t>
                </a:r>
              </a:p>
            </p:txBody>
          </p:sp>
          <p:sp>
            <p:nvSpPr>
              <p:cNvPr id="47" name="Rectangle 46">
                <a:extLst>
                  <a:ext uri="{FF2B5EF4-FFF2-40B4-BE49-F238E27FC236}">
                    <a16:creationId xmlns:a16="http://schemas.microsoft.com/office/drawing/2014/main" id="{1406120A-1643-4F76-9269-C34AE7903870}"/>
                  </a:ext>
                </a:extLst>
              </p:cNvPr>
              <p:cNvSpPr/>
              <p:nvPr/>
            </p:nvSpPr>
            <p:spPr>
              <a:xfrm>
                <a:off x="6217930" y="2318482"/>
                <a:ext cx="526853" cy="526853"/>
              </a:xfrm>
              <a:prstGeom prst="rect">
                <a:avLst/>
              </a:prstGeom>
              <a:solidFill>
                <a:schemeClr val="bg1"/>
              </a:solidFill>
              <a:ln w="28575">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1,3,u</a:t>
                </a:r>
              </a:p>
            </p:txBody>
          </p:sp>
        </p:grpSp>
        <p:pic>
          <p:nvPicPr>
            <p:cNvPr id="48" name="Graphic 47" descr="Circle with left arrow">
              <a:extLst>
                <a:ext uri="{FF2B5EF4-FFF2-40B4-BE49-F238E27FC236}">
                  <a16:creationId xmlns:a16="http://schemas.microsoft.com/office/drawing/2014/main" id="{FC046091-3D78-4364-B7C8-2373D6BDD1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417104" y="3397837"/>
              <a:ext cx="605883" cy="605883"/>
            </a:xfrm>
            <a:prstGeom prst="rect">
              <a:avLst/>
            </a:prstGeom>
          </p:spPr>
        </p:pic>
      </p:grpSp>
      <p:sp>
        <p:nvSpPr>
          <p:cNvPr id="50" name="Rectangle 49">
            <a:extLst>
              <a:ext uri="{FF2B5EF4-FFF2-40B4-BE49-F238E27FC236}">
                <a16:creationId xmlns:a16="http://schemas.microsoft.com/office/drawing/2014/main" id="{CE1B03FB-2775-4464-9021-9EDFB2F580E4}"/>
              </a:ext>
            </a:extLst>
          </p:cNvPr>
          <p:cNvSpPr/>
          <p:nvPr/>
        </p:nvSpPr>
        <p:spPr>
          <a:xfrm>
            <a:off x="5606094" y="2882585"/>
            <a:ext cx="443695" cy="2198022"/>
          </a:xfrm>
          <a:prstGeom prst="rect">
            <a:avLst/>
          </a:prstGeom>
          <a:noFill/>
          <a:ln>
            <a:solidFill>
              <a:srgbClr val="00000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255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C9B87E-B3F6-437D-BDAD-D5B333F1075E}"/>
              </a:ext>
            </a:extLst>
          </p:cNvPr>
          <p:cNvSpPr/>
          <p:nvPr/>
        </p:nvSpPr>
        <p:spPr>
          <a:xfrm>
            <a:off x="1431073" y="2706173"/>
            <a:ext cx="5382322" cy="1815882"/>
          </a:xfrm>
          <a:prstGeom prst="rect">
            <a:avLst/>
          </a:prstGeom>
        </p:spPr>
        <p:txBody>
          <a:bodyPr wrap="square">
            <a:spAutoFit/>
          </a:bodyPr>
          <a:lstStyle/>
          <a:p>
            <a:pPr>
              <a:tabLst>
                <a:tab pos="346075" algn="l"/>
                <a:tab pos="692150" algn="l"/>
              </a:tabLst>
            </a:pPr>
            <a:r>
              <a:rPr lang="en-US" sz="2800" dirty="0">
                <a:latin typeface="Myriad Pro" panose="020B0503030403020204" pitchFamily="34" charset="0"/>
              </a:rPr>
              <a:t>while !</a:t>
            </a:r>
            <a:r>
              <a:rPr lang="en-US" sz="2800" dirty="0" err="1">
                <a:latin typeface="Myriad Pro" panose="020B0503030403020204" pitchFamily="34" charset="0"/>
              </a:rPr>
              <a:t>myStack.isEmpty</a:t>
            </a:r>
            <a:r>
              <a:rPr lang="en-US" sz="2800" dirty="0">
                <a:latin typeface="Myriad Pro" panose="020B0503030403020204" pitchFamily="34" charset="0"/>
              </a:rPr>
              <a:t>() do</a:t>
            </a:r>
          </a:p>
          <a:p>
            <a:pPr>
              <a:tabLst>
                <a:tab pos="346075" algn="l"/>
                <a:tab pos="692150" algn="l"/>
              </a:tabLst>
            </a:pPr>
            <a:r>
              <a:rPr lang="en-US" sz="2800" dirty="0">
                <a:latin typeface="Myriad Pro" panose="020B0503030403020204" pitchFamily="34" charset="0"/>
              </a:rPr>
              <a:t>	</a:t>
            </a:r>
            <a:r>
              <a:rPr lang="en-US" sz="2800" dirty="0" err="1">
                <a:latin typeface="Myriad Pro" panose="020B0503030403020204" pitchFamily="34" charset="0"/>
              </a:rPr>
              <a:t>nextLocation</a:t>
            </a:r>
            <a:r>
              <a:rPr lang="en-US" sz="2800" dirty="0">
                <a:latin typeface="Myriad Pro" panose="020B0503030403020204" pitchFamily="34" charset="0"/>
              </a:rPr>
              <a:t> = </a:t>
            </a:r>
            <a:r>
              <a:rPr lang="en-US" sz="2800" dirty="0" err="1">
                <a:latin typeface="Myriad Pro" panose="020B0503030403020204" pitchFamily="34" charset="0"/>
              </a:rPr>
              <a:t>myStack.pop</a:t>
            </a:r>
            <a:r>
              <a:rPr lang="en-US" sz="2800" dirty="0">
                <a:latin typeface="Myriad Pro" panose="020B0503030403020204" pitchFamily="34" charset="0"/>
              </a:rPr>
              <a:t>()</a:t>
            </a:r>
          </a:p>
          <a:p>
            <a:pPr>
              <a:tabLst>
                <a:tab pos="346075" algn="l"/>
                <a:tab pos="692150" algn="l"/>
              </a:tabLst>
            </a:pPr>
            <a:r>
              <a:rPr lang="en-US" sz="2800" dirty="0">
                <a:latin typeface="Myriad Pro" panose="020B0503030403020204" pitchFamily="34" charset="0"/>
              </a:rPr>
              <a:t>	</a:t>
            </a:r>
            <a:r>
              <a:rPr lang="en-US" sz="2800" dirty="0" err="1">
                <a:latin typeface="Myriad Pro" panose="020B0503030403020204" pitchFamily="34" charset="0"/>
              </a:rPr>
              <a:t>moveTo</a:t>
            </a:r>
            <a:r>
              <a:rPr lang="en-US" sz="2800" dirty="0">
                <a:latin typeface="Myriad Pro" panose="020B0503030403020204" pitchFamily="34" charset="0"/>
              </a:rPr>
              <a:t>(</a:t>
            </a:r>
            <a:r>
              <a:rPr lang="en-US" sz="2800" dirty="0" err="1">
                <a:latin typeface="Myriad Pro" panose="020B0503030403020204" pitchFamily="34" charset="0"/>
              </a:rPr>
              <a:t>nextLocation</a:t>
            </a:r>
            <a:r>
              <a:rPr lang="en-US" sz="2800" dirty="0">
                <a:latin typeface="Myriad Pro" panose="020B0503030403020204" pitchFamily="34" charset="0"/>
              </a:rPr>
              <a:t>)</a:t>
            </a:r>
          </a:p>
          <a:p>
            <a:pPr>
              <a:tabLst>
                <a:tab pos="346075" algn="l"/>
                <a:tab pos="692150" algn="l"/>
              </a:tabLst>
            </a:pPr>
            <a:r>
              <a:rPr lang="en-US" sz="2800" dirty="0">
                <a:latin typeface="Myriad Pro" panose="020B0503030403020204" pitchFamily="34" charset="0"/>
              </a:rPr>
              <a:t>end while</a:t>
            </a:r>
            <a:endParaRPr lang="en-US" sz="2800" dirty="0">
              <a:effectLst/>
              <a:latin typeface="Myriad Pro" panose="020B0503030403020204" pitchFamily="34" charset="0"/>
            </a:endParaRPr>
          </a:p>
        </p:txBody>
      </p:sp>
      <p:sp>
        <p:nvSpPr>
          <p:cNvPr id="3" name="TextBox 2">
            <a:extLst>
              <a:ext uri="{FF2B5EF4-FFF2-40B4-BE49-F238E27FC236}">
                <a16:creationId xmlns:a16="http://schemas.microsoft.com/office/drawing/2014/main" id="{5504359E-B4BB-45D2-8261-3B7F042F17C3}"/>
              </a:ext>
            </a:extLst>
          </p:cNvPr>
          <p:cNvSpPr txBox="1"/>
          <p:nvPr/>
        </p:nvSpPr>
        <p:spPr>
          <a:xfrm>
            <a:off x="1159726" y="869794"/>
            <a:ext cx="4768550" cy="523220"/>
          </a:xfrm>
          <a:prstGeom prst="rect">
            <a:avLst/>
          </a:prstGeom>
          <a:noFill/>
        </p:spPr>
        <p:txBody>
          <a:bodyPr wrap="none" rtlCol="0">
            <a:spAutoFit/>
          </a:bodyPr>
          <a:lstStyle/>
          <a:p>
            <a:r>
              <a:rPr lang="en-US" sz="2800" dirty="0">
                <a:latin typeface="Myriad Pro" panose="020B0503030403020204" pitchFamily="34" charset="0"/>
              </a:rPr>
              <a:t>Next … finding our way home!</a:t>
            </a:r>
          </a:p>
        </p:txBody>
      </p:sp>
    </p:spTree>
    <p:extLst>
      <p:ext uri="{BB962C8B-B14F-4D97-AF65-F5344CB8AC3E}">
        <p14:creationId xmlns:p14="http://schemas.microsoft.com/office/powerpoint/2010/main" val="1976521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256D5-3632-4A4E-A57D-40D3DED9E94F}"/>
              </a:ext>
            </a:extLst>
          </p:cNvPr>
          <p:cNvSpPr txBox="1"/>
          <p:nvPr/>
        </p:nvSpPr>
        <p:spPr>
          <a:xfrm>
            <a:off x="1159726" y="869794"/>
            <a:ext cx="4768550" cy="523220"/>
          </a:xfrm>
          <a:prstGeom prst="rect">
            <a:avLst/>
          </a:prstGeom>
          <a:noFill/>
        </p:spPr>
        <p:txBody>
          <a:bodyPr wrap="none" rtlCol="0">
            <a:spAutoFit/>
          </a:bodyPr>
          <a:lstStyle/>
          <a:p>
            <a:r>
              <a:rPr lang="en-US" sz="2800" dirty="0">
                <a:latin typeface="Myriad Pro" panose="020B0503030403020204" pitchFamily="34" charset="0"/>
              </a:rPr>
              <a:t>Next … finding our way home!</a:t>
            </a:r>
          </a:p>
        </p:txBody>
      </p:sp>
      <p:grpSp>
        <p:nvGrpSpPr>
          <p:cNvPr id="49" name="Group 48">
            <a:extLst>
              <a:ext uri="{FF2B5EF4-FFF2-40B4-BE49-F238E27FC236}">
                <a16:creationId xmlns:a16="http://schemas.microsoft.com/office/drawing/2014/main" id="{D53EC6E4-50FF-47C4-9ED0-F4674CD64933}"/>
              </a:ext>
            </a:extLst>
          </p:cNvPr>
          <p:cNvGrpSpPr/>
          <p:nvPr/>
        </p:nvGrpSpPr>
        <p:grpSpPr>
          <a:xfrm>
            <a:off x="912752" y="1657444"/>
            <a:ext cx="5717859" cy="4191195"/>
            <a:chOff x="689726" y="1534781"/>
            <a:chExt cx="6789507" cy="4976714"/>
          </a:xfrm>
        </p:grpSpPr>
        <p:sp>
          <p:nvSpPr>
            <p:cNvPr id="3" name="Rectangle 2">
              <a:extLst>
                <a:ext uri="{FF2B5EF4-FFF2-40B4-BE49-F238E27FC236}">
                  <a16:creationId xmlns:a16="http://schemas.microsoft.com/office/drawing/2014/main" id="{1DE57F54-AA44-4205-849C-CA218AC79D91}"/>
                </a:ext>
              </a:extLst>
            </p:cNvPr>
            <p:cNvSpPr/>
            <p:nvPr/>
          </p:nvSpPr>
          <p:spPr>
            <a:xfrm>
              <a:off x="115972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Rectangle 3">
              <a:extLst>
                <a:ext uri="{FF2B5EF4-FFF2-40B4-BE49-F238E27FC236}">
                  <a16:creationId xmlns:a16="http://schemas.microsoft.com/office/drawing/2014/main" id="{F14AC4DC-7BBF-46DD-BA32-90290417641D}"/>
                </a:ext>
              </a:extLst>
            </p:cNvPr>
            <p:cNvSpPr/>
            <p:nvPr/>
          </p:nvSpPr>
          <p:spPr>
            <a:xfrm>
              <a:off x="189124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2F340CB3-1315-49B3-9D10-7AE8088B5066}"/>
                </a:ext>
              </a:extLst>
            </p:cNvPr>
            <p:cNvSpPr/>
            <p:nvPr/>
          </p:nvSpPr>
          <p:spPr>
            <a:xfrm>
              <a:off x="262276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Rectangle 5">
              <a:extLst>
                <a:ext uri="{FF2B5EF4-FFF2-40B4-BE49-F238E27FC236}">
                  <a16:creationId xmlns:a16="http://schemas.microsoft.com/office/drawing/2014/main" id="{2250CF30-5F29-49AA-8D5B-46660084C8CC}"/>
                </a:ext>
              </a:extLst>
            </p:cNvPr>
            <p:cNvSpPr/>
            <p:nvPr/>
          </p:nvSpPr>
          <p:spPr>
            <a:xfrm>
              <a:off x="335428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Rectangle 6">
              <a:extLst>
                <a:ext uri="{FF2B5EF4-FFF2-40B4-BE49-F238E27FC236}">
                  <a16:creationId xmlns:a16="http://schemas.microsoft.com/office/drawing/2014/main" id="{35F76796-8679-49D9-B4A9-F9E8BC39A82E}"/>
                </a:ext>
              </a:extLst>
            </p:cNvPr>
            <p:cNvSpPr/>
            <p:nvPr/>
          </p:nvSpPr>
          <p:spPr>
            <a:xfrm>
              <a:off x="4085806" y="1904113"/>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a:extLst>
                <a:ext uri="{FF2B5EF4-FFF2-40B4-BE49-F238E27FC236}">
                  <a16:creationId xmlns:a16="http://schemas.microsoft.com/office/drawing/2014/main" id="{768688BB-990A-4DDB-8A47-9EB98C17DF03}"/>
                </a:ext>
              </a:extLst>
            </p:cNvPr>
            <p:cNvSpPr/>
            <p:nvPr/>
          </p:nvSpPr>
          <p:spPr>
            <a:xfrm>
              <a:off x="115972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Rectangle 8">
              <a:extLst>
                <a:ext uri="{FF2B5EF4-FFF2-40B4-BE49-F238E27FC236}">
                  <a16:creationId xmlns:a16="http://schemas.microsoft.com/office/drawing/2014/main" id="{6ECBA2F3-299B-4308-8186-907A8BAEB4CC}"/>
                </a:ext>
              </a:extLst>
            </p:cNvPr>
            <p:cNvSpPr/>
            <p:nvPr/>
          </p:nvSpPr>
          <p:spPr>
            <a:xfrm>
              <a:off x="1891246" y="2619566"/>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Rectangle 9">
              <a:extLst>
                <a:ext uri="{FF2B5EF4-FFF2-40B4-BE49-F238E27FC236}">
                  <a16:creationId xmlns:a16="http://schemas.microsoft.com/office/drawing/2014/main" id="{69222B48-A1CD-4B74-9AB9-2A1BB7398C7C}"/>
                </a:ext>
              </a:extLst>
            </p:cNvPr>
            <p:cNvSpPr/>
            <p:nvPr/>
          </p:nvSpPr>
          <p:spPr>
            <a:xfrm>
              <a:off x="262276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a:extLst>
                <a:ext uri="{FF2B5EF4-FFF2-40B4-BE49-F238E27FC236}">
                  <a16:creationId xmlns:a16="http://schemas.microsoft.com/office/drawing/2014/main" id="{C743AA99-6AD8-4AC3-ABE1-0E398D492080}"/>
                </a:ext>
              </a:extLst>
            </p:cNvPr>
            <p:cNvSpPr/>
            <p:nvPr/>
          </p:nvSpPr>
          <p:spPr>
            <a:xfrm>
              <a:off x="335428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a:extLst>
                <a:ext uri="{FF2B5EF4-FFF2-40B4-BE49-F238E27FC236}">
                  <a16:creationId xmlns:a16="http://schemas.microsoft.com/office/drawing/2014/main" id="{2F81E265-0EF4-4AE0-BC54-556C2C193D85}"/>
                </a:ext>
              </a:extLst>
            </p:cNvPr>
            <p:cNvSpPr/>
            <p:nvPr/>
          </p:nvSpPr>
          <p:spPr>
            <a:xfrm>
              <a:off x="408580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a:extLst>
                <a:ext uri="{FF2B5EF4-FFF2-40B4-BE49-F238E27FC236}">
                  <a16:creationId xmlns:a16="http://schemas.microsoft.com/office/drawing/2014/main" id="{5950AD1B-7FF1-41A2-B94F-AEC1DB0DDD18}"/>
                </a:ext>
              </a:extLst>
            </p:cNvPr>
            <p:cNvSpPr/>
            <p:nvPr/>
          </p:nvSpPr>
          <p:spPr>
            <a:xfrm>
              <a:off x="115972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281B7D86-7AE8-412E-9C07-87A53FFE3D41}"/>
                </a:ext>
              </a:extLst>
            </p:cNvPr>
            <p:cNvSpPr/>
            <p:nvPr/>
          </p:nvSpPr>
          <p:spPr>
            <a:xfrm>
              <a:off x="189124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a:extLst>
                <a:ext uri="{FF2B5EF4-FFF2-40B4-BE49-F238E27FC236}">
                  <a16:creationId xmlns:a16="http://schemas.microsoft.com/office/drawing/2014/main" id="{45C58AD0-EAA8-486A-BFB3-5DFAE0274E93}"/>
                </a:ext>
              </a:extLst>
            </p:cNvPr>
            <p:cNvSpPr/>
            <p:nvPr/>
          </p:nvSpPr>
          <p:spPr>
            <a:xfrm>
              <a:off x="262276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Rectangle 15">
              <a:extLst>
                <a:ext uri="{FF2B5EF4-FFF2-40B4-BE49-F238E27FC236}">
                  <a16:creationId xmlns:a16="http://schemas.microsoft.com/office/drawing/2014/main" id="{7C6B237F-6D3F-4670-903B-9BD6F5D65C7F}"/>
                </a:ext>
              </a:extLst>
            </p:cNvPr>
            <p:cNvSpPr/>
            <p:nvPr/>
          </p:nvSpPr>
          <p:spPr>
            <a:xfrm>
              <a:off x="335428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a:extLst>
                <a:ext uri="{FF2B5EF4-FFF2-40B4-BE49-F238E27FC236}">
                  <a16:creationId xmlns:a16="http://schemas.microsoft.com/office/drawing/2014/main" id="{9E575CF3-1D84-4643-9DC0-2C9176E74502}"/>
                </a:ext>
              </a:extLst>
            </p:cNvPr>
            <p:cNvSpPr/>
            <p:nvPr/>
          </p:nvSpPr>
          <p:spPr>
            <a:xfrm>
              <a:off x="408580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tangle 17">
              <a:extLst>
                <a:ext uri="{FF2B5EF4-FFF2-40B4-BE49-F238E27FC236}">
                  <a16:creationId xmlns:a16="http://schemas.microsoft.com/office/drawing/2014/main" id="{81CD653B-2302-4BF5-840A-3EE1938D38DB}"/>
                </a:ext>
              </a:extLst>
            </p:cNvPr>
            <p:cNvSpPr/>
            <p:nvPr/>
          </p:nvSpPr>
          <p:spPr>
            <a:xfrm>
              <a:off x="115972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a:extLst>
                <a:ext uri="{FF2B5EF4-FFF2-40B4-BE49-F238E27FC236}">
                  <a16:creationId xmlns:a16="http://schemas.microsoft.com/office/drawing/2014/main" id="{D37052B6-DBB4-429D-A979-D648F9CCC216}"/>
                </a:ext>
              </a:extLst>
            </p:cNvPr>
            <p:cNvSpPr/>
            <p:nvPr/>
          </p:nvSpPr>
          <p:spPr>
            <a:xfrm>
              <a:off x="189124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E5377C16-2B24-436A-99AF-034AED6D8B64}"/>
                </a:ext>
              </a:extLst>
            </p:cNvPr>
            <p:cNvSpPr/>
            <p:nvPr/>
          </p:nvSpPr>
          <p:spPr>
            <a:xfrm>
              <a:off x="262276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0524B7B6-415E-4BA7-9CC4-16C074FEB13D}"/>
                </a:ext>
              </a:extLst>
            </p:cNvPr>
            <p:cNvSpPr/>
            <p:nvPr/>
          </p:nvSpPr>
          <p:spPr>
            <a:xfrm>
              <a:off x="335428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a:extLst>
                <a:ext uri="{FF2B5EF4-FFF2-40B4-BE49-F238E27FC236}">
                  <a16:creationId xmlns:a16="http://schemas.microsoft.com/office/drawing/2014/main" id="{DA4A3CD0-E71B-44A7-8708-F9AFE2421D08}"/>
                </a:ext>
              </a:extLst>
            </p:cNvPr>
            <p:cNvSpPr/>
            <p:nvPr/>
          </p:nvSpPr>
          <p:spPr>
            <a:xfrm>
              <a:off x="408580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TextBox 22">
              <a:extLst>
                <a:ext uri="{FF2B5EF4-FFF2-40B4-BE49-F238E27FC236}">
                  <a16:creationId xmlns:a16="http://schemas.microsoft.com/office/drawing/2014/main" id="{E9EEBCB0-D3BA-480D-9535-C5105665A671}"/>
                </a:ext>
              </a:extLst>
            </p:cNvPr>
            <p:cNvSpPr txBox="1"/>
            <p:nvPr/>
          </p:nvSpPr>
          <p:spPr>
            <a:xfrm>
              <a:off x="689726" y="1534781"/>
              <a:ext cx="480048" cy="365461"/>
            </a:xfrm>
            <a:prstGeom prst="rect">
              <a:avLst/>
            </a:prstGeom>
            <a:noFill/>
          </p:spPr>
          <p:txBody>
            <a:bodyPr wrap="none" rtlCol="0">
              <a:spAutoFit/>
            </a:bodyPr>
            <a:lstStyle/>
            <a:p>
              <a:r>
                <a:rPr lang="en-US" sz="1400" dirty="0">
                  <a:latin typeface="Myriad Pro" panose="020B0503030403020204" pitchFamily="34" charset="0"/>
                </a:rPr>
                <a:t>3,0</a:t>
              </a:r>
            </a:p>
          </p:txBody>
        </p:sp>
        <p:sp>
          <p:nvSpPr>
            <p:cNvPr id="24" name="TextBox 23">
              <a:extLst>
                <a:ext uri="{FF2B5EF4-FFF2-40B4-BE49-F238E27FC236}">
                  <a16:creationId xmlns:a16="http://schemas.microsoft.com/office/drawing/2014/main" id="{1212823F-A5F7-475F-B265-241466DC8BCB}"/>
                </a:ext>
              </a:extLst>
            </p:cNvPr>
            <p:cNvSpPr txBox="1"/>
            <p:nvPr/>
          </p:nvSpPr>
          <p:spPr>
            <a:xfrm>
              <a:off x="4817326" y="1534781"/>
              <a:ext cx="480048" cy="365461"/>
            </a:xfrm>
            <a:prstGeom prst="rect">
              <a:avLst/>
            </a:prstGeom>
            <a:noFill/>
          </p:spPr>
          <p:txBody>
            <a:bodyPr wrap="none" rtlCol="0">
              <a:spAutoFit/>
            </a:bodyPr>
            <a:lstStyle/>
            <a:p>
              <a:r>
                <a:rPr lang="en-US" sz="1400" dirty="0">
                  <a:latin typeface="Myriad Pro" panose="020B0503030403020204" pitchFamily="34" charset="0"/>
                </a:rPr>
                <a:t>3,4</a:t>
              </a:r>
            </a:p>
          </p:txBody>
        </p:sp>
        <p:sp>
          <p:nvSpPr>
            <p:cNvPr id="25" name="TextBox 24">
              <a:extLst>
                <a:ext uri="{FF2B5EF4-FFF2-40B4-BE49-F238E27FC236}">
                  <a16:creationId xmlns:a16="http://schemas.microsoft.com/office/drawing/2014/main" id="{7FAE6BE4-C837-405B-A46A-3C0DC6E5B41D}"/>
                </a:ext>
              </a:extLst>
            </p:cNvPr>
            <p:cNvSpPr txBox="1"/>
            <p:nvPr/>
          </p:nvSpPr>
          <p:spPr>
            <a:xfrm>
              <a:off x="4817326" y="4781992"/>
              <a:ext cx="480048" cy="365461"/>
            </a:xfrm>
            <a:prstGeom prst="rect">
              <a:avLst/>
            </a:prstGeom>
            <a:noFill/>
          </p:spPr>
          <p:txBody>
            <a:bodyPr wrap="none" rtlCol="0">
              <a:spAutoFit/>
            </a:bodyPr>
            <a:lstStyle/>
            <a:p>
              <a:r>
                <a:rPr lang="en-US" sz="1400" dirty="0">
                  <a:latin typeface="Myriad Pro" panose="020B0503030403020204" pitchFamily="34" charset="0"/>
                </a:rPr>
                <a:t>0,4</a:t>
              </a:r>
            </a:p>
          </p:txBody>
        </p:sp>
        <p:sp>
          <p:nvSpPr>
            <p:cNvPr id="26" name="TextBox 25">
              <a:extLst>
                <a:ext uri="{FF2B5EF4-FFF2-40B4-BE49-F238E27FC236}">
                  <a16:creationId xmlns:a16="http://schemas.microsoft.com/office/drawing/2014/main" id="{05E57ED2-114B-4B58-A1BF-FF5741D73DED}"/>
                </a:ext>
              </a:extLst>
            </p:cNvPr>
            <p:cNvSpPr txBox="1"/>
            <p:nvPr/>
          </p:nvSpPr>
          <p:spPr>
            <a:xfrm>
              <a:off x="689726" y="4782318"/>
              <a:ext cx="480048" cy="365461"/>
            </a:xfrm>
            <a:prstGeom prst="rect">
              <a:avLst/>
            </a:prstGeom>
            <a:noFill/>
          </p:spPr>
          <p:txBody>
            <a:bodyPr wrap="none" rtlCol="0">
              <a:spAutoFit/>
            </a:bodyPr>
            <a:lstStyle/>
            <a:p>
              <a:r>
                <a:rPr lang="en-US" sz="1400" dirty="0">
                  <a:latin typeface="Myriad Pro" panose="020B0503030403020204" pitchFamily="34" charset="0"/>
                </a:rPr>
                <a:t>0,0</a:t>
              </a:r>
            </a:p>
          </p:txBody>
        </p:sp>
        <p:sp>
          <p:nvSpPr>
            <p:cNvPr id="27" name="TextBox 26">
              <a:extLst>
                <a:ext uri="{FF2B5EF4-FFF2-40B4-BE49-F238E27FC236}">
                  <a16:creationId xmlns:a16="http://schemas.microsoft.com/office/drawing/2014/main" id="{FD84E0F5-2C85-4A66-8234-43DB0BF23965}"/>
                </a:ext>
              </a:extLst>
            </p:cNvPr>
            <p:cNvSpPr txBox="1"/>
            <p:nvPr/>
          </p:nvSpPr>
          <p:spPr>
            <a:xfrm>
              <a:off x="1048214" y="5669085"/>
              <a:ext cx="939538" cy="365461"/>
            </a:xfrm>
            <a:prstGeom prst="rect">
              <a:avLst/>
            </a:prstGeom>
            <a:noFill/>
          </p:spPr>
          <p:txBody>
            <a:bodyPr wrap="none" rtlCol="0">
              <a:spAutoFit/>
            </a:bodyPr>
            <a:lstStyle/>
            <a:p>
              <a:r>
                <a:rPr lang="en-US" sz="1400" dirty="0" err="1"/>
                <a:t>startCell</a:t>
              </a:r>
              <a:endParaRPr lang="en-US" sz="1400" dirty="0"/>
            </a:p>
          </p:txBody>
        </p:sp>
        <p:sp>
          <p:nvSpPr>
            <p:cNvPr id="28" name="TextBox 27">
              <a:extLst>
                <a:ext uri="{FF2B5EF4-FFF2-40B4-BE49-F238E27FC236}">
                  <a16:creationId xmlns:a16="http://schemas.microsoft.com/office/drawing/2014/main" id="{8959BC7E-0E73-46AB-92F3-298B33B5518E}"/>
                </a:ext>
              </a:extLst>
            </p:cNvPr>
            <p:cNvSpPr txBox="1"/>
            <p:nvPr/>
          </p:nvSpPr>
          <p:spPr>
            <a:xfrm>
              <a:off x="3129263" y="5678894"/>
              <a:ext cx="903068" cy="365461"/>
            </a:xfrm>
            <a:prstGeom prst="rect">
              <a:avLst/>
            </a:prstGeom>
            <a:noFill/>
          </p:spPr>
          <p:txBody>
            <a:bodyPr wrap="none" rtlCol="0">
              <a:spAutoFit/>
            </a:bodyPr>
            <a:lstStyle/>
            <a:p>
              <a:r>
                <a:rPr lang="en-US" sz="1400" dirty="0" err="1"/>
                <a:t>goalCell</a:t>
              </a:r>
              <a:endParaRPr lang="en-US" sz="1400" dirty="0"/>
            </a:p>
          </p:txBody>
        </p:sp>
        <p:sp>
          <p:nvSpPr>
            <p:cNvPr id="29" name="Rectangle 28">
              <a:extLst>
                <a:ext uri="{FF2B5EF4-FFF2-40B4-BE49-F238E27FC236}">
                  <a16:creationId xmlns:a16="http://schemas.microsoft.com/office/drawing/2014/main" id="{1C776251-5680-4898-A536-484661D96286}"/>
                </a:ext>
              </a:extLst>
            </p:cNvPr>
            <p:cNvSpPr/>
            <p:nvPr/>
          </p:nvSpPr>
          <p:spPr>
            <a:xfrm>
              <a:off x="4252903" y="5585506"/>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1,3</a:t>
              </a:r>
            </a:p>
          </p:txBody>
        </p:sp>
        <p:sp>
          <p:nvSpPr>
            <p:cNvPr id="30" name="Rectangle 29">
              <a:extLst>
                <a:ext uri="{FF2B5EF4-FFF2-40B4-BE49-F238E27FC236}">
                  <a16:creationId xmlns:a16="http://schemas.microsoft.com/office/drawing/2014/main" id="{57381A7D-2804-4CB1-B01F-9BEA39B67538}"/>
                </a:ext>
              </a:extLst>
            </p:cNvPr>
            <p:cNvSpPr/>
            <p:nvPr/>
          </p:nvSpPr>
          <p:spPr>
            <a:xfrm>
              <a:off x="2208146" y="558550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0,0</a:t>
              </a:r>
            </a:p>
          </p:txBody>
        </p:sp>
        <p:grpSp>
          <p:nvGrpSpPr>
            <p:cNvPr id="31" name="Group 30">
              <a:extLst>
                <a:ext uri="{FF2B5EF4-FFF2-40B4-BE49-F238E27FC236}">
                  <a16:creationId xmlns:a16="http://schemas.microsoft.com/office/drawing/2014/main" id="{5D445AC7-408C-4BF0-9CE2-62E1D7BEC091}"/>
                </a:ext>
              </a:extLst>
            </p:cNvPr>
            <p:cNvGrpSpPr/>
            <p:nvPr/>
          </p:nvGrpSpPr>
          <p:grpSpPr>
            <a:xfrm>
              <a:off x="6262701" y="1911547"/>
              <a:ext cx="1216532" cy="4599948"/>
              <a:chOff x="6217926" y="1264776"/>
              <a:chExt cx="1216532" cy="4599948"/>
            </a:xfrm>
          </p:grpSpPr>
          <p:sp>
            <p:nvSpPr>
              <p:cNvPr id="32" name="Rectangle 31">
                <a:extLst>
                  <a:ext uri="{FF2B5EF4-FFF2-40B4-BE49-F238E27FC236}">
                    <a16:creationId xmlns:a16="http://schemas.microsoft.com/office/drawing/2014/main" id="{FE706DB3-DC8E-43A4-BB81-9161232E6CEC}"/>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3" name="Rectangle 32">
                <a:extLst>
                  <a:ext uri="{FF2B5EF4-FFF2-40B4-BE49-F238E27FC236}">
                    <a16:creationId xmlns:a16="http://schemas.microsoft.com/office/drawing/2014/main" id="{FED5E478-C4C9-47C5-9C3A-76AEF87EF1C8}"/>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4" name="Rectangle 33">
                <a:extLst>
                  <a:ext uri="{FF2B5EF4-FFF2-40B4-BE49-F238E27FC236}">
                    <a16:creationId xmlns:a16="http://schemas.microsoft.com/office/drawing/2014/main" id="{676DCB96-EA05-45EC-BA1A-76678ADCD968}"/>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0,3,r</a:t>
                </a:r>
              </a:p>
            </p:txBody>
          </p:sp>
          <p:sp>
            <p:nvSpPr>
              <p:cNvPr id="35" name="Rectangle 34">
                <a:extLst>
                  <a:ext uri="{FF2B5EF4-FFF2-40B4-BE49-F238E27FC236}">
                    <a16:creationId xmlns:a16="http://schemas.microsoft.com/office/drawing/2014/main" id="{7151D6DC-E8E9-4027-A209-3342A7FC5939}"/>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0,2,d</a:t>
                </a:r>
              </a:p>
            </p:txBody>
          </p:sp>
          <p:sp>
            <p:nvSpPr>
              <p:cNvPr id="36" name="Rectangle 35">
                <a:extLst>
                  <a:ext uri="{FF2B5EF4-FFF2-40B4-BE49-F238E27FC236}">
                    <a16:creationId xmlns:a16="http://schemas.microsoft.com/office/drawing/2014/main" id="{6A5CA69C-8E13-41B6-AE64-A357E4893C42}"/>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0,1,d</a:t>
                </a:r>
              </a:p>
            </p:txBody>
          </p:sp>
          <p:sp>
            <p:nvSpPr>
              <p:cNvPr id="37" name="Rectangle 36">
                <a:extLst>
                  <a:ext uri="{FF2B5EF4-FFF2-40B4-BE49-F238E27FC236}">
                    <a16:creationId xmlns:a16="http://schemas.microsoft.com/office/drawing/2014/main" id="{4BC52AEF-31CC-4A3D-9A23-F30C6C26BE00}"/>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latin typeface="Arial Narrow" panose="020B0606020202030204" pitchFamily="34" charset="0"/>
                  </a:rPr>
                  <a:t>0,0,d</a:t>
                </a:r>
              </a:p>
            </p:txBody>
          </p:sp>
          <p:sp>
            <p:nvSpPr>
              <p:cNvPr id="38" name="TextBox 37">
                <a:extLst>
                  <a:ext uri="{FF2B5EF4-FFF2-40B4-BE49-F238E27FC236}">
                    <a16:creationId xmlns:a16="http://schemas.microsoft.com/office/drawing/2014/main" id="{62F040A0-880F-49EB-B3BE-DC688B419A85}"/>
                  </a:ext>
                </a:extLst>
              </p:cNvPr>
              <p:cNvSpPr txBox="1"/>
              <p:nvPr/>
            </p:nvSpPr>
            <p:spPr>
              <a:xfrm>
                <a:off x="6908118" y="4504553"/>
                <a:ext cx="327773" cy="365461"/>
              </a:xfrm>
              <a:prstGeom prst="rect">
                <a:avLst/>
              </a:prstGeom>
              <a:noFill/>
            </p:spPr>
            <p:txBody>
              <a:bodyPr wrap="none" rtlCol="0">
                <a:spAutoFit/>
              </a:bodyPr>
              <a:lstStyle/>
              <a:p>
                <a:r>
                  <a:rPr lang="en-US" sz="1400" dirty="0">
                    <a:latin typeface="Myriad Pro" panose="020B0503030403020204" pitchFamily="34" charset="0"/>
                  </a:rPr>
                  <a:t>0</a:t>
                </a:r>
              </a:p>
            </p:txBody>
          </p:sp>
          <p:sp>
            <p:nvSpPr>
              <p:cNvPr id="39" name="TextBox 38">
                <a:extLst>
                  <a:ext uri="{FF2B5EF4-FFF2-40B4-BE49-F238E27FC236}">
                    <a16:creationId xmlns:a16="http://schemas.microsoft.com/office/drawing/2014/main" id="{B81C8E3E-21E6-494F-8BE2-DA7336D77D12}"/>
                  </a:ext>
                </a:extLst>
              </p:cNvPr>
              <p:cNvSpPr txBox="1"/>
              <p:nvPr/>
            </p:nvSpPr>
            <p:spPr>
              <a:xfrm>
                <a:off x="6908118" y="3974480"/>
                <a:ext cx="327773" cy="365461"/>
              </a:xfrm>
              <a:prstGeom prst="rect">
                <a:avLst/>
              </a:prstGeom>
              <a:noFill/>
            </p:spPr>
            <p:txBody>
              <a:bodyPr wrap="none" rtlCol="0">
                <a:spAutoFit/>
              </a:bodyPr>
              <a:lstStyle/>
              <a:p>
                <a:r>
                  <a:rPr lang="en-US" sz="1400" dirty="0">
                    <a:latin typeface="Myriad Pro" panose="020B0503030403020204" pitchFamily="34" charset="0"/>
                  </a:rPr>
                  <a:t>1</a:t>
                </a:r>
              </a:p>
            </p:txBody>
          </p:sp>
          <p:sp>
            <p:nvSpPr>
              <p:cNvPr id="40" name="TextBox 39">
                <a:extLst>
                  <a:ext uri="{FF2B5EF4-FFF2-40B4-BE49-F238E27FC236}">
                    <a16:creationId xmlns:a16="http://schemas.microsoft.com/office/drawing/2014/main" id="{13E86CAC-ACD9-48D9-B00C-94147C2ADC94}"/>
                  </a:ext>
                </a:extLst>
              </p:cNvPr>
              <p:cNvSpPr txBox="1"/>
              <p:nvPr/>
            </p:nvSpPr>
            <p:spPr>
              <a:xfrm>
                <a:off x="6908118" y="3444409"/>
                <a:ext cx="327773" cy="365461"/>
              </a:xfrm>
              <a:prstGeom prst="rect">
                <a:avLst/>
              </a:prstGeom>
              <a:noFill/>
            </p:spPr>
            <p:txBody>
              <a:bodyPr wrap="none" rtlCol="0">
                <a:spAutoFit/>
              </a:bodyPr>
              <a:lstStyle/>
              <a:p>
                <a:r>
                  <a:rPr lang="en-US" sz="1400" dirty="0">
                    <a:latin typeface="Myriad Pro" panose="020B0503030403020204" pitchFamily="34" charset="0"/>
                  </a:rPr>
                  <a:t>2</a:t>
                </a:r>
              </a:p>
            </p:txBody>
          </p:sp>
          <p:sp>
            <p:nvSpPr>
              <p:cNvPr id="41" name="TextBox 40">
                <a:extLst>
                  <a:ext uri="{FF2B5EF4-FFF2-40B4-BE49-F238E27FC236}">
                    <a16:creationId xmlns:a16="http://schemas.microsoft.com/office/drawing/2014/main" id="{DB187D9C-1648-4EB4-8515-81DB2A7F7DF0}"/>
                  </a:ext>
                </a:extLst>
              </p:cNvPr>
              <p:cNvSpPr txBox="1"/>
              <p:nvPr/>
            </p:nvSpPr>
            <p:spPr>
              <a:xfrm>
                <a:off x="6908118" y="2914338"/>
                <a:ext cx="327773" cy="365461"/>
              </a:xfrm>
              <a:prstGeom prst="rect">
                <a:avLst/>
              </a:prstGeom>
              <a:noFill/>
            </p:spPr>
            <p:txBody>
              <a:bodyPr wrap="none" rtlCol="0">
                <a:spAutoFit/>
              </a:bodyPr>
              <a:lstStyle/>
              <a:p>
                <a:r>
                  <a:rPr lang="en-US" sz="1400" dirty="0">
                    <a:latin typeface="Myriad Pro" panose="020B0503030403020204" pitchFamily="34" charset="0"/>
                  </a:rPr>
                  <a:t>3</a:t>
                </a:r>
              </a:p>
            </p:txBody>
          </p:sp>
          <p:sp>
            <p:nvSpPr>
              <p:cNvPr id="42" name="TextBox 41">
                <a:extLst>
                  <a:ext uri="{FF2B5EF4-FFF2-40B4-BE49-F238E27FC236}">
                    <a16:creationId xmlns:a16="http://schemas.microsoft.com/office/drawing/2014/main" id="{8A387D8D-8150-4CBE-9425-AE9175D5E0CF}"/>
                  </a:ext>
                </a:extLst>
              </p:cNvPr>
              <p:cNvSpPr txBox="1"/>
              <p:nvPr/>
            </p:nvSpPr>
            <p:spPr>
              <a:xfrm>
                <a:off x="6908118" y="2384267"/>
                <a:ext cx="327773" cy="365461"/>
              </a:xfrm>
              <a:prstGeom prst="rect">
                <a:avLst/>
              </a:prstGeom>
              <a:noFill/>
            </p:spPr>
            <p:txBody>
              <a:bodyPr wrap="none" rtlCol="0">
                <a:spAutoFit/>
              </a:bodyPr>
              <a:lstStyle/>
              <a:p>
                <a:r>
                  <a:rPr lang="en-US" sz="1400" dirty="0">
                    <a:latin typeface="Myriad Pro" panose="020B0503030403020204" pitchFamily="34" charset="0"/>
                  </a:rPr>
                  <a:t>4</a:t>
                </a:r>
              </a:p>
            </p:txBody>
          </p:sp>
          <p:sp>
            <p:nvSpPr>
              <p:cNvPr id="43" name="TextBox 42">
                <a:extLst>
                  <a:ext uri="{FF2B5EF4-FFF2-40B4-BE49-F238E27FC236}">
                    <a16:creationId xmlns:a16="http://schemas.microsoft.com/office/drawing/2014/main" id="{DE02A35F-5921-4268-AC63-D9068E01EB61}"/>
                  </a:ext>
                </a:extLst>
              </p:cNvPr>
              <p:cNvSpPr txBox="1"/>
              <p:nvPr/>
            </p:nvSpPr>
            <p:spPr>
              <a:xfrm>
                <a:off x="6908118" y="1854197"/>
                <a:ext cx="327773" cy="365461"/>
              </a:xfrm>
              <a:prstGeom prst="rect">
                <a:avLst/>
              </a:prstGeom>
              <a:noFill/>
            </p:spPr>
            <p:txBody>
              <a:bodyPr wrap="none" rtlCol="0">
                <a:spAutoFit/>
              </a:bodyPr>
              <a:lstStyle/>
              <a:p>
                <a:r>
                  <a:rPr lang="en-US" sz="1400" dirty="0">
                    <a:latin typeface="Myriad Pro" panose="020B0503030403020204" pitchFamily="34" charset="0"/>
                  </a:rPr>
                  <a:t>5</a:t>
                </a:r>
              </a:p>
            </p:txBody>
          </p:sp>
          <p:sp>
            <p:nvSpPr>
              <p:cNvPr id="44" name="TextBox 43">
                <a:extLst>
                  <a:ext uri="{FF2B5EF4-FFF2-40B4-BE49-F238E27FC236}">
                    <a16:creationId xmlns:a16="http://schemas.microsoft.com/office/drawing/2014/main" id="{C7D0D101-2385-49B4-853E-CF79BB80E534}"/>
                  </a:ext>
                </a:extLst>
              </p:cNvPr>
              <p:cNvSpPr txBox="1"/>
              <p:nvPr/>
            </p:nvSpPr>
            <p:spPr>
              <a:xfrm>
                <a:off x="6908118" y="1324125"/>
                <a:ext cx="327773" cy="365461"/>
              </a:xfrm>
              <a:prstGeom prst="rect">
                <a:avLst/>
              </a:prstGeom>
              <a:noFill/>
            </p:spPr>
            <p:txBody>
              <a:bodyPr wrap="none" rtlCol="0">
                <a:spAutoFit/>
              </a:bodyPr>
              <a:lstStyle/>
              <a:p>
                <a:r>
                  <a:rPr lang="en-US" sz="1400" dirty="0">
                    <a:latin typeface="Myriad Pro" panose="020B0503030403020204" pitchFamily="34" charset="0"/>
                  </a:rPr>
                  <a:t>6</a:t>
                </a:r>
              </a:p>
            </p:txBody>
          </p:sp>
          <p:sp>
            <p:nvSpPr>
              <p:cNvPr id="45" name="Rectangle 44">
                <a:extLst>
                  <a:ext uri="{FF2B5EF4-FFF2-40B4-BE49-F238E27FC236}">
                    <a16:creationId xmlns:a16="http://schemas.microsoft.com/office/drawing/2014/main" id="{9C10473A-D076-455A-ACA2-C4BC38D57C45}"/>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4</a:t>
                </a:r>
              </a:p>
            </p:txBody>
          </p:sp>
          <p:sp>
            <p:nvSpPr>
              <p:cNvPr id="46" name="TextBox 45">
                <a:extLst>
                  <a:ext uri="{FF2B5EF4-FFF2-40B4-BE49-F238E27FC236}">
                    <a16:creationId xmlns:a16="http://schemas.microsoft.com/office/drawing/2014/main" id="{777E26AF-EB63-41C6-9F6F-E3B8B6035BD9}"/>
                  </a:ext>
                </a:extLst>
              </p:cNvPr>
              <p:cNvSpPr txBox="1"/>
              <p:nvPr/>
            </p:nvSpPr>
            <p:spPr>
              <a:xfrm>
                <a:off x="6908118" y="5416632"/>
                <a:ext cx="526340" cy="365461"/>
              </a:xfrm>
              <a:prstGeom prst="rect">
                <a:avLst/>
              </a:prstGeom>
              <a:noFill/>
            </p:spPr>
            <p:txBody>
              <a:bodyPr wrap="none" rtlCol="0">
                <a:spAutoFit/>
              </a:bodyPr>
              <a:lstStyle/>
              <a:p>
                <a:r>
                  <a:rPr lang="en-US" sz="1400" dirty="0">
                    <a:latin typeface="Myriad Pro" panose="020B0503030403020204" pitchFamily="34" charset="0"/>
                  </a:rPr>
                  <a:t>top</a:t>
                </a:r>
              </a:p>
            </p:txBody>
          </p:sp>
          <p:sp>
            <p:nvSpPr>
              <p:cNvPr id="47" name="Rectangle 46">
                <a:extLst>
                  <a:ext uri="{FF2B5EF4-FFF2-40B4-BE49-F238E27FC236}">
                    <a16:creationId xmlns:a16="http://schemas.microsoft.com/office/drawing/2014/main" id="{1406120A-1643-4F76-9269-C34AE7903870}"/>
                  </a:ext>
                </a:extLst>
              </p:cNvPr>
              <p:cNvSpPr/>
              <p:nvPr/>
            </p:nvSpPr>
            <p:spPr>
              <a:xfrm>
                <a:off x="6217930" y="2318482"/>
                <a:ext cx="526853" cy="526853"/>
              </a:xfrm>
              <a:prstGeom prst="rect">
                <a:avLst/>
              </a:prstGeom>
              <a:solidFill>
                <a:schemeClr val="bg1"/>
              </a:solidFill>
              <a:ln w="28575">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1,3,u</a:t>
                </a:r>
              </a:p>
            </p:txBody>
          </p:sp>
        </p:grpSp>
        <p:pic>
          <p:nvPicPr>
            <p:cNvPr id="48" name="Graphic 47" descr="Circle with left arrow">
              <a:extLst>
                <a:ext uri="{FF2B5EF4-FFF2-40B4-BE49-F238E27FC236}">
                  <a16:creationId xmlns:a16="http://schemas.microsoft.com/office/drawing/2014/main" id="{FC046091-3D78-4364-B7C8-2373D6BDD1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417104" y="3397837"/>
              <a:ext cx="605883" cy="605883"/>
            </a:xfrm>
            <a:prstGeom prst="rect">
              <a:avLst/>
            </a:prstGeom>
          </p:spPr>
        </p:pic>
      </p:grpSp>
    </p:spTree>
    <p:extLst>
      <p:ext uri="{BB962C8B-B14F-4D97-AF65-F5344CB8AC3E}">
        <p14:creationId xmlns:p14="http://schemas.microsoft.com/office/powerpoint/2010/main" val="337263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256D5-3632-4A4E-A57D-40D3DED9E94F}"/>
              </a:ext>
            </a:extLst>
          </p:cNvPr>
          <p:cNvSpPr txBox="1"/>
          <p:nvPr/>
        </p:nvSpPr>
        <p:spPr>
          <a:xfrm>
            <a:off x="1159726" y="869794"/>
            <a:ext cx="4768550" cy="523220"/>
          </a:xfrm>
          <a:prstGeom prst="rect">
            <a:avLst/>
          </a:prstGeom>
          <a:noFill/>
        </p:spPr>
        <p:txBody>
          <a:bodyPr wrap="none" rtlCol="0">
            <a:spAutoFit/>
          </a:bodyPr>
          <a:lstStyle/>
          <a:p>
            <a:r>
              <a:rPr lang="en-US" sz="2800" dirty="0">
                <a:latin typeface="Myriad Pro" panose="020B0503030403020204" pitchFamily="34" charset="0"/>
              </a:rPr>
              <a:t>Next … finding our way home!</a:t>
            </a:r>
          </a:p>
        </p:txBody>
      </p:sp>
      <p:grpSp>
        <p:nvGrpSpPr>
          <p:cNvPr id="49" name="Group 48">
            <a:extLst>
              <a:ext uri="{FF2B5EF4-FFF2-40B4-BE49-F238E27FC236}">
                <a16:creationId xmlns:a16="http://schemas.microsoft.com/office/drawing/2014/main" id="{D53EC6E4-50FF-47C4-9ED0-F4674CD64933}"/>
              </a:ext>
            </a:extLst>
          </p:cNvPr>
          <p:cNvGrpSpPr/>
          <p:nvPr/>
        </p:nvGrpSpPr>
        <p:grpSpPr>
          <a:xfrm>
            <a:off x="912752" y="1657444"/>
            <a:ext cx="5717859" cy="4191195"/>
            <a:chOff x="689726" y="1534781"/>
            <a:chExt cx="6789507" cy="4976714"/>
          </a:xfrm>
        </p:grpSpPr>
        <p:sp>
          <p:nvSpPr>
            <p:cNvPr id="3" name="Rectangle 2">
              <a:extLst>
                <a:ext uri="{FF2B5EF4-FFF2-40B4-BE49-F238E27FC236}">
                  <a16:creationId xmlns:a16="http://schemas.microsoft.com/office/drawing/2014/main" id="{1DE57F54-AA44-4205-849C-CA218AC79D91}"/>
                </a:ext>
              </a:extLst>
            </p:cNvPr>
            <p:cNvSpPr/>
            <p:nvPr/>
          </p:nvSpPr>
          <p:spPr>
            <a:xfrm>
              <a:off x="115972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Rectangle 3">
              <a:extLst>
                <a:ext uri="{FF2B5EF4-FFF2-40B4-BE49-F238E27FC236}">
                  <a16:creationId xmlns:a16="http://schemas.microsoft.com/office/drawing/2014/main" id="{F14AC4DC-7BBF-46DD-BA32-90290417641D}"/>
                </a:ext>
              </a:extLst>
            </p:cNvPr>
            <p:cNvSpPr/>
            <p:nvPr/>
          </p:nvSpPr>
          <p:spPr>
            <a:xfrm>
              <a:off x="189124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2F340CB3-1315-49B3-9D10-7AE8088B5066}"/>
                </a:ext>
              </a:extLst>
            </p:cNvPr>
            <p:cNvSpPr/>
            <p:nvPr/>
          </p:nvSpPr>
          <p:spPr>
            <a:xfrm>
              <a:off x="262276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Rectangle 5">
              <a:extLst>
                <a:ext uri="{FF2B5EF4-FFF2-40B4-BE49-F238E27FC236}">
                  <a16:creationId xmlns:a16="http://schemas.microsoft.com/office/drawing/2014/main" id="{2250CF30-5F29-49AA-8D5B-46660084C8CC}"/>
                </a:ext>
              </a:extLst>
            </p:cNvPr>
            <p:cNvSpPr/>
            <p:nvPr/>
          </p:nvSpPr>
          <p:spPr>
            <a:xfrm>
              <a:off x="335428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Rectangle 6">
              <a:extLst>
                <a:ext uri="{FF2B5EF4-FFF2-40B4-BE49-F238E27FC236}">
                  <a16:creationId xmlns:a16="http://schemas.microsoft.com/office/drawing/2014/main" id="{35F76796-8679-49D9-B4A9-F9E8BC39A82E}"/>
                </a:ext>
              </a:extLst>
            </p:cNvPr>
            <p:cNvSpPr/>
            <p:nvPr/>
          </p:nvSpPr>
          <p:spPr>
            <a:xfrm>
              <a:off x="4085806" y="1904113"/>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a:extLst>
                <a:ext uri="{FF2B5EF4-FFF2-40B4-BE49-F238E27FC236}">
                  <a16:creationId xmlns:a16="http://schemas.microsoft.com/office/drawing/2014/main" id="{768688BB-990A-4DDB-8A47-9EB98C17DF03}"/>
                </a:ext>
              </a:extLst>
            </p:cNvPr>
            <p:cNvSpPr/>
            <p:nvPr/>
          </p:nvSpPr>
          <p:spPr>
            <a:xfrm>
              <a:off x="115972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Rectangle 8">
              <a:extLst>
                <a:ext uri="{FF2B5EF4-FFF2-40B4-BE49-F238E27FC236}">
                  <a16:creationId xmlns:a16="http://schemas.microsoft.com/office/drawing/2014/main" id="{6ECBA2F3-299B-4308-8186-907A8BAEB4CC}"/>
                </a:ext>
              </a:extLst>
            </p:cNvPr>
            <p:cNvSpPr/>
            <p:nvPr/>
          </p:nvSpPr>
          <p:spPr>
            <a:xfrm>
              <a:off x="1891246" y="2619566"/>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Rectangle 9">
              <a:extLst>
                <a:ext uri="{FF2B5EF4-FFF2-40B4-BE49-F238E27FC236}">
                  <a16:creationId xmlns:a16="http://schemas.microsoft.com/office/drawing/2014/main" id="{69222B48-A1CD-4B74-9AB9-2A1BB7398C7C}"/>
                </a:ext>
              </a:extLst>
            </p:cNvPr>
            <p:cNvSpPr/>
            <p:nvPr/>
          </p:nvSpPr>
          <p:spPr>
            <a:xfrm>
              <a:off x="262276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a:extLst>
                <a:ext uri="{FF2B5EF4-FFF2-40B4-BE49-F238E27FC236}">
                  <a16:creationId xmlns:a16="http://schemas.microsoft.com/office/drawing/2014/main" id="{C743AA99-6AD8-4AC3-ABE1-0E398D492080}"/>
                </a:ext>
              </a:extLst>
            </p:cNvPr>
            <p:cNvSpPr/>
            <p:nvPr/>
          </p:nvSpPr>
          <p:spPr>
            <a:xfrm>
              <a:off x="335428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a:extLst>
                <a:ext uri="{FF2B5EF4-FFF2-40B4-BE49-F238E27FC236}">
                  <a16:creationId xmlns:a16="http://schemas.microsoft.com/office/drawing/2014/main" id="{2F81E265-0EF4-4AE0-BC54-556C2C193D85}"/>
                </a:ext>
              </a:extLst>
            </p:cNvPr>
            <p:cNvSpPr/>
            <p:nvPr/>
          </p:nvSpPr>
          <p:spPr>
            <a:xfrm>
              <a:off x="408580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a:extLst>
                <a:ext uri="{FF2B5EF4-FFF2-40B4-BE49-F238E27FC236}">
                  <a16:creationId xmlns:a16="http://schemas.microsoft.com/office/drawing/2014/main" id="{5950AD1B-7FF1-41A2-B94F-AEC1DB0DDD18}"/>
                </a:ext>
              </a:extLst>
            </p:cNvPr>
            <p:cNvSpPr/>
            <p:nvPr/>
          </p:nvSpPr>
          <p:spPr>
            <a:xfrm>
              <a:off x="115972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281B7D86-7AE8-412E-9C07-87A53FFE3D41}"/>
                </a:ext>
              </a:extLst>
            </p:cNvPr>
            <p:cNvSpPr/>
            <p:nvPr/>
          </p:nvSpPr>
          <p:spPr>
            <a:xfrm>
              <a:off x="189124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a:extLst>
                <a:ext uri="{FF2B5EF4-FFF2-40B4-BE49-F238E27FC236}">
                  <a16:creationId xmlns:a16="http://schemas.microsoft.com/office/drawing/2014/main" id="{45C58AD0-EAA8-486A-BFB3-5DFAE0274E93}"/>
                </a:ext>
              </a:extLst>
            </p:cNvPr>
            <p:cNvSpPr/>
            <p:nvPr/>
          </p:nvSpPr>
          <p:spPr>
            <a:xfrm>
              <a:off x="262276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Rectangle 15">
              <a:extLst>
                <a:ext uri="{FF2B5EF4-FFF2-40B4-BE49-F238E27FC236}">
                  <a16:creationId xmlns:a16="http://schemas.microsoft.com/office/drawing/2014/main" id="{7C6B237F-6D3F-4670-903B-9BD6F5D65C7F}"/>
                </a:ext>
              </a:extLst>
            </p:cNvPr>
            <p:cNvSpPr/>
            <p:nvPr/>
          </p:nvSpPr>
          <p:spPr>
            <a:xfrm>
              <a:off x="335428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a:extLst>
                <a:ext uri="{FF2B5EF4-FFF2-40B4-BE49-F238E27FC236}">
                  <a16:creationId xmlns:a16="http://schemas.microsoft.com/office/drawing/2014/main" id="{9E575CF3-1D84-4643-9DC0-2C9176E74502}"/>
                </a:ext>
              </a:extLst>
            </p:cNvPr>
            <p:cNvSpPr/>
            <p:nvPr/>
          </p:nvSpPr>
          <p:spPr>
            <a:xfrm>
              <a:off x="408580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tangle 17">
              <a:extLst>
                <a:ext uri="{FF2B5EF4-FFF2-40B4-BE49-F238E27FC236}">
                  <a16:creationId xmlns:a16="http://schemas.microsoft.com/office/drawing/2014/main" id="{81CD653B-2302-4BF5-840A-3EE1938D38DB}"/>
                </a:ext>
              </a:extLst>
            </p:cNvPr>
            <p:cNvSpPr/>
            <p:nvPr/>
          </p:nvSpPr>
          <p:spPr>
            <a:xfrm>
              <a:off x="115972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a:extLst>
                <a:ext uri="{FF2B5EF4-FFF2-40B4-BE49-F238E27FC236}">
                  <a16:creationId xmlns:a16="http://schemas.microsoft.com/office/drawing/2014/main" id="{D37052B6-DBB4-429D-A979-D648F9CCC216}"/>
                </a:ext>
              </a:extLst>
            </p:cNvPr>
            <p:cNvSpPr/>
            <p:nvPr/>
          </p:nvSpPr>
          <p:spPr>
            <a:xfrm>
              <a:off x="189124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E5377C16-2B24-436A-99AF-034AED6D8B64}"/>
                </a:ext>
              </a:extLst>
            </p:cNvPr>
            <p:cNvSpPr/>
            <p:nvPr/>
          </p:nvSpPr>
          <p:spPr>
            <a:xfrm>
              <a:off x="262276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0524B7B6-415E-4BA7-9CC4-16C074FEB13D}"/>
                </a:ext>
              </a:extLst>
            </p:cNvPr>
            <p:cNvSpPr/>
            <p:nvPr/>
          </p:nvSpPr>
          <p:spPr>
            <a:xfrm>
              <a:off x="335428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a:extLst>
                <a:ext uri="{FF2B5EF4-FFF2-40B4-BE49-F238E27FC236}">
                  <a16:creationId xmlns:a16="http://schemas.microsoft.com/office/drawing/2014/main" id="{DA4A3CD0-E71B-44A7-8708-F9AFE2421D08}"/>
                </a:ext>
              </a:extLst>
            </p:cNvPr>
            <p:cNvSpPr/>
            <p:nvPr/>
          </p:nvSpPr>
          <p:spPr>
            <a:xfrm>
              <a:off x="408580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TextBox 22">
              <a:extLst>
                <a:ext uri="{FF2B5EF4-FFF2-40B4-BE49-F238E27FC236}">
                  <a16:creationId xmlns:a16="http://schemas.microsoft.com/office/drawing/2014/main" id="{E9EEBCB0-D3BA-480D-9535-C5105665A671}"/>
                </a:ext>
              </a:extLst>
            </p:cNvPr>
            <p:cNvSpPr txBox="1"/>
            <p:nvPr/>
          </p:nvSpPr>
          <p:spPr>
            <a:xfrm>
              <a:off x="689726" y="1534781"/>
              <a:ext cx="480048" cy="365461"/>
            </a:xfrm>
            <a:prstGeom prst="rect">
              <a:avLst/>
            </a:prstGeom>
            <a:noFill/>
          </p:spPr>
          <p:txBody>
            <a:bodyPr wrap="none" rtlCol="0">
              <a:spAutoFit/>
            </a:bodyPr>
            <a:lstStyle/>
            <a:p>
              <a:r>
                <a:rPr lang="en-US" sz="1400" dirty="0">
                  <a:latin typeface="Myriad Pro" panose="020B0503030403020204" pitchFamily="34" charset="0"/>
                </a:rPr>
                <a:t>3,0</a:t>
              </a:r>
            </a:p>
          </p:txBody>
        </p:sp>
        <p:sp>
          <p:nvSpPr>
            <p:cNvPr id="24" name="TextBox 23">
              <a:extLst>
                <a:ext uri="{FF2B5EF4-FFF2-40B4-BE49-F238E27FC236}">
                  <a16:creationId xmlns:a16="http://schemas.microsoft.com/office/drawing/2014/main" id="{1212823F-A5F7-475F-B265-241466DC8BCB}"/>
                </a:ext>
              </a:extLst>
            </p:cNvPr>
            <p:cNvSpPr txBox="1"/>
            <p:nvPr/>
          </p:nvSpPr>
          <p:spPr>
            <a:xfrm>
              <a:off x="4817326" y="1534781"/>
              <a:ext cx="480048" cy="365461"/>
            </a:xfrm>
            <a:prstGeom prst="rect">
              <a:avLst/>
            </a:prstGeom>
            <a:noFill/>
          </p:spPr>
          <p:txBody>
            <a:bodyPr wrap="none" rtlCol="0">
              <a:spAutoFit/>
            </a:bodyPr>
            <a:lstStyle/>
            <a:p>
              <a:r>
                <a:rPr lang="en-US" sz="1400" dirty="0">
                  <a:latin typeface="Myriad Pro" panose="020B0503030403020204" pitchFamily="34" charset="0"/>
                </a:rPr>
                <a:t>3,4</a:t>
              </a:r>
            </a:p>
          </p:txBody>
        </p:sp>
        <p:sp>
          <p:nvSpPr>
            <p:cNvPr id="25" name="TextBox 24">
              <a:extLst>
                <a:ext uri="{FF2B5EF4-FFF2-40B4-BE49-F238E27FC236}">
                  <a16:creationId xmlns:a16="http://schemas.microsoft.com/office/drawing/2014/main" id="{7FAE6BE4-C837-405B-A46A-3C0DC6E5B41D}"/>
                </a:ext>
              </a:extLst>
            </p:cNvPr>
            <p:cNvSpPr txBox="1"/>
            <p:nvPr/>
          </p:nvSpPr>
          <p:spPr>
            <a:xfrm>
              <a:off x="4817326" y="4781992"/>
              <a:ext cx="480048" cy="365461"/>
            </a:xfrm>
            <a:prstGeom prst="rect">
              <a:avLst/>
            </a:prstGeom>
            <a:noFill/>
          </p:spPr>
          <p:txBody>
            <a:bodyPr wrap="none" rtlCol="0">
              <a:spAutoFit/>
            </a:bodyPr>
            <a:lstStyle/>
            <a:p>
              <a:r>
                <a:rPr lang="en-US" sz="1400" dirty="0">
                  <a:latin typeface="Myriad Pro" panose="020B0503030403020204" pitchFamily="34" charset="0"/>
                </a:rPr>
                <a:t>0,4</a:t>
              </a:r>
            </a:p>
          </p:txBody>
        </p:sp>
        <p:sp>
          <p:nvSpPr>
            <p:cNvPr id="26" name="TextBox 25">
              <a:extLst>
                <a:ext uri="{FF2B5EF4-FFF2-40B4-BE49-F238E27FC236}">
                  <a16:creationId xmlns:a16="http://schemas.microsoft.com/office/drawing/2014/main" id="{05E57ED2-114B-4B58-A1BF-FF5741D73DED}"/>
                </a:ext>
              </a:extLst>
            </p:cNvPr>
            <p:cNvSpPr txBox="1"/>
            <p:nvPr/>
          </p:nvSpPr>
          <p:spPr>
            <a:xfrm>
              <a:off x="689726" y="4782318"/>
              <a:ext cx="480048" cy="365461"/>
            </a:xfrm>
            <a:prstGeom prst="rect">
              <a:avLst/>
            </a:prstGeom>
            <a:noFill/>
          </p:spPr>
          <p:txBody>
            <a:bodyPr wrap="none" rtlCol="0">
              <a:spAutoFit/>
            </a:bodyPr>
            <a:lstStyle/>
            <a:p>
              <a:r>
                <a:rPr lang="en-US" sz="1400" dirty="0">
                  <a:latin typeface="Myriad Pro" panose="020B0503030403020204" pitchFamily="34" charset="0"/>
                </a:rPr>
                <a:t>0,0</a:t>
              </a:r>
            </a:p>
          </p:txBody>
        </p:sp>
        <p:sp>
          <p:nvSpPr>
            <p:cNvPr id="27" name="TextBox 26">
              <a:extLst>
                <a:ext uri="{FF2B5EF4-FFF2-40B4-BE49-F238E27FC236}">
                  <a16:creationId xmlns:a16="http://schemas.microsoft.com/office/drawing/2014/main" id="{FD84E0F5-2C85-4A66-8234-43DB0BF23965}"/>
                </a:ext>
              </a:extLst>
            </p:cNvPr>
            <p:cNvSpPr txBox="1"/>
            <p:nvPr/>
          </p:nvSpPr>
          <p:spPr>
            <a:xfrm>
              <a:off x="1048214" y="5669085"/>
              <a:ext cx="939538" cy="365461"/>
            </a:xfrm>
            <a:prstGeom prst="rect">
              <a:avLst/>
            </a:prstGeom>
            <a:noFill/>
          </p:spPr>
          <p:txBody>
            <a:bodyPr wrap="none" rtlCol="0">
              <a:spAutoFit/>
            </a:bodyPr>
            <a:lstStyle/>
            <a:p>
              <a:r>
                <a:rPr lang="en-US" sz="1400" dirty="0" err="1"/>
                <a:t>startCell</a:t>
              </a:r>
              <a:endParaRPr lang="en-US" sz="1400" dirty="0"/>
            </a:p>
          </p:txBody>
        </p:sp>
        <p:sp>
          <p:nvSpPr>
            <p:cNvPr id="28" name="TextBox 27">
              <a:extLst>
                <a:ext uri="{FF2B5EF4-FFF2-40B4-BE49-F238E27FC236}">
                  <a16:creationId xmlns:a16="http://schemas.microsoft.com/office/drawing/2014/main" id="{8959BC7E-0E73-46AB-92F3-298B33B5518E}"/>
                </a:ext>
              </a:extLst>
            </p:cNvPr>
            <p:cNvSpPr txBox="1"/>
            <p:nvPr/>
          </p:nvSpPr>
          <p:spPr>
            <a:xfrm>
              <a:off x="3129263" y="5678894"/>
              <a:ext cx="903068" cy="365461"/>
            </a:xfrm>
            <a:prstGeom prst="rect">
              <a:avLst/>
            </a:prstGeom>
            <a:noFill/>
          </p:spPr>
          <p:txBody>
            <a:bodyPr wrap="none" rtlCol="0">
              <a:spAutoFit/>
            </a:bodyPr>
            <a:lstStyle/>
            <a:p>
              <a:r>
                <a:rPr lang="en-US" sz="1400" dirty="0" err="1"/>
                <a:t>goalCell</a:t>
              </a:r>
              <a:endParaRPr lang="en-US" sz="1400" dirty="0"/>
            </a:p>
          </p:txBody>
        </p:sp>
        <p:sp>
          <p:nvSpPr>
            <p:cNvPr id="29" name="Rectangle 28">
              <a:extLst>
                <a:ext uri="{FF2B5EF4-FFF2-40B4-BE49-F238E27FC236}">
                  <a16:creationId xmlns:a16="http://schemas.microsoft.com/office/drawing/2014/main" id="{1C776251-5680-4898-A536-484661D96286}"/>
                </a:ext>
              </a:extLst>
            </p:cNvPr>
            <p:cNvSpPr/>
            <p:nvPr/>
          </p:nvSpPr>
          <p:spPr>
            <a:xfrm>
              <a:off x="4252903" y="5585506"/>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1,3</a:t>
              </a:r>
            </a:p>
          </p:txBody>
        </p:sp>
        <p:sp>
          <p:nvSpPr>
            <p:cNvPr id="30" name="Rectangle 29">
              <a:extLst>
                <a:ext uri="{FF2B5EF4-FFF2-40B4-BE49-F238E27FC236}">
                  <a16:creationId xmlns:a16="http://schemas.microsoft.com/office/drawing/2014/main" id="{57381A7D-2804-4CB1-B01F-9BEA39B67538}"/>
                </a:ext>
              </a:extLst>
            </p:cNvPr>
            <p:cNvSpPr/>
            <p:nvPr/>
          </p:nvSpPr>
          <p:spPr>
            <a:xfrm>
              <a:off x="2208146" y="558550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0,0</a:t>
              </a:r>
            </a:p>
          </p:txBody>
        </p:sp>
        <p:grpSp>
          <p:nvGrpSpPr>
            <p:cNvPr id="31" name="Group 30">
              <a:extLst>
                <a:ext uri="{FF2B5EF4-FFF2-40B4-BE49-F238E27FC236}">
                  <a16:creationId xmlns:a16="http://schemas.microsoft.com/office/drawing/2014/main" id="{5D445AC7-408C-4BF0-9CE2-62E1D7BEC091}"/>
                </a:ext>
              </a:extLst>
            </p:cNvPr>
            <p:cNvGrpSpPr/>
            <p:nvPr/>
          </p:nvGrpSpPr>
          <p:grpSpPr>
            <a:xfrm>
              <a:off x="6262701" y="1911547"/>
              <a:ext cx="1216532" cy="4599948"/>
              <a:chOff x="6217926" y="1264776"/>
              <a:chExt cx="1216532" cy="4599948"/>
            </a:xfrm>
          </p:grpSpPr>
          <p:sp>
            <p:nvSpPr>
              <p:cNvPr id="32" name="Rectangle 31">
                <a:extLst>
                  <a:ext uri="{FF2B5EF4-FFF2-40B4-BE49-F238E27FC236}">
                    <a16:creationId xmlns:a16="http://schemas.microsoft.com/office/drawing/2014/main" id="{FE706DB3-DC8E-43A4-BB81-9161232E6CEC}"/>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3" name="Rectangle 32">
                <a:extLst>
                  <a:ext uri="{FF2B5EF4-FFF2-40B4-BE49-F238E27FC236}">
                    <a16:creationId xmlns:a16="http://schemas.microsoft.com/office/drawing/2014/main" id="{FED5E478-C4C9-47C5-9C3A-76AEF87EF1C8}"/>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4" name="Rectangle 33">
                <a:extLst>
                  <a:ext uri="{FF2B5EF4-FFF2-40B4-BE49-F238E27FC236}">
                    <a16:creationId xmlns:a16="http://schemas.microsoft.com/office/drawing/2014/main" id="{676DCB96-EA05-45EC-BA1A-76678ADCD968}"/>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0,3,r</a:t>
                </a:r>
              </a:p>
            </p:txBody>
          </p:sp>
          <p:sp>
            <p:nvSpPr>
              <p:cNvPr id="35" name="Rectangle 34">
                <a:extLst>
                  <a:ext uri="{FF2B5EF4-FFF2-40B4-BE49-F238E27FC236}">
                    <a16:creationId xmlns:a16="http://schemas.microsoft.com/office/drawing/2014/main" id="{7151D6DC-E8E9-4027-A209-3342A7FC5939}"/>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0,2,d</a:t>
                </a:r>
              </a:p>
            </p:txBody>
          </p:sp>
          <p:sp>
            <p:nvSpPr>
              <p:cNvPr id="36" name="Rectangle 35">
                <a:extLst>
                  <a:ext uri="{FF2B5EF4-FFF2-40B4-BE49-F238E27FC236}">
                    <a16:creationId xmlns:a16="http://schemas.microsoft.com/office/drawing/2014/main" id="{6A5CA69C-8E13-41B6-AE64-A357E4893C42}"/>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0,1,d</a:t>
                </a:r>
              </a:p>
            </p:txBody>
          </p:sp>
          <p:sp>
            <p:nvSpPr>
              <p:cNvPr id="37" name="Rectangle 36">
                <a:extLst>
                  <a:ext uri="{FF2B5EF4-FFF2-40B4-BE49-F238E27FC236}">
                    <a16:creationId xmlns:a16="http://schemas.microsoft.com/office/drawing/2014/main" id="{4BC52AEF-31CC-4A3D-9A23-F30C6C26BE00}"/>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latin typeface="Arial Narrow" panose="020B0606020202030204" pitchFamily="34" charset="0"/>
                  </a:rPr>
                  <a:t>0,0,d</a:t>
                </a:r>
              </a:p>
            </p:txBody>
          </p:sp>
          <p:sp>
            <p:nvSpPr>
              <p:cNvPr id="38" name="TextBox 37">
                <a:extLst>
                  <a:ext uri="{FF2B5EF4-FFF2-40B4-BE49-F238E27FC236}">
                    <a16:creationId xmlns:a16="http://schemas.microsoft.com/office/drawing/2014/main" id="{62F040A0-880F-49EB-B3BE-DC688B419A85}"/>
                  </a:ext>
                </a:extLst>
              </p:cNvPr>
              <p:cNvSpPr txBox="1"/>
              <p:nvPr/>
            </p:nvSpPr>
            <p:spPr>
              <a:xfrm>
                <a:off x="6908118" y="4504553"/>
                <a:ext cx="327773" cy="365461"/>
              </a:xfrm>
              <a:prstGeom prst="rect">
                <a:avLst/>
              </a:prstGeom>
              <a:noFill/>
            </p:spPr>
            <p:txBody>
              <a:bodyPr wrap="none" rtlCol="0">
                <a:spAutoFit/>
              </a:bodyPr>
              <a:lstStyle/>
              <a:p>
                <a:r>
                  <a:rPr lang="en-US" sz="1400" dirty="0">
                    <a:latin typeface="Myriad Pro" panose="020B0503030403020204" pitchFamily="34" charset="0"/>
                  </a:rPr>
                  <a:t>0</a:t>
                </a:r>
              </a:p>
            </p:txBody>
          </p:sp>
          <p:sp>
            <p:nvSpPr>
              <p:cNvPr id="39" name="TextBox 38">
                <a:extLst>
                  <a:ext uri="{FF2B5EF4-FFF2-40B4-BE49-F238E27FC236}">
                    <a16:creationId xmlns:a16="http://schemas.microsoft.com/office/drawing/2014/main" id="{B81C8E3E-21E6-494F-8BE2-DA7336D77D12}"/>
                  </a:ext>
                </a:extLst>
              </p:cNvPr>
              <p:cNvSpPr txBox="1"/>
              <p:nvPr/>
            </p:nvSpPr>
            <p:spPr>
              <a:xfrm>
                <a:off x="6908118" y="3974480"/>
                <a:ext cx="327773" cy="365461"/>
              </a:xfrm>
              <a:prstGeom prst="rect">
                <a:avLst/>
              </a:prstGeom>
              <a:noFill/>
            </p:spPr>
            <p:txBody>
              <a:bodyPr wrap="none" rtlCol="0">
                <a:spAutoFit/>
              </a:bodyPr>
              <a:lstStyle/>
              <a:p>
                <a:r>
                  <a:rPr lang="en-US" sz="1400" dirty="0">
                    <a:latin typeface="Myriad Pro" panose="020B0503030403020204" pitchFamily="34" charset="0"/>
                  </a:rPr>
                  <a:t>1</a:t>
                </a:r>
              </a:p>
            </p:txBody>
          </p:sp>
          <p:sp>
            <p:nvSpPr>
              <p:cNvPr id="40" name="TextBox 39">
                <a:extLst>
                  <a:ext uri="{FF2B5EF4-FFF2-40B4-BE49-F238E27FC236}">
                    <a16:creationId xmlns:a16="http://schemas.microsoft.com/office/drawing/2014/main" id="{13E86CAC-ACD9-48D9-B00C-94147C2ADC94}"/>
                  </a:ext>
                </a:extLst>
              </p:cNvPr>
              <p:cNvSpPr txBox="1"/>
              <p:nvPr/>
            </p:nvSpPr>
            <p:spPr>
              <a:xfrm>
                <a:off x="6908118" y="3444409"/>
                <a:ext cx="327773" cy="365461"/>
              </a:xfrm>
              <a:prstGeom prst="rect">
                <a:avLst/>
              </a:prstGeom>
              <a:noFill/>
            </p:spPr>
            <p:txBody>
              <a:bodyPr wrap="none" rtlCol="0">
                <a:spAutoFit/>
              </a:bodyPr>
              <a:lstStyle/>
              <a:p>
                <a:r>
                  <a:rPr lang="en-US" sz="1400" dirty="0">
                    <a:latin typeface="Myriad Pro" panose="020B0503030403020204" pitchFamily="34" charset="0"/>
                  </a:rPr>
                  <a:t>2</a:t>
                </a:r>
              </a:p>
            </p:txBody>
          </p:sp>
          <p:sp>
            <p:nvSpPr>
              <p:cNvPr id="41" name="TextBox 40">
                <a:extLst>
                  <a:ext uri="{FF2B5EF4-FFF2-40B4-BE49-F238E27FC236}">
                    <a16:creationId xmlns:a16="http://schemas.microsoft.com/office/drawing/2014/main" id="{DB187D9C-1648-4EB4-8515-81DB2A7F7DF0}"/>
                  </a:ext>
                </a:extLst>
              </p:cNvPr>
              <p:cNvSpPr txBox="1"/>
              <p:nvPr/>
            </p:nvSpPr>
            <p:spPr>
              <a:xfrm>
                <a:off x="6908118" y="2914338"/>
                <a:ext cx="327773" cy="365461"/>
              </a:xfrm>
              <a:prstGeom prst="rect">
                <a:avLst/>
              </a:prstGeom>
              <a:noFill/>
            </p:spPr>
            <p:txBody>
              <a:bodyPr wrap="none" rtlCol="0">
                <a:spAutoFit/>
              </a:bodyPr>
              <a:lstStyle/>
              <a:p>
                <a:r>
                  <a:rPr lang="en-US" sz="1400" dirty="0">
                    <a:latin typeface="Myriad Pro" panose="020B0503030403020204" pitchFamily="34" charset="0"/>
                  </a:rPr>
                  <a:t>3</a:t>
                </a:r>
              </a:p>
            </p:txBody>
          </p:sp>
          <p:sp>
            <p:nvSpPr>
              <p:cNvPr id="42" name="TextBox 41">
                <a:extLst>
                  <a:ext uri="{FF2B5EF4-FFF2-40B4-BE49-F238E27FC236}">
                    <a16:creationId xmlns:a16="http://schemas.microsoft.com/office/drawing/2014/main" id="{8A387D8D-8150-4CBE-9425-AE9175D5E0CF}"/>
                  </a:ext>
                </a:extLst>
              </p:cNvPr>
              <p:cNvSpPr txBox="1"/>
              <p:nvPr/>
            </p:nvSpPr>
            <p:spPr>
              <a:xfrm>
                <a:off x="6908118" y="2384267"/>
                <a:ext cx="327773" cy="365461"/>
              </a:xfrm>
              <a:prstGeom prst="rect">
                <a:avLst/>
              </a:prstGeom>
              <a:noFill/>
            </p:spPr>
            <p:txBody>
              <a:bodyPr wrap="none" rtlCol="0">
                <a:spAutoFit/>
              </a:bodyPr>
              <a:lstStyle/>
              <a:p>
                <a:r>
                  <a:rPr lang="en-US" sz="1400" dirty="0">
                    <a:latin typeface="Myriad Pro" panose="020B0503030403020204" pitchFamily="34" charset="0"/>
                  </a:rPr>
                  <a:t>4</a:t>
                </a:r>
              </a:p>
            </p:txBody>
          </p:sp>
          <p:sp>
            <p:nvSpPr>
              <p:cNvPr id="43" name="TextBox 42">
                <a:extLst>
                  <a:ext uri="{FF2B5EF4-FFF2-40B4-BE49-F238E27FC236}">
                    <a16:creationId xmlns:a16="http://schemas.microsoft.com/office/drawing/2014/main" id="{DE02A35F-5921-4268-AC63-D9068E01EB61}"/>
                  </a:ext>
                </a:extLst>
              </p:cNvPr>
              <p:cNvSpPr txBox="1"/>
              <p:nvPr/>
            </p:nvSpPr>
            <p:spPr>
              <a:xfrm>
                <a:off x="6908118" y="1854197"/>
                <a:ext cx="327773" cy="365461"/>
              </a:xfrm>
              <a:prstGeom prst="rect">
                <a:avLst/>
              </a:prstGeom>
              <a:noFill/>
            </p:spPr>
            <p:txBody>
              <a:bodyPr wrap="none" rtlCol="0">
                <a:spAutoFit/>
              </a:bodyPr>
              <a:lstStyle/>
              <a:p>
                <a:r>
                  <a:rPr lang="en-US" sz="1400" dirty="0">
                    <a:latin typeface="Myriad Pro" panose="020B0503030403020204" pitchFamily="34" charset="0"/>
                  </a:rPr>
                  <a:t>5</a:t>
                </a:r>
              </a:p>
            </p:txBody>
          </p:sp>
          <p:sp>
            <p:nvSpPr>
              <p:cNvPr id="44" name="TextBox 43">
                <a:extLst>
                  <a:ext uri="{FF2B5EF4-FFF2-40B4-BE49-F238E27FC236}">
                    <a16:creationId xmlns:a16="http://schemas.microsoft.com/office/drawing/2014/main" id="{C7D0D101-2385-49B4-853E-CF79BB80E534}"/>
                  </a:ext>
                </a:extLst>
              </p:cNvPr>
              <p:cNvSpPr txBox="1"/>
              <p:nvPr/>
            </p:nvSpPr>
            <p:spPr>
              <a:xfrm>
                <a:off x="6908118" y="1324125"/>
                <a:ext cx="327773" cy="365461"/>
              </a:xfrm>
              <a:prstGeom prst="rect">
                <a:avLst/>
              </a:prstGeom>
              <a:noFill/>
            </p:spPr>
            <p:txBody>
              <a:bodyPr wrap="none" rtlCol="0">
                <a:spAutoFit/>
              </a:bodyPr>
              <a:lstStyle/>
              <a:p>
                <a:r>
                  <a:rPr lang="en-US" sz="1400" dirty="0">
                    <a:latin typeface="Myriad Pro" panose="020B0503030403020204" pitchFamily="34" charset="0"/>
                  </a:rPr>
                  <a:t>6</a:t>
                </a:r>
              </a:p>
            </p:txBody>
          </p:sp>
          <p:sp>
            <p:nvSpPr>
              <p:cNvPr id="45" name="Rectangle 44">
                <a:extLst>
                  <a:ext uri="{FF2B5EF4-FFF2-40B4-BE49-F238E27FC236}">
                    <a16:creationId xmlns:a16="http://schemas.microsoft.com/office/drawing/2014/main" id="{9C10473A-D076-455A-ACA2-C4BC38D57C45}"/>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3</a:t>
                </a:r>
              </a:p>
            </p:txBody>
          </p:sp>
          <p:sp>
            <p:nvSpPr>
              <p:cNvPr id="46" name="TextBox 45">
                <a:extLst>
                  <a:ext uri="{FF2B5EF4-FFF2-40B4-BE49-F238E27FC236}">
                    <a16:creationId xmlns:a16="http://schemas.microsoft.com/office/drawing/2014/main" id="{777E26AF-EB63-41C6-9F6F-E3B8B6035BD9}"/>
                  </a:ext>
                </a:extLst>
              </p:cNvPr>
              <p:cNvSpPr txBox="1"/>
              <p:nvPr/>
            </p:nvSpPr>
            <p:spPr>
              <a:xfrm>
                <a:off x="6908118" y="5416632"/>
                <a:ext cx="526340" cy="365461"/>
              </a:xfrm>
              <a:prstGeom prst="rect">
                <a:avLst/>
              </a:prstGeom>
              <a:noFill/>
            </p:spPr>
            <p:txBody>
              <a:bodyPr wrap="none" rtlCol="0">
                <a:spAutoFit/>
              </a:bodyPr>
              <a:lstStyle/>
              <a:p>
                <a:r>
                  <a:rPr lang="en-US" sz="1400" dirty="0">
                    <a:latin typeface="Myriad Pro" panose="020B0503030403020204" pitchFamily="34" charset="0"/>
                  </a:rPr>
                  <a:t>top</a:t>
                </a:r>
              </a:p>
            </p:txBody>
          </p:sp>
          <p:sp>
            <p:nvSpPr>
              <p:cNvPr id="47" name="Rectangle 46">
                <a:extLst>
                  <a:ext uri="{FF2B5EF4-FFF2-40B4-BE49-F238E27FC236}">
                    <a16:creationId xmlns:a16="http://schemas.microsoft.com/office/drawing/2014/main" id="{1406120A-1643-4F76-9269-C34AE7903870}"/>
                  </a:ext>
                </a:extLst>
              </p:cNvPr>
              <p:cNvSpPr/>
              <p:nvPr/>
            </p:nvSpPr>
            <p:spPr>
              <a:xfrm>
                <a:off x="6217930" y="2318482"/>
                <a:ext cx="526853" cy="526853"/>
              </a:xfrm>
              <a:prstGeom prst="rect">
                <a:avLst/>
              </a:prstGeom>
              <a:solidFill>
                <a:schemeClr val="bg1"/>
              </a:solidFill>
              <a:ln w="28575">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grpSp>
        <p:pic>
          <p:nvPicPr>
            <p:cNvPr id="48" name="Graphic 47" descr="Circle with left arrow">
              <a:extLst>
                <a:ext uri="{FF2B5EF4-FFF2-40B4-BE49-F238E27FC236}">
                  <a16:creationId xmlns:a16="http://schemas.microsoft.com/office/drawing/2014/main" id="{FC046091-3D78-4364-B7C8-2373D6BDD1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417104" y="3397837"/>
              <a:ext cx="605883" cy="605883"/>
            </a:xfrm>
            <a:prstGeom prst="rect">
              <a:avLst/>
            </a:prstGeom>
          </p:spPr>
        </p:pic>
      </p:grpSp>
    </p:spTree>
    <p:extLst>
      <p:ext uri="{BB962C8B-B14F-4D97-AF65-F5344CB8AC3E}">
        <p14:creationId xmlns:p14="http://schemas.microsoft.com/office/powerpoint/2010/main" val="2438762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256D5-3632-4A4E-A57D-40D3DED9E94F}"/>
              </a:ext>
            </a:extLst>
          </p:cNvPr>
          <p:cNvSpPr txBox="1"/>
          <p:nvPr/>
        </p:nvSpPr>
        <p:spPr>
          <a:xfrm>
            <a:off x="1159726" y="869794"/>
            <a:ext cx="4768550" cy="523220"/>
          </a:xfrm>
          <a:prstGeom prst="rect">
            <a:avLst/>
          </a:prstGeom>
          <a:noFill/>
        </p:spPr>
        <p:txBody>
          <a:bodyPr wrap="none" rtlCol="0">
            <a:spAutoFit/>
          </a:bodyPr>
          <a:lstStyle/>
          <a:p>
            <a:r>
              <a:rPr lang="en-US" sz="2800" dirty="0">
                <a:latin typeface="Myriad Pro" panose="020B0503030403020204" pitchFamily="34" charset="0"/>
              </a:rPr>
              <a:t>Next … finding our way home!</a:t>
            </a:r>
          </a:p>
        </p:txBody>
      </p:sp>
      <p:grpSp>
        <p:nvGrpSpPr>
          <p:cNvPr id="49" name="Group 48">
            <a:extLst>
              <a:ext uri="{FF2B5EF4-FFF2-40B4-BE49-F238E27FC236}">
                <a16:creationId xmlns:a16="http://schemas.microsoft.com/office/drawing/2014/main" id="{D53EC6E4-50FF-47C4-9ED0-F4674CD64933}"/>
              </a:ext>
            </a:extLst>
          </p:cNvPr>
          <p:cNvGrpSpPr/>
          <p:nvPr/>
        </p:nvGrpSpPr>
        <p:grpSpPr>
          <a:xfrm>
            <a:off x="912752" y="1657444"/>
            <a:ext cx="5717859" cy="4191195"/>
            <a:chOff x="689726" y="1534781"/>
            <a:chExt cx="6789507" cy="4976714"/>
          </a:xfrm>
        </p:grpSpPr>
        <p:sp>
          <p:nvSpPr>
            <p:cNvPr id="3" name="Rectangle 2">
              <a:extLst>
                <a:ext uri="{FF2B5EF4-FFF2-40B4-BE49-F238E27FC236}">
                  <a16:creationId xmlns:a16="http://schemas.microsoft.com/office/drawing/2014/main" id="{1DE57F54-AA44-4205-849C-CA218AC79D91}"/>
                </a:ext>
              </a:extLst>
            </p:cNvPr>
            <p:cNvSpPr/>
            <p:nvPr/>
          </p:nvSpPr>
          <p:spPr>
            <a:xfrm>
              <a:off x="115972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Rectangle 3">
              <a:extLst>
                <a:ext uri="{FF2B5EF4-FFF2-40B4-BE49-F238E27FC236}">
                  <a16:creationId xmlns:a16="http://schemas.microsoft.com/office/drawing/2014/main" id="{F14AC4DC-7BBF-46DD-BA32-90290417641D}"/>
                </a:ext>
              </a:extLst>
            </p:cNvPr>
            <p:cNvSpPr/>
            <p:nvPr/>
          </p:nvSpPr>
          <p:spPr>
            <a:xfrm>
              <a:off x="189124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2F340CB3-1315-49B3-9D10-7AE8088B5066}"/>
                </a:ext>
              </a:extLst>
            </p:cNvPr>
            <p:cNvSpPr/>
            <p:nvPr/>
          </p:nvSpPr>
          <p:spPr>
            <a:xfrm>
              <a:off x="262276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Rectangle 5">
              <a:extLst>
                <a:ext uri="{FF2B5EF4-FFF2-40B4-BE49-F238E27FC236}">
                  <a16:creationId xmlns:a16="http://schemas.microsoft.com/office/drawing/2014/main" id="{2250CF30-5F29-49AA-8D5B-46660084C8CC}"/>
                </a:ext>
              </a:extLst>
            </p:cNvPr>
            <p:cNvSpPr/>
            <p:nvPr/>
          </p:nvSpPr>
          <p:spPr>
            <a:xfrm>
              <a:off x="335428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Rectangle 6">
              <a:extLst>
                <a:ext uri="{FF2B5EF4-FFF2-40B4-BE49-F238E27FC236}">
                  <a16:creationId xmlns:a16="http://schemas.microsoft.com/office/drawing/2014/main" id="{35F76796-8679-49D9-B4A9-F9E8BC39A82E}"/>
                </a:ext>
              </a:extLst>
            </p:cNvPr>
            <p:cNvSpPr/>
            <p:nvPr/>
          </p:nvSpPr>
          <p:spPr>
            <a:xfrm>
              <a:off x="4085806" y="1904113"/>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a:extLst>
                <a:ext uri="{FF2B5EF4-FFF2-40B4-BE49-F238E27FC236}">
                  <a16:creationId xmlns:a16="http://schemas.microsoft.com/office/drawing/2014/main" id="{768688BB-990A-4DDB-8A47-9EB98C17DF03}"/>
                </a:ext>
              </a:extLst>
            </p:cNvPr>
            <p:cNvSpPr/>
            <p:nvPr/>
          </p:nvSpPr>
          <p:spPr>
            <a:xfrm>
              <a:off x="115972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Rectangle 8">
              <a:extLst>
                <a:ext uri="{FF2B5EF4-FFF2-40B4-BE49-F238E27FC236}">
                  <a16:creationId xmlns:a16="http://schemas.microsoft.com/office/drawing/2014/main" id="{6ECBA2F3-299B-4308-8186-907A8BAEB4CC}"/>
                </a:ext>
              </a:extLst>
            </p:cNvPr>
            <p:cNvSpPr/>
            <p:nvPr/>
          </p:nvSpPr>
          <p:spPr>
            <a:xfrm>
              <a:off x="1891246" y="2619566"/>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Rectangle 9">
              <a:extLst>
                <a:ext uri="{FF2B5EF4-FFF2-40B4-BE49-F238E27FC236}">
                  <a16:creationId xmlns:a16="http://schemas.microsoft.com/office/drawing/2014/main" id="{69222B48-A1CD-4B74-9AB9-2A1BB7398C7C}"/>
                </a:ext>
              </a:extLst>
            </p:cNvPr>
            <p:cNvSpPr/>
            <p:nvPr/>
          </p:nvSpPr>
          <p:spPr>
            <a:xfrm>
              <a:off x="262276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a:extLst>
                <a:ext uri="{FF2B5EF4-FFF2-40B4-BE49-F238E27FC236}">
                  <a16:creationId xmlns:a16="http://schemas.microsoft.com/office/drawing/2014/main" id="{C743AA99-6AD8-4AC3-ABE1-0E398D492080}"/>
                </a:ext>
              </a:extLst>
            </p:cNvPr>
            <p:cNvSpPr/>
            <p:nvPr/>
          </p:nvSpPr>
          <p:spPr>
            <a:xfrm>
              <a:off x="335428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a:extLst>
                <a:ext uri="{FF2B5EF4-FFF2-40B4-BE49-F238E27FC236}">
                  <a16:creationId xmlns:a16="http://schemas.microsoft.com/office/drawing/2014/main" id="{2F81E265-0EF4-4AE0-BC54-556C2C193D85}"/>
                </a:ext>
              </a:extLst>
            </p:cNvPr>
            <p:cNvSpPr/>
            <p:nvPr/>
          </p:nvSpPr>
          <p:spPr>
            <a:xfrm>
              <a:off x="408580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a:extLst>
                <a:ext uri="{FF2B5EF4-FFF2-40B4-BE49-F238E27FC236}">
                  <a16:creationId xmlns:a16="http://schemas.microsoft.com/office/drawing/2014/main" id="{5950AD1B-7FF1-41A2-B94F-AEC1DB0DDD18}"/>
                </a:ext>
              </a:extLst>
            </p:cNvPr>
            <p:cNvSpPr/>
            <p:nvPr/>
          </p:nvSpPr>
          <p:spPr>
            <a:xfrm>
              <a:off x="115972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281B7D86-7AE8-412E-9C07-87A53FFE3D41}"/>
                </a:ext>
              </a:extLst>
            </p:cNvPr>
            <p:cNvSpPr/>
            <p:nvPr/>
          </p:nvSpPr>
          <p:spPr>
            <a:xfrm>
              <a:off x="189124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a:extLst>
                <a:ext uri="{FF2B5EF4-FFF2-40B4-BE49-F238E27FC236}">
                  <a16:creationId xmlns:a16="http://schemas.microsoft.com/office/drawing/2014/main" id="{45C58AD0-EAA8-486A-BFB3-5DFAE0274E93}"/>
                </a:ext>
              </a:extLst>
            </p:cNvPr>
            <p:cNvSpPr/>
            <p:nvPr/>
          </p:nvSpPr>
          <p:spPr>
            <a:xfrm>
              <a:off x="262276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Rectangle 15">
              <a:extLst>
                <a:ext uri="{FF2B5EF4-FFF2-40B4-BE49-F238E27FC236}">
                  <a16:creationId xmlns:a16="http://schemas.microsoft.com/office/drawing/2014/main" id="{7C6B237F-6D3F-4670-903B-9BD6F5D65C7F}"/>
                </a:ext>
              </a:extLst>
            </p:cNvPr>
            <p:cNvSpPr/>
            <p:nvPr/>
          </p:nvSpPr>
          <p:spPr>
            <a:xfrm>
              <a:off x="335428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a:extLst>
                <a:ext uri="{FF2B5EF4-FFF2-40B4-BE49-F238E27FC236}">
                  <a16:creationId xmlns:a16="http://schemas.microsoft.com/office/drawing/2014/main" id="{9E575CF3-1D84-4643-9DC0-2C9176E74502}"/>
                </a:ext>
              </a:extLst>
            </p:cNvPr>
            <p:cNvSpPr/>
            <p:nvPr/>
          </p:nvSpPr>
          <p:spPr>
            <a:xfrm>
              <a:off x="408580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tangle 17">
              <a:extLst>
                <a:ext uri="{FF2B5EF4-FFF2-40B4-BE49-F238E27FC236}">
                  <a16:creationId xmlns:a16="http://schemas.microsoft.com/office/drawing/2014/main" id="{81CD653B-2302-4BF5-840A-3EE1938D38DB}"/>
                </a:ext>
              </a:extLst>
            </p:cNvPr>
            <p:cNvSpPr/>
            <p:nvPr/>
          </p:nvSpPr>
          <p:spPr>
            <a:xfrm>
              <a:off x="115972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a:extLst>
                <a:ext uri="{FF2B5EF4-FFF2-40B4-BE49-F238E27FC236}">
                  <a16:creationId xmlns:a16="http://schemas.microsoft.com/office/drawing/2014/main" id="{D37052B6-DBB4-429D-A979-D648F9CCC216}"/>
                </a:ext>
              </a:extLst>
            </p:cNvPr>
            <p:cNvSpPr/>
            <p:nvPr/>
          </p:nvSpPr>
          <p:spPr>
            <a:xfrm>
              <a:off x="189124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E5377C16-2B24-436A-99AF-034AED6D8B64}"/>
                </a:ext>
              </a:extLst>
            </p:cNvPr>
            <p:cNvSpPr/>
            <p:nvPr/>
          </p:nvSpPr>
          <p:spPr>
            <a:xfrm>
              <a:off x="262276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0524B7B6-415E-4BA7-9CC4-16C074FEB13D}"/>
                </a:ext>
              </a:extLst>
            </p:cNvPr>
            <p:cNvSpPr/>
            <p:nvPr/>
          </p:nvSpPr>
          <p:spPr>
            <a:xfrm>
              <a:off x="335428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a:extLst>
                <a:ext uri="{FF2B5EF4-FFF2-40B4-BE49-F238E27FC236}">
                  <a16:creationId xmlns:a16="http://schemas.microsoft.com/office/drawing/2014/main" id="{DA4A3CD0-E71B-44A7-8708-F9AFE2421D08}"/>
                </a:ext>
              </a:extLst>
            </p:cNvPr>
            <p:cNvSpPr/>
            <p:nvPr/>
          </p:nvSpPr>
          <p:spPr>
            <a:xfrm>
              <a:off x="408580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TextBox 22">
              <a:extLst>
                <a:ext uri="{FF2B5EF4-FFF2-40B4-BE49-F238E27FC236}">
                  <a16:creationId xmlns:a16="http://schemas.microsoft.com/office/drawing/2014/main" id="{E9EEBCB0-D3BA-480D-9535-C5105665A671}"/>
                </a:ext>
              </a:extLst>
            </p:cNvPr>
            <p:cNvSpPr txBox="1"/>
            <p:nvPr/>
          </p:nvSpPr>
          <p:spPr>
            <a:xfrm>
              <a:off x="689726" y="1534781"/>
              <a:ext cx="480048" cy="365461"/>
            </a:xfrm>
            <a:prstGeom prst="rect">
              <a:avLst/>
            </a:prstGeom>
            <a:noFill/>
          </p:spPr>
          <p:txBody>
            <a:bodyPr wrap="none" rtlCol="0">
              <a:spAutoFit/>
            </a:bodyPr>
            <a:lstStyle/>
            <a:p>
              <a:r>
                <a:rPr lang="en-US" sz="1400" dirty="0">
                  <a:latin typeface="Myriad Pro" panose="020B0503030403020204" pitchFamily="34" charset="0"/>
                </a:rPr>
                <a:t>3,0</a:t>
              </a:r>
            </a:p>
          </p:txBody>
        </p:sp>
        <p:sp>
          <p:nvSpPr>
            <p:cNvPr id="24" name="TextBox 23">
              <a:extLst>
                <a:ext uri="{FF2B5EF4-FFF2-40B4-BE49-F238E27FC236}">
                  <a16:creationId xmlns:a16="http://schemas.microsoft.com/office/drawing/2014/main" id="{1212823F-A5F7-475F-B265-241466DC8BCB}"/>
                </a:ext>
              </a:extLst>
            </p:cNvPr>
            <p:cNvSpPr txBox="1"/>
            <p:nvPr/>
          </p:nvSpPr>
          <p:spPr>
            <a:xfrm>
              <a:off x="4817326" y="1534781"/>
              <a:ext cx="480048" cy="365461"/>
            </a:xfrm>
            <a:prstGeom prst="rect">
              <a:avLst/>
            </a:prstGeom>
            <a:noFill/>
          </p:spPr>
          <p:txBody>
            <a:bodyPr wrap="none" rtlCol="0">
              <a:spAutoFit/>
            </a:bodyPr>
            <a:lstStyle/>
            <a:p>
              <a:r>
                <a:rPr lang="en-US" sz="1400" dirty="0">
                  <a:latin typeface="Myriad Pro" panose="020B0503030403020204" pitchFamily="34" charset="0"/>
                </a:rPr>
                <a:t>3,4</a:t>
              </a:r>
            </a:p>
          </p:txBody>
        </p:sp>
        <p:sp>
          <p:nvSpPr>
            <p:cNvPr id="25" name="TextBox 24">
              <a:extLst>
                <a:ext uri="{FF2B5EF4-FFF2-40B4-BE49-F238E27FC236}">
                  <a16:creationId xmlns:a16="http://schemas.microsoft.com/office/drawing/2014/main" id="{7FAE6BE4-C837-405B-A46A-3C0DC6E5B41D}"/>
                </a:ext>
              </a:extLst>
            </p:cNvPr>
            <p:cNvSpPr txBox="1"/>
            <p:nvPr/>
          </p:nvSpPr>
          <p:spPr>
            <a:xfrm>
              <a:off x="4817326" y="4781992"/>
              <a:ext cx="480048" cy="365461"/>
            </a:xfrm>
            <a:prstGeom prst="rect">
              <a:avLst/>
            </a:prstGeom>
            <a:noFill/>
          </p:spPr>
          <p:txBody>
            <a:bodyPr wrap="none" rtlCol="0">
              <a:spAutoFit/>
            </a:bodyPr>
            <a:lstStyle/>
            <a:p>
              <a:r>
                <a:rPr lang="en-US" sz="1400" dirty="0">
                  <a:latin typeface="Myriad Pro" panose="020B0503030403020204" pitchFamily="34" charset="0"/>
                </a:rPr>
                <a:t>0,4</a:t>
              </a:r>
            </a:p>
          </p:txBody>
        </p:sp>
        <p:sp>
          <p:nvSpPr>
            <p:cNvPr id="26" name="TextBox 25">
              <a:extLst>
                <a:ext uri="{FF2B5EF4-FFF2-40B4-BE49-F238E27FC236}">
                  <a16:creationId xmlns:a16="http://schemas.microsoft.com/office/drawing/2014/main" id="{05E57ED2-114B-4B58-A1BF-FF5741D73DED}"/>
                </a:ext>
              </a:extLst>
            </p:cNvPr>
            <p:cNvSpPr txBox="1"/>
            <p:nvPr/>
          </p:nvSpPr>
          <p:spPr>
            <a:xfrm>
              <a:off x="689726" y="4782318"/>
              <a:ext cx="480048" cy="365461"/>
            </a:xfrm>
            <a:prstGeom prst="rect">
              <a:avLst/>
            </a:prstGeom>
            <a:noFill/>
          </p:spPr>
          <p:txBody>
            <a:bodyPr wrap="none" rtlCol="0">
              <a:spAutoFit/>
            </a:bodyPr>
            <a:lstStyle/>
            <a:p>
              <a:r>
                <a:rPr lang="en-US" sz="1400" dirty="0">
                  <a:latin typeface="Myriad Pro" panose="020B0503030403020204" pitchFamily="34" charset="0"/>
                </a:rPr>
                <a:t>0,0</a:t>
              </a:r>
            </a:p>
          </p:txBody>
        </p:sp>
        <p:sp>
          <p:nvSpPr>
            <p:cNvPr id="27" name="TextBox 26">
              <a:extLst>
                <a:ext uri="{FF2B5EF4-FFF2-40B4-BE49-F238E27FC236}">
                  <a16:creationId xmlns:a16="http://schemas.microsoft.com/office/drawing/2014/main" id="{FD84E0F5-2C85-4A66-8234-43DB0BF23965}"/>
                </a:ext>
              </a:extLst>
            </p:cNvPr>
            <p:cNvSpPr txBox="1"/>
            <p:nvPr/>
          </p:nvSpPr>
          <p:spPr>
            <a:xfrm>
              <a:off x="1048214" y="5669085"/>
              <a:ext cx="939538" cy="365461"/>
            </a:xfrm>
            <a:prstGeom prst="rect">
              <a:avLst/>
            </a:prstGeom>
            <a:noFill/>
          </p:spPr>
          <p:txBody>
            <a:bodyPr wrap="none" rtlCol="0">
              <a:spAutoFit/>
            </a:bodyPr>
            <a:lstStyle/>
            <a:p>
              <a:r>
                <a:rPr lang="en-US" sz="1400" dirty="0" err="1"/>
                <a:t>startCell</a:t>
              </a:r>
              <a:endParaRPr lang="en-US" sz="1400" dirty="0"/>
            </a:p>
          </p:txBody>
        </p:sp>
        <p:sp>
          <p:nvSpPr>
            <p:cNvPr id="28" name="TextBox 27">
              <a:extLst>
                <a:ext uri="{FF2B5EF4-FFF2-40B4-BE49-F238E27FC236}">
                  <a16:creationId xmlns:a16="http://schemas.microsoft.com/office/drawing/2014/main" id="{8959BC7E-0E73-46AB-92F3-298B33B5518E}"/>
                </a:ext>
              </a:extLst>
            </p:cNvPr>
            <p:cNvSpPr txBox="1"/>
            <p:nvPr/>
          </p:nvSpPr>
          <p:spPr>
            <a:xfrm>
              <a:off x="3129263" y="5678894"/>
              <a:ext cx="903068" cy="365461"/>
            </a:xfrm>
            <a:prstGeom prst="rect">
              <a:avLst/>
            </a:prstGeom>
            <a:noFill/>
          </p:spPr>
          <p:txBody>
            <a:bodyPr wrap="none" rtlCol="0">
              <a:spAutoFit/>
            </a:bodyPr>
            <a:lstStyle/>
            <a:p>
              <a:r>
                <a:rPr lang="en-US" sz="1400" dirty="0" err="1"/>
                <a:t>goalCell</a:t>
              </a:r>
              <a:endParaRPr lang="en-US" sz="1400" dirty="0"/>
            </a:p>
          </p:txBody>
        </p:sp>
        <p:sp>
          <p:nvSpPr>
            <p:cNvPr id="29" name="Rectangle 28">
              <a:extLst>
                <a:ext uri="{FF2B5EF4-FFF2-40B4-BE49-F238E27FC236}">
                  <a16:creationId xmlns:a16="http://schemas.microsoft.com/office/drawing/2014/main" id="{1C776251-5680-4898-A536-484661D96286}"/>
                </a:ext>
              </a:extLst>
            </p:cNvPr>
            <p:cNvSpPr/>
            <p:nvPr/>
          </p:nvSpPr>
          <p:spPr>
            <a:xfrm>
              <a:off x="4252903" y="5585506"/>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1,3</a:t>
              </a:r>
            </a:p>
          </p:txBody>
        </p:sp>
        <p:sp>
          <p:nvSpPr>
            <p:cNvPr id="30" name="Rectangle 29">
              <a:extLst>
                <a:ext uri="{FF2B5EF4-FFF2-40B4-BE49-F238E27FC236}">
                  <a16:creationId xmlns:a16="http://schemas.microsoft.com/office/drawing/2014/main" id="{57381A7D-2804-4CB1-B01F-9BEA39B67538}"/>
                </a:ext>
              </a:extLst>
            </p:cNvPr>
            <p:cNvSpPr/>
            <p:nvPr/>
          </p:nvSpPr>
          <p:spPr>
            <a:xfrm>
              <a:off x="2208146" y="558550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0,0</a:t>
              </a:r>
            </a:p>
          </p:txBody>
        </p:sp>
        <p:grpSp>
          <p:nvGrpSpPr>
            <p:cNvPr id="31" name="Group 30">
              <a:extLst>
                <a:ext uri="{FF2B5EF4-FFF2-40B4-BE49-F238E27FC236}">
                  <a16:creationId xmlns:a16="http://schemas.microsoft.com/office/drawing/2014/main" id="{5D445AC7-408C-4BF0-9CE2-62E1D7BEC091}"/>
                </a:ext>
              </a:extLst>
            </p:cNvPr>
            <p:cNvGrpSpPr/>
            <p:nvPr/>
          </p:nvGrpSpPr>
          <p:grpSpPr>
            <a:xfrm>
              <a:off x="6262701" y="1911547"/>
              <a:ext cx="1216532" cy="4599948"/>
              <a:chOff x="6217926" y="1264776"/>
              <a:chExt cx="1216532" cy="4599948"/>
            </a:xfrm>
          </p:grpSpPr>
          <p:sp>
            <p:nvSpPr>
              <p:cNvPr id="32" name="Rectangle 31">
                <a:extLst>
                  <a:ext uri="{FF2B5EF4-FFF2-40B4-BE49-F238E27FC236}">
                    <a16:creationId xmlns:a16="http://schemas.microsoft.com/office/drawing/2014/main" id="{FE706DB3-DC8E-43A4-BB81-9161232E6CEC}"/>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3" name="Rectangle 32">
                <a:extLst>
                  <a:ext uri="{FF2B5EF4-FFF2-40B4-BE49-F238E27FC236}">
                    <a16:creationId xmlns:a16="http://schemas.microsoft.com/office/drawing/2014/main" id="{FED5E478-C4C9-47C5-9C3A-76AEF87EF1C8}"/>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4" name="Rectangle 33">
                <a:extLst>
                  <a:ext uri="{FF2B5EF4-FFF2-40B4-BE49-F238E27FC236}">
                    <a16:creationId xmlns:a16="http://schemas.microsoft.com/office/drawing/2014/main" id="{676DCB96-EA05-45EC-BA1A-76678ADCD968}"/>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sp>
            <p:nvSpPr>
              <p:cNvPr id="35" name="Rectangle 34">
                <a:extLst>
                  <a:ext uri="{FF2B5EF4-FFF2-40B4-BE49-F238E27FC236}">
                    <a16:creationId xmlns:a16="http://schemas.microsoft.com/office/drawing/2014/main" id="{7151D6DC-E8E9-4027-A209-3342A7FC5939}"/>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0,2,d</a:t>
                </a:r>
              </a:p>
            </p:txBody>
          </p:sp>
          <p:sp>
            <p:nvSpPr>
              <p:cNvPr id="36" name="Rectangle 35">
                <a:extLst>
                  <a:ext uri="{FF2B5EF4-FFF2-40B4-BE49-F238E27FC236}">
                    <a16:creationId xmlns:a16="http://schemas.microsoft.com/office/drawing/2014/main" id="{6A5CA69C-8E13-41B6-AE64-A357E4893C42}"/>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0,1,d</a:t>
                </a:r>
              </a:p>
            </p:txBody>
          </p:sp>
          <p:sp>
            <p:nvSpPr>
              <p:cNvPr id="37" name="Rectangle 36">
                <a:extLst>
                  <a:ext uri="{FF2B5EF4-FFF2-40B4-BE49-F238E27FC236}">
                    <a16:creationId xmlns:a16="http://schemas.microsoft.com/office/drawing/2014/main" id="{4BC52AEF-31CC-4A3D-9A23-F30C6C26BE00}"/>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latin typeface="Arial Narrow" panose="020B0606020202030204" pitchFamily="34" charset="0"/>
                  </a:rPr>
                  <a:t>0,0,d</a:t>
                </a:r>
              </a:p>
            </p:txBody>
          </p:sp>
          <p:sp>
            <p:nvSpPr>
              <p:cNvPr id="38" name="TextBox 37">
                <a:extLst>
                  <a:ext uri="{FF2B5EF4-FFF2-40B4-BE49-F238E27FC236}">
                    <a16:creationId xmlns:a16="http://schemas.microsoft.com/office/drawing/2014/main" id="{62F040A0-880F-49EB-B3BE-DC688B419A85}"/>
                  </a:ext>
                </a:extLst>
              </p:cNvPr>
              <p:cNvSpPr txBox="1"/>
              <p:nvPr/>
            </p:nvSpPr>
            <p:spPr>
              <a:xfrm>
                <a:off x="6908118" y="4504553"/>
                <a:ext cx="327773" cy="365461"/>
              </a:xfrm>
              <a:prstGeom prst="rect">
                <a:avLst/>
              </a:prstGeom>
              <a:noFill/>
            </p:spPr>
            <p:txBody>
              <a:bodyPr wrap="none" rtlCol="0">
                <a:spAutoFit/>
              </a:bodyPr>
              <a:lstStyle/>
              <a:p>
                <a:r>
                  <a:rPr lang="en-US" sz="1400" dirty="0">
                    <a:latin typeface="Myriad Pro" panose="020B0503030403020204" pitchFamily="34" charset="0"/>
                  </a:rPr>
                  <a:t>0</a:t>
                </a:r>
              </a:p>
            </p:txBody>
          </p:sp>
          <p:sp>
            <p:nvSpPr>
              <p:cNvPr id="39" name="TextBox 38">
                <a:extLst>
                  <a:ext uri="{FF2B5EF4-FFF2-40B4-BE49-F238E27FC236}">
                    <a16:creationId xmlns:a16="http://schemas.microsoft.com/office/drawing/2014/main" id="{B81C8E3E-21E6-494F-8BE2-DA7336D77D12}"/>
                  </a:ext>
                </a:extLst>
              </p:cNvPr>
              <p:cNvSpPr txBox="1"/>
              <p:nvPr/>
            </p:nvSpPr>
            <p:spPr>
              <a:xfrm>
                <a:off x="6908118" y="3974480"/>
                <a:ext cx="327773" cy="365461"/>
              </a:xfrm>
              <a:prstGeom prst="rect">
                <a:avLst/>
              </a:prstGeom>
              <a:noFill/>
            </p:spPr>
            <p:txBody>
              <a:bodyPr wrap="none" rtlCol="0">
                <a:spAutoFit/>
              </a:bodyPr>
              <a:lstStyle/>
              <a:p>
                <a:r>
                  <a:rPr lang="en-US" sz="1400" dirty="0">
                    <a:latin typeface="Myriad Pro" panose="020B0503030403020204" pitchFamily="34" charset="0"/>
                  </a:rPr>
                  <a:t>1</a:t>
                </a:r>
              </a:p>
            </p:txBody>
          </p:sp>
          <p:sp>
            <p:nvSpPr>
              <p:cNvPr id="40" name="TextBox 39">
                <a:extLst>
                  <a:ext uri="{FF2B5EF4-FFF2-40B4-BE49-F238E27FC236}">
                    <a16:creationId xmlns:a16="http://schemas.microsoft.com/office/drawing/2014/main" id="{13E86CAC-ACD9-48D9-B00C-94147C2ADC94}"/>
                  </a:ext>
                </a:extLst>
              </p:cNvPr>
              <p:cNvSpPr txBox="1"/>
              <p:nvPr/>
            </p:nvSpPr>
            <p:spPr>
              <a:xfrm>
                <a:off x="6908118" y="3444409"/>
                <a:ext cx="327773" cy="365461"/>
              </a:xfrm>
              <a:prstGeom prst="rect">
                <a:avLst/>
              </a:prstGeom>
              <a:noFill/>
            </p:spPr>
            <p:txBody>
              <a:bodyPr wrap="none" rtlCol="0">
                <a:spAutoFit/>
              </a:bodyPr>
              <a:lstStyle/>
              <a:p>
                <a:r>
                  <a:rPr lang="en-US" sz="1400" dirty="0">
                    <a:latin typeface="Myriad Pro" panose="020B0503030403020204" pitchFamily="34" charset="0"/>
                  </a:rPr>
                  <a:t>2</a:t>
                </a:r>
              </a:p>
            </p:txBody>
          </p:sp>
          <p:sp>
            <p:nvSpPr>
              <p:cNvPr id="41" name="TextBox 40">
                <a:extLst>
                  <a:ext uri="{FF2B5EF4-FFF2-40B4-BE49-F238E27FC236}">
                    <a16:creationId xmlns:a16="http://schemas.microsoft.com/office/drawing/2014/main" id="{DB187D9C-1648-4EB4-8515-81DB2A7F7DF0}"/>
                  </a:ext>
                </a:extLst>
              </p:cNvPr>
              <p:cNvSpPr txBox="1"/>
              <p:nvPr/>
            </p:nvSpPr>
            <p:spPr>
              <a:xfrm>
                <a:off x="6908118" y="2914338"/>
                <a:ext cx="327773" cy="365461"/>
              </a:xfrm>
              <a:prstGeom prst="rect">
                <a:avLst/>
              </a:prstGeom>
              <a:noFill/>
            </p:spPr>
            <p:txBody>
              <a:bodyPr wrap="none" rtlCol="0">
                <a:spAutoFit/>
              </a:bodyPr>
              <a:lstStyle/>
              <a:p>
                <a:r>
                  <a:rPr lang="en-US" sz="1400" dirty="0">
                    <a:latin typeface="Myriad Pro" panose="020B0503030403020204" pitchFamily="34" charset="0"/>
                  </a:rPr>
                  <a:t>3</a:t>
                </a:r>
              </a:p>
            </p:txBody>
          </p:sp>
          <p:sp>
            <p:nvSpPr>
              <p:cNvPr id="42" name="TextBox 41">
                <a:extLst>
                  <a:ext uri="{FF2B5EF4-FFF2-40B4-BE49-F238E27FC236}">
                    <a16:creationId xmlns:a16="http://schemas.microsoft.com/office/drawing/2014/main" id="{8A387D8D-8150-4CBE-9425-AE9175D5E0CF}"/>
                  </a:ext>
                </a:extLst>
              </p:cNvPr>
              <p:cNvSpPr txBox="1"/>
              <p:nvPr/>
            </p:nvSpPr>
            <p:spPr>
              <a:xfrm>
                <a:off x="6908118" y="2384267"/>
                <a:ext cx="327773" cy="365461"/>
              </a:xfrm>
              <a:prstGeom prst="rect">
                <a:avLst/>
              </a:prstGeom>
              <a:noFill/>
            </p:spPr>
            <p:txBody>
              <a:bodyPr wrap="none" rtlCol="0">
                <a:spAutoFit/>
              </a:bodyPr>
              <a:lstStyle/>
              <a:p>
                <a:r>
                  <a:rPr lang="en-US" sz="1400" dirty="0">
                    <a:latin typeface="Myriad Pro" panose="020B0503030403020204" pitchFamily="34" charset="0"/>
                  </a:rPr>
                  <a:t>4</a:t>
                </a:r>
              </a:p>
            </p:txBody>
          </p:sp>
          <p:sp>
            <p:nvSpPr>
              <p:cNvPr id="43" name="TextBox 42">
                <a:extLst>
                  <a:ext uri="{FF2B5EF4-FFF2-40B4-BE49-F238E27FC236}">
                    <a16:creationId xmlns:a16="http://schemas.microsoft.com/office/drawing/2014/main" id="{DE02A35F-5921-4268-AC63-D9068E01EB61}"/>
                  </a:ext>
                </a:extLst>
              </p:cNvPr>
              <p:cNvSpPr txBox="1"/>
              <p:nvPr/>
            </p:nvSpPr>
            <p:spPr>
              <a:xfrm>
                <a:off x="6908118" y="1854197"/>
                <a:ext cx="327773" cy="365461"/>
              </a:xfrm>
              <a:prstGeom prst="rect">
                <a:avLst/>
              </a:prstGeom>
              <a:noFill/>
            </p:spPr>
            <p:txBody>
              <a:bodyPr wrap="none" rtlCol="0">
                <a:spAutoFit/>
              </a:bodyPr>
              <a:lstStyle/>
              <a:p>
                <a:r>
                  <a:rPr lang="en-US" sz="1400" dirty="0">
                    <a:latin typeface="Myriad Pro" panose="020B0503030403020204" pitchFamily="34" charset="0"/>
                  </a:rPr>
                  <a:t>5</a:t>
                </a:r>
              </a:p>
            </p:txBody>
          </p:sp>
          <p:sp>
            <p:nvSpPr>
              <p:cNvPr id="44" name="TextBox 43">
                <a:extLst>
                  <a:ext uri="{FF2B5EF4-FFF2-40B4-BE49-F238E27FC236}">
                    <a16:creationId xmlns:a16="http://schemas.microsoft.com/office/drawing/2014/main" id="{C7D0D101-2385-49B4-853E-CF79BB80E534}"/>
                  </a:ext>
                </a:extLst>
              </p:cNvPr>
              <p:cNvSpPr txBox="1"/>
              <p:nvPr/>
            </p:nvSpPr>
            <p:spPr>
              <a:xfrm>
                <a:off x="6908118" y="1324125"/>
                <a:ext cx="327773" cy="365461"/>
              </a:xfrm>
              <a:prstGeom prst="rect">
                <a:avLst/>
              </a:prstGeom>
              <a:noFill/>
            </p:spPr>
            <p:txBody>
              <a:bodyPr wrap="none" rtlCol="0">
                <a:spAutoFit/>
              </a:bodyPr>
              <a:lstStyle/>
              <a:p>
                <a:r>
                  <a:rPr lang="en-US" sz="1400" dirty="0">
                    <a:latin typeface="Myriad Pro" panose="020B0503030403020204" pitchFamily="34" charset="0"/>
                  </a:rPr>
                  <a:t>6</a:t>
                </a:r>
              </a:p>
            </p:txBody>
          </p:sp>
          <p:sp>
            <p:nvSpPr>
              <p:cNvPr id="45" name="Rectangle 44">
                <a:extLst>
                  <a:ext uri="{FF2B5EF4-FFF2-40B4-BE49-F238E27FC236}">
                    <a16:creationId xmlns:a16="http://schemas.microsoft.com/office/drawing/2014/main" id="{9C10473A-D076-455A-ACA2-C4BC38D57C45}"/>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2</a:t>
                </a:r>
              </a:p>
            </p:txBody>
          </p:sp>
          <p:sp>
            <p:nvSpPr>
              <p:cNvPr id="46" name="TextBox 45">
                <a:extLst>
                  <a:ext uri="{FF2B5EF4-FFF2-40B4-BE49-F238E27FC236}">
                    <a16:creationId xmlns:a16="http://schemas.microsoft.com/office/drawing/2014/main" id="{777E26AF-EB63-41C6-9F6F-E3B8B6035BD9}"/>
                  </a:ext>
                </a:extLst>
              </p:cNvPr>
              <p:cNvSpPr txBox="1"/>
              <p:nvPr/>
            </p:nvSpPr>
            <p:spPr>
              <a:xfrm>
                <a:off x="6908118" y="5416632"/>
                <a:ext cx="526340" cy="365461"/>
              </a:xfrm>
              <a:prstGeom prst="rect">
                <a:avLst/>
              </a:prstGeom>
              <a:noFill/>
            </p:spPr>
            <p:txBody>
              <a:bodyPr wrap="none" rtlCol="0">
                <a:spAutoFit/>
              </a:bodyPr>
              <a:lstStyle/>
              <a:p>
                <a:r>
                  <a:rPr lang="en-US" sz="1400" dirty="0">
                    <a:latin typeface="Myriad Pro" panose="020B0503030403020204" pitchFamily="34" charset="0"/>
                  </a:rPr>
                  <a:t>top</a:t>
                </a:r>
              </a:p>
            </p:txBody>
          </p:sp>
          <p:sp>
            <p:nvSpPr>
              <p:cNvPr id="47" name="Rectangle 46">
                <a:extLst>
                  <a:ext uri="{FF2B5EF4-FFF2-40B4-BE49-F238E27FC236}">
                    <a16:creationId xmlns:a16="http://schemas.microsoft.com/office/drawing/2014/main" id="{1406120A-1643-4F76-9269-C34AE7903870}"/>
                  </a:ext>
                </a:extLst>
              </p:cNvPr>
              <p:cNvSpPr/>
              <p:nvPr/>
            </p:nvSpPr>
            <p:spPr>
              <a:xfrm>
                <a:off x="6217930" y="2318482"/>
                <a:ext cx="526853" cy="526853"/>
              </a:xfrm>
              <a:prstGeom prst="rect">
                <a:avLst/>
              </a:prstGeom>
              <a:solidFill>
                <a:schemeClr val="bg1"/>
              </a:solidFill>
              <a:ln w="28575">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grpSp>
        <p:pic>
          <p:nvPicPr>
            <p:cNvPr id="48" name="Graphic 47" descr="Circle with left arrow">
              <a:extLst>
                <a:ext uri="{FF2B5EF4-FFF2-40B4-BE49-F238E27FC236}">
                  <a16:creationId xmlns:a16="http://schemas.microsoft.com/office/drawing/2014/main" id="{FC046091-3D78-4364-B7C8-2373D6BDD1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417104" y="4132512"/>
              <a:ext cx="605883" cy="605883"/>
            </a:xfrm>
            <a:prstGeom prst="rect">
              <a:avLst/>
            </a:prstGeom>
          </p:spPr>
        </p:pic>
      </p:grpSp>
    </p:spTree>
    <p:extLst>
      <p:ext uri="{BB962C8B-B14F-4D97-AF65-F5344CB8AC3E}">
        <p14:creationId xmlns:p14="http://schemas.microsoft.com/office/powerpoint/2010/main" val="3112944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256D5-3632-4A4E-A57D-40D3DED9E94F}"/>
              </a:ext>
            </a:extLst>
          </p:cNvPr>
          <p:cNvSpPr txBox="1"/>
          <p:nvPr/>
        </p:nvSpPr>
        <p:spPr>
          <a:xfrm>
            <a:off x="1159726" y="869794"/>
            <a:ext cx="4768550" cy="523220"/>
          </a:xfrm>
          <a:prstGeom prst="rect">
            <a:avLst/>
          </a:prstGeom>
          <a:noFill/>
        </p:spPr>
        <p:txBody>
          <a:bodyPr wrap="none" rtlCol="0">
            <a:spAutoFit/>
          </a:bodyPr>
          <a:lstStyle/>
          <a:p>
            <a:r>
              <a:rPr lang="en-US" sz="2800" dirty="0">
                <a:latin typeface="Myriad Pro" panose="020B0503030403020204" pitchFamily="34" charset="0"/>
              </a:rPr>
              <a:t>Next … finding our way home!</a:t>
            </a:r>
          </a:p>
        </p:txBody>
      </p:sp>
      <p:grpSp>
        <p:nvGrpSpPr>
          <p:cNvPr id="49" name="Group 48">
            <a:extLst>
              <a:ext uri="{FF2B5EF4-FFF2-40B4-BE49-F238E27FC236}">
                <a16:creationId xmlns:a16="http://schemas.microsoft.com/office/drawing/2014/main" id="{D53EC6E4-50FF-47C4-9ED0-F4674CD64933}"/>
              </a:ext>
            </a:extLst>
          </p:cNvPr>
          <p:cNvGrpSpPr/>
          <p:nvPr/>
        </p:nvGrpSpPr>
        <p:grpSpPr>
          <a:xfrm>
            <a:off x="912752" y="1657444"/>
            <a:ext cx="5717859" cy="4191195"/>
            <a:chOff x="689726" y="1534781"/>
            <a:chExt cx="6789507" cy="4976714"/>
          </a:xfrm>
        </p:grpSpPr>
        <p:sp>
          <p:nvSpPr>
            <p:cNvPr id="3" name="Rectangle 2">
              <a:extLst>
                <a:ext uri="{FF2B5EF4-FFF2-40B4-BE49-F238E27FC236}">
                  <a16:creationId xmlns:a16="http://schemas.microsoft.com/office/drawing/2014/main" id="{1DE57F54-AA44-4205-849C-CA218AC79D91}"/>
                </a:ext>
              </a:extLst>
            </p:cNvPr>
            <p:cNvSpPr/>
            <p:nvPr/>
          </p:nvSpPr>
          <p:spPr>
            <a:xfrm>
              <a:off x="115972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Rectangle 3">
              <a:extLst>
                <a:ext uri="{FF2B5EF4-FFF2-40B4-BE49-F238E27FC236}">
                  <a16:creationId xmlns:a16="http://schemas.microsoft.com/office/drawing/2014/main" id="{F14AC4DC-7BBF-46DD-BA32-90290417641D}"/>
                </a:ext>
              </a:extLst>
            </p:cNvPr>
            <p:cNvSpPr/>
            <p:nvPr/>
          </p:nvSpPr>
          <p:spPr>
            <a:xfrm>
              <a:off x="189124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2F340CB3-1315-49B3-9D10-7AE8088B5066}"/>
                </a:ext>
              </a:extLst>
            </p:cNvPr>
            <p:cNvSpPr/>
            <p:nvPr/>
          </p:nvSpPr>
          <p:spPr>
            <a:xfrm>
              <a:off x="262276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Rectangle 5">
              <a:extLst>
                <a:ext uri="{FF2B5EF4-FFF2-40B4-BE49-F238E27FC236}">
                  <a16:creationId xmlns:a16="http://schemas.microsoft.com/office/drawing/2014/main" id="{2250CF30-5F29-49AA-8D5B-46660084C8CC}"/>
                </a:ext>
              </a:extLst>
            </p:cNvPr>
            <p:cNvSpPr/>
            <p:nvPr/>
          </p:nvSpPr>
          <p:spPr>
            <a:xfrm>
              <a:off x="335428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Rectangle 6">
              <a:extLst>
                <a:ext uri="{FF2B5EF4-FFF2-40B4-BE49-F238E27FC236}">
                  <a16:creationId xmlns:a16="http://schemas.microsoft.com/office/drawing/2014/main" id="{35F76796-8679-49D9-B4A9-F9E8BC39A82E}"/>
                </a:ext>
              </a:extLst>
            </p:cNvPr>
            <p:cNvSpPr/>
            <p:nvPr/>
          </p:nvSpPr>
          <p:spPr>
            <a:xfrm>
              <a:off x="4085806" y="1904113"/>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a:extLst>
                <a:ext uri="{FF2B5EF4-FFF2-40B4-BE49-F238E27FC236}">
                  <a16:creationId xmlns:a16="http://schemas.microsoft.com/office/drawing/2014/main" id="{768688BB-990A-4DDB-8A47-9EB98C17DF03}"/>
                </a:ext>
              </a:extLst>
            </p:cNvPr>
            <p:cNvSpPr/>
            <p:nvPr/>
          </p:nvSpPr>
          <p:spPr>
            <a:xfrm>
              <a:off x="115972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Rectangle 8">
              <a:extLst>
                <a:ext uri="{FF2B5EF4-FFF2-40B4-BE49-F238E27FC236}">
                  <a16:creationId xmlns:a16="http://schemas.microsoft.com/office/drawing/2014/main" id="{6ECBA2F3-299B-4308-8186-907A8BAEB4CC}"/>
                </a:ext>
              </a:extLst>
            </p:cNvPr>
            <p:cNvSpPr/>
            <p:nvPr/>
          </p:nvSpPr>
          <p:spPr>
            <a:xfrm>
              <a:off x="1891246" y="2619566"/>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Rectangle 9">
              <a:extLst>
                <a:ext uri="{FF2B5EF4-FFF2-40B4-BE49-F238E27FC236}">
                  <a16:creationId xmlns:a16="http://schemas.microsoft.com/office/drawing/2014/main" id="{69222B48-A1CD-4B74-9AB9-2A1BB7398C7C}"/>
                </a:ext>
              </a:extLst>
            </p:cNvPr>
            <p:cNvSpPr/>
            <p:nvPr/>
          </p:nvSpPr>
          <p:spPr>
            <a:xfrm>
              <a:off x="262276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a:extLst>
                <a:ext uri="{FF2B5EF4-FFF2-40B4-BE49-F238E27FC236}">
                  <a16:creationId xmlns:a16="http://schemas.microsoft.com/office/drawing/2014/main" id="{C743AA99-6AD8-4AC3-ABE1-0E398D492080}"/>
                </a:ext>
              </a:extLst>
            </p:cNvPr>
            <p:cNvSpPr/>
            <p:nvPr/>
          </p:nvSpPr>
          <p:spPr>
            <a:xfrm>
              <a:off x="335428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a:extLst>
                <a:ext uri="{FF2B5EF4-FFF2-40B4-BE49-F238E27FC236}">
                  <a16:creationId xmlns:a16="http://schemas.microsoft.com/office/drawing/2014/main" id="{2F81E265-0EF4-4AE0-BC54-556C2C193D85}"/>
                </a:ext>
              </a:extLst>
            </p:cNvPr>
            <p:cNvSpPr/>
            <p:nvPr/>
          </p:nvSpPr>
          <p:spPr>
            <a:xfrm>
              <a:off x="408580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a:extLst>
                <a:ext uri="{FF2B5EF4-FFF2-40B4-BE49-F238E27FC236}">
                  <a16:creationId xmlns:a16="http://schemas.microsoft.com/office/drawing/2014/main" id="{5950AD1B-7FF1-41A2-B94F-AEC1DB0DDD18}"/>
                </a:ext>
              </a:extLst>
            </p:cNvPr>
            <p:cNvSpPr/>
            <p:nvPr/>
          </p:nvSpPr>
          <p:spPr>
            <a:xfrm>
              <a:off x="115972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281B7D86-7AE8-412E-9C07-87A53FFE3D41}"/>
                </a:ext>
              </a:extLst>
            </p:cNvPr>
            <p:cNvSpPr/>
            <p:nvPr/>
          </p:nvSpPr>
          <p:spPr>
            <a:xfrm>
              <a:off x="189124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a:extLst>
                <a:ext uri="{FF2B5EF4-FFF2-40B4-BE49-F238E27FC236}">
                  <a16:creationId xmlns:a16="http://schemas.microsoft.com/office/drawing/2014/main" id="{45C58AD0-EAA8-486A-BFB3-5DFAE0274E93}"/>
                </a:ext>
              </a:extLst>
            </p:cNvPr>
            <p:cNvSpPr/>
            <p:nvPr/>
          </p:nvSpPr>
          <p:spPr>
            <a:xfrm>
              <a:off x="262276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Rectangle 15">
              <a:extLst>
                <a:ext uri="{FF2B5EF4-FFF2-40B4-BE49-F238E27FC236}">
                  <a16:creationId xmlns:a16="http://schemas.microsoft.com/office/drawing/2014/main" id="{7C6B237F-6D3F-4670-903B-9BD6F5D65C7F}"/>
                </a:ext>
              </a:extLst>
            </p:cNvPr>
            <p:cNvSpPr/>
            <p:nvPr/>
          </p:nvSpPr>
          <p:spPr>
            <a:xfrm>
              <a:off x="335428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a:extLst>
                <a:ext uri="{FF2B5EF4-FFF2-40B4-BE49-F238E27FC236}">
                  <a16:creationId xmlns:a16="http://schemas.microsoft.com/office/drawing/2014/main" id="{9E575CF3-1D84-4643-9DC0-2C9176E74502}"/>
                </a:ext>
              </a:extLst>
            </p:cNvPr>
            <p:cNvSpPr/>
            <p:nvPr/>
          </p:nvSpPr>
          <p:spPr>
            <a:xfrm>
              <a:off x="408580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tangle 17">
              <a:extLst>
                <a:ext uri="{FF2B5EF4-FFF2-40B4-BE49-F238E27FC236}">
                  <a16:creationId xmlns:a16="http://schemas.microsoft.com/office/drawing/2014/main" id="{81CD653B-2302-4BF5-840A-3EE1938D38DB}"/>
                </a:ext>
              </a:extLst>
            </p:cNvPr>
            <p:cNvSpPr/>
            <p:nvPr/>
          </p:nvSpPr>
          <p:spPr>
            <a:xfrm>
              <a:off x="115972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a:extLst>
                <a:ext uri="{FF2B5EF4-FFF2-40B4-BE49-F238E27FC236}">
                  <a16:creationId xmlns:a16="http://schemas.microsoft.com/office/drawing/2014/main" id="{D37052B6-DBB4-429D-A979-D648F9CCC216}"/>
                </a:ext>
              </a:extLst>
            </p:cNvPr>
            <p:cNvSpPr/>
            <p:nvPr/>
          </p:nvSpPr>
          <p:spPr>
            <a:xfrm>
              <a:off x="189124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E5377C16-2B24-436A-99AF-034AED6D8B64}"/>
                </a:ext>
              </a:extLst>
            </p:cNvPr>
            <p:cNvSpPr/>
            <p:nvPr/>
          </p:nvSpPr>
          <p:spPr>
            <a:xfrm>
              <a:off x="262276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0524B7B6-415E-4BA7-9CC4-16C074FEB13D}"/>
                </a:ext>
              </a:extLst>
            </p:cNvPr>
            <p:cNvSpPr/>
            <p:nvPr/>
          </p:nvSpPr>
          <p:spPr>
            <a:xfrm>
              <a:off x="335428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a:extLst>
                <a:ext uri="{FF2B5EF4-FFF2-40B4-BE49-F238E27FC236}">
                  <a16:creationId xmlns:a16="http://schemas.microsoft.com/office/drawing/2014/main" id="{DA4A3CD0-E71B-44A7-8708-F9AFE2421D08}"/>
                </a:ext>
              </a:extLst>
            </p:cNvPr>
            <p:cNvSpPr/>
            <p:nvPr/>
          </p:nvSpPr>
          <p:spPr>
            <a:xfrm>
              <a:off x="408580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TextBox 22">
              <a:extLst>
                <a:ext uri="{FF2B5EF4-FFF2-40B4-BE49-F238E27FC236}">
                  <a16:creationId xmlns:a16="http://schemas.microsoft.com/office/drawing/2014/main" id="{E9EEBCB0-D3BA-480D-9535-C5105665A671}"/>
                </a:ext>
              </a:extLst>
            </p:cNvPr>
            <p:cNvSpPr txBox="1"/>
            <p:nvPr/>
          </p:nvSpPr>
          <p:spPr>
            <a:xfrm>
              <a:off x="689726" y="1534781"/>
              <a:ext cx="480048" cy="365461"/>
            </a:xfrm>
            <a:prstGeom prst="rect">
              <a:avLst/>
            </a:prstGeom>
            <a:noFill/>
          </p:spPr>
          <p:txBody>
            <a:bodyPr wrap="none" rtlCol="0">
              <a:spAutoFit/>
            </a:bodyPr>
            <a:lstStyle/>
            <a:p>
              <a:r>
                <a:rPr lang="en-US" sz="1400" dirty="0">
                  <a:latin typeface="Myriad Pro" panose="020B0503030403020204" pitchFamily="34" charset="0"/>
                </a:rPr>
                <a:t>3,0</a:t>
              </a:r>
            </a:p>
          </p:txBody>
        </p:sp>
        <p:sp>
          <p:nvSpPr>
            <p:cNvPr id="24" name="TextBox 23">
              <a:extLst>
                <a:ext uri="{FF2B5EF4-FFF2-40B4-BE49-F238E27FC236}">
                  <a16:creationId xmlns:a16="http://schemas.microsoft.com/office/drawing/2014/main" id="{1212823F-A5F7-475F-B265-241466DC8BCB}"/>
                </a:ext>
              </a:extLst>
            </p:cNvPr>
            <p:cNvSpPr txBox="1"/>
            <p:nvPr/>
          </p:nvSpPr>
          <p:spPr>
            <a:xfrm>
              <a:off x="4817326" y="1534781"/>
              <a:ext cx="480048" cy="365461"/>
            </a:xfrm>
            <a:prstGeom prst="rect">
              <a:avLst/>
            </a:prstGeom>
            <a:noFill/>
          </p:spPr>
          <p:txBody>
            <a:bodyPr wrap="none" rtlCol="0">
              <a:spAutoFit/>
            </a:bodyPr>
            <a:lstStyle/>
            <a:p>
              <a:r>
                <a:rPr lang="en-US" sz="1400" dirty="0">
                  <a:latin typeface="Myriad Pro" panose="020B0503030403020204" pitchFamily="34" charset="0"/>
                </a:rPr>
                <a:t>3,4</a:t>
              </a:r>
            </a:p>
          </p:txBody>
        </p:sp>
        <p:sp>
          <p:nvSpPr>
            <p:cNvPr id="25" name="TextBox 24">
              <a:extLst>
                <a:ext uri="{FF2B5EF4-FFF2-40B4-BE49-F238E27FC236}">
                  <a16:creationId xmlns:a16="http://schemas.microsoft.com/office/drawing/2014/main" id="{7FAE6BE4-C837-405B-A46A-3C0DC6E5B41D}"/>
                </a:ext>
              </a:extLst>
            </p:cNvPr>
            <p:cNvSpPr txBox="1"/>
            <p:nvPr/>
          </p:nvSpPr>
          <p:spPr>
            <a:xfrm>
              <a:off x="4817326" y="4781992"/>
              <a:ext cx="480048" cy="365461"/>
            </a:xfrm>
            <a:prstGeom prst="rect">
              <a:avLst/>
            </a:prstGeom>
            <a:noFill/>
          </p:spPr>
          <p:txBody>
            <a:bodyPr wrap="none" rtlCol="0">
              <a:spAutoFit/>
            </a:bodyPr>
            <a:lstStyle/>
            <a:p>
              <a:r>
                <a:rPr lang="en-US" sz="1400" dirty="0">
                  <a:latin typeface="Myriad Pro" panose="020B0503030403020204" pitchFamily="34" charset="0"/>
                </a:rPr>
                <a:t>0,4</a:t>
              </a:r>
            </a:p>
          </p:txBody>
        </p:sp>
        <p:sp>
          <p:nvSpPr>
            <p:cNvPr id="26" name="TextBox 25">
              <a:extLst>
                <a:ext uri="{FF2B5EF4-FFF2-40B4-BE49-F238E27FC236}">
                  <a16:creationId xmlns:a16="http://schemas.microsoft.com/office/drawing/2014/main" id="{05E57ED2-114B-4B58-A1BF-FF5741D73DED}"/>
                </a:ext>
              </a:extLst>
            </p:cNvPr>
            <p:cNvSpPr txBox="1"/>
            <p:nvPr/>
          </p:nvSpPr>
          <p:spPr>
            <a:xfrm>
              <a:off x="689726" y="4782318"/>
              <a:ext cx="480048" cy="365461"/>
            </a:xfrm>
            <a:prstGeom prst="rect">
              <a:avLst/>
            </a:prstGeom>
            <a:noFill/>
          </p:spPr>
          <p:txBody>
            <a:bodyPr wrap="none" rtlCol="0">
              <a:spAutoFit/>
            </a:bodyPr>
            <a:lstStyle/>
            <a:p>
              <a:r>
                <a:rPr lang="en-US" sz="1400" dirty="0">
                  <a:latin typeface="Myriad Pro" panose="020B0503030403020204" pitchFamily="34" charset="0"/>
                </a:rPr>
                <a:t>0,0</a:t>
              </a:r>
            </a:p>
          </p:txBody>
        </p:sp>
        <p:sp>
          <p:nvSpPr>
            <p:cNvPr id="27" name="TextBox 26">
              <a:extLst>
                <a:ext uri="{FF2B5EF4-FFF2-40B4-BE49-F238E27FC236}">
                  <a16:creationId xmlns:a16="http://schemas.microsoft.com/office/drawing/2014/main" id="{FD84E0F5-2C85-4A66-8234-43DB0BF23965}"/>
                </a:ext>
              </a:extLst>
            </p:cNvPr>
            <p:cNvSpPr txBox="1"/>
            <p:nvPr/>
          </p:nvSpPr>
          <p:spPr>
            <a:xfrm>
              <a:off x="1048214" y="5669085"/>
              <a:ext cx="939538" cy="365461"/>
            </a:xfrm>
            <a:prstGeom prst="rect">
              <a:avLst/>
            </a:prstGeom>
            <a:noFill/>
          </p:spPr>
          <p:txBody>
            <a:bodyPr wrap="none" rtlCol="0">
              <a:spAutoFit/>
            </a:bodyPr>
            <a:lstStyle/>
            <a:p>
              <a:r>
                <a:rPr lang="en-US" sz="1400" dirty="0" err="1"/>
                <a:t>startCell</a:t>
              </a:r>
              <a:endParaRPr lang="en-US" sz="1400" dirty="0"/>
            </a:p>
          </p:txBody>
        </p:sp>
        <p:sp>
          <p:nvSpPr>
            <p:cNvPr id="28" name="TextBox 27">
              <a:extLst>
                <a:ext uri="{FF2B5EF4-FFF2-40B4-BE49-F238E27FC236}">
                  <a16:creationId xmlns:a16="http://schemas.microsoft.com/office/drawing/2014/main" id="{8959BC7E-0E73-46AB-92F3-298B33B5518E}"/>
                </a:ext>
              </a:extLst>
            </p:cNvPr>
            <p:cNvSpPr txBox="1"/>
            <p:nvPr/>
          </p:nvSpPr>
          <p:spPr>
            <a:xfrm>
              <a:off x="3129263" y="5678894"/>
              <a:ext cx="903068" cy="365461"/>
            </a:xfrm>
            <a:prstGeom prst="rect">
              <a:avLst/>
            </a:prstGeom>
            <a:noFill/>
          </p:spPr>
          <p:txBody>
            <a:bodyPr wrap="none" rtlCol="0">
              <a:spAutoFit/>
            </a:bodyPr>
            <a:lstStyle/>
            <a:p>
              <a:r>
                <a:rPr lang="en-US" sz="1400" dirty="0" err="1"/>
                <a:t>goalCell</a:t>
              </a:r>
              <a:endParaRPr lang="en-US" sz="1400" dirty="0"/>
            </a:p>
          </p:txBody>
        </p:sp>
        <p:sp>
          <p:nvSpPr>
            <p:cNvPr id="29" name="Rectangle 28">
              <a:extLst>
                <a:ext uri="{FF2B5EF4-FFF2-40B4-BE49-F238E27FC236}">
                  <a16:creationId xmlns:a16="http://schemas.microsoft.com/office/drawing/2014/main" id="{1C776251-5680-4898-A536-484661D96286}"/>
                </a:ext>
              </a:extLst>
            </p:cNvPr>
            <p:cNvSpPr/>
            <p:nvPr/>
          </p:nvSpPr>
          <p:spPr>
            <a:xfrm>
              <a:off x="4252903" y="5585506"/>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1,3</a:t>
              </a:r>
            </a:p>
          </p:txBody>
        </p:sp>
        <p:sp>
          <p:nvSpPr>
            <p:cNvPr id="30" name="Rectangle 29">
              <a:extLst>
                <a:ext uri="{FF2B5EF4-FFF2-40B4-BE49-F238E27FC236}">
                  <a16:creationId xmlns:a16="http://schemas.microsoft.com/office/drawing/2014/main" id="{57381A7D-2804-4CB1-B01F-9BEA39B67538}"/>
                </a:ext>
              </a:extLst>
            </p:cNvPr>
            <p:cNvSpPr/>
            <p:nvPr/>
          </p:nvSpPr>
          <p:spPr>
            <a:xfrm>
              <a:off x="2208146" y="558550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0,0</a:t>
              </a:r>
            </a:p>
          </p:txBody>
        </p:sp>
        <p:grpSp>
          <p:nvGrpSpPr>
            <p:cNvPr id="31" name="Group 30">
              <a:extLst>
                <a:ext uri="{FF2B5EF4-FFF2-40B4-BE49-F238E27FC236}">
                  <a16:creationId xmlns:a16="http://schemas.microsoft.com/office/drawing/2014/main" id="{5D445AC7-408C-4BF0-9CE2-62E1D7BEC091}"/>
                </a:ext>
              </a:extLst>
            </p:cNvPr>
            <p:cNvGrpSpPr/>
            <p:nvPr/>
          </p:nvGrpSpPr>
          <p:grpSpPr>
            <a:xfrm>
              <a:off x="6262701" y="1911547"/>
              <a:ext cx="1216532" cy="4599948"/>
              <a:chOff x="6217926" y="1264776"/>
              <a:chExt cx="1216532" cy="4599948"/>
            </a:xfrm>
          </p:grpSpPr>
          <p:sp>
            <p:nvSpPr>
              <p:cNvPr id="32" name="Rectangle 31">
                <a:extLst>
                  <a:ext uri="{FF2B5EF4-FFF2-40B4-BE49-F238E27FC236}">
                    <a16:creationId xmlns:a16="http://schemas.microsoft.com/office/drawing/2014/main" id="{FE706DB3-DC8E-43A4-BB81-9161232E6CEC}"/>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3" name="Rectangle 32">
                <a:extLst>
                  <a:ext uri="{FF2B5EF4-FFF2-40B4-BE49-F238E27FC236}">
                    <a16:creationId xmlns:a16="http://schemas.microsoft.com/office/drawing/2014/main" id="{FED5E478-C4C9-47C5-9C3A-76AEF87EF1C8}"/>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4" name="Rectangle 33">
                <a:extLst>
                  <a:ext uri="{FF2B5EF4-FFF2-40B4-BE49-F238E27FC236}">
                    <a16:creationId xmlns:a16="http://schemas.microsoft.com/office/drawing/2014/main" id="{676DCB96-EA05-45EC-BA1A-76678ADCD968}"/>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sp>
            <p:nvSpPr>
              <p:cNvPr id="35" name="Rectangle 34">
                <a:extLst>
                  <a:ext uri="{FF2B5EF4-FFF2-40B4-BE49-F238E27FC236}">
                    <a16:creationId xmlns:a16="http://schemas.microsoft.com/office/drawing/2014/main" id="{7151D6DC-E8E9-4027-A209-3342A7FC5939}"/>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sp>
            <p:nvSpPr>
              <p:cNvPr id="36" name="Rectangle 35">
                <a:extLst>
                  <a:ext uri="{FF2B5EF4-FFF2-40B4-BE49-F238E27FC236}">
                    <a16:creationId xmlns:a16="http://schemas.microsoft.com/office/drawing/2014/main" id="{6A5CA69C-8E13-41B6-AE64-A357E4893C42}"/>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7030A0"/>
                    </a:solidFill>
                    <a:latin typeface="Arial Narrow" panose="020B0606020202030204" pitchFamily="34" charset="0"/>
                  </a:rPr>
                  <a:t>0,1,d</a:t>
                </a:r>
              </a:p>
            </p:txBody>
          </p:sp>
          <p:sp>
            <p:nvSpPr>
              <p:cNvPr id="37" name="Rectangle 36">
                <a:extLst>
                  <a:ext uri="{FF2B5EF4-FFF2-40B4-BE49-F238E27FC236}">
                    <a16:creationId xmlns:a16="http://schemas.microsoft.com/office/drawing/2014/main" id="{4BC52AEF-31CC-4A3D-9A23-F30C6C26BE00}"/>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latin typeface="Arial Narrow" panose="020B0606020202030204" pitchFamily="34" charset="0"/>
                  </a:rPr>
                  <a:t>0,0,d</a:t>
                </a:r>
              </a:p>
            </p:txBody>
          </p:sp>
          <p:sp>
            <p:nvSpPr>
              <p:cNvPr id="38" name="TextBox 37">
                <a:extLst>
                  <a:ext uri="{FF2B5EF4-FFF2-40B4-BE49-F238E27FC236}">
                    <a16:creationId xmlns:a16="http://schemas.microsoft.com/office/drawing/2014/main" id="{62F040A0-880F-49EB-B3BE-DC688B419A85}"/>
                  </a:ext>
                </a:extLst>
              </p:cNvPr>
              <p:cNvSpPr txBox="1"/>
              <p:nvPr/>
            </p:nvSpPr>
            <p:spPr>
              <a:xfrm>
                <a:off x="6908118" y="4504553"/>
                <a:ext cx="327773" cy="365461"/>
              </a:xfrm>
              <a:prstGeom prst="rect">
                <a:avLst/>
              </a:prstGeom>
              <a:noFill/>
            </p:spPr>
            <p:txBody>
              <a:bodyPr wrap="none" rtlCol="0">
                <a:spAutoFit/>
              </a:bodyPr>
              <a:lstStyle/>
              <a:p>
                <a:r>
                  <a:rPr lang="en-US" sz="1400" dirty="0">
                    <a:latin typeface="Myriad Pro" panose="020B0503030403020204" pitchFamily="34" charset="0"/>
                  </a:rPr>
                  <a:t>0</a:t>
                </a:r>
              </a:p>
            </p:txBody>
          </p:sp>
          <p:sp>
            <p:nvSpPr>
              <p:cNvPr id="39" name="TextBox 38">
                <a:extLst>
                  <a:ext uri="{FF2B5EF4-FFF2-40B4-BE49-F238E27FC236}">
                    <a16:creationId xmlns:a16="http://schemas.microsoft.com/office/drawing/2014/main" id="{B81C8E3E-21E6-494F-8BE2-DA7336D77D12}"/>
                  </a:ext>
                </a:extLst>
              </p:cNvPr>
              <p:cNvSpPr txBox="1"/>
              <p:nvPr/>
            </p:nvSpPr>
            <p:spPr>
              <a:xfrm>
                <a:off x="6908118" y="3974480"/>
                <a:ext cx="327773" cy="365461"/>
              </a:xfrm>
              <a:prstGeom prst="rect">
                <a:avLst/>
              </a:prstGeom>
              <a:noFill/>
            </p:spPr>
            <p:txBody>
              <a:bodyPr wrap="none" rtlCol="0">
                <a:spAutoFit/>
              </a:bodyPr>
              <a:lstStyle/>
              <a:p>
                <a:r>
                  <a:rPr lang="en-US" sz="1400" dirty="0">
                    <a:latin typeface="Myriad Pro" panose="020B0503030403020204" pitchFamily="34" charset="0"/>
                  </a:rPr>
                  <a:t>1</a:t>
                </a:r>
              </a:p>
            </p:txBody>
          </p:sp>
          <p:sp>
            <p:nvSpPr>
              <p:cNvPr id="40" name="TextBox 39">
                <a:extLst>
                  <a:ext uri="{FF2B5EF4-FFF2-40B4-BE49-F238E27FC236}">
                    <a16:creationId xmlns:a16="http://schemas.microsoft.com/office/drawing/2014/main" id="{13E86CAC-ACD9-48D9-B00C-94147C2ADC94}"/>
                  </a:ext>
                </a:extLst>
              </p:cNvPr>
              <p:cNvSpPr txBox="1"/>
              <p:nvPr/>
            </p:nvSpPr>
            <p:spPr>
              <a:xfrm>
                <a:off x="6908118" y="3444409"/>
                <a:ext cx="327773" cy="365461"/>
              </a:xfrm>
              <a:prstGeom prst="rect">
                <a:avLst/>
              </a:prstGeom>
              <a:noFill/>
            </p:spPr>
            <p:txBody>
              <a:bodyPr wrap="none" rtlCol="0">
                <a:spAutoFit/>
              </a:bodyPr>
              <a:lstStyle/>
              <a:p>
                <a:r>
                  <a:rPr lang="en-US" sz="1400" dirty="0">
                    <a:latin typeface="Myriad Pro" panose="020B0503030403020204" pitchFamily="34" charset="0"/>
                  </a:rPr>
                  <a:t>2</a:t>
                </a:r>
              </a:p>
            </p:txBody>
          </p:sp>
          <p:sp>
            <p:nvSpPr>
              <p:cNvPr id="41" name="TextBox 40">
                <a:extLst>
                  <a:ext uri="{FF2B5EF4-FFF2-40B4-BE49-F238E27FC236}">
                    <a16:creationId xmlns:a16="http://schemas.microsoft.com/office/drawing/2014/main" id="{DB187D9C-1648-4EB4-8515-81DB2A7F7DF0}"/>
                  </a:ext>
                </a:extLst>
              </p:cNvPr>
              <p:cNvSpPr txBox="1"/>
              <p:nvPr/>
            </p:nvSpPr>
            <p:spPr>
              <a:xfrm>
                <a:off x="6908118" y="2914338"/>
                <a:ext cx="327773" cy="365461"/>
              </a:xfrm>
              <a:prstGeom prst="rect">
                <a:avLst/>
              </a:prstGeom>
              <a:noFill/>
            </p:spPr>
            <p:txBody>
              <a:bodyPr wrap="none" rtlCol="0">
                <a:spAutoFit/>
              </a:bodyPr>
              <a:lstStyle/>
              <a:p>
                <a:r>
                  <a:rPr lang="en-US" sz="1400" dirty="0">
                    <a:latin typeface="Myriad Pro" panose="020B0503030403020204" pitchFamily="34" charset="0"/>
                  </a:rPr>
                  <a:t>3</a:t>
                </a:r>
              </a:p>
            </p:txBody>
          </p:sp>
          <p:sp>
            <p:nvSpPr>
              <p:cNvPr id="42" name="TextBox 41">
                <a:extLst>
                  <a:ext uri="{FF2B5EF4-FFF2-40B4-BE49-F238E27FC236}">
                    <a16:creationId xmlns:a16="http://schemas.microsoft.com/office/drawing/2014/main" id="{8A387D8D-8150-4CBE-9425-AE9175D5E0CF}"/>
                  </a:ext>
                </a:extLst>
              </p:cNvPr>
              <p:cNvSpPr txBox="1"/>
              <p:nvPr/>
            </p:nvSpPr>
            <p:spPr>
              <a:xfrm>
                <a:off x="6908118" y="2384267"/>
                <a:ext cx="327773" cy="365461"/>
              </a:xfrm>
              <a:prstGeom prst="rect">
                <a:avLst/>
              </a:prstGeom>
              <a:noFill/>
            </p:spPr>
            <p:txBody>
              <a:bodyPr wrap="none" rtlCol="0">
                <a:spAutoFit/>
              </a:bodyPr>
              <a:lstStyle/>
              <a:p>
                <a:r>
                  <a:rPr lang="en-US" sz="1400" dirty="0">
                    <a:latin typeface="Myriad Pro" panose="020B0503030403020204" pitchFamily="34" charset="0"/>
                  </a:rPr>
                  <a:t>4</a:t>
                </a:r>
              </a:p>
            </p:txBody>
          </p:sp>
          <p:sp>
            <p:nvSpPr>
              <p:cNvPr id="43" name="TextBox 42">
                <a:extLst>
                  <a:ext uri="{FF2B5EF4-FFF2-40B4-BE49-F238E27FC236}">
                    <a16:creationId xmlns:a16="http://schemas.microsoft.com/office/drawing/2014/main" id="{DE02A35F-5921-4268-AC63-D9068E01EB61}"/>
                  </a:ext>
                </a:extLst>
              </p:cNvPr>
              <p:cNvSpPr txBox="1"/>
              <p:nvPr/>
            </p:nvSpPr>
            <p:spPr>
              <a:xfrm>
                <a:off x="6908118" y="1854197"/>
                <a:ext cx="327773" cy="365461"/>
              </a:xfrm>
              <a:prstGeom prst="rect">
                <a:avLst/>
              </a:prstGeom>
              <a:noFill/>
            </p:spPr>
            <p:txBody>
              <a:bodyPr wrap="none" rtlCol="0">
                <a:spAutoFit/>
              </a:bodyPr>
              <a:lstStyle/>
              <a:p>
                <a:r>
                  <a:rPr lang="en-US" sz="1400" dirty="0">
                    <a:latin typeface="Myriad Pro" panose="020B0503030403020204" pitchFamily="34" charset="0"/>
                  </a:rPr>
                  <a:t>5</a:t>
                </a:r>
              </a:p>
            </p:txBody>
          </p:sp>
          <p:sp>
            <p:nvSpPr>
              <p:cNvPr id="44" name="TextBox 43">
                <a:extLst>
                  <a:ext uri="{FF2B5EF4-FFF2-40B4-BE49-F238E27FC236}">
                    <a16:creationId xmlns:a16="http://schemas.microsoft.com/office/drawing/2014/main" id="{C7D0D101-2385-49B4-853E-CF79BB80E534}"/>
                  </a:ext>
                </a:extLst>
              </p:cNvPr>
              <p:cNvSpPr txBox="1"/>
              <p:nvPr/>
            </p:nvSpPr>
            <p:spPr>
              <a:xfrm>
                <a:off x="6908118" y="1324125"/>
                <a:ext cx="327773" cy="365461"/>
              </a:xfrm>
              <a:prstGeom prst="rect">
                <a:avLst/>
              </a:prstGeom>
              <a:noFill/>
            </p:spPr>
            <p:txBody>
              <a:bodyPr wrap="none" rtlCol="0">
                <a:spAutoFit/>
              </a:bodyPr>
              <a:lstStyle/>
              <a:p>
                <a:r>
                  <a:rPr lang="en-US" sz="1400" dirty="0">
                    <a:latin typeface="Myriad Pro" panose="020B0503030403020204" pitchFamily="34" charset="0"/>
                  </a:rPr>
                  <a:t>6</a:t>
                </a:r>
              </a:p>
            </p:txBody>
          </p:sp>
          <p:sp>
            <p:nvSpPr>
              <p:cNvPr id="45" name="Rectangle 44">
                <a:extLst>
                  <a:ext uri="{FF2B5EF4-FFF2-40B4-BE49-F238E27FC236}">
                    <a16:creationId xmlns:a16="http://schemas.microsoft.com/office/drawing/2014/main" id="{9C10473A-D076-455A-ACA2-C4BC38D57C45}"/>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1</a:t>
                </a:r>
              </a:p>
            </p:txBody>
          </p:sp>
          <p:sp>
            <p:nvSpPr>
              <p:cNvPr id="46" name="TextBox 45">
                <a:extLst>
                  <a:ext uri="{FF2B5EF4-FFF2-40B4-BE49-F238E27FC236}">
                    <a16:creationId xmlns:a16="http://schemas.microsoft.com/office/drawing/2014/main" id="{777E26AF-EB63-41C6-9F6F-E3B8B6035BD9}"/>
                  </a:ext>
                </a:extLst>
              </p:cNvPr>
              <p:cNvSpPr txBox="1"/>
              <p:nvPr/>
            </p:nvSpPr>
            <p:spPr>
              <a:xfrm>
                <a:off x="6908118" y="5416632"/>
                <a:ext cx="526340" cy="365461"/>
              </a:xfrm>
              <a:prstGeom prst="rect">
                <a:avLst/>
              </a:prstGeom>
              <a:noFill/>
            </p:spPr>
            <p:txBody>
              <a:bodyPr wrap="none" rtlCol="0">
                <a:spAutoFit/>
              </a:bodyPr>
              <a:lstStyle/>
              <a:p>
                <a:r>
                  <a:rPr lang="en-US" sz="1400" dirty="0">
                    <a:latin typeface="Myriad Pro" panose="020B0503030403020204" pitchFamily="34" charset="0"/>
                  </a:rPr>
                  <a:t>top</a:t>
                </a:r>
              </a:p>
            </p:txBody>
          </p:sp>
          <p:sp>
            <p:nvSpPr>
              <p:cNvPr id="47" name="Rectangle 46">
                <a:extLst>
                  <a:ext uri="{FF2B5EF4-FFF2-40B4-BE49-F238E27FC236}">
                    <a16:creationId xmlns:a16="http://schemas.microsoft.com/office/drawing/2014/main" id="{1406120A-1643-4F76-9269-C34AE7903870}"/>
                  </a:ext>
                </a:extLst>
              </p:cNvPr>
              <p:cNvSpPr/>
              <p:nvPr/>
            </p:nvSpPr>
            <p:spPr>
              <a:xfrm>
                <a:off x="6217930" y="2318482"/>
                <a:ext cx="526853" cy="526853"/>
              </a:xfrm>
              <a:prstGeom prst="rect">
                <a:avLst/>
              </a:prstGeom>
              <a:solidFill>
                <a:schemeClr val="bg1"/>
              </a:solidFill>
              <a:ln w="28575">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grpSp>
        <p:pic>
          <p:nvPicPr>
            <p:cNvPr id="48" name="Graphic 47" descr="Circle with left arrow">
              <a:extLst>
                <a:ext uri="{FF2B5EF4-FFF2-40B4-BE49-F238E27FC236}">
                  <a16:creationId xmlns:a16="http://schemas.microsoft.com/office/drawing/2014/main" id="{FC046091-3D78-4364-B7C8-2373D6BDD1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2685584" y="4132512"/>
              <a:ext cx="605883" cy="605883"/>
            </a:xfrm>
            <a:prstGeom prst="rect">
              <a:avLst/>
            </a:prstGeom>
          </p:spPr>
        </p:pic>
      </p:grpSp>
    </p:spTree>
    <p:extLst>
      <p:ext uri="{BB962C8B-B14F-4D97-AF65-F5344CB8AC3E}">
        <p14:creationId xmlns:p14="http://schemas.microsoft.com/office/powerpoint/2010/main" val="3781811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256D5-3632-4A4E-A57D-40D3DED9E94F}"/>
              </a:ext>
            </a:extLst>
          </p:cNvPr>
          <p:cNvSpPr txBox="1"/>
          <p:nvPr/>
        </p:nvSpPr>
        <p:spPr>
          <a:xfrm>
            <a:off x="1159726" y="869794"/>
            <a:ext cx="4768550" cy="523220"/>
          </a:xfrm>
          <a:prstGeom prst="rect">
            <a:avLst/>
          </a:prstGeom>
          <a:noFill/>
        </p:spPr>
        <p:txBody>
          <a:bodyPr wrap="none" rtlCol="0">
            <a:spAutoFit/>
          </a:bodyPr>
          <a:lstStyle/>
          <a:p>
            <a:r>
              <a:rPr lang="en-US" sz="2800" dirty="0">
                <a:latin typeface="Myriad Pro" panose="020B0503030403020204" pitchFamily="34" charset="0"/>
              </a:rPr>
              <a:t>Next … finding our way home!</a:t>
            </a:r>
          </a:p>
        </p:txBody>
      </p:sp>
      <p:grpSp>
        <p:nvGrpSpPr>
          <p:cNvPr id="49" name="Group 48">
            <a:extLst>
              <a:ext uri="{FF2B5EF4-FFF2-40B4-BE49-F238E27FC236}">
                <a16:creationId xmlns:a16="http://schemas.microsoft.com/office/drawing/2014/main" id="{D53EC6E4-50FF-47C4-9ED0-F4674CD64933}"/>
              </a:ext>
            </a:extLst>
          </p:cNvPr>
          <p:cNvGrpSpPr/>
          <p:nvPr/>
        </p:nvGrpSpPr>
        <p:grpSpPr>
          <a:xfrm>
            <a:off x="912752" y="1657444"/>
            <a:ext cx="5717859" cy="4191195"/>
            <a:chOff x="689726" y="1534781"/>
            <a:chExt cx="6789507" cy="4976714"/>
          </a:xfrm>
        </p:grpSpPr>
        <p:sp>
          <p:nvSpPr>
            <p:cNvPr id="3" name="Rectangle 2">
              <a:extLst>
                <a:ext uri="{FF2B5EF4-FFF2-40B4-BE49-F238E27FC236}">
                  <a16:creationId xmlns:a16="http://schemas.microsoft.com/office/drawing/2014/main" id="{1DE57F54-AA44-4205-849C-CA218AC79D91}"/>
                </a:ext>
              </a:extLst>
            </p:cNvPr>
            <p:cNvSpPr/>
            <p:nvPr/>
          </p:nvSpPr>
          <p:spPr>
            <a:xfrm>
              <a:off x="115972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Rectangle 3">
              <a:extLst>
                <a:ext uri="{FF2B5EF4-FFF2-40B4-BE49-F238E27FC236}">
                  <a16:creationId xmlns:a16="http://schemas.microsoft.com/office/drawing/2014/main" id="{F14AC4DC-7BBF-46DD-BA32-90290417641D}"/>
                </a:ext>
              </a:extLst>
            </p:cNvPr>
            <p:cNvSpPr/>
            <p:nvPr/>
          </p:nvSpPr>
          <p:spPr>
            <a:xfrm>
              <a:off x="189124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2F340CB3-1315-49B3-9D10-7AE8088B5066}"/>
                </a:ext>
              </a:extLst>
            </p:cNvPr>
            <p:cNvSpPr/>
            <p:nvPr/>
          </p:nvSpPr>
          <p:spPr>
            <a:xfrm>
              <a:off x="262276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Rectangle 5">
              <a:extLst>
                <a:ext uri="{FF2B5EF4-FFF2-40B4-BE49-F238E27FC236}">
                  <a16:creationId xmlns:a16="http://schemas.microsoft.com/office/drawing/2014/main" id="{2250CF30-5F29-49AA-8D5B-46660084C8CC}"/>
                </a:ext>
              </a:extLst>
            </p:cNvPr>
            <p:cNvSpPr/>
            <p:nvPr/>
          </p:nvSpPr>
          <p:spPr>
            <a:xfrm>
              <a:off x="335428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Rectangle 6">
              <a:extLst>
                <a:ext uri="{FF2B5EF4-FFF2-40B4-BE49-F238E27FC236}">
                  <a16:creationId xmlns:a16="http://schemas.microsoft.com/office/drawing/2014/main" id="{35F76796-8679-49D9-B4A9-F9E8BC39A82E}"/>
                </a:ext>
              </a:extLst>
            </p:cNvPr>
            <p:cNvSpPr/>
            <p:nvPr/>
          </p:nvSpPr>
          <p:spPr>
            <a:xfrm>
              <a:off x="4085806" y="1904113"/>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a:extLst>
                <a:ext uri="{FF2B5EF4-FFF2-40B4-BE49-F238E27FC236}">
                  <a16:creationId xmlns:a16="http://schemas.microsoft.com/office/drawing/2014/main" id="{768688BB-990A-4DDB-8A47-9EB98C17DF03}"/>
                </a:ext>
              </a:extLst>
            </p:cNvPr>
            <p:cNvSpPr/>
            <p:nvPr/>
          </p:nvSpPr>
          <p:spPr>
            <a:xfrm>
              <a:off x="115972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Rectangle 8">
              <a:extLst>
                <a:ext uri="{FF2B5EF4-FFF2-40B4-BE49-F238E27FC236}">
                  <a16:creationId xmlns:a16="http://schemas.microsoft.com/office/drawing/2014/main" id="{6ECBA2F3-299B-4308-8186-907A8BAEB4CC}"/>
                </a:ext>
              </a:extLst>
            </p:cNvPr>
            <p:cNvSpPr/>
            <p:nvPr/>
          </p:nvSpPr>
          <p:spPr>
            <a:xfrm>
              <a:off x="1891246" y="2619566"/>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Rectangle 9">
              <a:extLst>
                <a:ext uri="{FF2B5EF4-FFF2-40B4-BE49-F238E27FC236}">
                  <a16:creationId xmlns:a16="http://schemas.microsoft.com/office/drawing/2014/main" id="{69222B48-A1CD-4B74-9AB9-2A1BB7398C7C}"/>
                </a:ext>
              </a:extLst>
            </p:cNvPr>
            <p:cNvSpPr/>
            <p:nvPr/>
          </p:nvSpPr>
          <p:spPr>
            <a:xfrm>
              <a:off x="262276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a:extLst>
                <a:ext uri="{FF2B5EF4-FFF2-40B4-BE49-F238E27FC236}">
                  <a16:creationId xmlns:a16="http://schemas.microsoft.com/office/drawing/2014/main" id="{C743AA99-6AD8-4AC3-ABE1-0E398D492080}"/>
                </a:ext>
              </a:extLst>
            </p:cNvPr>
            <p:cNvSpPr/>
            <p:nvPr/>
          </p:nvSpPr>
          <p:spPr>
            <a:xfrm>
              <a:off x="335428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a:extLst>
                <a:ext uri="{FF2B5EF4-FFF2-40B4-BE49-F238E27FC236}">
                  <a16:creationId xmlns:a16="http://schemas.microsoft.com/office/drawing/2014/main" id="{2F81E265-0EF4-4AE0-BC54-556C2C193D85}"/>
                </a:ext>
              </a:extLst>
            </p:cNvPr>
            <p:cNvSpPr/>
            <p:nvPr/>
          </p:nvSpPr>
          <p:spPr>
            <a:xfrm>
              <a:off x="408580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a:extLst>
                <a:ext uri="{FF2B5EF4-FFF2-40B4-BE49-F238E27FC236}">
                  <a16:creationId xmlns:a16="http://schemas.microsoft.com/office/drawing/2014/main" id="{5950AD1B-7FF1-41A2-B94F-AEC1DB0DDD18}"/>
                </a:ext>
              </a:extLst>
            </p:cNvPr>
            <p:cNvSpPr/>
            <p:nvPr/>
          </p:nvSpPr>
          <p:spPr>
            <a:xfrm>
              <a:off x="115972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281B7D86-7AE8-412E-9C07-87A53FFE3D41}"/>
                </a:ext>
              </a:extLst>
            </p:cNvPr>
            <p:cNvSpPr/>
            <p:nvPr/>
          </p:nvSpPr>
          <p:spPr>
            <a:xfrm>
              <a:off x="189124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a:extLst>
                <a:ext uri="{FF2B5EF4-FFF2-40B4-BE49-F238E27FC236}">
                  <a16:creationId xmlns:a16="http://schemas.microsoft.com/office/drawing/2014/main" id="{45C58AD0-EAA8-486A-BFB3-5DFAE0274E93}"/>
                </a:ext>
              </a:extLst>
            </p:cNvPr>
            <p:cNvSpPr/>
            <p:nvPr/>
          </p:nvSpPr>
          <p:spPr>
            <a:xfrm>
              <a:off x="262276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Rectangle 15">
              <a:extLst>
                <a:ext uri="{FF2B5EF4-FFF2-40B4-BE49-F238E27FC236}">
                  <a16:creationId xmlns:a16="http://schemas.microsoft.com/office/drawing/2014/main" id="{7C6B237F-6D3F-4670-903B-9BD6F5D65C7F}"/>
                </a:ext>
              </a:extLst>
            </p:cNvPr>
            <p:cNvSpPr/>
            <p:nvPr/>
          </p:nvSpPr>
          <p:spPr>
            <a:xfrm>
              <a:off x="335428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a:extLst>
                <a:ext uri="{FF2B5EF4-FFF2-40B4-BE49-F238E27FC236}">
                  <a16:creationId xmlns:a16="http://schemas.microsoft.com/office/drawing/2014/main" id="{9E575CF3-1D84-4643-9DC0-2C9176E74502}"/>
                </a:ext>
              </a:extLst>
            </p:cNvPr>
            <p:cNvSpPr/>
            <p:nvPr/>
          </p:nvSpPr>
          <p:spPr>
            <a:xfrm>
              <a:off x="408580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tangle 17">
              <a:extLst>
                <a:ext uri="{FF2B5EF4-FFF2-40B4-BE49-F238E27FC236}">
                  <a16:creationId xmlns:a16="http://schemas.microsoft.com/office/drawing/2014/main" id="{81CD653B-2302-4BF5-840A-3EE1938D38DB}"/>
                </a:ext>
              </a:extLst>
            </p:cNvPr>
            <p:cNvSpPr/>
            <p:nvPr/>
          </p:nvSpPr>
          <p:spPr>
            <a:xfrm>
              <a:off x="115972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a:extLst>
                <a:ext uri="{FF2B5EF4-FFF2-40B4-BE49-F238E27FC236}">
                  <a16:creationId xmlns:a16="http://schemas.microsoft.com/office/drawing/2014/main" id="{D37052B6-DBB4-429D-A979-D648F9CCC216}"/>
                </a:ext>
              </a:extLst>
            </p:cNvPr>
            <p:cNvSpPr/>
            <p:nvPr/>
          </p:nvSpPr>
          <p:spPr>
            <a:xfrm>
              <a:off x="189124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E5377C16-2B24-436A-99AF-034AED6D8B64}"/>
                </a:ext>
              </a:extLst>
            </p:cNvPr>
            <p:cNvSpPr/>
            <p:nvPr/>
          </p:nvSpPr>
          <p:spPr>
            <a:xfrm>
              <a:off x="262276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0524B7B6-415E-4BA7-9CC4-16C074FEB13D}"/>
                </a:ext>
              </a:extLst>
            </p:cNvPr>
            <p:cNvSpPr/>
            <p:nvPr/>
          </p:nvSpPr>
          <p:spPr>
            <a:xfrm>
              <a:off x="335428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a:extLst>
                <a:ext uri="{FF2B5EF4-FFF2-40B4-BE49-F238E27FC236}">
                  <a16:creationId xmlns:a16="http://schemas.microsoft.com/office/drawing/2014/main" id="{DA4A3CD0-E71B-44A7-8708-F9AFE2421D08}"/>
                </a:ext>
              </a:extLst>
            </p:cNvPr>
            <p:cNvSpPr/>
            <p:nvPr/>
          </p:nvSpPr>
          <p:spPr>
            <a:xfrm>
              <a:off x="408580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TextBox 22">
              <a:extLst>
                <a:ext uri="{FF2B5EF4-FFF2-40B4-BE49-F238E27FC236}">
                  <a16:creationId xmlns:a16="http://schemas.microsoft.com/office/drawing/2014/main" id="{E9EEBCB0-D3BA-480D-9535-C5105665A671}"/>
                </a:ext>
              </a:extLst>
            </p:cNvPr>
            <p:cNvSpPr txBox="1"/>
            <p:nvPr/>
          </p:nvSpPr>
          <p:spPr>
            <a:xfrm>
              <a:off x="689726" y="1534781"/>
              <a:ext cx="480048" cy="365461"/>
            </a:xfrm>
            <a:prstGeom prst="rect">
              <a:avLst/>
            </a:prstGeom>
            <a:noFill/>
          </p:spPr>
          <p:txBody>
            <a:bodyPr wrap="none" rtlCol="0">
              <a:spAutoFit/>
            </a:bodyPr>
            <a:lstStyle/>
            <a:p>
              <a:r>
                <a:rPr lang="en-US" sz="1400" dirty="0">
                  <a:latin typeface="Myriad Pro" panose="020B0503030403020204" pitchFamily="34" charset="0"/>
                </a:rPr>
                <a:t>3,0</a:t>
              </a:r>
            </a:p>
          </p:txBody>
        </p:sp>
        <p:sp>
          <p:nvSpPr>
            <p:cNvPr id="24" name="TextBox 23">
              <a:extLst>
                <a:ext uri="{FF2B5EF4-FFF2-40B4-BE49-F238E27FC236}">
                  <a16:creationId xmlns:a16="http://schemas.microsoft.com/office/drawing/2014/main" id="{1212823F-A5F7-475F-B265-241466DC8BCB}"/>
                </a:ext>
              </a:extLst>
            </p:cNvPr>
            <p:cNvSpPr txBox="1"/>
            <p:nvPr/>
          </p:nvSpPr>
          <p:spPr>
            <a:xfrm>
              <a:off x="4817326" y="1534781"/>
              <a:ext cx="480048" cy="365461"/>
            </a:xfrm>
            <a:prstGeom prst="rect">
              <a:avLst/>
            </a:prstGeom>
            <a:noFill/>
          </p:spPr>
          <p:txBody>
            <a:bodyPr wrap="none" rtlCol="0">
              <a:spAutoFit/>
            </a:bodyPr>
            <a:lstStyle/>
            <a:p>
              <a:r>
                <a:rPr lang="en-US" sz="1400" dirty="0">
                  <a:latin typeface="Myriad Pro" panose="020B0503030403020204" pitchFamily="34" charset="0"/>
                </a:rPr>
                <a:t>3,4</a:t>
              </a:r>
            </a:p>
          </p:txBody>
        </p:sp>
        <p:sp>
          <p:nvSpPr>
            <p:cNvPr id="25" name="TextBox 24">
              <a:extLst>
                <a:ext uri="{FF2B5EF4-FFF2-40B4-BE49-F238E27FC236}">
                  <a16:creationId xmlns:a16="http://schemas.microsoft.com/office/drawing/2014/main" id="{7FAE6BE4-C837-405B-A46A-3C0DC6E5B41D}"/>
                </a:ext>
              </a:extLst>
            </p:cNvPr>
            <p:cNvSpPr txBox="1"/>
            <p:nvPr/>
          </p:nvSpPr>
          <p:spPr>
            <a:xfrm>
              <a:off x="4817326" y="4781992"/>
              <a:ext cx="480048" cy="365461"/>
            </a:xfrm>
            <a:prstGeom prst="rect">
              <a:avLst/>
            </a:prstGeom>
            <a:noFill/>
          </p:spPr>
          <p:txBody>
            <a:bodyPr wrap="none" rtlCol="0">
              <a:spAutoFit/>
            </a:bodyPr>
            <a:lstStyle/>
            <a:p>
              <a:r>
                <a:rPr lang="en-US" sz="1400" dirty="0">
                  <a:latin typeface="Myriad Pro" panose="020B0503030403020204" pitchFamily="34" charset="0"/>
                </a:rPr>
                <a:t>0,4</a:t>
              </a:r>
            </a:p>
          </p:txBody>
        </p:sp>
        <p:sp>
          <p:nvSpPr>
            <p:cNvPr id="26" name="TextBox 25">
              <a:extLst>
                <a:ext uri="{FF2B5EF4-FFF2-40B4-BE49-F238E27FC236}">
                  <a16:creationId xmlns:a16="http://schemas.microsoft.com/office/drawing/2014/main" id="{05E57ED2-114B-4B58-A1BF-FF5741D73DED}"/>
                </a:ext>
              </a:extLst>
            </p:cNvPr>
            <p:cNvSpPr txBox="1"/>
            <p:nvPr/>
          </p:nvSpPr>
          <p:spPr>
            <a:xfrm>
              <a:off x="689726" y="4782318"/>
              <a:ext cx="480048" cy="365461"/>
            </a:xfrm>
            <a:prstGeom prst="rect">
              <a:avLst/>
            </a:prstGeom>
            <a:noFill/>
          </p:spPr>
          <p:txBody>
            <a:bodyPr wrap="none" rtlCol="0">
              <a:spAutoFit/>
            </a:bodyPr>
            <a:lstStyle/>
            <a:p>
              <a:r>
                <a:rPr lang="en-US" sz="1400" dirty="0">
                  <a:latin typeface="Myriad Pro" panose="020B0503030403020204" pitchFamily="34" charset="0"/>
                </a:rPr>
                <a:t>0,0</a:t>
              </a:r>
            </a:p>
          </p:txBody>
        </p:sp>
        <p:sp>
          <p:nvSpPr>
            <p:cNvPr id="27" name="TextBox 26">
              <a:extLst>
                <a:ext uri="{FF2B5EF4-FFF2-40B4-BE49-F238E27FC236}">
                  <a16:creationId xmlns:a16="http://schemas.microsoft.com/office/drawing/2014/main" id="{FD84E0F5-2C85-4A66-8234-43DB0BF23965}"/>
                </a:ext>
              </a:extLst>
            </p:cNvPr>
            <p:cNvSpPr txBox="1"/>
            <p:nvPr/>
          </p:nvSpPr>
          <p:spPr>
            <a:xfrm>
              <a:off x="1048214" y="5669085"/>
              <a:ext cx="939538" cy="365461"/>
            </a:xfrm>
            <a:prstGeom prst="rect">
              <a:avLst/>
            </a:prstGeom>
            <a:noFill/>
          </p:spPr>
          <p:txBody>
            <a:bodyPr wrap="none" rtlCol="0">
              <a:spAutoFit/>
            </a:bodyPr>
            <a:lstStyle/>
            <a:p>
              <a:r>
                <a:rPr lang="en-US" sz="1400" dirty="0" err="1"/>
                <a:t>startCell</a:t>
              </a:r>
              <a:endParaRPr lang="en-US" sz="1400" dirty="0"/>
            </a:p>
          </p:txBody>
        </p:sp>
        <p:sp>
          <p:nvSpPr>
            <p:cNvPr id="28" name="TextBox 27">
              <a:extLst>
                <a:ext uri="{FF2B5EF4-FFF2-40B4-BE49-F238E27FC236}">
                  <a16:creationId xmlns:a16="http://schemas.microsoft.com/office/drawing/2014/main" id="{8959BC7E-0E73-46AB-92F3-298B33B5518E}"/>
                </a:ext>
              </a:extLst>
            </p:cNvPr>
            <p:cNvSpPr txBox="1"/>
            <p:nvPr/>
          </p:nvSpPr>
          <p:spPr>
            <a:xfrm>
              <a:off x="3129263" y="5678894"/>
              <a:ext cx="903068" cy="365461"/>
            </a:xfrm>
            <a:prstGeom prst="rect">
              <a:avLst/>
            </a:prstGeom>
            <a:noFill/>
          </p:spPr>
          <p:txBody>
            <a:bodyPr wrap="none" rtlCol="0">
              <a:spAutoFit/>
            </a:bodyPr>
            <a:lstStyle/>
            <a:p>
              <a:r>
                <a:rPr lang="en-US" sz="1400" dirty="0" err="1"/>
                <a:t>goalCell</a:t>
              </a:r>
              <a:endParaRPr lang="en-US" sz="1400" dirty="0"/>
            </a:p>
          </p:txBody>
        </p:sp>
        <p:sp>
          <p:nvSpPr>
            <p:cNvPr id="29" name="Rectangle 28">
              <a:extLst>
                <a:ext uri="{FF2B5EF4-FFF2-40B4-BE49-F238E27FC236}">
                  <a16:creationId xmlns:a16="http://schemas.microsoft.com/office/drawing/2014/main" id="{1C776251-5680-4898-A536-484661D96286}"/>
                </a:ext>
              </a:extLst>
            </p:cNvPr>
            <p:cNvSpPr/>
            <p:nvPr/>
          </p:nvSpPr>
          <p:spPr>
            <a:xfrm>
              <a:off x="4252903" y="5585506"/>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1,3</a:t>
              </a:r>
            </a:p>
          </p:txBody>
        </p:sp>
        <p:sp>
          <p:nvSpPr>
            <p:cNvPr id="30" name="Rectangle 29">
              <a:extLst>
                <a:ext uri="{FF2B5EF4-FFF2-40B4-BE49-F238E27FC236}">
                  <a16:creationId xmlns:a16="http://schemas.microsoft.com/office/drawing/2014/main" id="{57381A7D-2804-4CB1-B01F-9BEA39B67538}"/>
                </a:ext>
              </a:extLst>
            </p:cNvPr>
            <p:cNvSpPr/>
            <p:nvPr/>
          </p:nvSpPr>
          <p:spPr>
            <a:xfrm>
              <a:off x="2208146" y="558550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0,0</a:t>
              </a:r>
            </a:p>
          </p:txBody>
        </p:sp>
        <p:grpSp>
          <p:nvGrpSpPr>
            <p:cNvPr id="31" name="Group 30">
              <a:extLst>
                <a:ext uri="{FF2B5EF4-FFF2-40B4-BE49-F238E27FC236}">
                  <a16:creationId xmlns:a16="http://schemas.microsoft.com/office/drawing/2014/main" id="{5D445AC7-408C-4BF0-9CE2-62E1D7BEC091}"/>
                </a:ext>
              </a:extLst>
            </p:cNvPr>
            <p:cNvGrpSpPr/>
            <p:nvPr/>
          </p:nvGrpSpPr>
          <p:grpSpPr>
            <a:xfrm>
              <a:off x="6262701" y="1911547"/>
              <a:ext cx="1216532" cy="4599948"/>
              <a:chOff x="6217926" y="1264776"/>
              <a:chExt cx="1216532" cy="4599948"/>
            </a:xfrm>
          </p:grpSpPr>
          <p:sp>
            <p:nvSpPr>
              <p:cNvPr id="32" name="Rectangle 31">
                <a:extLst>
                  <a:ext uri="{FF2B5EF4-FFF2-40B4-BE49-F238E27FC236}">
                    <a16:creationId xmlns:a16="http://schemas.microsoft.com/office/drawing/2014/main" id="{FE706DB3-DC8E-43A4-BB81-9161232E6CEC}"/>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3" name="Rectangle 32">
                <a:extLst>
                  <a:ext uri="{FF2B5EF4-FFF2-40B4-BE49-F238E27FC236}">
                    <a16:creationId xmlns:a16="http://schemas.microsoft.com/office/drawing/2014/main" id="{FED5E478-C4C9-47C5-9C3A-76AEF87EF1C8}"/>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4" name="Rectangle 33">
                <a:extLst>
                  <a:ext uri="{FF2B5EF4-FFF2-40B4-BE49-F238E27FC236}">
                    <a16:creationId xmlns:a16="http://schemas.microsoft.com/office/drawing/2014/main" id="{676DCB96-EA05-45EC-BA1A-76678ADCD968}"/>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sp>
            <p:nvSpPr>
              <p:cNvPr id="35" name="Rectangle 34">
                <a:extLst>
                  <a:ext uri="{FF2B5EF4-FFF2-40B4-BE49-F238E27FC236}">
                    <a16:creationId xmlns:a16="http://schemas.microsoft.com/office/drawing/2014/main" id="{7151D6DC-E8E9-4027-A209-3342A7FC5939}"/>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sp>
            <p:nvSpPr>
              <p:cNvPr id="36" name="Rectangle 35">
                <a:extLst>
                  <a:ext uri="{FF2B5EF4-FFF2-40B4-BE49-F238E27FC236}">
                    <a16:creationId xmlns:a16="http://schemas.microsoft.com/office/drawing/2014/main" id="{6A5CA69C-8E13-41B6-AE64-A357E4893C42}"/>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sp>
            <p:nvSpPr>
              <p:cNvPr id="37" name="Rectangle 36">
                <a:extLst>
                  <a:ext uri="{FF2B5EF4-FFF2-40B4-BE49-F238E27FC236}">
                    <a16:creationId xmlns:a16="http://schemas.microsoft.com/office/drawing/2014/main" id="{4BC52AEF-31CC-4A3D-9A23-F30C6C26BE00}"/>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7030A0"/>
                    </a:solidFill>
                    <a:latin typeface="Arial Narrow" panose="020B0606020202030204" pitchFamily="34" charset="0"/>
                  </a:rPr>
                  <a:t>0,0,d</a:t>
                </a:r>
              </a:p>
            </p:txBody>
          </p:sp>
          <p:sp>
            <p:nvSpPr>
              <p:cNvPr id="38" name="TextBox 37">
                <a:extLst>
                  <a:ext uri="{FF2B5EF4-FFF2-40B4-BE49-F238E27FC236}">
                    <a16:creationId xmlns:a16="http://schemas.microsoft.com/office/drawing/2014/main" id="{62F040A0-880F-49EB-B3BE-DC688B419A85}"/>
                  </a:ext>
                </a:extLst>
              </p:cNvPr>
              <p:cNvSpPr txBox="1"/>
              <p:nvPr/>
            </p:nvSpPr>
            <p:spPr>
              <a:xfrm>
                <a:off x="6908118" y="4504553"/>
                <a:ext cx="327773" cy="365461"/>
              </a:xfrm>
              <a:prstGeom prst="rect">
                <a:avLst/>
              </a:prstGeom>
              <a:noFill/>
            </p:spPr>
            <p:txBody>
              <a:bodyPr wrap="none" rtlCol="0">
                <a:spAutoFit/>
              </a:bodyPr>
              <a:lstStyle/>
              <a:p>
                <a:r>
                  <a:rPr lang="en-US" sz="1400" dirty="0">
                    <a:latin typeface="Myriad Pro" panose="020B0503030403020204" pitchFamily="34" charset="0"/>
                  </a:rPr>
                  <a:t>0</a:t>
                </a:r>
              </a:p>
            </p:txBody>
          </p:sp>
          <p:sp>
            <p:nvSpPr>
              <p:cNvPr id="39" name="TextBox 38">
                <a:extLst>
                  <a:ext uri="{FF2B5EF4-FFF2-40B4-BE49-F238E27FC236}">
                    <a16:creationId xmlns:a16="http://schemas.microsoft.com/office/drawing/2014/main" id="{B81C8E3E-21E6-494F-8BE2-DA7336D77D12}"/>
                  </a:ext>
                </a:extLst>
              </p:cNvPr>
              <p:cNvSpPr txBox="1"/>
              <p:nvPr/>
            </p:nvSpPr>
            <p:spPr>
              <a:xfrm>
                <a:off x="6908118" y="3974480"/>
                <a:ext cx="327773" cy="365461"/>
              </a:xfrm>
              <a:prstGeom prst="rect">
                <a:avLst/>
              </a:prstGeom>
              <a:noFill/>
            </p:spPr>
            <p:txBody>
              <a:bodyPr wrap="none" rtlCol="0">
                <a:spAutoFit/>
              </a:bodyPr>
              <a:lstStyle/>
              <a:p>
                <a:r>
                  <a:rPr lang="en-US" sz="1400" dirty="0">
                    <a:latin typeface="Myriad Pro" panose="020B0503030403020204" pitchFamily="34" charset="0"/>
                  </a:rPr>
                  <a:t>1</a:t>
                </a:r>
              </a:p>
            </p:txBody>
          </p:sp>
          <p:sp>
            <p:nvSpPr>
              <p:cNvPr id="40" name="TextBox 39">
                <a:extLst>
                  <a:ext uri="{FF2B5EF4-FFF2-40B4-BE49-F238E27FC236}">
                    <a16:creationId xmlns:a16="http://schemas.microsoft.com/office/drawing/2014/main" id="{13E86CAC-ACD9-48D9-B00C-94147C2ADC94}"/>
                  </a:ext>
                </a:extLst>
              </p:cNvPr>
              <p:cNvSpPr txBox="1"/>
              <p:nvPr/>
            </p:nvSpPr>
            <p:spPr>
              <a:xfrm>
                <a:off x="6908118" y="3444409"/>
                <a:ext cx="327773" cy="365461"/>
              </a:xfrm>
              <a:prstGeom prst="rect">
                <a:avLst/>
              </a:prstGeom>
              <a:noFill/>
            </p:spPr>
            <p:txBody>
              <a:bodyPr wrap="none" rtlCol="0">
                <a:spAutoFit/>
              </a:bodyPr>
              <a:lstStyle/>
              <a:p>
                <a:r>
                  <a:rPr lang="en-US" sz="1400" dirty="0">
                    <a:latin typeface="Myriad Pro" panose="020B0503030403020204" pitchFamily="34" charset="0"/>
                  </a:rPr>
                  <a:t>2</a:t>
                </a:r>
              </a:p>
            </p:txBody>
          </p:sp>
          <p:sp>
            <p:nvSpPr>
              <p:cNvPr id="41" name="TextBox 40">
                <a:extLst>
                  <a:ext uri="{FF2B5EF4-FFF2-40B4-BE49-F238E27FC236}">
                    <a16:creationId xmlns:a16="http://schemas.microsoft.com/office/drawing/2014/main" id="{DB187D9C-1648-4EB4-8515-81DB2A7F7DF0}"/>
                  </a:ext>
                </a:extLst>
              </p:cNvPr>
              <p:cNvSpPr txBox="1"/>
              <p:nvPr/>
            </p:nvSpPr>
            <p:spPr>
              <a:xfrm>
                <a:off x="6908118" y="2914338"/>
                <a:ext cx="327773" cy="365461"/>
              </a:xfrm>
              <a:prstGeom prst="rect">
                <a:avLst/>
              </a:prstGeom>
              <a:noFill/>
            </p:spPr>
            <p:txBody>
              <a:bodyPr wrap="none" rtlCol="0">
                <a:spAutoFit/>
              </a:bodyPr>
              <a:lstStyle/>
              <a:p>
                <a:r>
                  <a:rPr lang="en-US" sz="1400" dirty="0">
                    <a:latin typeface="Myriad Pro" panose="020B0503030403020204" pitchFamily="34" charset="0"/>
                  </a:rPr>
                  <a:t>3</a:t>
                </a:r>
              </a:p>
            </p:txBody>
          </p:sp>
          <p:sp>
            <p:nvSpPr>
              <p:cNvPr id="42" name="TextBox 41">
                <a:extLst>
                  <a:ext uri="{FF2B5EF4-FFF2-40B4-BE49-F238E27FC236}">
                    <a16:creationId xmlns:a16="http://schemas.microsoft.com/office/drawing/2014/main" id="{8A387D8D-8150-4CBE-9425-AE9175D5E0CF}"/>
                  </a:ext>
                </a:extLst>
              </p:cNvPr>
              <p:cNvSpPr txBox="1"/>
              <p:nvPr/>
            </p:nvSpPr>
            <p:spPr>
              <a:xfrm>
                <a:off x="6908118" y="2384267"/>
                <a:ext cx="327773" cy="365461"/>
              </a:xfrm>
              <a:prstGeom prst="rect">
                <a:avLst/>
              </a:prstGeom>
              <a:noFill/>
            </p:spPr>
            <p:txBody>
              <a:bodyPr wrap="none" rtlCol="0">
                <a:spAutoFit/>
              </a:bodyPr>
              <a:lstStyle/>
              <a:p>
                <a:r>
                  <a:rPr lang="en-US" sz="1400" dirty="0">
                    <a:latin typeface="Myriad Pro" panose="020B0503030403020204" pitchFamily="34" charset="0"/>
                  </a:rPr>
                  <a:t>4</a:t>
                </a:r>
              </a:p>
            </p:txBody>
          </p:sp>
          <p:sp>
            <p:nvSpPr>
              <p:cNvPr id="43" name="TextBox 42">
                <a:extLst>
                  <a:ext uri="{FF2B5EF4-FFF2-40B4-BE49-F238E27FC236}">
                    <a16:creationId xmlns:a16="http://schemas.microsoft.com/office/drawing/2014/main" id="{DE02A35F-5921-4268-AC63-D9068E01EB61}"/>
                  </a:ext>
                </a:extLst>
              </p:cNvPr>
              <p:cNvSpPr txBox="1"/>
              <p:nvPr/>
            </p:nvSpPr>
            <p:spPr>
              <a:xfrm>
                <a:off x="6908118" y="1854197"/>
                <a:ext cx="327773" cy="365461"/>
              </a:xfrm>
              <a:prstGeom prst="rect">
                <a:avLst/>
              </a:prstGeom>
              <a:noFill/>
            </p:spPr>
            <p:txBody>
              <a:bodyPr wrap="none" rtlCol="0">
                <a:spAutoFit/>
              </a:bodyPr>
              <a:lstStyle/>
              <a:p>
                <a:r>
                  <a:rPr lang="en-US" sz="1400" dirty="0">
                    <a:latin typeface="Myriad Pro" panose="020B0503030403020204" pitchFamily="34" charset="0"/>
                  </a:rPr>
                  <a:t>5</a:t>
                </a:r>
              </a:p>
            </p:txBody>
          </p:sp>
          <p:sp>
            <p:nvSpPr>
              <p:cNvPr id="44" name="TextBox 43">
                <a:extLst>
                  <a:ext uri="{FF2B5EF4-FFF2-40B4-BE49-F238E27FC236}">
                    <a16:creationId xmlns:a16="http://schemas.microsoft.com/office/drawing/2014/main" id="{C7D0D101-2385-49B4-853E-CF79BB80E534}"/>
                  </a:ext>
                </a:extLst>
              </p:cNvPr>
              <p:cNvSpPr txBox="1"/>
              <p:nvPr/>
            </p:nvSpPr>
            <p:spPr>
              <a:xfrm>
                <a:off x="6908118" y="1324125"/>
                <a:ext cx="327773" cy="365461"/>
              </a:xfrm>
              <a:prstGeom prst="rect">
                <a:avLst/>
              </a:prstGeom>
              <a:noFill/>
            </p:spPr>
            <p:txBody>
              <a:bodyPr wrap="none" rtlCol="0">
                <a:spAutoFit/>
              </a:bodyPr>
              <a:lstStyle/>
              <a:p>
                <a:r>
                  <a:rPr lang="en-US" sz="1400" dirty="0">
                    <a:latin typeface="Myriad Pro" panose="020B0503030403020204" pitchFamily="34" charset="0"/>
                  </a:rPr>
                  <a:t>6</a:t>
                </a:r>
              </a:p>
            </p:txBody>
          </p:sp>
          <p:sp>
            <p:nvSpPr>
              <p:cNvPr id="45" name="Rectangle 44">
                <a:extLst>
                  <a:ext uri="{FF2B5EF4-FFF2-40B4-BE49-F238E27FC236}">
                    <a16:creationId xmlns:a16="http://schemas.microsoft.com/office/drawing/2014/main" id="{9C10473A-D076-455A-ACA2-C4BC38D57C45}"/>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0</a:t>
                </a:r>
              </a:p>
            </p:txBody>
          </p:sp>
          <p:sp>
            <p:nvSpPr>
              <p:cNvPr id="46" name="TextBox 45">
                <a:extLst>
                  <a:ext uri="{FF2B5EF4-FFF2-40B4-BE49-F238E27FC236}">
                    <a16:creationId xmlns:a16="http://schemas.microsoft.com/office/drawing/2014/main" id="{777E26AF-EB63-41C6-9F6F-E3B8B6035BD9}"/>
                  </a:ext>
                </a:extLst>
              </p:cNvPr>
              <p:cNvSpPr txBox="1"/>
              <p:nvPr/>
            </p:nvSpPr>
            <p:spPr>
              <a:xfrm>
                <a:off x="6908118" y="5416632"/>
                <a:ext cx="526340" cy="365461"/>
              </a:xfrm>
              <a:prstGeom prst="rect">
                <a:avLst/>
              </a:prstGeom>
              <a:noFill/>
            </p:spPr>
            <p:txBody>
              <a:bodyPr wrap="none" rtlCol="0">
                <a:spAutoFit/>
              </a:bodyPr>
              <a:lstStyle/>
              <a:p>
                <a:r>
                  <a:rPr lang="en-US" sz="1400" dirty="0">
                    <a:latin typeface="Myriad Pro" panose="020B0503030403020204" pitchFamily="34" charset="0"/>
                  </a:rPr>
                  <a:t>top</a:t>
                </a:r>
              </a:p>
            </p:txBody>
          </p:sp>
          <p:sp>
            <p:nvSpPr>
              <p:cNvPr id="47" name="Rectangle 46">
                <a:extLst>
                  <a:ext uri="{FF2B5EF4-FFF2-40B4-BE49-F238E27FC236}">
                    <a16:creationId xmlns:a16="http://schemas.microsoft.com/office/drawing/2014/main" id="{1406120A-1643-4F76-9269-C34AE7903870}"/>
                  </a:ext>
                </a:extLst>
              </p:cNvPr>
              <p:cNvSpPr/>
              <p:nvPr/>
            </p:nvSpPr>
            <p:spPr>
              <a:xfrm>
                <a:off x="6217930" y="2318482"/>
                <a:ext cx="526853" cy="526853"/>
              </a:xfrm>
              <a:prstGeom prst="rect">
                <a:avLst/>
              </a:prstGeom>
              <a:solidFill>
                <a:schemeClr val="bg1"/>
              </a:solidFill>
              <a:ln w="28575">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grpSp>
        <p:pic>
          <p:nvPicPr>
            <p:cNvPr id="48" name="Graphic 47" descr="Circle with left arrow">
              <a:extLst>
                <a:ext uri="{FF2B5EF4-FFF2-40B4-BE49-F238E27FC236}">
                  <a16:creationId xmlns:a16="http://schemas.microsoft.com/office/drawing/2014/main" id="{FC046091-3D78-4364-B7C8-2373D6BDD1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958651" y="4132512"/>
              <a:ext cx="605883" cy="605883"/>
            </a:xfrm>
            <a:prstGeom prst="rect">
              <a:avLst/>
            </a:prstGeom>
          </p:spPr>
        </p:pic>
      </p:grpSp>
    </p:spTree>
    <p:extLst>
      <p:ext uri="{BB962C8B-B14F-4D97-AF65-F5344CB8AC3E}">
        <p14:creationId xmlns:p14="http://schemas.microsoft.com/office/powerpoint/2010/main" val="3530907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256D5-3632-4A4E-A57D-40D3DED9E94F}"/>
              </a:ext>
            </a:extLst>
          </p:cNvPr>
          <p:cNvSpPr txBox="1"/>
          <p:nvPr/>
        </p:nvSpPr>
        <p:spPr>
          <a:xfrm>
            <a:off x="1159726" y="869794"/>
            <a:ext cx="4768550" cy="523220"/>
          </a:xfrm>
          <a:prstGeom prst="rect">
            <a:avLst/>
          </a:prstGeom>
          <a:noFill/>
        </p:spPr>
        <p:txBody>
          <a:bodyPr wrap="none" rtlCol="0">
            <a:spAutoFit/>
          </a:bodyPr>
          <a:lstStyle/>
          <a:p>
            <a:r>
              <a:rPr lang="en-US" sz="2800" dirty="0">
                <a:latin typeface="Myriad Pro" panose="020B0503030403020204" pitchFamily="34" charset="0"/>
              </a:rPr>
              <a:t>Next … finding our way home!</a:t>
            </a:r>
          </a:p>
        </p:txBody>
      </p:sp>
      <p:grpSp>
        <p:nvGrpSpPr>
          <p:cNvPr id="49" name="Group 48">
            <a:extLst>
              <a:ext uri="{FF2B5EF4-FFF2-40B4-BE49-F238E27FC236}">
                <a16:creationId xmlns:a16="http://schemas.microsoft.com/office/drawing/2014/main" id="{D53EC6E4-50FF-47C4-9ED0-F4674CD64933}"/>
              </a:ext>
            </a:extLst>
          </p:cNvPr>
          <p:cNvGrpSpPr/>
          <p:nvPr/>
        </p:nvGrpSpPr>
        <p:grpSpPr>
          <a:xfrm>
            <a:off x="912752" y="1657444"/>
            <a:ext cx="5717859" cy="4191195"/>
            <a:chOff x="689726" y="1534781"/>
            <a:chExt cx="6789507" cy="4976714"/>
          </a:xfrm>
        </p:grpSpPr>
        <p:sp>
          <p:nvSpPr>
            <p:cNvPr id="3" name="Rectangle 2">
              <a:extLst>
                <a:ext uri="{FF2B5EF4-FFF2-40B4-BE49-F238E27FC236}">
                  <a16:creationId xmlns:a16="http://schemas.microsoft.com/office/drawing/2014/main" id="{1DE57F54-AA44-4205-849C-CA218AC79D91}"/>
                </a:ext>
              </a:extLst>
            </p:cNvPr>
            <p:cNvSpPr/>
            <p:nvPr/>
          </p:nvSpPr>
          <p:spPr>
            <a:xfrm>
              <a:off x="115972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Rectangle 3">
              <a:extLst>
                <a:ext uri="{FF2B5EF4-FFF2-40B4-BE49-F238E27FC236}">
                  <a16:creationId xmlns:a16="http://schemas.microsoft.com/office/drawing/2014/main" id="{F14AC4DC-7BBF-46DD-BA32-90290417641D}"/>
                </a:ext>
              </a:extLst>
            </p:cNvPr>
            <p:cNvSpPr/>
            <p:nvPr/>
          </p:nvSpPr>
          <p:spPr>
            <a:xfrm>
              <a:off x="189124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2F340CB3-1315-49B3-9D10-7AE8088B5066}"/>
                </a:ext>
              </a:extLst>
            </p:cNvPr>
            <p:cNvSpPr/>
            <p:nvPr/>
          </p:nvSpPr>
          <p:spPr>
            <a:xfrm>
              <a:off x="262276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Rectangle 5">
              <a:extLst>
                <a:ext uri="{FF2B5EF4-FFF2-40B4-BE49-F238E27FC236}">
                  <a16:creationId xmlns:a16="http://schemas.microsoft.com/office/drawing/2014/main" id="{2250CF30-5F29-49AA-8D5B-46660084C8CC}"/>
                </a:ext>
              </a:extLst>
            </p:cNvPr>
            <p:cNvSpPr/>
            <p:nvPr/>
          </p:nvSpPr>
          <p:spPr>
            <a:xfrm>
              <a:off x="3354286" y="1904113"/>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Rectangle 6">
              <a:extLst>
                <a:ext uri="{FF2B5EF4-FFF2-40B4-BE49-F238E27FC236}">
                  <a16:creationId xmlns:a16="http://schemas.microsoft.com/office/drawing/2014/main" id="{35F76796-8679-49D9-B4A9-F9E8BC39A82E}"/>
                </a:ext>
              </a:extLst>
            </p:cNvPr>
            <p:cNvSpPr/>
            <p:nvPr/>
          </p:nvSpPr>
          <p:spPr>
            <a:xfrm>
              <a:off x="4085806" y="1904113"/>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a:extLst>
                <a:ext uri="{FF2B5EF4-FFF2-40B4-BE49-F238E27FC236}">
                  <a16:creationId xmlns:a16="http://schemas.microsoft.com/office/drawing/2014/main" id="{768688BB-990A-4DDB-8A47-9EB98C17DF03}"/>
                </a:ext>
              </a:extLst>
            </p:cNvPr>
            <p:cNvSpPr/>
            <p:nvPr/>
          </p:nvSpPr>
          <p:spPr>
            <a:xfrm>
              <a:off x="115972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Rectangle 8">
              <a:extLst>
                <a:ext uri="{FF2B5EF4-FFF2-40B4-BE49-F238E27FC236}">
                  <a16:creationId xmlns:a16="http://schemas.microsoft.com/office/drawing/2014/main" id="{6ECBA2F3-299B-4308-8186-907A8BAEB4CC}"/>
                </a:ext>
              </a:extLst>
            </p:cNvPr>
            <p:cNvSpPr/>
            <p:nvPr/>
          </p:nvSpPr>
          <p:spPr>
            <a:xfrm>
              <a:off x="1891246" y="2619566"/>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Rectangle 9">
              <a:extLst>
                <a:ext uri="{FF2B5EF4-FFF2-40B4-BE49-F238E27FC236}">
                  <a16:creationId xmlns:a16="http://schemas.microsoft.com/office/drawing/2014/main" id="{69222B48-A1CD-4B74-9AB9-2A1BB7398C7C}"/>
                </a:ext>
              </a:extLst>
            </p:cNvPr>
            <p:cNvSpPr/>
            <p:nvPr/>
          </p:nvSpPr>
          <p:spPr>
            <a:xfrm>
              <a:off x="262276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a:extLst>
                <a:ext uri="{FF2B5EF4-FFF2-40B4-BE49-F238E27FC236}">
                  <a16:creationId xmlns:a16="http://schemas.microsoft.com/office/drawing/2014/main" id="{C743AA99-6AD8-4AC3-ABE1-0E398D492080}"/>
                </a:ext>
              </a:extLst>
            </p:cNvPr>
            <p:cNvSpPr/>
            <p:nvPr/>
          </p:nvSpPr>
          <p:spPr>
            <a:xfrm>
              <a:off x="335428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a:extLst>
                <a:ext uri="{FF2B5EF4-FFF2-40B4-BE49-F238E27FC236}">
                  <a16:creationId xmlns:a16="http://schemas.microsoft.com/office/drawing/2014/main" id="{2F81E265-0EF4-4AE0-BC54-556C2C193D85}"/>
                </a:ext>
              </a:extLst>
            </p:cNvPr>
            <p:cNvSpPr/>
            <p:nvPr/>
          </p:nvSpPr>
          <p:spPr>
            <a:xfrm>
              <a:off x="4085806" y="2619566"/>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a:extLst>
                <a:ext uri="{FF2B5EF4-FFF2-40B4-BE49-F238E27FC236}">
                  <a16:creationId xmlns:a16="http://schemas.microsoft.com/office/drawing/2014/main" id="{5950AD1B-7FF1-41A2-B94F-AEC1DB0DDD18}"/>
                </a:ext>
              </a:extLst>
            </p:cNvPr>
            <p:cNvSpPr/>
            <p:nvPr/>
          </p:nvSpPr>
          <p:spPr>
            <a:xfrm>
              <a:off x="115972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281B7D86-7AE8-412E-9C07-87A53FFE3D41}"/>
                </a:ext>
              </a:extLst>
            </p:cNvPr>
            <p:cNvSpPr/>
            <p:nvPr/>
          </p:nvSpPr>
          <p:spPr>
            <a:xfrm>
              <a:off x="189124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Rectangle 14">
              <a:extLst>
                <a:ext uri="{FF2B5EF4-FFF2-40B4-BE49-F238E27FC236}">
                  <a16:creationId xmlns:a16="http://schemas.microsoft.com/office/drawing/2014/main" id="{45C58AD0-EAA8-486A-BFB3-5DFAE0274E93}"/>
                </a:ext>
              </a:extLst>
            </p:cNvPr>
            <p:cNvSpPr/>
            <p:nvPr/>
          </p:nvSpPr>
          <p:spPr>
            <a:xfrm>
              <a:off x="2622766" y="3335019"/>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Rectangle 15">
              <a:extLst>
                <a:ext uri="{FF2B5EF4-FFF2-40B4-BE49-F238E27FC236}">
                  <a16:creationId xmlns:a16="http://schemas.microsoft.com/office/drawing/2014/main" id="{7C6B237F-6D3F-4670-903B-9BD6F5D65C7F}"/>
                </a:ext>
              </a:extLst>
            </p:cNvPr>
            <p:cNvSpPr/>
            <p:nvPr/>
          </p:nvSpPr>
          <p:spPr>
            <a:xfrm>
              <a:off x="335428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Rectangle 16">
              <a:extLst>
                <a:ext uri="{FF2B5EF4-FFF2-40B4-BE49-F238E27FC236}">
                  <a16:creationId xmlns:a16="http://schemas.microsoft.com/office/drawing/2014/main" id="{9E575CF3-1D84-4643-9DC0-2C9176E74502}"/>
                </a:ext>
              </a:extLst>
            </p:cNvPr>
            <p:cNvSpPr/>
            <p:nvPr/>
          </p:nvSpPr>
          <p:spPr>
            <a:xfrm>
              <a:off x="4085806" y="3335019"/>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Rectangle 17">
              <a:extLst>
                <a:ext uri="{FF2B5EF4-FFF2-40B4-BE49-F238E27FC236}">
                  <a16:creationId xmlns:a16="http://schemas.microsoft.com/office/drawing/2014/main" id="{81CD653B-2302-4BF5-840A-3EE1938D38DB}"/>
                </a:ext>
              </a:extLst>
            </p:cNvPr>
            <p:cNvSpPr/>
            <p:nvPr/>
          </p:nvSpPr>
          <p:spPr>
            <a:xfrm>
              <a:off x="115972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a:extLst>
                <a:ext uri="{FF2B5EF4-FFF2-40B4-BE49-F238E27FC236}">
                  <a16:creationId xmlns:a16="http://schemas.microsoft.com/office/drawing/2014/main" id="{D37052B6-DBB4-429D-A979-D648F9CCC216}"/>
                </a:ext>
              </a:extLst>
            </p:cNvPr>
            <p:cNvSpPr/>
            <p:nvPr/>
          </p:nvSpPr>
          <p:spPr>
            <a:xfrm>
              <a:off x="189124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E5377C16-2B24-436A-99AF-034AED6D8B64}"/>
                </a:ext>
              </a:extLst>
            </p:cNvPr>
            <p:cNvSpPr/>
            <p:nvPr/>
          </p:nvSpPr>
          <p:spPr>
            <a:xfrm>
              <a:off x="262276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0524B7B6-415E-4BA7-9CC4-16C074FEB13D}"/>
                </a:ext>
              </a:extLst>
            </p:cNvPr>
            <p:cNvSpPr/>
            <p:nvPr/>
          </p:nvSpPr>
          <p:spPr>
            <a:xfrm>
              <a:off x="335428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a:extLst>
                <a:ext uri="{FF2B5EF4-FFF2-40B4-BE49-F238E27FC236}">
                  <a16:creationId xmlns:a16="http://schemas.microsoft.com/office/drawing/2014/main" id="{DA4A3CD0-E71B-44A7-8708-F9AFE2421D08}"/>
                </a:ext>
              </a:extLst>
            </p:cNvPr>
            <p:cNvSpPr/>
            <p:nvPr/>
          </p:nvSpPr>
          <p:spPr>
            <a:xfrm>
              <a:off x="4085806" y="405047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TextBox 22">
              <a:extLst>
                <a:ext uri="{FF2B5EF4-FFF2-40B4-BE49-F238E27FC236}">
                  <a16:creationId xmlns:a16="http://schemas.microsoft.com/office/drawing/2014/main" id="{E9EEBCB0-D3BA-480D-9535-C5105665A671}"/>
                </a:ext>
              </a:extLst>
            </p:cNvPr>
            <p:cNvSpPr txBox="1"/>
            <p:nvPr/>
          </p:nvSpPr>
          <p:spPr>
            <a:xfrm>
              <a:off x="689726" y="1534781"/>
              <a:ext cx="480048" cy="365461"/>
            </a:xfrm>
            <a:prstGeom prst="rect">
              <a:avLst/>
            </a:prstGeom>
            <a:noFill/>
          </p:spPr>
          <p:txBody>
            <a:bodyPr wrap="none" rtlCol="0">
              <a:spAutoFit/>
            </a:bodyPr>
            <a:lstStyle/>
            <a:p>
              <a:r>
                <a:rPr lang="en-US" sz="1400" dirty="0">
                  <a:latin typeface="Myriad Pro" panose="020B0503030403020204" pitchFamily="34" charset="0"/>
                </a:rPr>
                <a:t>3,0</a:t>
              </a:r>
            </a:p>
          </p:txBody>
        </p:sp>
        <p:sp>
          <p:nvSpPr>
            <p:cNvPr id="24" name="TextBox 23">
              <a:extLst>
                <a:ext uri="{FF2B5EF4-FFF2-40B4-BE49-F238E27FC236}">
                  <a16:creationId xmlns:a16="http://schemas.microsoft.com/office/drawing/2014/main" id="{1212823F-A5F7-475F-B265-241466DC8BCB}"/>
                </a:ext>
              </a:extLst>
            </p:cNvPr>
            <p:cNvSpPr txBox="1"/>
            <p:nvPr/>
          </p:nvSpPr>
          <p:spPr>
            <a:xfrm>
              <a:off x="4817326" y="1534781"/>
              <a:ext cx="480048" cy="365461"/>
            </a:xfrm>
            <a:prstGeom prst="rect">
              <a:avLst/>
            </a:prstGeom>
            <a:noFill/>
          </p:spPr>
          <p:txBody>
            <a:bodyPr wrap="none" rtlCol="0">
              <a:spAutoFit/>
            </a:bodyPr>
            <a:lstStyle/>
            <a:p>
              <a:r>
                <a:rPr lang="en-US" sz="1400" dirty="0">
                  <a:latin typeface="Myriad Pro" panose="020B0503030403020204" pitchFamily="34" charset="0"/>
                </a:rPr>
                <a:t>3,4</a:t>
              </a:r>
            </a:p>
          </p:txBody>
        </p:sp>
        <p:sp>
          <p:nvSpPr>
            <p:cNvPr id="25" name="TextBox 24">
              <a:extLst>
                <a:ext uri="{FF2B5EF4-FFF2-40B4-BE49-F238E27FC236}">
                  <a16:creationId xmlns:a16="http://schemas.microsoft.com/office/drawing/2014/main" id="{7FAE6BE4-C837-405B-A46A-3C0DC6E5B41D}"/>
                </a:ext>
              </a:extLst>
            </p:cNvPr>
            <p:cNvSpPr txBox="1"/>
            <p:nvPr/>
          </p:nvSpPr>
          <p:spPr>
            <a:xfrm>
              <a:off x="4817326" y="4781992"/>
              <a:ext cx="480048" cy="365461"/>
            </a:xfrm>
            <a:prstGeom prst="rect">
              <a:avLst/>
            </a:prstGeom>
            <a:noFill/>
          </p:spPr>
          <p:txBody>
            <a:bodyPr wrap="none" rtlCol="0">
              <a:spAutoFit/>
            </a:bodyPr>
            <a:lstStyle/>
            <a:p>
              <a:r>
                <a:rPr lang="en-US" sz="1400" dirty="0">
                  <a:latin typeface="Myriad Pro" panose="020B0503030403020204" pitchFamily="34" charset="0"/>
                </a:rPr>
                <a:t>0,4</a:t>
              </a:r>
            </a:p>
          </p:txBody>
        </p:sp>
        <p:sp>
          <p:nvSpPr>
            <p:cNvPr id="26" name="TextBox 25">
              <a:extLst>
                <a:ext uri="{FF2B5EF4-FFF2-40B4-BE49-F238E27FC236}">
                  <a16:creationId xmlns:a16="http://schemas.microsoft.com/office/drawing/2014/main" id="{05E57ED2-114B-4B58-A1BF-FF5741D73DED}"/>
                </a:ext>
              </a:extLst>
            </p:cNvPr>
            <p:cNvSpPr txBox="1"/>
            <p:nvPr/>
          </p:nvSpPr>
          <p:spPr>
            <a:xfrm>
              <a:off x="689726" y="4782318"/>
              <a:ext cx="480048" cy="365461"/>
            </a:xfrm>
            <a:prstGeom prst="rect">
              <a:avLst/>
            </a:prstGeom>
            <a:noFill/>
          </p:spPr>
          <p:txBody>
            <a:bodyPr wrap="none" rtlCol="0">
              <a:spAutoFit/>
            </a:bodyPr>
            <a:lstStyle/>
            <a:p>
              <a:r>
                <a:rPr lang="en-US" sz="1400" dirty="0">
                  <a:latin typeface="Myriad Pro" panose="020B0503030403020204" pitchFamily="34" charset="0"/>
                </a:rPr>
                <a:t>0,0</a:t>
              </a:r>
            </a:p>
          </p:txBody>
        </p:sp>
        <p:sp>
          <p:nvSpPr>
            <p:cNvPr id="27" name="TextBox 26">
              <a:extLst>
                <a:ext uri="{FF2B5EF4-FFF2-40B4-BE49-F238E27FC236}">
                  <a16:creationId xmlns:a16="http://schemas.microsoft.com/office/drawing/2014/main" id="{FD84E0F5-2C85-4A66-8234-43DB0BF23965}"/>
                </a:ext>
              </a:extLst>
            </p:cNvPr>
            <p:cNvSpPr txBox="1"/>
            <p:nvPr/>
          </p:nvSpPr>
          <p:spPr>
            <a:xfrm>
              <a:off x="1048214" y="5669085"/>
              <a:ext cx="939538" cy="365461"/>
            </a:xfrm>
            <a:prstGeom prst="rect">
              <a:avLst/>
            </a:prstGeom>
            <a:noFill/>
          </p:spPr>
          <p:txBody>
            <a:bodyPr wrap="none" rtlCol="0">
              <a:spAutoFit/>
            </a:bodyPr>
            <a:lstStyle/>
            <a:p>
              <a:r>
                <a:rPr lang="en-US" sz="1400" dirty="0" err="1"/>
                <a:t>startCell</a:t>
              </a:r>
              <a:endParaRPr lang="en-US" sz="1400" dirty="0"/>
            </a:p>
          </p:txBody>
        </p:sp>
        <p:sp>
          <p:nvSpPr>
            <p:cNvPr id="28" name="TextBox 27">
              <a:extLst>
                <a:ext uri="{FF2B5EF4-FFF2-40B4-BE49-F238E27FC236}">
                  <a16:creationId xmlns:a16="http://schemas.microsoft.com/office/drawing/2014/main" id="{8959BC7E-0E73-46AB-92F3-298B33B5518E}"/>
                </a:ext>
              </a:extLst>
            </p:cNvPr>
            <p:cNvSpPr txBox="1"/>
            <p:nvPr/>
          </p:nvSpPr>
          <p:spPr>
            <a:xfrm>
              <a:off x="3129263" y="5678894"/>
              <a:ext cx="903068" cy="365461"/>
            </a:xfrm>
            <a:prstGeom prst="rect">
              <a:avLst/>
            </a:prstGeom>
            <a:noFill/>
          </p:spPr>
          <p:txBody>
            <a:bodyPr wrap="none" rtlCol="0">
              <a:spAutoFit/>
            </a:bodyPr>
            <a:lstStyle/>
            <a:p>
              <a:r>
                <a:rPr lang="en-US" sz="1400" dirty="0" err="1"/>
                <a:t>goalCell</a:t>
              </a:r>
              <a:endParaRPr lang="en-US" sz="1400" dirty="0"/>
            </a:p>
          </p:txBody>
        </p:sp>
        <p:sp>
          <p:nvSpPr>
            <p:cNvPr id="29" name="Rectangle 28">
              <a:extLst>
                <a:ext uri="{FF2B5EF4-FFF2-40B4-BE49-F238E27FC236}">
                  <a16:creationId xmlns:a16="http://schemas.microsoft.com/office/drawing/2014/main" id="{1C776251-5680-4898-A536-484661D96286}"/>
                </a:ext>
              </a:extLst>
            </p:cNvPr>
            <p:cNvSpPr/>
            <p:nvPr/>
          </p:nvSpPr>
          <p:spPr>
            <a:xfrm>
              <a:off x="4252903" y="5585506"/>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1,3</a:t>
              </a:r>
            </a:p>
          </p:txBody>
        </p:sp>
        <p:sp>
          <p:nvSpPr>
            <p:cNvPr id="30" name="Rectangle 29">
              <a:extLst>
                <a:ext uri="{FF2B5EF4-FFF2-40B4-BE49-F238E27FC236}">
                  <a16:creationId xmlns:a16="http://schemas.microsoft.com/office/drawing/2014/main" id="{57381A7D-2804-4CB1-B01F-9BEA39B67538}"/>
                </a:ext>
              </a:extLst>
            </p:cNvPr>
            <p:cNvSpPr/>
            <p:nvPr/>
          </p:nvSpPr>
          <p:spPr>
            <a:xfrm>
              <a:off x="2208146" y="558550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0,0</a:t>
              </a:r>
            </a:p>
          </p:txBody>
        </p:sp>
        <p:grpSp>
          <p:nvGrpSpPr>
            <p:cNvPr id="31" name="Group 30">
              <a:extLst>
                <a:ext uri="{FF2B5EF4-FFF2-40B4-BE49-F238E27FC236}">
                  <a16:creationId xmlns:a16="http://schemas.microsoft.com/office/drawing/2014/main" id="{5D445AC7-408C-4BF0-9CE2-62E1D7BEC091}"/>
                </a:ext>
              </a:extLst>
            </p:cNvPr>
            <p:cNvGrpSpPr/>
            <p:nvPr/>
          </p:nvGrpSpPr>
          <p:grpSpPr>
            <a:xfrm>
              <a:off x="6262701" y="1911547"/>
              <a:ext cx="1216532" cy="4599948"/>
              <a:chOff x="6217926" y="1264776"/>
              <a:chExt cx="1216532" cy="4599948"/>
            </a:xfrm>
          </p:grpSpPr>
          <p:sp>
            <p:nvSpPr>
              <p:cNvPr id="32" name="Rectangle 31">
                <a:extLst>
                  <a:ext uri="{FF2B5EF4-FFF2-40B4-BE49-F238E27FC236}">
                    <a16:creationId xmlns:a16="http://schemas.microsoft.com/office/drawing/2014/main" id="{FE706DB3-DC8E-43A4-BB81-9161232E6CEC}"/>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3" name="Rectangle 32">
                <a:extLst>
                  <a:ext uri="{FF2B5EF4-FFF2-40B4-BE49-F238E27FC236}">
                    <a16:creationId xmlns:a16="http://schemas.microsoft.com/office/drawing/2014/main" id="{FED5E478-C4C9-47C5-9C3A-76AEF87EF1C8}"/>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7030A0"/>
                  </a:solidFill>
                </a:endParaRPr>
              </a:p>
            </p:txBody>
          </p:sp>
          <p:sp>
            <p:nvSpPr>
              <p:cNvPr id="34" name="Rectangle 33">
                <a:extLst>
                  <a:ext uri="{FF2B5EF4-FFF2-40B4-BE49-F238E27FC236}">
                    <a16:creationId xmlns:a16="http://schemas.microsoft.com/office/drawing/2014/main" id="{676DCB96-EA05-45EC-BA1A-76678ADCD968}"/>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sp>
            <p:nvSpPr>
              <p:cNvPr id="35" name="Rectangle 34">
                <a:extLst>
                  <a:ext uri="{FF2B5EF4-FFF2-40B4-BE49-F238E27FC236}">
                    <a16:creationId xmlns:a16="http://schemas.microsoft.com/office/drawing/2014/main" id="{7151D6DC-E8E9-4027-A209-3342A7FC5939}"/>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sp>
            <p:nvSpPr>
              <p:cNvPr id="36" name="Rectangle 35">
                <a:extLst>
                  <a:ext uri="{FF2B5EF4-FFF2-40B4-BE49-F238E27FC236}">
                    <a16:creationId xmlns:a16="http://schemas.microsoft.com/office/drawing/2014/main" id="{6A5CA69C-8E13-41B6-AE64-A357E4893C42}"/>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sp>
            <p:nvSpPr>
              <p:cNvPr id="37" name="Rectangle 36">
                <a:extLst>
                  <a:ext uri="{FF2B5EF4-FFF2-40B4-BE49-F238E27FC236}">
                    <a16:creationId xmlns:a16="http://schemas.microsoft.com/office/drawing/2014/main" id="{4BC52AEF-31CC-4A3D-9A23-F30C6C26BE00}"/>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7030A0"/>
                  </a:solidFill>
                  <a:latin typeface="Arial Narrow" panose="020B0606020202030204" pitchFamily="34" charset="0"/>
                </a:endParaRPr>
              </a:p>
            </p:txBody>
          </p:sp>
          <p:sp>
            <p:nvSpPr>
              <p:cNvPr id="38" name="TextBox 37">
                <a:extLst>
                  <a:ext uri="{FF2B5EF4-FFF2-40B4-BE49-F238E27FC236}">
                    <a16:creationId xmlns:a16="http://schemas.microsoft.com/office/drawing/2014/main" id="{62F040A0-880F-49EB-B3BE-DC688B419A85}"/>
                  </a:ext>
                </a:extLst>
              </p:cNvPr>
              <p:cNvSpPr txBox="1"/>
              <p:nvPr/>
            </p:nvSpPr>
            <p:spPr>
              <a:xfrm>
                <a:off x="6908118" y="4504553"/>
                <a:ext cx="327773" cy="365461"/>
              </a:xfrm>
              <a:prstGeom prst="rect">
                <a:avLst/>
              </a:prstGeom>
              <a:noFill/>
            </p:spPr>
            <p:txBody>
              <a:bodyPr wrap="none" rtlCol="0">
                <a:spAutoFit/>
              </a:bodyPr>
              <a:lstStyle/>
              <a:p>
                <a:r>
                  <a:rPr lang="en-US" sz="1400" dirty="0">
                    <a:latin typeface="Myriad Pro" panose="020B0503030403020204" pitchFamily="34" charset="0"/>
                  </a:rPr>
                  <a:t>0</a:t>
                </a:r>
              </a:p>
            </p:txBody>
          </p:sp>
          <p:sp>
            <p:nvSpPr>
              <p:cNvPr id="39" name="TextBox 38">
                <a:extLst>
                  <a:ext uri="{FF2B5EF4-FFF2-40B4-BE49-F238E27FC236}">
                    <a16:creationId xmlns:a16="http://schemas.microsoft.com/office/drawing/2014/main" id="{B81C8E3E-21E6-494F-8BE2-DA7336D77D12}"/>
                  </a:ext>
                </a:extLst>
              </p:cNvPr>
              <p:cNvSpPr txBox="1"/>
              <p:nvPr/>
            </p:nvSpPr>
            <p:spPr>
              <a:xfrm>
                <a:off x="6908118" y="3974480"/>
                <a:ext cx="327773" cy="365461"/>
              </a:xfrm>
              <a:prstGeom prst="rect">
                <a:avLst/>
              </a:prstGeom>
              <a:noFill/>
            </p:spPr>
            <p:txBody>
              <a:bodyPr wrap="none" rtlCol="0">
                <a:spAutoFit/>
              </a:bodyPr>
              <a:lstStyle/>
              <a:p>
                <a:r>
                  <a:rPr lang="en-US" sz="1400" dirty="0">
                    <a:latin typeface="Myriad Pro" panose="020B0503030403020204" pitchFamily="34" charset="0"/>
                  </a:rPr>
                  <a:t>1</a:t>
                </a:r>
              </a:p>
            </p:txBody>
          </p:sp>
          <p:sp>
            <p:nvSpPr>
              <p:cNvPr id="40" name="TextBox 39">
                <a:extLst>
                  <a:ext uri="{FF2B5EF4-FFF2-40B4-BE49-F238E27FC236}">
                    <a16:creationId xmlns:a16="http://schemas.microsoft.com/office/drawing/2014/main" id="{13E86CAC-ACD9-48D9-B00C-94147C2ADC94}"/>
                  </a:ext>
                </a:extLst>
              </p:cNvPr>
              <p:cNvSpPr txBox="1"/>
              <p:nvPr/>
            </p:nvSpPr>
            <p:spPr>
              <a:xfrm>
                <a:off x="6908118" y="3444409"/>
                <a:ext cx="327773" cy="365461"/>
              </a:xfrm>
              <a:prstGeom prst="rect">
                <a:avLst/>
              </a:prstGeom>
              <a:noFill/>
            </p:spPr>
            <p:txBody>
              <a:bodyPr wrap="none" rtlCol="0">
                <a:spAutoFit/>
              </a:bodyPr>
              <a:lstStyle/>
              <a:p>
                <a:r>
                  <a:rPr lang="en-US" sz="1400" dirty="0">
                    <a:latin typeface="Myriad Pro" panose="020B0503030403020204" pitchFamily="34" charset="0"/>
                  </a:rPr>
                  <a:t>2</a:t>
                </a:r>
              </a:p>
            </p:txBody>
          </p:sp>
          <p:sp>
            <p:nvSpPr>
              <p:cNvPr id="41" name="TextBox 40">
                <a:extLst>
                  <a:ext uri="{FF2B5EF4-FFF2-40B4-BE49-F238E27FC236}">
                    <a16:creationId xmlns:a16="http://schemas.microsoft.com/office/drawing/2014/main" id="{DB187D9C-1648-4EB4-8515-81DB2A7F7DF0}"/>
                  </a:ext>
                </a:extLst>
              </p:cNvPr>
              <p:cNvSpPr txBox="1"/>
              <p:nvPr/>
            </p:nvSpPr>
            <p:spPr>
              <a:xfrm>
                <a:off x="6908118" y="2914338"/>
                <a:ext cx="327773" cy="365461"/>
              </a:xfrm>
              <a:prstGeom prst="rect">
                <a:avLst/>
              </a:prstGeom>
              <a:noFill/>
            </p:spPr>
            <p:txBody>
              <a:bodyPr wrap="none" rtlCol="0">
                <a:spAutoFit/>
              </a:bodyPr>
              <a:lstStyle/>
              <a:p>
                <a:r>
                  <a:rPr lang="en-US" sz="1400" dirty="0">
                    <a:latin typeface="Myriad Pro" panose="020B0503030403020204" pitchFamily="34" charset="0"/>
                  </a:rPr>
                  <a:t>3</a:t>
                </a:r>
              </a:p>
            </p:txBody>
          </p:sp>
          <p:sp>
            <p:nvSpPr>
              <p:cNvPr id="42" name="TextBox 41">
                <a:extLst>
                  <a:ext uri="{FF2B5EF4-FFF2-40B4-BE49-F238E27FC236}">
                    <a16:creationId xmlns:a16="http://schemas.microsoft.com/office/drawing/2014/main" id="{8A387D8D-8150-4CBE-9425-AE9175D5E0CF}"/>
                  </a:ext>
                </a:extLst>
              </p:cNvPr>
              <p:cNvSpPr txBox="1"/>
              <p:nvPr/>
            </p:nvSpPr>
            <p:spPr>
              <a:xfrm>
                <a:off x="6908118" y="2384267"/>
                <a:ext cx="327773" cy="365461"/>
              </a:xfrm>
              <a:prstGeom prst="rect">
                <a:avLst/>
              </a:prstGeom>
              <a:noFill/>
            </p:spPr>
            <p:txBody>
              <a:bodyPr wrap="none" rtlCol="0">
                <a:spAutoFit/>
              </a:bodyPr>
              <a:lstStyle/>
              <a:p>
                <a:r>
                  <a:rPr lang="en-US" sz="1400" dirty="0">
                    <a:latin typeface="Myriad Pro" panose="020B0503030403020204" pitchFamily="34" charset="0"/>
                  </a:rPr>
                  <a:t>4</a:t>
                </a:r>
              </a:p>
            </p:txBody>
          </p:sp>
          <p:sp>
            <p:nvSpPr>
              <p:cNvPr id="43" name="TextBox 42">
                <a:extLst>
                  <a:ext uri="{FF2B5EF4-FFF2-40B4-BE49-F238E27FC236}">
                    <a16:creationId xmlns:a16="http://schemas.microsoft.com/office/drawing/2014/main" id="{DE02A35F-5921-4268-AC63-D9068E01EB61}"/>
                  </a:ext>
                </a:extLst>
              </p:cNvPr>
              <p:cNvSpPr txBox="1"/>
              <p:nvPr/>
            </p:nvSpPr>
            <p:spPr>
              <a:xfrm>
                <a:off x="6908118" y="1854197"/>
                <a:ext cx="327773" cy="365461"/>
              </a:xfrm>
              <a:prstGeom prst="rect">
                <a:avLst/>
              </a:prstGeom>
              <a:noFill/>
            </p:spPr>
            <p:txBody>
              <a:bodyPr wrap="none" rtlCol="0">
                <a:spAutoFit/>
              </a:bodyPr>
              <a:lstStyle/>
              <a:p>
                <a:r>
                  <a:rPr lang="en-US" sz="1400" dirty="0">
                    <a:latin typeface="Myriad Pro" panose="020B0503030403020204" pitchFamily="34" charset="0"/>
                  </a:rPr>
                  <a:t>5</a:t>
                </a:r>
              </a:p>
            </p:txBody>
          </p:sp>
          <p:sp>
            <p:nvSpPr>
              <p:cNvPr id="44" name="TextBox 43">
                <a:extLst>
                  <a:ext uri="{FF2B5EF4-FFF2-40B4-BE49-F238E27FC236}">
                    <a16:creationId xmlns:a16="http://schemas.microsoft.com/office/drawing/2014/main" id="{C7D0D101-2385-49B4-853E-CF79BB80E534}"/>
                  </a:ext>
                </a:extLst>
              </p:cNvPr>
              <p:cNvSpPr txBox="1"/>
              <p:nvPr/>
            </p:nvSpPr>
            <p:spPr>
              <a:xfrm>
                <a:off x="6908118" y="1324125"/>
                <a:ext cx="327773" cy="365461"/>
              </a:xfrm>
              <a:prstGeom prst="rect">
                <a:avLst/>
              </a:prstGeom>
              <a:noFill/>
            </p:spPr>
            <p:txBody>
              <a:bodyPr wrap="none" rtlCol="0">
                <a:spAutoFit/>
              </a:bodyPr>
              <a:lstStyle/>
              <a:p>
                <a:r>
                  <a:rPr lang="en-US" sz="1400" dirty="0">
                    <a:latin typeface="Myriad Pro" panose="020B0503030403020204" pitchFamily="34" charset="0"/>
                  </a:rPr>
                  <a:t>6</a:t>
                </a:r>
              </a:p>
            </p:txBody>
          </p:sp>
          <p:sp>
            <p:nvSpPr>
              <p:cNvPr id="45" name="Rectangle 44">
                <a:extLst>
                  <a:ext uri="{FF2B5EF4-FFF2-40B4-BE49-F238E27FC236}">
                    <a16:creationId xmlns:a16="http://schemas.microsoft.com/office/drawing/2014/main" id="{9C10473A-D076-455A-ACA2-C4BC38D57C45}"/>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-1</a:t>
                </a:r>
              </a:p>
            </p:txBody>
          </p:sp>
          <p:sp>
            <p:nvSpPr>
              <p:cNvPr id="46" name="TextBox 45">
                <a:extLst>
                  <a:ext uri="{FF2B5EF4-FFF2-40B4-BE49-F238E27FC236}">
                    <a16:creationId xmlns:a16="http://schemas.microsoft.com/office/drawing/2014/main" id="{777E26AF-EB63-41C6-9F6F-E3B8B6035BD9}"/>
                  </a:ext>
                </a:extLst>
              </p:cNvPr>
              <p:cNvSpPr txBox="1"/>
              <p:nvPr/>
            </p:nvSpPr>
            <p:spPr>
              <a:xfrm>
                <a:off x="6908118" y="5416632"/>
                <a:ext cx="526340" cy="365461"/>
              </a:xfrm>
              <a:prstGeom prst="rect">
                <a:avLst/>
              </a:prstGeom>
              <a:noFill/>
            </p:spPr>
            <p:txBody>
              <a:bodyPr wrap="none" rtlCol="0">
                <a:spAutoFit/>
              </a:bodyPr>
              <a:lstStyle/>
              <a:p>
                <a:r>
                  <a:rPr lang="en-US" sz="1400" dirty="0">
                    <a:latin typeface="Myriad Pro" panose="020B0503030403020204" pitchFamily="34" charset="0"/>
                  </a:rPr>
                  <a:t>top</a:t>
                </a:r>
              </a:p>
            </p:txBody>
          </p:sp>
          <p:sp>
            <p:nvSpPr>
              <p:cNvPr id="47" name="Rectangle 46">
                <a:extLst>
                  <a:ext uri="{FF2B5EF4-FFF2-40B4-BE49-F238E27FC236}">
                    <a16:creationId xmlns:a16="http://schemas.microsoft.com/office/drawing/2014/main" id="{1406120A-1643-4F76-9269-C34AE7903870}"/>
                  </a:ext>
                </a:extLst>
              </p:cNvPr>
              <p:cNvSpPr/>
              <p:nvPr/>
            </p:nvSpPr>
            <p:spPr>
              <a:xfrm>
                <a:off x="6217930" y="2318482"/>
                <a:ext cx="526853" cy="526853"/>
              </a:xfrm>
              <a:prstGeom prst="rect">
                <a:avLst/>
              </a:prstGeom>
              <a:solidFill>
                <a:schemeClr val="bg1"/>
              </a:solidFill>
              <a:ln w="28575">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7030A0"/>
                  </a:solidFill>
                  <a:latin typeface="Arial Narrow" panose="020B0606020202030204" pitchFamily="34" charset="0"/>
                </a:endParaRPr>
              </a:p>
            </p:txBody>
          </p:sp>
        </p:grpSp>
        <p:pic>
          <p:nvPicPr>
            <p:cNvPr id="48" name="Graphic 47" descr="Circle with left arrow">
              <a:extLst>
                <a:ext uri="{FF2B5EF4-FFF2-40B4-BE49-F238E27FC236}">
                  <a16:creationId xmlns:a16="http://schemas.microsoft.com/office/drawing/2014/main" id="{FC046091-3D78-4364-B7C8-2373D6BDD1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217304" y="4132512"/>
              <a:ext cx="605883" cy="605883"/>
            </a:xfrm>
            <a:prstGeom prst="rect">
              <a:avLst/>
            </a:prstGeom>
          </p:spPr>
        </p:pic>
      </p:grpSp>
    </p:spTree>
    <p:extLst>
      <p:ext uri="{BB962C8B-B14F-4D97-AF65-F5344CB8AC3E}">
        <p14:creationId xmlns:p14="http://schemas.microsoft.com/office/powerpoint/2010/main" val="2996743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F48FF2-693F-4CC9-94CB-37867E7336B5}"/>
              </a:ext>
            </a:extLst>
          </p:cNvPr>
          <p:cNvPicPr>
            <a:picLocks noChangeAspect="1"/>
          </p:cNvPicPr>
          <p:nvPr/>
        </p:nvPicPr>
        <p:blipFill>
          <a:blip r:embed="rId3"/>
          <a:stretch>
            <a:fillRect/>
          </a:stretch>
        </p:blipFill>
        <p:spPr>
          <a:xfrm>
            <a:off x="823401" y="822423"/>
            <a:ext cx="4988747" cy="5213154"/>
          </a:xfrm>
          <a:prstGeom prst="rect">
            <a:avLst/>
          </a:prstGeom>
          <a:ln>
            <a:noFill/>
          </a:ln>
          <a:effectLst>
            <a:softEdge rad="112500"/>
          </a:effectLst>
        </p:spPr>
      </p:pic>
    </p:spTree>
    <p:extLst>
      <p:ext uri="{BB962C8B-B14F-4D97-AF65-F5344CB8AC3E}">
        <p14:creationId xmlns:p14="http://schemas.microsoft.com/office/powerpoint/2010/main" val="202797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Tree>
    <p:extLst>
      <p:ext uri="{BB962C8B-B14F-4D97-AF65-F5344CB8AC3E}">
        <p14:creationId xmlns:p14="http://schemas.microsoft.com/office/powerpoint/2010/main" val="277676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grpSp>
    </p:spTree>
    <p:extLst>
      <p:ext uri="{BB962C8B-B14F-4D97-AF65-F5344CB8AC3E}">
        <p14:creationId xmlns:p14="http://schemas.microsoft.com/office/powerpoint/2010/main" val="107350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0,0,u</a:t>
              </a:r>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grpSp>
      <p:pic>
        <p:nvPicPr>
          <p:cNvPr id="48" name="Graphic 47" descr="Circle with left arrow">
            <a:extLst>
              <a:ext uri="{FF2B5EF4-FFF2-40B4-BE49-F238E27FC236}">
                <a16:creationId xmlns:a16="http://schemas.microsoft.com/office/drawing/2014/main" id="{54582DB9-2CA3-413D-AFC4-C7CE82926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172647" y="3462161"/>
            <a:ext cx="605883" cy="605883"/>
          </a:xfrm>
          <a:prstGeom prst="rect">
            <a:avLst/>
          </a:prstGeom>
        </p:spPr>
      </p:pic>
    </p:spTree>
    <p:extLst>
      <p:ext uri="{BB962C8B-B14F-4D97-AF65-F5344CB8AC3E}">
        <p14:creationId xmlns:p14="http://schemas.microsoft.com/office/powerpoint/2010/main" val="247457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0,0,r</a:t>
              </a:r>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grpSp>
      <p:pic>
        <p:nvPicPr>
          <p:cNvPr id="48" name="Graphic 47" descr="Circle with left arrow">
            <a:extLst>
              <a:ext uri="{FF2B5EF4-FFF2-40B4-BE49-F238E27FC236}">
                <a16:creationId xmlns:a16="http://schemas.microsoft.com/office/drawing/2014/main" id="{54582DB9-2CA3-413D-AFC4-C7CE82926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2647" y="3462161"/>
            <a:ext cx="605883" cy="605883"/>
          </a:xfrm>
          <a:prstGeom prst="rect">
            <a:avLst/>
          </a:prstGeom>
        </p:spPr>
      </p:pic>
    </p:spTree>
    <p:extLst>
      <p:ext uri="{BB962C8B-B14F-4D97-AF65-F5344CB8AC3E}">
        <p14:creationId xmlns:p14="http://schemas.microsoft.com/office/powerpoint/2010/main" val="272912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0,1,u</a:t>
              </a: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Narrow" panose="020B0606020202030204" pitchFamily="34" charset="0"/>
                </a:rPr>
                <a:t>0,0,d</a:t>
              </a:r>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grpSp>
      <p:pic>
        <p:nvPicPr>
          <p:cNvPr id="48" name="Graphic 47" descr="Circle with left arrow">
            <a:extLst>
              <a:ext uri="{FF2B5EF4-FFF2-40B4-BE49-F238E27FC236}">
                <a16:creationId xmlns:a16="http://schemas.microsoft.com/office/drawing/2014/main" id="{54582DB9-2CA3-413D-AFC4-C7CE82926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904167" y="3462161"/>
            <a:ext cx="605883" cy="605883"/>
          </a:xfrm>
          <a:prstGeom prst="rect">
            <a:avLst/>
          </a:prstGeom>
        </p:spPr>
      </p:pic>
    </p:spTree>
    <p:extLst>
      <p:ext uri="{BB962C8B-B14F-4D97-AF65-F5344CB8AC3E}">
        <p14:creationId xmlns:p14="http://schemas.microsoft.com/office/powerpoint/2010/main" val="2856746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1,1,u</a:t>
              </a: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0,1,r</a:t>
              </a: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Narrow" panose="020B0606020202030204" pitchFamily="34" charset="0"/>
                </a:rPr>
                <a:t>0,0,d</a:t>
              </a:r>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2</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grpSp>
      <p:pic>
        <p:nvPicPr>
          <p:cNvPr id="48" name="Graphic 47" descr="Circle with left arrow">
            <a:extLst>
              <a:ext uri="{FF2B5EF4-FFF2-40B4-BE49-F238E27FC236}">
                <a16:creationId xmlns:a16="http://schemas.microsoft.com/office/drawing/2014/main" id="{54582DB9-2CA3-413D-AFC4-C7CE82926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909289" y="2750847"/>
            <a:ext cx="605883" cy="605883"/>
          </a:xfrm>
          <a:prstGeom prst="rect">
            <a:avLst/>
          </a:prstGeom>
        </p:spPr>
      </p:pic>
    </p:spTree>
    <p:extLst>
      <p:ext uri="{BB962C8B-B14F-4D97-AF65-F5344CB8AC3E}">
        <p14:creationId xmlns:p14="http://schemas.microsoft.com/office/powerpoint/2010/main" val="265150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E272D-FC7C-4E54-BFE6-213D10A44E98}"/>
              </a:ext>
            </a:extLst>
          </p:cNvPr>
          <p:cNvSpPr/>
          <p:nvPr/>
        </p:nvSpPr>
        <p:spPr>
          <a:xfrm>
            <a:off x="111495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C0C034-6B94-47C7-B701-71342C15DB20}"/>
              </a:ext>
            </a:extLst>
          </p:cNvPr>
          <p:cNvSpPr/>
          <p:nvPr/>
        </p:nvSpPr>
        <p:spPr>
          <a:xfrm>
            <a:off x="184647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1F92E3-1705-46F7-BA7F-948D1449E4DC}"/>
              </a:ext>
            </a:extLst>
          </p:cNvPr>
          <p:cNvSpPr/>
          <p:nvPr/>
        </p:nvSpPr>
        <p:spPr>
          <a:xfrm>
            <a:off x="257799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925721-2B05-472F-8308-7CA867EF82DD}"/>
              </a:ext>
            </a:extLst>
          </p:cNvPr>
          <p:cNvSpPr/>
          <p:nvPr/>
        </p:nvSpPr>
        <p:spPr>
          <a:xfrm>
            <a:off x="3309511" y="1257342"/>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32EB47-A4CC-43E6-BEAD-46416C3C3A98}"/>
              </a:ext>
            </a:extLst>
          </p:cNvPr>
          <p:cNvSpPr/>
          <p:nvPr/>
        </p:nvSpPr>
        <p:spPr>
          <a:xfrm>
            <a:off x="4041031" y="1257342"/>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0DB31A-6D92-453F-A88F-4C81FE484E73}"/>
              </a:ext>
            </a:extLst>
          </p:cNvPr>
          <p:cNvSpPr/>
          <p:nvPr/>
        </p:nvSpPr>
        <p:spPr>
          <a:xfrm>
            <a:off x="111495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B207E5-C781-4354-9027-055198FA29A2}"/>
              </a:ext>
            </a:extLst>
          </p:cNvPr>
          <p:cNvSpPr/>
          <p:nvPr/>
        </p:nvSpPr>
        <p:spPr>
          <a:xfrm>
            <a:off x="1846471" y="1972795"/>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0C1ED46-624D-4132-BE02-7D3C8AD4EBA4}"/>
              </a:ext>
            </a:extLst>
          </p:cNvPr>
          <p:cNvSpPr/>
          <p:nvPr/>
        </p:nvSpPr>
        <p:spPr>
          <a:xfrm>
            <a:off x="257799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489D07-E361-48A9-B104-D61835CC72F7}"/>
              </a:ext>
            </a:extLst>
          </p:cNvPr>
          <p:cNvSpPr/>
          <p:nvPr/>
        </p:nvSpPr>
        <p:spPr>
          <a:xfrm>
            <a:off x="330951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142C83-108E-4FE9-98AC-8C25DF9EC367}"/>
              </a:ext>
            </a:extLst>
          </p:cNvPr>
          <p:cNvSpPr/>
          <p:nvPr/>
        </p:nvSpPr>
        <p:spPr>
          <a:xfrm>
            <a:off x="4041031" y="1972795"/>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C9F2AC-8EC6-4150-A57B-1CC756A7B35E}"/>
              </a:ext>
            </a:extLst>
          </p:cNvPr>
          <p:cNvSpPr/>
          <p:nvPr/>
        </p:nvSpPr>
        <p:spPr>
          <a:xfrm>
            <a:off x="111495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F4EDB8-B688-4F6B-A121-86DAD9B782E0}"/>
              </a:ext>
            </a:extLst>
          </p:cNvPr>
          <p:cNvSpPr/>
          <p:nvPr/>
        </p:nvSpPr>
        <p:spPr>
          <a:xfrm>
            <a:off x="184647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A6BEE8-3EB5-40E7-B564-CDFEAEC75BA4}"/>
              </a:ext>
            </a:extLst>
          </p:cNvPr>
          <p:cNvSpPr/>
          <p:nvPr/>
        </p:nvSpPr>
        <p:spPr>
          <a:xfrm>
            <a:off x="2577991" y="2688248"/>
            <a:ext cx="731520" cy="731520"/>
          </a:xfrm>
          <a:prstGeom prst="rect">
            <a:avLst/>
          </a:prstGeom>
          <a:solidFill>
            <a:srgbClr val="7030A0"/>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01DC5C-69E6-48B2-92A8-6091A325D4C4}"/>
              </a:ext>
            </a:extLst>
          </p:cNvPr>
          <p:cNvSpPr/>
          <p:nvPr/>
        </p:nvSpPr>
        <p:spPr>
          <a:xfrm>
            <a:off x="330951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37E2FC-E50A-47FB-8286-44374CF89659}"/>
              </a:ext>
            </a:extLst>
          </p:cNvPr>
          <p:cNvSpPr/>
          <p:nvPr/>
        </p:nvSpPr>
        <p:spPr>
          <a:xfrm>
            <a:off x="4041031" y="2688248"/>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B76F2B-6FA3-4959-8842-4F3C5AAC8566}"/>
              </a:ext>
            </a:extLst>
          </p:cNvPr>
          <p:cNvSpPr/>
          <p:nvPr/>
        </p:nvSpPr>
        <p:spPr>
          <a:xfrm>
            <a:off x="111495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D5A8C6-5FF2-4A64-890E-961A5D1859FC}"/>
              </a:ext>
            </a:extLst>
          </p:cNvPr>
          <p:cNvSpPr/>
          <p:nvPr/>
        </p:nvSpPr>
        <p:spPr>
          <a:xfrm>
            <a:off x="184647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8627AB-1085-4378-AAAA-8ECBE7A7D07D}"/>
              </a:ext>
            </a:extLst>
          </p:cNvPr>
          <p:cNvSpPr/>
          <p:nvPr/>
        </p:nvSpPr>
        <p:spPr>
          <a:xfrm>
            <a:off x="257799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AE7566-4669-4B1B-A77C-08ED1F43A71D}"/>
              </a:ext>
            </a:extLst>
          </p:cNvPr>
          <p:cNvSpPr/>
          <p:nvPr/>
        </p:nvSpPr>
        <p:spPr>
          <a:xfrm>
            <a:off x="330951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936095F-458C-4735-9B39-9D200FE06E0D}"/>
              </a:ext>
            </a:extLst>
          </p:cNvPr>
          <p:cNvSpPr/>
          <p:nvPr/>
        </p:nvSpPr>
        <p:spPr>
          <a:xfrm>
            <a:off x="4041031" y="3403701"/>
            <a:ext cx="731520" cy="731520"/>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3D969BA-3DE2-413C-8C90-D13D7568A218}"/>
              </a:ext>
            </a:extLst>
          </p:cNvPr>
          <p:cNvSpPr txBox="1"/>
          <p:nvPr/>
        </p:nvSpPr>
        <p:spPr>
          <a:xfrm>
            <a:off x="644951" y="888010"/>
            <a:ext cx="470000" cy="369332"/>
          </a:xfrm>
          <a:prstGeom prst="rect">
            <a:avLst/>
          </a:prstGeom>
          <a:noFill/>
        </p:spPr>
        <p:txBody>
          <a:bodyPr wrap="none" rtlCol="0">
            <a:spAutoFit/>
          </a:bodyPr>
          <a:lstStyle/>
          <a:p>
            <a:r>
              <a:rPr lang="en-US" dirty="0">
                <a:latin typeface="Myriad Pro" panose="020B0503030403020204" pitchFamily="34" charset="0"/>
              </a:rPr>
              <a:t>3,0</a:t>
            </a:r>
          </a:p>
        </p:txBody>
      </p:sp>
      <p:sp>
        <p:nvSpPr>
          <p:cNvPr id="24" name="TextBox 23">
            <a:extLst>
              <a:ext uri="{FF2B5EF4-FFF2-40B4-BE49-F238E27FC236}">
                <a16:creationId xmlns:a16="http://schemas.microsoft.com/office/drawing/2014/main" id="{808DD9DF-FBF7-4E9E-8AEB-BA3C310873B3}"/>
              </a:ext>
            </a:extLst>
          </p:cNvPr>
          <p:cNvSpPr txBox="1"/>
          <p:nvPr/>
        </p:nvSpPr>
        <p:spPr>
          <a:xfrm>
            <a:off x="4772551" y="888010"/>
            <a:ext cx="470000" cy="369332"/>
          </a:xfrm>
          <a:prstGeom prst="rect">
            <a:avLst/>
          </a:prstGeom>
          <a:noFill/>
        </p:spPr>
        <p:txBody>
          <a:bodyPr wrap="none" rtlCol="0">
            <a:spAutoFit/>
          </a:bodyPr>
          <a:lstStyle/>
          <a:p>
            <a:r>
              <a:rPr lang="en-US" dirty="0">
                <a:latin typeface="Myriad Pro" panose="020B0503030403020204" pitchFamily="34" charset="0"/>
              </a:rPr>
              <a:t>3,4</a:t>
            </a:r>
          </a:p>
        </p:txBody>
      </p:sp>
      <p:sp>
        <p:nvSpPr>
          <p:cNvPr id="25" name="TextBox 24">
            <a:extLst>
              <a:ext uri="{FF2B5EF4-FFF2-40B4-BE49-F238E27FC236}">
                <a16:creationId xmlns:a16="http://schemas.microsoft.com/office/drawing/2014/main" id="{1013DFB3-F7D7-412E-85DE-DC2CD87631F3}"/>
              </a:ext>
            </a:extLst>
          </p:cNvPr>
          <p:cNvSpPr txBox="1"/>
          <p:nvPr/>
        </p:nvSpPr>
        <p:spPr>
          <a:xfrm>
            <a:off x="4772551" y="4135221"/>
            <a:ext cx="470000" cy="369332"/>
          </a:xfrm>
          <a:prstGeom prst="rect">
            <a:avLst/>
          </a:prstGeom>
          <a:noFill/>
        </p:spPr>
        <p:txBody>
          <a:bodyPr wrap="none" rtlCol="0">
            <a:spAutoFit/>
          </a:bodyPr>
          <a:lstStyle/>
          <a:p>
            <a:r>
              <a:rPr lang="en-US" dirty="0">
                <a:latin typeface="Myriad Pro" panose="020B0503030403020204" pitchFamily="34" charset="0"/>
              </a:rPr>
              <a:t>0,4</a:t>
            </a:r>
          </a:p>
        </p:txBody>
      </p:sp>
      <p:sp>
        <p:nvSpPr>
          <p:cNvPr id="26" name="TextBox 25">
            <a:extLst>
              <a:ext uri="{FF2B5EF4-FFF2-40B4-BE49-F238E27FC236}">
                <a16:creationId xmlns:a16="http://schemas.microsoft.com/office/drawing/2014/main" id="{28C3E3D1-E45E-4CE9-819E-4CB45C8811D6}"/>
              </a:ext>
            </a:extLst>
          </p:cNvPr>
          <p:cNvSpPr txBox="1"/>
          <p:nvPr/>
        </p:nvSpPr>
        <p:spPr>
          <a:xfrm>
            <a:off x="644951" y="4135546"/>
            <a:ext cx="470000" cy="369332"/>
          </a:xfrm>
          <a:prstGeom prst="rect">
            <a:avLst/>
          </a:prstGeom>
          <a:noFill/>
        </p:spPr>
        <p:txBody>
          <a:bodyPr wrap="none" rtlCol="0">
            <a:spAutoFit/>
          </a:bodyPr>
          <a:lstStyle/>
          <a:p>
            <a:r>
              <a:rPr lang="en-US" dirty="0">
                <a:latin typeface="Myriad Pro" panose="020B0503030403020204" pitchFamily="34" charset="0"/>
              </a:rPr>
              <a:t>0,0</a:t>
            </a:r>
          </a:p>
        </p:txBody>
      </p:sp>
      <p:sp>
        <p:nvSpPr>
          <p:cNvPr id="2" name="TextBox 1">
            <a:extLst>
              <a:ext uri="{FF2B5EF4-FFF2-40B4-BE49-F238E27FC236}">
                <a16:creationId xmlns:a16="http://schemas.microsoft.com/office/drawing/2014/main" id="{8FCC55D0-3309-4B7C-A3A1-CB800FAF726E}"/>
              </a:ext>
            </a:extLst>
          </p:cNvPr>
          <p:cNvSpPr txBox="1"/>
          <p:nvPr/>
        </p:nvSpPr>
        <p:spPr>
          <a:xfrm>
            <a:off x="1003439" y="5022314"/>
            <a:ext cx="958339" cy="369332"/>
          </a:xfrm>
          <a:prstGeom prst="rect">
            <a:avLst/>
          </a:prstGeom>
          <a:noFill/>
        </p:spPr>
        <p:txBody>
          <a:bodyPr wrap="none" rtlCol="0">
            <a:spAutoFit/>
          </a:bodyPr>
          <a:lstStyle/>
          <a:p>
            <a:r>
              <a:rPr lang="en-US" dirty="0" err="1"/>
              <a:t>startCell</a:t>
            </a:r>
            <a:endParaRPr lang="en-US" dirty="0"/>
          </a:p>
        </p:txBody>
      </p:sp>
      <p:sp>
        <p:nvSpPr>
          <p:cNvPr id="27" name="TextBox 26">
            <a:extLst>
              <a:ext uri="{FF2B5EF4-FFF2-40B4-BE49-F238E27FC236}">
                <a16:creationId xmlns:a16="http://schemas.microsoft.com/office/drawing/2014/main" id="{858C3C29-CE30-4EFF-8582-B0D0E627A535}"/>
              </a:ext>
            </a:extLst>
          </p:cNvPr>
          <p:cNvSpPr txBox="1"/>
          <p:nvPr/>
        </p:nvSpPr>
        <p:spPr>
          <a:xfrm>
            <a:off x="3084488" y="5032123"/>
            <a:ext cx="922047" cy="369332"/>
          </a:xfrm>
          <a:prstGeom prst="rect">
            <a:avLst/>
          </a:prstGeom>
          <a:noFill/>
        </p:spPr>
        <p:txBody>
          <a:bodyPr wrap="none" rtlCol="0">
            <a:spAutoFit/>
          </a:bodyPr>
          <a:lstStyle/>
          <a:p>
            <a:r>
              <a:rPr lang="en-US" dirty="0" err="1"/>
              <a:t>goalCell</a:t>
            </a:r>
            <a:endParaRPr lang="en-US" dirty="0"/>
          </a:p>
        </p:txBody>
      </p:sp>
      <p:sp>
        <p:nvSpPr>
          <p:cNvPr id="28" name="Rectangle 27">
            <a:extLst>
              <a:ext uri="{FF2B5EF4-FFF2-40B4-BE49-F238E27FC236}">
                <a16:creationId xmlns:a16="http://schemas.microsoft.com/office/drawing/2014/main" id="{576526FE-D279-407D-9F55-4AF7B4476A8B}"/>
              </a:ext>
            </a:extLst>
          </p:cNvPr>
          <p:cNvSpPr/>
          <p:nvPr/>
        </p:nvSpPr>
        <p:spPr>
          <a:xfrm>
            <a:off x="4208128" y="4938735"/>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1,3</a:t>
            </a:r>
          </a:p>
        </p:txBody>
      </p:sp>
      <p:sp>
        <p:nvSpPr>
          <p:cNvPr id="29" name="Rectangle 28">
            <a:extLst>
              <a:ext uri="{FF2B5EF4-FFF2-40B4-BE49-F238E27FC236}">
                <a16:creationId xmlns:a16="http://schemas.microsoft.com/office/drawing/2014/main" id="{07DD86A4-B4CF-407A-A8C5-AD673C62AB2F}"/>
              </a:ext>
            </a:extLst>
          </p:cNvPr>
          <p:cNvSpPr/>
          <p:nvPr/>
        </p:nvSpPr>
        <p:spPr>
          <a:xfrm>
            <a:off x="2163371" y="4938734"/>
            <a:ext cx="452911" cy="452911"/>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0,0</a:t>
            </a:r>
          </a:p>
        </p:txBody>
      </p:sp>
      <p:grpSp>
        <p:nvGrpSpPr>
          <p:cNvPr id="46" name="Group 45">
            <a:extLst>
              <a:ext uri="{FF2B5EF4-FFF2-40B4-BE49-F238E27FC236}">
                <a16:creationId xmlns:a16="http://schemas.microsoft.com/office/drawing/2014/main" id="{BE081A8B-8478-47A5-B0DC-9C2F3E3C2588}"/>
              </a:ext>
            </a:extLst>
          </p:cNvPr>
          <p:cNvGrpSpPr/>
          <p:nvPr/>
        </p:nvGrpSpPr>
        <p:grpSpPr>
          <a:xfrm>
            <a:off x="6217926" y="1264776"/>
            <a:ext cx="1208476" cy="4599948"/>
            <a:chOff x="6217926" y="1264776"/>
            <a:chExt cx="1208476" cy="4599948"/>
          </a:xfrm>
        </p:grpSpPr>
        <p:sp>
          <p:nvSpPr>
            <p:cNvPr id="30" name="Rectangle 29">
              <a:extLst>
                <a:ext uri="{FF2B5EF4-FFF2-40B4-BE49-F238E27FC236}">
                  <a16:creationId xmlns:a16="http://schemas.microsoft.com/office/drawing/2014/main" id="{E6B90D8A-5131-4FF6-8484-8D0A381E8128}"/>
                </a:ext>
              </a:extLst>
            </p:cNvPr>
            <p:cNvSpPr/>
            <p:nvPr/>
          </p:nvSpPr>
          <p:spPr>
            <a:xfrm>
              <a:off x="6217931" y="1264776"/>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1" name="Rectangle 30">
              <a:extLst>
                <a:ext uri="{FF2B5EF4-FFF2-40B4-BE49-F238E27FC236}">
                  <a16:creationId xmlns:a16="http://schemas.microsoft.com/office/drawing/2014/main" id="{3195205F-1420-4C6B-9848-72112D8F52CC}"/>
                </a:ext>
              </a:extLst>
            </p:cNvPr>
            <p:cNvSpPr/>
            <p:nvPr/>
          </p:nvSpPr>
          <p:spPr>
            <a:xfrm>
              <a:off x="6217931" y="1791629"/>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2" name="Rectangle 31">
              <a:extLst>
                <a:ext uri="{FF2B5EF4-FFF2-40B4-BE49-F238E27FC236}">
                  <a16:creationId xmlns:a16="http://schemas.microsoft.com/office/drawing/2014/main" id="{95529B1B-435A-4B18-A1DD-8F27B70EB386}"/>
                </a:ext>
              </a:extLst>
            </p:cNvPr>
            <p:cNvSpPr/>
            <p:nvPr/>
          </p:nvSpPr>
          <p:spPr>
            <a:xfrm>
              <a:off x="6217930" y="2318482"/>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3" name="Rectangle 32">
              <a:extLst>
                <a:ext uri="{FF2B5EF4-FFF2-40B4-BE49-F238E27FC236}">
                  <a16:creationId xmlns:a16="http://schemas.microsoft.com/office/drawing/2014/main" id="{49E42B94-7035-43F4-8AA5-579CB9658A59}"/>
                </a:ext>
              </a:extLst>
            </p:cNvPr>
            <p:cNvSpPr/>
            <p:nvPr/>
          </p:nvSpPr>
          <p:spPr>
            <a:xfrm>
              <a:off x="6217929" y="2845335"/>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7030A0"/>
                </a:solidFill>
              </a:endParaRPr>
            </a:p>
          </p:txBody>
        </p:sp>
        <p:sp>
          <p:nvSpPr>
            <p:cNvPr id="34" name="Rectangle 33">
              <a:extLst>
                <a:ext uri="{FF2B5EF4-FFF2-40B4-BE49-F238E27FC236}">
                  <a16:creationId xmlns:a16="http://schemas.microsoft.com/office/drawing/2014/main" id="{5993F48E-5CD4-4E38-93E5-5589022403D4}"/>
                </a:ext>
              </a:extLst>
            </p:cNvPr>
            <p:cNvSpPr/>
            <p:nvPr/>
          </p:nvSpPr>
          <p:spPr>
            <a:xfrm>
              <a:off x="6217928" y="3372188"/>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1,1,r</a:t>
              </a:r>
            </a:p>
          </p:txBody>
        </p:sp>
        <p:sp>
          <p:nvSpPr>
            <p:cNvPr id="35" name="Rectangle 34">
              <a:extLst>
                <a:ext uri="{FF2B5EF4-FFF2-40B4-BE49-F238E27FC236}">
                  <a16:creationId xmlns:a16="http://schemas.microsoft.com/office/drawing/2014/main" id="{883BC370-857E-4504-AC90-F4CD8727B631}"/>
                </a:ext>
              </a:extLst>
            </p:cNvPr>
            <p:cNvSpPr/>
            <p:nvPr/>
          </p:nvSpPr>
          <p:spPr>
            <a:xfrm>
              <a:off x="6217927" y="389904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Arial Narrow" panose="020B0606020202030204" pitchFamily="34" charset="0"/>
                </a:rPr>
                <a:t>0,1,r</a:t>
              </a:r>
            </a:p>
          </p:txBody>
        </p:sp>
        <p:sp>
          <p:nvSpPr>
            <p:cNvPr id="36" name="Rectangle 35">
              <a:extLst>
                <a:ext uri="{FF2B5EF4-FFF2-40B4-BE49-F238E27FC236}">
                  <a16:creationId xmlns:a16="http://schemas.microsoft.com/office/drawing/2014/main" id="{D3DD692B-E782-402E-82F7-154284F7798C}"/>
                </a:ext>
              </a:extLst>
            </p:cNvPr>
            <p:cNvSpPr/>
            <p:nvPr/>
          </p:nvSpPr>
          <p:spPr>
            <a:xfrm>
              <a:off x="6217926" y="4425894"/>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Narrow" panose="020B0606020202030204" pitchFamily="34" charset="0"/>
                </a:rPr>
                <a:t>0,0,d</a:t>
              </a:r>
            </a:p>
          </p:txBody>
        </p:sp>
        <p:sp>
          <p:nvSpPr>
            <p:cNvPr id="37" name="TextBox 36">
              <a:extLst>
                <a:ext uri="{FF2B5EF4-FFF2-40B4-BE49-F238E27FC236}">
                  <a16:creationId xmlns:a16="http://schemas.microsoft.com/office/drawing/2014/main" id="{D595BB3C-E82A-405A-ADE0-C62DD05E4CA8}"/>
                </a:ext>
              </a:extLst>
            </p:cNvPr>
            <p:cNvSpPr txBox="1"/>
            <p:nvPr/>
          </p:nvSpPr>
          <p:spPr>
            <a:xfrm>
              <a:off x="6908119" y="4504553"/>
              <a:ext cx="303288" cy="369332"/>
            </a:xfrm>
            <a:prstGeom prst="rect">
              <a:avLst/>
            </a:prstGeom>
            <a:noFill/>
          </p:spPr>
          <p:txBody>
            <a:bodyPr wrap="none" rtlCol="0">
              <a:spAutoFit/>
            </a:bodyPr>
            <a:lstStyle/>
            <a:p>
              <a:r>
                <a:rPr lang="en-US" dirty="0">
                  <a:latin typeface="Myriad Pro" panose="020B0503030403020204" pitchFamily="34" charset="0"/>
                </a:rPr>
                <a:t>0</a:t>
              </a:r>
            </a:p>
          </p:txBody>
        </p:sp>
        <p:sp>
          <p:nvSpPr>
            <p:cNvPr id="38" name="TextBox 37">
              <a:extLst>
                <a:ext uri="{FF2B5EF4-FFF2-40B4-BE49-F238E27FC236}">
                  <a16:creationId xmlns:a16="http://schemas.microsoft.com/office/drawing/2014/main" id="{43B9042E-36AA-4F8F-9D38-603F2E7AF783}"/>
                </a:ext>
              </a:extLst>
            </p:cNvPr>
            <p:cNvSpPr txBox="1"/>
            <p:nvPr/>
          </p:nvSpPr>
          <p:spPr>
            <a:xfrm>
              <a:off x="6908119" y="3974480"/>
              <a:ext cx="303288" cy="369332"/>
            </a:xfrm>
            <a:prstGeom prst="rect">
              <a:avLst/>
            </a:prstGeom>
            <a:noFill/>
          </p:spPr>
          <p:txBody>
            <a:bodyPr wrap="none" rtlCol="0">
              <a:spAutoFit/>
            </a:bodyPr>
            <a:lstStyle/>
            <a:p>
              <a:r>
                <a:rPr lang="en-US" dirty="0">
                  <a:latin typeface="Myriad Pro" panose="020B0503030403020204" pitchFamily="34" charset="0"/>
                </a:rPr>
                <a:t>1</a:t>
              </a:r>
            </a:p>
          </p:txBody>
        </p:sp>
        <p:sp>
          <p:nvSpPr>
            <p:cNvPr id="39" name="TextBox 38">
              <a:extLst>
                <a:ext uri="{FF2B5EF4-FFF2-40B4-BE49-F238E27FC236}">
                  <a16:creationId xmlns:a16="http://schemas.microsoft.com/office/drawing/2014/main" id="{7B9C30A9-E190-49BB-B7E4-37E9BF6E3B95}"/>
                </a:ext>
              </a:extLst>
            </p:cNvPr>
            <p:cNvSpPr txBox="1"/>
            <p:nvPr/>
          </p:nvSpPr>
          <p:spPr>
            <a:xfrm>
              <a:off x="6908119" y="3444409"/>
              <a:ext cx="303288" cy="369332"/>
            </a:xfrm>
            <a:prstGeom prst="rect">
              <a:avLst/>
            </a:prstGeom>
            <a:noFill/>
          </p:spPr>
          <p:txBody>
            <a:bodyPr wrap="none" rtlCol="0">
              <a:spAutoFit/>
            </a:bodyPr>
            <a:lstStyle/>
            <a:p>
              <a:r>
                <a:rPr lang="en-US" dirty="0">
                  <a:latin typeface="Myriad Pro" panose="020B0503030403020204" pitchFamily="34" charset="0"/>
                </a:rPr>
                <a:t>2</a:t>
              </a:r>
            </a:p>
          </p:txBody>
        </p:sp>
        <p:sp>
          <p:nvSpPr>
            <p:cNvPr id="40" name="TextBox 39">
              <a:extLst>
                <a:ext uri="{FF2B5EF4-FFF2-40B4-BE49-F238E27FC236}">
                  <a16:creationId xmlns:a16="http://schemas.microsoft.com/office/drawing/2014/main" id="{FF3205DC-04C5-42B8-B661-9202ED656F04}"/>
                </a:ext>
              </a:extLst>
            </p:cNvPr>
            <p:cNvSpPr txBox="1"/>
            <p:nvPr/>
          </p:nvSpPr>
          <p:spPr>
            <a:xfrm>
              <a:off x="6908119" y="2914338"/>
              <a:ext cx="303288" cy="369332"/>
            </a:xfrm>
            <a:prstGeom prst="rect">
              <a:avLst/>
            </a:prstGeom>
            <a:noFill/>
          </p:spPr>
          <p:txBody>
            <a:bodyPr wrap="none" rtlCol="0">
              <a:spAutoFit/>
            </a:bodyPr>
            <a:lstStyle/>
            <a:p>
              <a:r>
                <a:rPr lang="en-US" dirty="0">
                  <a:latin typeface="Myriad Pro" panose="020B0503030403020204" pitchFamily="34" charset="0"/>
                </a:rPr>
                <a:t>3</a:t>
              </a:r>
            </a:p>
          </p:txBody>
        </p:sp>
        <p:sp>
          <p:nvSpPr>
            <p:cNvPr id="41" name="TextBox 40">
              <a:extLst>
                <a:ext uri="{FF2B5EF4-FFF2-40B4-BE49-F238E27FC236}">
                  <a16:creationId xmlns:a16="http://schemas.microsoft.com/office/drawing/2014/main" id="{979A403A-541F-48D5-8860-25D16CFA7B7F}"/>
                </a:ext>
              </a:extLst>
            </p:cNvPr>
            <p:cNvSpPr txBox="1"/>
            <p:nvPr/>
          </p:nvSpPr>
          <p:spPr>
            <a:xfrm>
              <a:off x="6908119" y="2384267"/>
              <a:ext cx="303288" cy="369332"/>
            </a:xfrm>
            <a:prstGeom prst="rect">
              <a:avLst/>
            </a:prstGeom>
            <a:noFill/>
          </p:spPr>
          <p:txBody>
            <a:bodyPr wrap="none" rtlCol="0">
              <a:spAutoFit/>
            </a:bodyPr>
            <a:lstStyle/>
            <a:p>
              <a:r>
                <a:rPr lang="en-US" dirty="0">
                  <a:latin typeface="Myriad Pro" panose="020B0503030403020204" pitchFamily="34" charset="0"/>
                </a:rPr>
                <a:t>4</a:t>
              </a:r>
            </a:p>
          </p:txBody>
        </p:sp>
        <p:sp>
          <p:nvSpPr>
            <p:cNvPr id="42" name="TextBox 41">
              <a:extLst>
                <a:ext uri="{FF2B5EF4-FFF2-40B4-BE49-F238E27FC236}">
                  <a16:creationId xmlns:a16="http://schemas.microsoft.com/office/drawing/2014/main" id="{06FCF901-C750-4FEC-8475-A0AF852FCCCD}"/>
                </a:ext>
              </a:extLst>
            </p:cNvPr>
            <p:cNvSpPr txBox="1"/>
            <p:nvPr/>
          </p:nvSpPr>
          <p:spPr>
            <a:xfrm>
              <a:off x="6908119" y="1854196"/>
              <a:ext cx="303288" cy="369332"/>
            </a:xfrm>
            <a:prstGeom prst="rect">
              <a:avLst/>
            </a:prstGeom>
            <a:noFill/>
          </p:spPr>
          <p:txBody>
            <a:bodyPr wrap="none" rtlCol="0">
              <a:spAutoFit/>
            </a:bodyPr>
            <a:lstStyle/>
            <a:p>
              <a:r>
                <a:rPr lang="en-US" dirty="0">
                  <a:latin typeface="Myriad Pro" panose="020B0503030403020204" pitchFamily="34" charset="0"/>
                </a:rPr>
                <a:t>5</a:t>
              </a:r>
            </a:p>
          </p:txBody>
        </p:sp>
        <p:sp>
          <p:nvSpPr>
            <p:cNvPr id="43" name="TextBox 42">
              <a:extLst>
                <a:ext uri="{FF2B5EF4-FFF2-40B4-BE49-F238E27FC236}">
                  <a16:creationId xmlns:a16="http://schemas.microsoft.com/office/drawing/2014/main" id="{CF6679F0-00C9-4DE2-AF2D-17F9FA61AC58}"/>
                </a:ext>
              </a:extLst>
            </p:cNvPr>
            <p:cNvSpPr txBox="1"/>
            <p:nvPr/>
          </p:nvSpPr>
          <p:spPr>
            <a:xfrm>
              <a:off x="6908119" y="1324125"/>
              <a:ext cx="303288" cy="369332"/>
            </a:xfrm>
            <a:prstGeom prst="rect">
              <a:avLst/>
            </a:prstGeom>
            <a:noFill/>
          </p:spPr>
          <p:txBody>
            <a:bodyPr wrap="none" rtlCol="0">
              <a:spAutoFit/>
            </a:bodyPr>
            <a:lstStyle/>
            <a:p>
              <a:r>
                <a:rPr lang="en-US" dirty="0">
                  <a:latin typeface="Myriad Pro" panose="020B0503030403020204" pitchFamily="34" charset="0"/>
                </a:rPr>
                <a:t>6</a:t>
              </a:r>
            </a:p>
          </p:txBody>
        </p:sp>
        <p:sp>
          <p:nvSpPr>
            <p:cNvPr id="44" name="Rectangle 43">
              <a:extLst>
                <a:ext uri="{FF2B5EF4-FFF2-40B4-BE49-F238E27FC236}">
                  <a16:creationId xmlns:a16="http://schemas.microsoft.com/office/drawing/2014/main" id="{B4373CA1-69D5-4005-9BF0-4D4297007859}"/>
                </a:ext>
              </a:extLst>
            </p:cNvPr>
            <p:cNvSpPr/>
            <p:nvPr/>
          </p:nvSpPr>
          <p:spPr>
            <a:xfrm>
              <a:off x="6217926" y="5337871"/>
              <a:ext cx="526853" cy="526853"/>
            </a:xfrm>
            <a:prstGeom prst="rect">
              <a:avLst/>
            </a:prstGeom>
            <a:solidFill>
              <a:schemeClr val="bg1"/>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rPr>
                <a:t>2</a:t>
              </a:r>
            </a:p>
          </p:txBody>
        </p:sp>
        <p:sp>
          <p:nvSpPr>
            <p:cNvPr id="45" name="TextBox 44">
              <a:extLst>
                <a:ext uri="{FF2B5EF4-FFF2-40B4-BE49-F238E27FC236}">
                  <a16:creationId xmlns:a16="http://schemas.microsoft.com/office/drawing/2014/main" id="{52EFCEAC-2BAB-4883-AA21-ABF29BD714E3}"/>
                </a:ext>
              </a:extLst>
            </p:cNvPr>
            <p:cNvSpPr txBox="1"/>
            <p:nvPr/>
          </p:nvSpPr>
          <p:spPr>
            <a:xfrm>
              <a:off x="6908119" y="5416631"/>
              <a:ext cx="518283" cy="369332"/>
            </a:xfrm>
            <a:prstGeom prst="rect">
              <a:avLst/>
            </a:prstGeom>
            <a:noFill/>
          </p:spPr>
          <p:txBody>
            <a:bodyPr wrap="none" rtlCol="0">
              <a:spAutoFit/>
            </a:bodyPr>
            <a:lstStyle/>
            <a:p>
              <a:r>
                <a:rPr lang="en-US" dirty="0">
                  <a:latin typeface="Myriad Pro" panose="020B0503030403020204" pitchFamily="34" charset="0"/>
                </a:rPr>
                <a:t>top</a:t>
              </a:r>
            </a:p>
          </p:txBody>
        </p:sp>
      </p:grpSp>
      <p:pic>
        <p:nvPicPr>
          <p:cNvPr id="48" name="Graphic 47" descr="Circle with left arrow">
            <a:extLst>
              <a:ext uri="{FF2B5EF4-FFF2-40B4-BE49-F238E27FC236}">
                <a16:creationId xmlns:a16="http://schemas.microsoft.com/office/drawing/2014/main" id="{54582DB9-2CA3-413D-AFC4-C7CE829268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09289" y="2750847"/>
            <a:ext cx="605883" cy="605883"/>
          </a:xfrm>
          <a:prstGeom prst="rect">
            <a:avLst/>
          </a:prstGeom>
        </p:spPr>
      </p:pic>
    </p:spTree>
    <p:extLst>
      <p:ext uri="{BB962C8B-B14F-4D97-AF65-F5344CB8AC3E}">
        <p14:creationId xmlns:p14="http://schemas.microsoft.com/office/powerpoint/2010/main" val="1452082300"/>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EA64C7-81B6-4807-89B0-C5F19C90B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39D168-5068-4F3A-AB26-715CA47DC6EB}">
  <ds:schemaRefs>
    <ds:schemaRef ds:uri="http://schemas.microsoft.com/sharepoint/v3/contenttype/forms"/>
  </ds:schemaRefs>
</ds:datastoreItem>
</file>

<file path=customXml/itemProps3.xml><?xml version="1.0" encoding="utf-8"?>
<ds:datastoreItem xmlns:ds="http://schemas.openxmlformats.org/officeDocument/2006/customXml" ds:itemID="{7D935D53-2294-4255-8623-0EA54F719802}">
  <ds:schemaRefs>
    <ds:schemaRef ds:uri="http://www.w3.org/XML/1998/namespace"/>
    <ds:schemaRef ds:uri="http://purl.org/dc/terms/"/>
    <ds:schemaRef ds:uri="http://purl.org/dc/dcmitype/"/>
    <ds:schemaRef ds:uri="58c44ba5-51a4-40bc-b9f0-9fe2032e2130"/>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CC_theme</Template>
  <TotalTime>300</TotalTime>
  <Words>2724</Words>
  <Application>Microsoft Office PowerPoint</Application>
  <PresentationFormat>Widescreen</PresentationFormat>
  <Paragraphs>596</Paragraphs>
  <Slides>29</Slides>
  <Notes>29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Narrow</vt:lpstr>
      <vt:lpstr>Calibri</vt:lpstr>
      <vt:lpstr>Myriad Pro</vt:lpstr>
      <vt:lpstr>CC_theme</vt:lpstr>
      <vt:lpstr>Using Stacks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44</cp:revision>
  <dcterms:created xsi:type="dcterms:W3CDTF">2020-02-07T13:53:42Z</dcterms:created>
  <dcterms:modified xsi:type="dcterms:W3CDTF">2020-02-12T00:56:55Z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