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7" r:id="rId5"/>
    <p:sldId id="258" r:id="rId6"/>
    <p:sldId id="260" r:id="rId7"/>
    <p:sldId id="263" r:id="rId8"/>
    <p:sldId id="272" r:id="rId9"/>
    <p:sldId id="262" r:id="rId10"/>
    <p:sldId id="274" r:id="rId11"/>
    <p:sldId id="264" r:id="rId12"/>
    <p:sldId id="276" r:id="rId13"/>
    <p:sldId id="275" r:id="rId14"/>
    <p:sldId id="265" r:id="rId15"/>
    <p:sldId id="266" r:id="rId16"/>
    <p:sldId id="267" r:id="rId17"/>
    <p:sldId id="268" r:id="rId18"/>
    <p:sldId id="269" r:id="rId19"/>
    <p:sldId id="27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these operations is the union. If we overlap our sets so that the common letters, B, Q, and </a:t>
            </a:r>
            <a:r>
              <a:rPr lang="en-US" dirty="0" err="1"/>
              <a:t>i</a:t>
            </a:r>
            <a:r>
              <a:rPr lang="en-US" dirty="0"/>
              <a:t> line up on top of each other, we effectively create a new set consisting of the all the letters in both sets A and B with no duplicate letters.</a:t>
            </a:r>
          </a:p>
          <a:p>
            <a:r>
              <a:rPr lang="en-US" dirty="0"/>
              <a:t> </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771293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combined set is called the union of sets A and B and includes all letters in the green area. Now, its important to remember that the union of sets A and B creates a new set and does not get rid of either set A or set B. So after the operation, we will have three sets: A, B, and A union B.</a:t>
            </a:r>
          </a:p>
          <a:p>
            <a:endParaRPr lang="en-US" dirty="0"/>
          </a:p>
          <a:p>
            <a:r>
              <a:rPr lang="en-US" dirty="0"/>
              <a:t>The union operation is very useful when we want to combine elements for several different sets. For instance, if we have sets of students based on the classes they are taking, we can answer questions such as which students are taking either English 101 or Computer Science 150. All we have to do is to perform the union operation on the set of student in 101 and the set of student in 150. </a:t>
            </a:r>
          </a:p>
          <a:p>
            <a:endParaRPr lang="en-US" dirty="0"/>
          </a:p>
          <a:p>
            <a:r>
              <a:rPr lang="en-US" dirty="0"/>
              <a:t>We can also write the union set out using the "cup" symbol as shown below. The union operation is very simple to understand, we just have to remember to not include duplicate elements.</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228716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intersection operation is very similar to the union operation. However, instead of including all letters from both sets, we only include those letters that are common to both set A and set B. This is the overlapping part of our sets as shown here in green, which includes only Q, B, and </a:t>
            </a:r>
            <a:r>
              <a:rPr lang="en-US" dirty="0" err="1"/>
              <a:t>i</a:t>
            </a:r>
            <a:r>
              <a:rPr lang="en-US" dirty="0"/>
              <a:t>. The rest of the letters are not in the intersection.</a:t>
            </a:r>
          </a:p>
          <a:p>
            <a:endParaRPr lang="en-US" dirty="0"/>
          </a:p>
          <a:p>
            <a:r>
              <a:rPr lang="en-US" dirty="0"/>
              <a:t>The intersection operation is very useful when we want to find elements that are in two different sets. For instance, if our example of sets of students in specific classes, we can answer questions such as which students are taking English 101 and Computer Science 150. The answer is the intersection of those two sets.</a:t>
            </a:r>
          </a:p>
          <a:p>
            <a:endParaRPr lang="en-US" dirty="0"/>
          </a:p>
          <a:p>
            <a:r>
              <a:rPr lang="en-US" dirty="0"/>
              <a:t>We can write out the intersection operation as shown using the inverted cup symbol. Like with the union operation, the intersection operation produces a new set and does get rid of sets A or B. This property is true of all the operations we will look at in this lecture.</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68496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look at the difference operation. Basically, the difference operation takes all the elements in one set, say A, and removes all the elements that are also in a second set, say B. The result is shown in the green area. We write the difference operation using the minus sign, such as A – B. </a:t>
            </a:r>
          </a:p>
          <a:p>
            <a:endParaRPr lang="en-US" dirty="0"/>
          </a:p>
          <a:p>
            <a:r>
              <a:rPr lang="en-US" dirty="0"/>
              <a:t>Using our example from the previous slide about students and classes, the difference operator can help us answer questions like how many students are in English 101 who are </a:t>
            </a:r>
            <a:r>
              <a:rPr lang="en-US" i="1" dirty="0"/>
              <a:t>not </a:t>
            </a:r>
            <a:r>
              <a:rPr lang="en-US" i="0" dirty="0"/>
              <a:t> taking Computer Science 150. Of course, the answer is the set of students in English 101 – the set of students in Computer Science 150. </a:t>
            </a:r>
          </a:p>
          <a:p>
            <a:endParaRPr lang="en-US" i="0"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581811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difference operation, only used in the reverse order. In this example, we are computing set B – set A. Based on the definition and the diagram shown, its easy to see why the result of the difference operation depends on the order of the sets. In this case, B – A, we take all the elements in set B and remove all the elements of set A. </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4146420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slightly different type of operation is the product, or cartesian product. The product operation does not use elements from other sets to create its new set, it actually creates new elements for it's new set from the elements of the other sets. More precisely, the product operation create elements by pairing the elements of the sets together. </a:t>
            </a:r>
          </a:p>
          <a:p>
            <a:endParaRPr lang="en-US" dirty="0"/>
          </a:p>
          <a:p>
            <a:r>
              <a:rPr lang="en-US" dirty="0"/>
              <a:t>To produce the element for A x B, we take each element of A and create a new element in the set by pairing it with each element of set B. This produces a new set whose elements are all pairs. As we shown the product here, each element from set A forms its own row [advance], while each element from set B forms its own column [advance]. </a:t>
            </a:r>
          </a:p>
          <a:p>
            <a:endParaRPr lang="en-US" dirty="0"/>
          </a:p>
          <a:p>
            <a:r>
              <a:rPr lang="en-US" dirty="0"/>
              <a:t>[pause]</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1878610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operation I will introduce today is the powerset operation. The powerset operation produces a set that includes all possible subset of our original set. As we see here, the powerset of A includes the empty set, all subsets with exactly one element from A, all subsets with two elements from A, and finally A itself. </a:t>
            </a:r>
          </a:p>
          <a:p>
            <a:endParaRPr lang="en-US" dirty="0"/>
          </a:p>
          <a:p>
            <a:r>
              <a:rPr lang="en-US" dirty="0"/>
              <a:t>As we see, sets can be elements in another set. In fact, the empty set is the subset of every possible set, including itself!</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3551538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reach the end of our short introduction to sets and set operations. We learned that sets are an unordered, collection of things, where duplicates are not allowed. We also looked at several operations that we can use to manipulate sets. And it turns out that these operations are underlying much of today's database technology. </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112997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we will introduce the concept of sets. While most people think of sets as mathematical concepts, they actually show up in a variety of places, especially in computer science. Today, we are generating and storing more data than ever before, and much of that is stored in relational database. And what is the basis of relational databases? You got it, 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Sets are also critical to a lot of theoretical computer science as well. While we will not get into much of that theory, lets just say that many of advances in high assurance software engineering, cybersecurity, and programming languages are based on 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what is a set? Basically, a set is a collection of well-defined things that are generally related to each other. For example, the students taking this course can be thought of as a specific set of students. The shirts in your closet can form a set of shirts. The numbers greater than 3 but less than 35 also form a set of numbers. The numbers less than 0 form another set of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things in sets are called elements. So, if we have a set of letters, each of the letters in the set are elements of the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have an example of two sets. Set A is a set of letters and set B is another set of letters.</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159643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things you might notice is that there are no duplicate letters in set A. Likewise, there are no duplicate letters in set B. This is one of the basic rules of sets, no duplicates allowed.</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1300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also noticed that the letters in each set are just kind of thrown in there haphazardly. Some of you who really like things neat and orderly probably want to sit down and rearrange the letters so that they are in order. You can't do that. That's another basic rule of sets, there is no order! In set A, you cannot say that element A comes before B. </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422057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representing sets it to use what is called "set notation" as shown here. Set notation simply lists the elements of a set, enclosed by curly brackets. Now, it may look like we have ordered the set, but we have not. </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80133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just as correct to list the elements of set A as we do in the second line. Both of these set notation are correct and are equivalent to each other.</a:t>
            </a:r>
          </a:p>
          <a:p>
            <a:endParaRPr lang="en-US" dirty="0"/>
          </a:p>
          <a:p>
            <a:r>
              <a:rPr lang="en-US" dirty="0"/>
              <a:t>Now, we will start to look at some basic set operations that are extremely useful when talking about sets.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95259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are a couple of special sets that you need to know about. The first is the universal set. The universal set contains all elements within our "universe of interest". So, you may be asking, what is a "universe of interest"? A universe of interest is the set of all elements within a particular context. For instance, in our example, our context is the Latin alphabet of letters. All sets are actually a subset of the universal set, which we usually represent by the uppercase letter U.</a:t>
            </a:r>
          </a:p>
          <a:p>
            <a:endParaRPr lang="en-US" dirty="0"/>
          </a:p>
          <a:p>
            <a:r>
              <a:rPr lang="en-US" dirty="0"/>
              <a:t>Then there is the opposite extreme, the empty set. The empty set contains just what it sounds like, nothing! The empty set is unique in the mathematical sense. That is, there is exactly one empty set and it doesn't matter what universe of interest we are talking about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63731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concept we need to understand when dealing with sets in that of a subset. Basically, one set is a subset of another set if each of the elements of one set is a member of the second set.</a:t>
            </a:r>
          </a:p>
          <a:p>
            <a:endParaRPr lang="en-US" dirty="0"/>
          </a:p>
          <a:p>
            <a:r>
              <a:rPr lang="en-US" dirty="0"/>
              <a:t>In the example shown, set B is a subset of set A, since each element of B – B, Q, and </a:t>
            </a:r>
            <a:r>
              <a:rPr lang="en-US" dirty="0" err="1"/>
              <a:t>i</a:t>
            </a:r>
            <a:r>
              <a:rPr lang="en-US" dirty="0"/>
              <a:t> – are also elements in A. [advance] This can be shown by drawing set B completely with set A in our diagram.</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09219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a:solidFill>
                  <a:srgbClr val="512888"/>
                </a:solidFill>
                <a:latin typeface="Myriad Pro" panose="020B0503030403020204" pitchFamily="34" charset="0"/>
              </a:rPr>
              <a:t>Sets</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A919BE71-99C9-4108-BD4A-3C12AA08E3CB}"/>
              </a:ext>
            </a:extLst>
          </p:cNvPr>
          <p:cNvSpPr/>
          <p:nvPr/>
        </p:nvSpPr>
        <p:spPr>
          <a:xfrm>
            <a:off x="1019175" y="1057275"/>
            <a:ext cx="2809875" cy="280987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80410A8-E6FA-4B70-9E50-A4EACB9DB1F5}"/>
              </a:ext>
            </a:extLst>
          </p:cNvPr>
          <p:cNvSpPr/>
          <p:nvPr/>
        </p:nvSpPr>
        <p:spPr>
          <a:xfrm>
            <a:off x="2727090" y="1057274"/>
            <a:ext cx="2809875" cy="280987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3862444"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4288862"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4373771"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4246657"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4781953"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3762482"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3839982"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28" name="TextBox 27">
            <a:extLst>
              <a:ext uri="{FF2B5EF4-FFF2-40B4-BE49-F238E27FC236}">
                <a16:creationId xmlns:a16="http://schemas.microsoft.com/office/drawing/2014/main" id="{C4D92C1D-AEE3-4ECD-9561-53E8653D93C2}"/>
              </a:ext>
            </a:extLst>
          </p:cNvPr>
          <p:cNvSpPr txBox="1"/>
          <p:nvPr/>
        </p:nvSpPr>
        <p:spPr>
          <a:xfrm>
            <a:off x="8025501" y="1056561"/>
            <a:ext cx="1646605" cy="707886"/>
          </a:xfrm>
          <a:prstGeom prst="rect">
            <a:avLst/>
          </a:prstGeom>
          <a:noFill/>
        </p:spPr>
        <p:txBody>
          <a:bodyPr wrap="none" rtlCol="0">
            <a:spAutoFit/>
          </a:bodyPr>
          <a:lstStyle/>
          <a:p>
            <a:r>
              <a:rPr lang="en-US" sz="4000" dirty="0"/>
              <a:t>UNION</a:t>
            </a:r>
          </a:p>
        </p:txBody>
      </p:sp>
      <p:sp>
        <p:nvSpPr>
          <p:cNvPr id="32" name="TextBox 31">
            <a:extLst>
              <a:ext uri="{FF2B5EF4-FFF2-40B4-BE49-F238E27FC236}">
                <a16:creationId xmlns:a16="http://schemas.microsoft.com/office/drawing/2014/main" id="{86334209-6BAE-405A-B5F8-B1ECA2F6CE56}"/>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33" name="TextBox 32">
            <a:extLst>
              <a:ext uri="{FF2B5EF4-FFF2-40B4-BE49-F238E27FC236}">
                <a16:creationId xmlns:a16="http://schemas.microsoft.com/office/drawing/2014/main" id="{DD1BB77E-5458-4E6A-A823-FB75387F65BA}"/>
              </a:ext>
            </a:extLst>
          </p:cNvPr>
          <p:cNvSpPr txBox="1"/>
          <p:nvPr/>
        </p:nvSpPr>
        <p:spPr>
          <a:xfrm>
            <a:off x="4695053"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112081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6B3E4446-3E10-4C96-922C-08741D77C1EF}"/>
              </a:ext>
            </a:extLst>
          </p:cNvPr>
          <p:cNvSpPr/>
          <p:nvPr/>
        </p:nvSpPr>
        <p:spPr>
          <a:xfrm>
            <a:off x="1019175" y="1057274"/>
            <a:ext cx="4502871" cy="2809877"/>
          </a:xfrm>
          <a:custGeom>
            <a:avLst/>
            <a:gdLst>
              <a:gd name="connsiteX0" fmla="*/ 3097933 w 4502871"/>
              <a:gd name="connsiteY0" fmla="*/ 0 h 2809877"/>
              <a:gd name="connsiteX1" fmla="*/ 4502871 w 4502871"/>
              <a:gd name="connsiteY1" fmla="*/ 1404938 h 2809877"/>
              <a:gd name="connsiteX2" fmla="*/ 3097933 w 4502871"/>
              <a:gd name="connsiteY2" fmla="*/ 2809876 h 2809877"/>
              <a:gd name="connsiteX3" fmla="*/ 2312419 w 4502871"/>
              <a:gd name="connsiteY3" fmla="*/ 2569935 h 2809877"/>
              <a:gd name="connsiteX4" fmla="*/ 2251436 w 4502871"/>
              <a:gd name="connsiteY4" fmla="*/ 2524333 h 2809877"/>
              <a:gd name="connsiteX5" fmla="*/ 2190452 w 4502871"/>
              <a:gd name="connsiteY5" fmla="*/ 2569936 h 2809877"/>
              <a:gd name="connsiteX6" fmla="*/ 1404938 w 4502871"/>
              <a:gd name="connsiteY6" fmla="*/ 2809877 h 2809877"/>
              <a:gd name="connsiteX7" fmla="*/ 0 w 4502871"/>
              <a:gd name="connsiteY7" fmla="*/ 1404939 h 2809877"/>
              <a:gd name="connsiteX8" fmla="*/ 1404938 w 4502871"/>
              <a:gd name="connsiteY8" fmla="*/ 1 h 2809877"/>
              <a:gd name="connsiteX9" fmla="*/ 2190452 w 4502871"/>
              <a:gd name="connsiteY9" fmla="*/ 239942 h 2809877"/>
              <a:gd name="connsiteX10" fmla="*/ 2251435 w 4502871"/>
              <a:gd name="connsiteY10" fmla="*/ 285544 h 2809877"/>
              <a:gd name="connsiteX11" fmla="*/ 2312419 w 4502871"/>
              <a:gd name="connsiteY11" fmla="*/ 239941 h 2809877"/>
              <a:gd name="connsiteX12" fmla="*/ 3097933 w 4502871"/>
              <a:gd name="connsiteY12" fmla="*/ 0 h 280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02871" h="2809877">
                <a:moveTo>
                  <a:pt x="3097933" y="0"/>
                </a:moveTo>
                <a:cubicBezTo>
                  <a:pt x="3873859" y="0"/>
                  <a:pt x="4502871" y="629012"/>
                  <a:pt x="4502871" y="1404938"/>
                </a:cubicBezTo>
                <a:cubicBezTo>
                  <a:pt x="4502871" y="2180864"/>
                  <a:pt x="3873859" y="2809876"/>
                  <a:pt x="3097933" y="2809876"/>
                </a:cubicBezTo>
                <a:cubicBezTo>
                  <a:pt x="2806961" y="2809876"/>
                  <a:pt x="2536648" y="2721421"/>
                  <a:pt x="2312419" y="2569935"/>
                </a:cubicBezTo>
                <a:lnTo>
                  <a:pt x="2251436" y="2524333"/>
                </a:lnTo>
                <a:lnTo>
                  <a:pt x="2190452" y="2569936"/>
                </a:lnTo>
                <a:cubicBezTo>
                  <a:pt x="1966223" y="2721422"/>
                  <a:pt x="1695910" y="2809877"/>
                  <a:pt x="1404938" y="2809877"/>
                </a:cubicBezTo>
                <a:cubicBezTo>
                  <a:pt x="629012" y="2809877"/>
                  <a:pt x="0" y="2180865"/>
                  <a:pt x="0" y="1404939"/>
                </a:cubicBezTo>
                <a:cubicBezTo>
                  <a:pt x="0" y="629013"/>
                  <a:pt x="629012" y="1"/>
                  <a:pt x="1404938" y="1"/>
                </a:cubicBezTo>
                <a:cubicBezTo>
                  <a:pt x="1695910" y="1"/>
                  <a:pt x="1966223" y="88456"/>
                  <a:pt x="2190452" y="239942"/>
                </a:cubicBezTo>
                <a:lnTo>
                  <a:pt x="2251435" y="285544"/>
                </a:lnTo>
                <a:lnTo>
                  <a:pt x="2312419" y="239941"/>
                </a:lnTo>
                <a:cubicBezTo>
                  <a:pt x="2536648" y="88455"/>
                  <a:pt x="2806961" y="0"/>
                  <a:pt x="3097933"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3862444"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4288862"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4373771"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4246657"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4781953"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3762482"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3839982"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26" name="TextBox 25">
            <a:extLst>
              <a:ext uri="{FF2B5EF4-FFF2-40B4-BE49-F238E27FC236}">
                <a16:creationId xmlns:a16="http://schemas.microsoft.com/office/drawing/2014/main" id="{FB66FB28-604D-4474-A402-0009929A5EBC}"/>
              </a:ext>
            </a:extLst>
          </p:cNvPr>
          <p:cNvSpPr txBox="1"/>
          <p:nvPr/>
        </p:nvSpPr>
        <p:spPr>
          <a:xfrm>
            <a:off x="1262747" y="4608730"/>
            <a:ext cx="4311821" cy="830997"/>
          </a:xfrm>
          <a:prstGeom prst="rect">
            <a:avLst/>
          </a:prstGeom>
          <a:noFill/>
        </p:spPr>
        <p:txBody>
          <a:bodyPr wrap="none" rtlCol="0">
            <a:spAutoFit/>
          </a:bodyPr>
          <a:lstStyle/>
          <a:p>
            <a:r>
              <a:rPr lang="en-US" sz="2400" dirty="0"/>
              <a:t>A </a:t>
            </a:r>
            <a:r>
              <a:rPr lang="en-US" sz="2400" dirty="0">
                <a:sym typeface="Symbol" panose="05050102010706020507" pitchFamily="18" charset="2"/>
              </a:rPr>
              <a:t></a:t>
            </a:r>
            <a:r>
              <a:rPr lang="en-US" sz="2400" dirty="0"/>
              <a:t> B = {A, k, C, B, h, Q, </a:t>
            </a:r>
            <a:r>
              <a:rPr lang="en-US" sz="2400" dirty="0" err="1"/>
              <a:t>i</a:t>
            </a:r>
            <a:r>
              <a:rPr lang="en-US" sz="2400" dirty="0"/>
              <a:t>, F, e, N, </a:t>
            </a:r>
            <a:br>
              <a:rPr lang="en-US" sz="2400" dirty="0"/>
            </a:br>
            <a:r>
              <a:rPr lang="en-US" sz="2400" dirty="0"/>
              <a:t>                Z, J, x, W, d, m, t}</a:t>
            </a:r>
          </a:p>
        </p:txBody>
      </p:sp>
      <p:sp>
        <p:nvSpPr>
          <p:cNvPr id="28" name="TextBox 27">
            <a:extLst>
              <a:ext uri="{FF2B5EF4-FFF2-40B4-BE49-F238E27FC236}">
                <a16:creationId xmlns:a16="http://schemas.microsoft.com/office/drawing/2014/main" id="{C4D92C1D-AEE3-4ECD-9561-53E8653D93C2}"/>
              </a:ext>
            </a:extLst>
          </p:cNvPr>
          <p:cNvSpPr txBox="1"/>
          <p:nvPr/>
        </p:nvSpPr>
        <p:spPr>
          <a:xfrm>
            <a:off x="8025501" y="1056561"/>
            <a:ext cx="1646605" cy="707886"/>
          </a:xfrm>
          <a:prstGeom prst="rect">
            <a:avLst/>
          </a:prstGeom>
          <a:noFill/>
        </p:spPr>
        <p:txBody>
          <a:bodyPr wrap="none" rtlCol="0">
            <a:spAutoFit/>
          </a:bodyPr>
          <a:lstStyle/>
          <a:p>
            <a:r>
              <a:rPr lang="en-US" sz="4000" dirty="0"/>
              <a:t>UNION</a:t>
            </a:r>
          </a:p>
        </p:txBody>
      </p:sp>
      <p:sp>
        <p:nvSpPr>
          <p:cNvPr id="32" name="TextBox 31">
            <a:extLst>
              <a:ext uri="{FF2B5EF4-FFF2-40B4-BE49-F238E27FC236}">
                <a16:creationId xmlns:a16="http://schemas.microsoft.com/office/drawing/2014/main" id="{86334209-6BAE-405A-B5F8-B1ECA2F6CE56}"/>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33" name="TextBox 32">
            <a:extLst>
              <a:ext uri="{FF2B5EF4-FFF2-40B4-BE49-F238E27FC236}">
                <a16:creationId xmlns:a16="http://schemas.microsoft.com/office/drawing/2014/main" id="{DD1BB77E-5458-4E6A-A823-FB75387F65BA}"/>
              </a:ext>
            </a:extLst>
          </p:cNvPr>
          <p:cNvSpPr txBox="1"/>
          <p:nvPr/>
        </p:nvSpPr>
        <p:spPr>
          <a:xfrm>
            <a:off x="4695053"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204656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F73CC72C-229C-40D0-BE0B-48DEDBDFE9CA}"/>
              </a:ext>
            </a:extLst>
          </p:cNvPr>
          <p:cNvSpPr/>
          <p:nvPr/>
        </p:nvSpPr>
        <p:spPr>
          <a:xfrm>
            <a:off x="2712170" y="1342818"/>
            <a:ext cx="1116881" cy="2238789"/>
          </a:xfrm>
          <a:custGeom>
            <a:avLst/>
            <a:gdLst>
              <a:gd name="connsiteX0" fmla="*/ 558440 w 1116881"/>
              <a:gd name="connsiteY0" fmla="*/ 0 h 2238789"/>
              <a:gd name="connsiteX1" fmla="*/ 605614 w 1116881"/>
              <a:gd name="connsiteY1" fmla="*/ 35277 h 2238789"/>
              <a:gd name="connsiteX2" fmla="*/ 1116881 w 1116881"/>
              <a:gd name="connsiteY2" fmla="*/ 1119395 h 2238789"/>
              <a:gd name="connsiteX3" fmla="*/ 605614 w 1116881"/>
              <a:gd name="connsiteY3" fmla="*/ 2203514 h 2238789"/>
              <a:gd name="connsiteX4" fmla="*/ 558441 w 1116881"/>
              <a:gd name="connsiteY4" fmla="*/ 2238789 h 2238789"/>
              <a:gd name="connsiteX5" fmla="*/ 511267 w 1116881"/>
              <a:gd name="connsiteY5" fmla="*/ 2203513 h 2238789"/>
              <a:gd name="connsiteX6" fmla="*/ 0 w 1116881"/>
              <a:gd name="connsiteY6" fmla="*/ 1119394 h 2238789"/>
              <a:gd name="connsiteX7" fmla="*/ 511267 w 1116881"/>
              <a:gd name="connsiteY7" fmla="*/ 35276 h 223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6881" h="2238789">
                <a:moveTo>
                  <a:pt x="558440" y="0"/>
                </a:moveTo>
                <a:lnTo>
                  <a:pt x="605614" y="35277"/>
                </a:lnTo>
                <a:cubicBezTo>
                  <a:pt x="917858" y="292963"/>
                  <a:pt x="1116881" y="682937"/>
                  <a:pt x="1116881" y="1119395"/>
                </a:cubicBezTo>
                <a:cubicBezTo>
                  <a:pt x="1116881" y="1555853"/>
                  <a:pt x="917858" y="1945827"/>
                  <a:pt x="605614" y="2203514"/>
                </a:cubicBezTo>
                <a:lnTo>
                  <a:pt x="558441" y="2238789"/>
                </a:lnTo>
                <a:lnTo>
                  <a:pt x="511267" y="2203513"/>
                </a:lnTo>
                <a:cubicBezTo>
                  <a:pt x="199024" y="1945826"/>
                  <a:pt x="0" y="1555853"/>
                  <a:pt x="0" y="1119394"/>
                </a:cubicBezTo>
                <a:cubicBezTo>
                  <a:pt x="0" y="682936"/>
                  <a:pt x="199024" y="292962"/>
                  <a:pt x="511267" y="35276"/>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3862444"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4288862"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4373771"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4246657"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4781953"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3762482"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3839982"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26" name="TextBox 25">
            <a:extLst>
              <a:ext uri="{FF2B5EF4-FFF2-40B4-BE49-F238E27FC236}">
                <a16:creationId xmlns:a16="http://schemas.microsoft.com/office/drawing/2014/main" id="{FB66FB28-604D-4474-A402-0009929A5EBC}"/>
              </a:ext>
            </a:extLst>
          </p:cNvPr>
          <p:cNvSpPr txBox="1"/>
          <p:nvPr/>
        </p:nvSpPr>
        <p:spPr>
          <a:xfrm>
            <a:off x="2189749" y="4648676"/>
            <a:ext cx="2134239" cy="461665"/>
          </a:xfrm>
          <a:prstGeom prst="rect">
            <a:avLst/>
          </a:prstGeom>
          <a:noFill/>
        </p:spPr>
        <p:txBody>
          <a:bodyPr wrap="none" rtlCol="0">
            <a:spAutoFit/>
          </a:bodyPr>
          <a:lstStyle/>
          <a:p>
            <a:r>
              <a:rPr lang="en-US" sz="2400" dirty="0"/>
              <a:t>A </a:t>
            </a:r>
            <a:r>
              <a:rPr lang="en-US" sz="2400" dirty="0">
                <a:sym typeface="Symbol" panose="05050102010706020507" pitchFamily="18" charset="2"/>
              </a:rPr>
              <a:t></a:t>
            </a:r>
            <a:r>
              <a:rPr lang="en-US" sz="2400" dirty="0"/>
              <a:t> B = {B, Q, </a:t>
            </a:r>
            <a:r>
              <a:rPr lang="en-US" sz="2400" dirty="0" err="1"/>
              <a:t>i</a:t>
            </a:r>
            <a:r>
              <a:rPr lang="en-US" sz="2400" dirty="0"/>
              <a:t>}</a:t>
            </a:r>
          </a:p>
        </p:txBody>
      </p:sp>
      <p:sp>
        <p:nvSpPr>
          <p:cNvPr id="28" name="TextBox 27">
            <a:extLst>
              <a:ext uri="{FF2B5EF4-FFF2-40B4-BE49-F238E27FC236}">
                <a16:creationId xmlns:a16="http://schemas.microsoft.com/office/drawing/2014/main" id="{C4D92C1D-AEE3-4ECD-9561-53E8653D93C2}"/>
              </a:ext>
            </a:extLst>
          </p:cNvPr>
          <p:cNvSpPr txBox="1"/>
          <p:nvPr/>
        </p:nvSpPr>
        <p:spPr>
          <a:xfrm>
            <a:off x="7463729" y="1056561"/>
            <a:ext cx="3226524" cy="707886"/>
          </a:xfrm>
          <a:prstGeom prst="rect">
            <a:avLst/>
          </a:prstGeom>
          <a:noFill/>
        </p:spPr>
        <p:txBody>
          <a:bodyPr wrap="none" rtlCol="0">
            <a:spAutoFit/>
          </a:bodyPr>
          <a:lstStyle/>
          <a:p>
            <a:r>
              <a:rPr lang="en-US" sz="4000" dirty="0"/>
              <a:t>INTERSECTION</a:t>
            </a:r>
          </a:p>
        </p:txBody>
      </p:sp>
      <p:sp>
        <p:nvSpPr>
          <p:cNvPr id="29" name="TextBox 28">
            <a:extLst>
              <a:ext uri="{FF2B5EF4-FFF2-40B4-BE49-F238E27FC236}">
                <a16:creationId xmlns:a16="http://schemas.microsoft.com/office/drawing/2014/main" id="{03C496F0-FD53-4F5F-8505-E1FE70715608}"/>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30" name="TextBox 29">
            <a:extLst>
              <a:ext uri="{FF2B5EF4-FFF2-40B4-BE49-F238E27FC236}">
                <a16:creationId xmlns:a16="http://schemas.microsoft.com/office/drawing/2014/main" id="{687273E8-74E8-4D32-BC43-568D8488B84D}"/>
              </a:ext>
            </a:extLst>
          </p:cNvPr>
          <p:cNvSpPr txBox="1"/>
          <p:nvPr/>
        </p:nvSpPr>
        <p:spPr>
          <a:xfrm>
            <a:off x="4695053"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189976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BB8EC4DA-AECE-4187-A22B-C4EC2F057775}"/>
              </a:ext>
            </a:extLst>
          </p:cNvPr>
          <p:cNvSpPr/>
          <p:nvPr/>
        </p:nvSpPr>
        <p:spPr>
          <a:xfrm>
            <a:off x="1019175" y="1057274"/>
            <a:ext cx="2251436" cy="2809876"/>
          </a:xfrm>
          <a:custGeom>
            <a:avLst/>
            <a:gdLst>
              <a:gd name="connsiteX0" fmla="*/ 1404938 w 2251436"/>
              <a:gd name="connsiteY0" fmla="*/ 0 h 2809876"/>
              <a:gd name="connsiteX1" fmla="*/ 2190452 w 2251436"/>
              <a:gd name="connsiteY1" fmla="*/ 239941 h 2809876"/>
              <a:gd name="connsiteX2" fmla="*/ 2251435 w 2251436"/>
              <a:gd name="connsiteY2" fmla="*/ 285543 h 2809876"/>
              <a:gd name="connsiteX3" fmla="*/ 2204262 w 2251436"/>
              <a:gd name="connsiteY3" fmla="*/ 320819 h 2809876"/>
              <a:gd name="connsiteX4" fmla="*/ 1692995 w 2251436"/>
              <a:gd name="connsiteY4" fmla="*/ 1404937 h 2809876"/>
              <a:gd name="connsiteX5" fmla="*/ 2204262 w 2251436"/>
              <a:gd name="connsiteY5" fmla="*/ 2489056 h 2809876"/>
              <a:gd name="connsiteX6" fmla="*/ 2251436 w 2251436"/>
              <a:gd name="connsiteY6" fmla="*/ 2524332 h 2809876"/>
              <a:gd name="connsiteX7" fmla="*/ 2190452 w 2251436"/>
              <a:gd name="connsiteY7" fmla="*/ 2569935 h 2809876"/>
              <a:gd name="connsiteX8" fmla="*/ 1404938 w 2251436"/>
              <a:gd name="connsiteY8" fmla="*/ 2809876 h 2809876"/>
              <a:gd name="connsiteX9" fmla="*/ 0 w 2251436"/>
              <a:gd name="connsiteY9" fmla="*/ 1404938 h 2809876"/>
              <a:gd name="connsiteX10" fmla="*/ 1404938 w 2251436"/>
              <a:gd name="connsiteY10" fmla="*/ 0 h 280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51436" h="2809876">
                <a:moveTo>
                  <a:pt x="1404938" y="0"/>
                </a:moveTo>
                <a:cubicBezTo>
                  <a:pt x="1695910" y="0"/>
                  <a:pt x="1966223" y="88455"/>
                  <a:pt x="2190452" y="239941"/>
                </a:cubicBezTo>
                <a:lnTo>
                  <a:pt x="2251435" y="285543"/>
                </a:lnTo>
                <a:lnTo>
                  <a:pt x="2204262" y="320819"/>
                </a:lnTo>
                <a:cubicBezTo>
                  <a:pt x="1892019" y="578505"/>
                  <a:pt x="1692995" y="968479"/>
                  <a:pt x="1692995" y="1404937"/>
                </a:cubicBezTo>
                <a:cubicBezTo>
                  <a:pt x="1692995" y="1841396"/>
                  <a:pt x="1892019" y="2231369"/>
                  <a:pt x="2204262" y="2489056"/>
                </a:cubicBezTo>
                <a:lnTo>
                  <a:pt x="2251436" y="2524332"/>
                </a:lnTo>
                <a:lnTo>
                  <a:pt x="2190452" y="2569935"/>
                </a:lnTo>
                <a:cubicBezTo>
                  <a:pt x="1966223" y="2721421"/>
                  <a:pt x="1695910" y="2809876"/>
                  <a:pt x="1404938" y="2809876"/>
                </a:cubicBezTo>
                <a:cubicBezTo>
                  <a:pt x="629012" y="2809876"/>
                  <a:pt x="0" y="2180864"/>
                  <a:pt x="0" y="1404938"/>
                </a:cubicBezTo>
                <a:cubicBezTo>
                  <a:pt x="0" y="629012"/>
                  <a:pt x="629012" y="0"/>
                  <a:pt x="1404938"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3862444"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4288862"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4373771"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4246657"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4781953"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3762482"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3839982"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26" name="TextBox 25">
            <a:extLst>
              <a:ext uri="{FF2B5EF4-FFF2-40B4-BE49-F238E27FC236}">
                <a16:creationId xmlns:a16="http://schemas.microsoft.com/office/drawing/2014/main" id="{FB66FB28-604D-4474-A402-0009929A5EBC}"/>
              </a:ext>
            </a:extLst>
          </p:cNvPr>
          <p:cNvSpPr txBox="1"/>
          <p:nvPr/>
        </p:nvSpPr>
        <p:spPr>
          <a:xfrm>
            <a:off x="1647742" y="4648676"/>
            <a:ext cx="3287182" cy="461665"/>
          </a:xfrm>
          <a:prstGeom prst="rect">
            <a:avLst/>
          </a:prstGeom>
          <a:noFill/>
        </p:spPr>
        <p:txBody>
          <a:bodyPr wrap="none" rtlCol="0">
            <a:spAutoFit/>
          </a:bodyPr>
          <a:lstStyle/>
          <a:p>
            <a:r>
              <a:rPr lang="en-US" sz="2400" dirty="0"/>
              <a:t>A – B = {A, k, C, h, F, e, N}</a:t>
            </a:r>
          </a:p>
        </p:txBody>
      </p:sp>
      <p:sp>
        <p:nvSpPr>
          <p:cNvPr id="28" name="TextBox 27">
            <a:extLst>
              <a:ext uri="{FF2B5EF4-FFF2-40B4-BE49-F238E27FC236}">
                <a16:creationId xmlns:a16="http://schemas.microsoft.com/office/drawing/2014/main" id="{C4D92C1D-AEE3-4ECD-9561-53E8653D93C2}"/>
              </a:ext>
            </a:extLst>
          </p:cNvPr>
          <p:cNvSpPr txBox="1"/>
          <p:nvPr/>
        </p:nvSpPr>
        <p:spPr>
          <a:xfrm>
            <a:off x="7578029" y="1056561"/>
            <a:ext cx="2736647" cy="707886"/>
          </a:xfrm>
          <a:prstGeom prst="rect">
            <a:avLst/>
          </a:prstGeom>
          <a:noFill/>
        </p:spPr>
        <p:txBody>
          <a:bodyPr wrap="none" rtlCol="0">
            <a:spAutoFit/>
          </a:bodyPr>
          <a:lstStyle/>
          <a:p>
            <a:r>
              <a:rPr lang="en-US" sz="4000" dirty="0"/>
              <a:t>DIFFERENCE</a:t>
            </a:r>
          </a:p>
        </p:txBody>
      </p:sp>
      <p:sp>
        <p:nvSpPr>
          <p:cNvPr id="27" name="TextBox 26">
            <a:extLst>
              <a:ext uri="{FF2B5EF4-FFF2-40B4-BE49-F238E27FC236}">
                <a16:creationId xmlns:a16="http://schemas.microsoft.com/office/drawing/2014/main" id="{74FBF981-E09B-46A4-AB47-696B8FC63526}"/>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29" name="TextBox 28">
            <a:extLst>
              <a:ext uri="{FF2B5EF4-FFF2-40B4-BE49-F238E27FC236}">
                <a16:creationId xmlns:a16="http://schemas.microsoft.com/office/drawing/2014/main" id="{144891E1-B9B5-4D60-A2FC-71D1B779AC52}"/>
              </a:ext>
            </a:extLst>
          </p:cNvPr>
          <p:cNvSpPr txBox="1"/>
          <p:nvPr/>
        </p:nvSpPr>
        <p:spPr>
          <a:xfrm>
            <a:off x="4695053"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202225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76E2A9BF-43E4-492A-BB2F-404D6969A93B}"/>
              </a:ext>
            </a:extLst>
          </p:cNvPr>
          <p:cNvSpPr/>
          <p:nvPr/>
        </p:nvSpPr>
        <p:spPr>
          <a:xfrm>
            <a:off x="3270610" y="1057273"/>
            <a:ext cx="2251436" cy="2809876"/>
          </a:xfrm>
          <a:custGeom>
            <a:avLst/>
            <a:gdLst>
              <a:gd name="connsiteX0" fmla="*/ 846498 w 2251436"/>
              <a:gd name="connsiteY0" fmla="*/ 0 h 2809876"/>
              <a:gd name="connsiteX1" fmla="*/ 2251436 w 2251436"/>
              <a:gd name="connsiteY1" fmla="*/ 1404938 h 2809876"/>
              <a:gd name="connsiteX2" fmla="*/ 846498 w 2251436"/>
              <a:gd name="connsiteY2" fmla="*/ 2809876 h 2809876"/>
              <a:gd name="connsiteX3" fmla="*/ 60984 w 2251436"/>
              <a:gd name="connsiteY3" fmla="*/ 2569935 h 2809876"/>
              <a:gd name="connsiteX4" fmla="*/ 1 w 2251436"/>
              <a:gd name="connsiteY4" fmla="*/ 2524333 h 2809876"/>
              <a:gd name="connsiteX5" fmla="*/ 47174 w 2251436"/>
              <a:gd name="connsiteY5" fmla="*/ 2489058 h 2809876"/>
              <a:gd name="connsiteX6" fmla="*/ 558441 w 2251436"/>
              <a:gd name="connsiteY6" fmla="*/ 1404939 h 2809876"/>
              <a:gd name="connsiteX7" fmla="*/ 47174 w 2251436"/>
              <a:gd name="connsiteY7" fmla="*/ 320821 h 2809876"/>
              <a:gd name="connsiteX8" fmla="*/ 0 w 2251436"/>
              <a:gd name="connsiteY8" fmla="*/ 285544 h 2809876"/>
              <a:gd name="connsiteX9" fmla="*/ 60984 w 2251436"/>
              <a:gd name="connsiteY9" fmla="*/ 239941 h 2809876"/>
              <a:gd name="connsiteX10" fmla="*/ 846498 w 2251436"/>
              <a:gd name="connsiteY10" fmla="*/ 0 h 280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51436" h="2809876">
                <a:moveTo>
                  <a:pt x="846498" y="0"/>
                </a:moveTo>
                <a:cubicBezTo>
                  <a:pt x="1622424" y="0"/>
                  <a:pt x="2251436" y="629012"/>
                  <a:pt x="2251436" y="1404938"/>
                </a:cubicBezTo>
                <a:cubicBezTo>
                  <a:pt x="2251436" y="2180864"/>
                  <a:pt x="1622424" y="2809876"/>
                  <a:pt x="846498" y="2809876"/>
                </a:cubicBezTo>
                <a:cubicBezTo>
                  <a:pt x="555526" y="2809876"/>
                  <a:pt x="285213" y="2721421"/>
                  <a:pt x="60984" y="2569935"/>
                </a:cubicBezTo>
                <a:lnTo>
                  <a:pt x="1" y="2524333"/>
                </a:lnTo>
                <a:lnTo>
                  <a:pt x="47174" y="2489058"/>
                </a:lnTo>
                <a:cubicBezTo>
                  <a:pt x="359418" y="2231371"/>
                  <a:pt x="558441" y="1841397"/>
                  <a:pt x="558441" y="1404939"/>
                </a:cubicBezTo>
                <a:cubicBezTo>
                  <a:pt x="558441" y="968481"/>
                  <a:pt x="359418" y="578507"/>
                  <a:pt x="47174" y="320821"/>
                </a:cubicBezTo>
                <a:lnTo>
                  <a:pt x="0" y="285544"/>
                </a:lnTo>
                <a:lnTo>
                  <a:pt x="60984" y="239941"/>
                </a:lnTo>
                <a:cubicBezTo>
                  <a:pt x="285213" y="88455"/>
                  <a:pt x="555526" y="0"/>
                  <a:pt x="846498"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3862444"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4288862"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4373771"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4246657"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4781953"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3762482"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3839982"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3259800" y="1933812"/>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3256869" y="2717005"/>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2830467" y="2303144"/>
            <a:ext cx="340158" cy="369332"/>
          </a:xfrm>
          <a:prstGeom prst="rect">
            <a:avLst/>
          </a:prstGeom>
          <a:noFill/>
        </p:spPr>
        <p:txBody>
          <a:bodyPr wrap="none" rtlCol="0">
            <a:spAutoFit/>
          </a:bodyPr>
          <a:lstStyle/>
          <a:p>
            <a:r>
              <a:rPr lang="en-US" dirty="0"/>
              <a:t>Q</a:t>
            </a:r>
          </a:p>
        </p:txBody>
      </p:sp>
      <p:sp>
        <p:nvSpPr>
          <p:cNvPr id="26" name="TextBox 25">
            <a:extLst>
              <a:ext uri="{FF2B5EF4-FFF2-40B4-BE49-F238E27FC236}">
                <a16:creationId xmlns:a16="http://schemas.microsoft.com/office/drawing/2014/main" id="{FB66FB28-604D-4474-A402-0009929A5EBC}"/>
              </a:ext>
            </a:extLst>
          </p:cNvPr>
          <p:cNvSpPr txBox="1"/>
          <p:nvPr/>
        </p:nvSpPr>
        <p:spPr>
          <a:xfrm>
            <a:off x="1519179" y="4648676"/>
            <a:ext cx="3302892" cy="461665"/>
          </a:xfrm>
          <a:prstGeom prst="rect">
            <a:avLst/>
          </a:prstGeom>
          <a:noFill/>
        </p:spPr>
        <p:txBody>
          <a:bodyPr wrap="none" rtlCol="0">
            <a:spAutoFit/>
          </a:bodyPr>
          <a:lstStyle/>
          <a:p>
            <a:r>
              <a:rPr lang="en-US" sz="2400" dirty="0"/>
              <a:t>B – A = {Z, J, x, W, d, m, t}</a:t>
            </a:r>
          </a:p>
        </p:txBody>
      </p:sp>
      <p:sp>
        <p:nvSpPr>
          <p:cNvPr id="27" name="TextBox 26">
            <a:extLst>
              <a:ext uri="{FF2B5EF4-FFF2-40B4-BE49-F238E27FC236}">
                <a16:creationId xmlns:a16="http://schemas.microsoft.com/office/drawing/2014/main" id="{637A0A7C-B0C7-4337-93BD-80D0B69565BB}"/>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29" name="TextBox 28">
            <a:extLst>
              <a:ext uri="{FF2B5EF4-FFF2-40B4-BE49-F238E27FC236}">
                <a16:creationId xmlns:a16="http://schemas.microsoft.com/office/drawing/2014/main" id="{2E80D24E-1E45-40D4-82BA-ADECA9203356}"/>
              </a:ext>
            </a:extLst>
          </p:cNvPr>
          <p:cNvSpPr txBox="1"/>
          <p:nvPr/>
        </p:nvSpPr>
        <p:spPr>
          <a:xfrm>
            <a:off x="4695053" y="785305"/>
            <a:ext cx="407483" cy="584775"/>
          </a:xfrm>
          <a:prstGeom prst="rect">
            <a:avLst/>
          </a:prstGeom>
          <a:noFill/>
        </p:spPr>
        <p:txBody>
          <a:bodyPr wrap="none" rtlCol="0">
            <a:spAutoFit/>
          </a:bodyPr>
          <a:lstStyle/>
          <a:p>
            <a:r>
              <a:rPr lang="en-US" sz="3200" dirty="0"/>
              <a:t>B</a:t>
            </a:r>
          </a:p>
        </p:txBody>
      </p:sp>
      <p:sp>
        <p:nvSpPr>
          <p:cNvPr id="30" name="TextBox 29">
            <a:extLst>
              <a:ext uri="{FF2B5EF4-FFF2-40B4-BE49-F238E27FC236}">
                <a16:creationId xmlns:a16="http://schemas.microsoft.com/office/drawing/2014/main" id="{3AA4A1FC-0F72-46C7-95CE-3527584A79E6}"/>
              </a:ext>
            </a:extLst>
          </p:cNvPr>
          <p:cNvSpPr txBox="1"/>
          <p:nvPr/>
        </p:nvSpPr>
        <p:spPr>
          <a:xfrm>
            <a:off x="7578029" y="1056561"/>
            <a:ext cx="2736647" cy="707886"/>
          </a:xfrm>
          <a:prstGeom prst="rect">
            <a:avLst/>
          </a:prstGeom>
          <a:noFill/>
        </p:spPr>
        <p:txBody>
          <a:bodyPr wrap="none" rtlCol="0">
            <a:spAutoFit/>
          </a:bodyPr>
          <a:lstStyle/>
          <a:p>
            <a:r>
              <a:rPr lang="en-US" sz="4000" dirty="0"/>
              <a:t>DIFFERENCE</a:t>
            </a:r>
          </a:p>
        </p:txBody>
      </p:sp>
    </p:spTree>
    <p:extLst>
      <p:ext uri="{BB962C8B-B14F-4D97-AF65-F5344CB8AC3E}">
        <p14:creationId xmlns:p14="http://schemas.microsoft.com/office/powerpoint/2010/main" val="3492186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77C2E7-56CD-49A9-AF60-0BDD00DEF612}"/>
              </a:ext>
            </a:extLst>
          </p:cNvPr>
          <p:cNvSpPr/>
          <p:nvPr/>
        </p:nvSpPr>
        <p:spPr>
          <a:xfrm>
            <a:off x="2295939" y="2782957"/>
            <a:ext cx="2354309" cy="3379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C4D92C1D-AEE3-4ECD-9561-53E8653D93C2}"/>
              </a:ext>
            </a:extLst>
          </p:cNvPr>
          <p:cNvSpPr txBox="1"/>
          <p:nvPr/>
        </p:nvSpPr>
        <p:spPr>
          <a:xfrm>
            <a:off x="8352316" y="1056561"/>
            <a:ext cx="2234010" cy="707886"/>
          </a:xfrm>
          <a:prstGeom prst="rect">
            <a:avLst/>
          </a:prstGeom>
          <a:noFill/>
        </p:spPr>
        <p:txBody>
          <a:bodyPr wrap="none" rtlCol="0">
            <a:spAutoFit/>
          </a:bodyPr>
          <a:lstStyle/>
          <a:p>
            <a:r>
              <a:rPr lang="en-US" sz="4000" dirty="0"/>
              <a:t>PRODUCT</a:t>
            </a:r>
          </a:p>
        </p:txBody>
      </p:sp>
      <p:sp>
        <p:nvSpPr>
          <p:cNvPr id="30" name="TextBox 29">
            <a:extLst>
              <a:ext uri="{FF2B5EF4-FFF2-40B4-BE49-F238E27FC236}">
                <a16:creationId xmlns:a16="http://schemas.microsoft.com/office/drawing/2014/main" id="{529F614D-84F5-45A3-BCDB-CC9A5D350D12}"/>
              </a:ext>
            </a:extLst>
          </p:cNvPr>
          <p:cNvSpPr txBox="1"/>
          <p:nvPr/>
        </p:nvSpPr>
        <p:spPr>
          <a:xfrm>
            <a:off x="1293990" y="1056561"/>
            <a:ext cx="1906291" cy="461665"/>
          </a:xfrm>
          <a:prstGeom prst="rect">
            <a:avLst/>
          </a:prstGeom>
          <a:noFill/>
        </p:spPr>
        <p:txBody>
          <a:bodyPr wrap="none" rtlCol="0">
            <a:spAutoFit/>
          </a:bodyPr>
          <a:lstStyle/>
          <a:p>
            <a:r>
              <a:rPr lang="en-US" sz="2400" dirty="0"/>
              <a:t>A = {2, 4, 6, 8}</a:t>
            </a:r>
          </a:p>
        </p:txBody>
      </p:sp>
      <p:sp>
        <p:nvSpPr>
          <p:cNvPr id="31" name="TextBox 30">
            <a:extLst>
              <a:ext uri="{FF2B5EF4-FFF2-40B4-BE49-F238E27FC236}">
                <a16:creationId xmlns:a16="http://schemas.microsoft.com/office/drawing/2014/main" id="{4F2C4669-99F5-40D7-AE40-7DAB4B84C1F4}"/>
              </a:ext>
            </a:extLst>
          </p:cNvPr>
          <p:cNvSpPr txBox="1"/>
          <p:nvPr/>
        </p:nvSpPr>
        <p:spPr>
          <a:xfrm>
            <a:off x="1294842" y="1688723"/>
            <a:ext cx="1566454" cy="461665"/>
          </a:xfrm>
          <a:prstGeom prst="rect">
            <a:avLst/>
          </a:prstGeom>
          <a:noFill/>
        </p:spPr>
        <p:txBody>
          <a:bodyPr wrap="none" rtlCol="0">
            <a:spAutoFit/>
          </a:bodyPr>
          <a:lstStyle/>
          <a:p>
            <a:r>
              <a:rPr lang="en-US" sz="2400" dirty="0"/>
              <a:t>B = {a, b, c}</a:t>
            </a:r>
          </a:p>
        </p:txBody>
      </p:sp>
      <p:sp>
        <p:nvSpPr>
          <p:cNvPr id="7" name="Rectangle 6">
            <a:extLst>
              <a:ext uri="{FF2B5EF4-FFF2-40B4-BE49-F238E27FC236}">
                <a16:creationId xmlns:a16="http://schemas.microsoft.com/office/drawing/2014/main" id="{FD23D13D-D970-4AD8-B00E-82ED1F95DA39}"/>
              </a:ext>
            </a:extLst>
          </p:cNvPr>
          <p:cNvSpPr/>
          <p:nvPr/>
        </p:nvSpPr>
        <p:spPr>
          <a:xfrm rot="5400000">
            <a:off x="2654108" y="2765920"/>
            <a:ext cx="1569662" cy="7156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F0F7D9C3-4FBF-44C2-B084-01B3050E7A6A}"/>
              </a:ext>
            </a:extLst>
          </p:cNvPr>
          <p:cNvSpPr txBox="1"/>
          <p:nvPr/>
        </p:nvSpPr>
        <p:spPr>
          <a:xfrm>
            <a:off x="1294842" y="2320885"/>
            <a:ext cx="3355406" cy="1569660"/>
          </a:xfrm>
          <a:prstGeom prst="rect">
            <a:avLst/>
          </a:prstGeom>
          <a:noFill/>
        </p:spPr>
        <p:txBody>
          <a:bodyPr wrap="none" rtlCol="0">
            <a:spAutoFit/>
          </a:bodyPr>
          <a:lstStyle/>
          <a:p>
            <a:pPr>
              <a:tabLst>
                <a:tab pos="1028700" algn="l"/>
              </a:tabLst>
            </a:pPr>
            <a:r>
              <a:rPr lang="en-US" sz="2400" dirty="0"/>
              <a:t>A x B = {	(2,a), (2,b), (2,c),</a:t>
            </a:r>
            <a:br>
              <a:rPr lang="en-US" sz="2400" dirty="0"/>
            </a:br>
            <a:r>
              <a:rPr lang="en-US" sz="2400" dirty="0"/>
              <a:t>	(4,a), (4,b), (4,c),</a:t>
            </a:r>
            <a:br>
              <a:rPr lang="en-US" sz="2400" dirty="0"/>
            </a:br>
            <a:r>
              <a:rPr lang="en-US" sz="2400" dirty="0"/>
              <a:t>	(6,a), (6,b), (6,c),</a:t>
            </a:r>
            <a:br>
              <a:rPr lang="en-US" sz="2400" dirty="0"/>
            </a:br>
            <a:r>
              <a:rPr lang="en-US" sz="2400" dirty="0"/>
              <a:t>	(8,a), (8,b), (8,c)}</a:t>
            </a:r>
          </a:p>
        </p:txBody>
      </p:sp>
    </p:spTree>
    <p:extLst>
      <p:ext uri="{BB962C8B-B14F-4D97-AF65-F5344CB8AC3E}">
        <p14:creationId xmlns:p14="http://schemas.microsoft.com/office/powerpoint/2010/main" val="8073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4D92C1D-AEE3-4ECD-9561-53E8653D93C2}"/>
              </a:ext>
            </a:extLst>
          </p:cNvPr>
          <p:cNvSpPr txBox="1"/>
          <p:nvPr/>
        </p:nvSpPr>
        <p:spPr>
          <a:xfrm>
            <a:off x="7681458" y="1056561"/>
            <a:ext cx="2620526" cy="707886"/>
          </a:xfrm>
          <a:prstGeom prst="rect">
            <a:avLst/>
          </a:prstGeom>
          <a:noFill/>
        </p:spPr>
        <p:txBody>
          <a:bodyPr wrap="none" rtlCol="0">
            <a:spAutoFit/>
          </a:bodyPr>
          <a:lstStyle/>
          <a:p>
            <a:r>
              <a:rPr lang="en-US" sz="4000" dirty="0"/>
              <a:t>POWER SET</a:t>
            </a:r>
          </a:p>
        </p:txBody>
      </p:sp>
      <p:sp>
        <p:nvSpPr>
          <p:cNvPr id="30" name="TextBox 29">
            <a:extLst>
              <a:ext uri="{FF2B5EF4-FFF2-40B4-BE49-F238E27FC236}">
                <a16:creationId xmlns:a16="http://schemas.microsoft.com/office/drawing/2014/main" id="{529F614D-84F5-45A3-BCDB-CC9A5D350D12}"/>
              </a:ext>
            </a:extLst>
          </p:cNvPr>
          <p:cNvSpPr txBox="1"/>
          <p:nvPr/>
        </p:nvSpPr>
        <p:spPr>
          <a:xfrm>
            <a:off x="1293990" y="1056561"/>
            <a:ext cx="1577676" cy="461665"/>
          </a:xfrm>
          <a:prstGeom prst="rect">
            <a:avLst/>
          </a:prstGeom>
          <a:noFill/>
        </p:spPr>
        <p:txBody>
          <a:bodyPr wrap="none" rtlCol="0">
            <a:spAutoFit/>
          </a:bodyPr>
          <a:lstStyle/>
          <a:p>
            <a:r>
              <a:rPr lang="en-US" sz="2400" dirty="0"/>
              <a:t>A = {a, b, c}</a:t>
            </a:r>
          </a:p>
        </p:txBody>
      </p:sp>
      <p:sp>
        <p:nvSpPr>
          <p:cNvPr id="32" name="TextBox 31">
            <a:extLst>
              <a:ext uri="{FF2B5EF4-FFF2-40B4-BE49-F238E27FC236}">
                <a16:creationId xmlns:a16="http://schemas.microsoft.com/office/drawing/2014/main" id="{F0F7D9C3-4FBF-44C2-B084-01B3050E7A6A}"/>
              </a:ext>
            </a:extLst>
          </p:cNvPr>
          <p:cNvSpPr txBox="1"/>
          <p:nvPr/>
        </p:nvSpPr>
        <p:spPr>
          <a:xfrm>
            <a:off x="1294842" y="2320885"/>
            <a:ext cx="3278462" cy="1200329"/>
          </a:xfrm>
          <a:prstGeom prst="rect">
            <a:avLst/>
          </a:prstGeom>
          <a:noFill/>
        </p:spPr>
        <p:txBody>
          <a:bodyPr wrap="none" rtlCol="0">
            <a:spAutoFit/>
          </a:bodyPr>
          <a:lstStyle/>
          <a:p>
            <a:pPr>
              <a:tabLst>
                <a:tab pos="1028700" algn="l"/>
              </a:tabLst>
            </a:pPr>
            <a:r>
              <a:rPr lang="en-US" sz="2400" dirty="0"/>
              <a:t> </a:t>
            </a:r>
            <a:r>
              <a:rPr lang="en-US" sz="2400" b="1" dirty="0"/>
              <a:t>P</a:t>
            </a:r>
            <a:r>
              <a:rPr lang="en-US" sz="2400" dirty="0"/>
              <a:t>(A) = {	{}, {a}, {b}, {c}, </a:t>
            </a:r>
          </a:p>
          <a:p>
            <a:pPr>
              <a:tabLst>
                <a:tab pos="1028700" algn="l"/>
              </a:tabLst>
            </a:pPr>
            <a:r>
              <a:rPr lang="en-US" sz="2400" dirty="0"/>
              <a:t>	{</a:t>
            </a:r>
            <a:r>
              <a:rPr lang="en-US" sz="2400" dirty="0" err="1"/>
              <a:t>a,b</a:t>
            </a:r>
            <a:r>
              <a:rPr lang="en-US" sz="2400" dirty="0"/>
              <a:t>}, {</a:t>
            </a:r>
            <a:r>
              <a:rPr lang="en-US" sz="2400" dirty="0" err="1"/>
              <a:t>a,c</a:t>
            </a:r>
            <a:r>
              <a:rPr lang="en-US" sz="2400" dirty="0"/>
              <a:t>}, {</a:t>
            </a:r>
            <a:r>
              <a:rPr lang="en-US" sz="2400" dirty="0" err="1"/>
              <a:t>b,c</a:t>
            </a:r>
            <a:r>
              <a:rPr lang="en-US" sz="2400" dirty="0"/>
              <a:t>},</a:t>
            </a:r>
          </a:p>
          <a:p>
            <a:pPr>
              <a:tabLst>
                <a:tab pos="1028700" algn="l"/>
              </a:tabLst>
            </a:pPr>
            <a:r>
              <a:rPr lang="en-US" sz="2400" dirty="0"/>
              <a:t>	{</a:t>
            </a:r>
            <a:r>
              <a:rPr lang="en-US" sz="2400" dirty="0" err="1"/>
              <a:t>a,b,c</a:t>
            </a:r>
            <a:r>
              <a:rPr lang="en-US" sz="2400" dirty="0"/>
              <a:t>}}</a:t>
            </a:r>
          </a:p>
        </p:txBody>
      </p:sp>
    </p:spTree>
    <p:extLst>
      <p:ext uri="{BB962C8B-B14F-4D97-AF65-F5344CB8AC3E}">
        <p14:creationId xmlns:p14="http://schemas.microsoft.com/office/powerpoint/2010/main" val="152749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285313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4624FB2-F9AE-4BF6-93A2-0C8CBCC70FB4}"/>
              </a:ext>
            </a:extLst>
          </p:cNvPr>
          <p:cNvSpPr/>
          <p:nvPr/>
        </p:nvSpPr>
        <p:spPr>
          <a:xfrm>
            <a:off x="1019175" y="1057275"/>
            <a:ext cx="2809875" cy="280987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007B174-7299-498C-AD47-155F11068881}"/>
              </a:ext>
            </a:extLst>
          </p:cNvPr>
          <p:cNvSpPr/>
          <p:nvPr/>
        </p:nvSpPr>
        <p:spPr>
          <a:xfrm>
            <a:off x="4106678" y="1057274"/>
            <a:ext cx="2809875" cy="280987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0426" y="193143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5256952"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5683370"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47495" y="271462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5768279"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5641165"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21093" y="230076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6176461"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5156990"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5234490"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4663683" y="1936193"/>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4660752" y="2719386"/>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4234350" y="2305525"/>
            <a:ext cx="340158" cy="369332"/>
          </a:xfrm>
          <a:prstGeom prst="rect">
            <a:avLst/>
          </a:prstGeom>
          <a:noFill/>
        </p:spPr>
        <p:txBody>
          <a:bodyPr wrap="none" rtlCol="0">
            <a:spAutoFit/>
          </a:bodyPr>
          <a:lstStyle/>
          <a:p>
            <a:r>
              <a:rPr lang="en-US" dirty="0"/>
              <a:t>Q</a:t>
            </a:r>
          </a:p>
        </p:txBody>
      </p:sp>
      <p:sp>
        <p:nvSpPr>
          <p:cNvPr id="24" name="TextBox 23">
            <a:extLst>
              <a:ext uri="{FF2B5EF4-FFF2-40B4-BE49-F238E27FC236}">
                <a16:creationId xmlns:a16="http://schemas.microsoft.com/office/drawing/2014/main" id="{4DCD5A9A-7B95-4EAF-BA07-3B5DB7DD838C}"/>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25" name="TextBox 24">
            <a:extLst>
              <a:ext uri="{FF2B5EF4-FFF2-40B4-BE49-F238E27FC236}">
                <a16:creationId xmlns:a16="http://schemas.microsoft.com/office/drawing/2014/main" id="{9864CE21-84AF-4D03-884D-2B43B9ED1958}"/>
              </a:ext>
            </a:extLst>
          </p:cNvPr>
          <p:cNvSpPr txBox="1"/>
          <p:nvPr/>
        </p:nvSpPr>
        <p:spPr>
          <a:xfrm>
            <a:off x="4565161"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2791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4624FB2-F9AE-4BF6-93A2-0C8CBCC70FB4}"/>
              </a:ext>
            </a:extLst>
          </p:cNvPr>
          <p:cNvSpPr/>
          <p:nvPr/>
        </p:nvSpPr>
        <p:spPr>
          <a:xfrm>
            <a:off x="1019175" y="1057275"/>
            <a:ext cx="2809875" cy="280987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007B174-7299-498C-AD47-155F11068881}"/>
              </a:ext>
            </a:extLst>
          </p:cNvPr>
          <p:cNvSpPr/>
          <p:nvPr/>
        </p:nvSpPr>
        <p:spPr>
          <a:xfrm>
            <a:off x="4106678" y="1057274"/>
            <a:ext cx="2809875" cy="280987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0426" y="193143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5256952"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5683370"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47495" y="271462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5768279"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5641165"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21093" y="230076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6176461"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5156990"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5234490"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4663683" y="1936193"/>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4660752" y="2719386"/>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4234350" y="2305525"/>
            <a:ext cx="340158" cy="369332"/>
          </a:xfrm>
          <a:prstGeom prst="rect">
            <a:avLst/>
          </a:prstGeom>
          <a:noFill/>
        </p:spPr>
        <p:txBody>
          <a:bodyPr wrap="none" rtlCol="0">
            <a:spAutoFit/>
          </a:bodyPr>
          <a:lstStyle/>
          <a:p>
            <a:r>
              <a:rPr lang="en-US" dirty="0"/>
              <a:t>Q</a:t>
            </a:r>
          </a:p>
        </p:txBody>
      </p:sp>
      <p:sp>
        <p:nvSpPr>
          <p:cNvPr id="24" name="TextBox 23">
            <a:extLst>
              <a:ext uri="{FF2B5EF4-FFF2-40B4-BE49-F238E27FC236}">
                <a16:creationId xmlns:a16="http://schemas.microsoft.com/office/drawing/2014/main" id="{BD3B3A56-64E1-4910-A053-1C6615A6E7D4}"/>
              </a:ext>
            </a:extLst>
          </p:cNvPr>
          <p:cNvSpPr txBox="1"/>
          <p:nvPr/>
        </p:nvSpPr>
        <p:spPr>
          <a:xfrm>
            <a:off x="2578407" y="4648676"/>
            <a:ext cx="1987275" cy="461665"/>
          </a:xfrm>
          <a:prstGeom prst="rect">
            <a:avLst/>
          </a:prstGeom>
          <a:noFill/>
        </p:spPr>
        <p:txBody>
          <a:bodyPr wrap="none" rtlCol="0">
            <a:spAutoFit/>
          </a:bodyPr>
          <a:lstStyle/>
          <a:p>
            <a:r>
              <a:rPr lang="en-US" sz="2400" dirty="0"/>
              <a:t>No duplicates!</a:t>
            </a:r>
          </a:p>
        </p:txBody>
      </p:sp>
      <p:sp>
        <p:nvSpPr>
          <p:cNvPr id="26" name="TextBox 25">
            <a:extLst>
              <a:ext uri="{FF2B5EF4-FFF2-40B4-BE49-F238E27FC236}">
                <a16:creationId xmlns:a16="http://schemas.microsoft.com/office/drawing/2014/main" id="{F84807C4-8B0F-42C0-8EAC-6B206C9ACE7D}"/>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27" name="TextBox 26">
            <a:extLst>
              <a:ext uri="{FF2B5EF4-FFF2-40B4-BE49-F238E27FC236}">
                <a16:creationId xmlns:a16="http://schemas.microsoft.com/office/drawing/2014/main" id="{76AFFE6E-9D16-43DC-B92D-E6D59382130D}"/>
              </a:ext>
            </a:extLst>
          </p:cNvPr>
          <p:cNvSpPr txBox="1"/>
          <p:nvPr/>
        </p:nvSpPr>
        <p:spPr>
          <a:xfrm>
            <a:off x="4565161"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167320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4624FB2-F9AE-4BF6-93A2-0C8CBCC70FB4}"/>
              </a:ext>
            </a:extLst>
          </p:cNvPr>
          <p:cNvSpPr/>
          <p:nvPr/>
        </p:nvSpPr>
        <p:spPr>
          <a:xfrm>
            <a:off x="1019175" y="1057275"/>
            <a:ext cx="2809875" cy="280987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007B174-7299-498C-AD47-155F11068881}"/>
              </a:ext>
            </a:extLst>
          </p:cNvPr>
          <p:cNvSpPr/>
          <p:nvPr/>
        </p:nvSpPr>
        <p:spPr>
          <a:xfrm>
            <a:off x="4106678" y="1057274"/>
            <a:ext cx="2809875" cy="280987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0426" y="193143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5256952"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5683370"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47495" y="271462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5768279"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5641165"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21093" y="230076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6176461"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5156990"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5234490"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4663683" y="1936193"/>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4660752" y="2719386"/>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4234350" y="2305525"/>
            <a:ext cx="340158" cy="369332"/>
          </a:xfrm>
          <a:prstGeom prst="rect">
            <a:avLst/>
          </a:prstGeom>
          <a:noFill/>
        </p:spPr>
        <p:txBody>
          <a:bodyPr wrap="none" rtlCol="0">
            <a:spAutoFit/>
          </a:bodyPr>
          <a:lstStyle/>
          <a:p>
            <a:r>
              <a:rPr lang="en-US" dirty="0"/>
              <a:t>Q</a:t>
            </a:r>
          </a:p>
        </p:txBody>
      </p:sp>
      <p:sp>
        <p:nvSpPr>
          <p:cNvPr id="24" name="TextBox 23">
            <a:extLst>
              <a:ext uri="{FF2B5EF4-FFF2-40B4-BE49-F238E27FC236}">
                <a16:creationId xmlns:a16="http://schemas.microsoft.com/office/drawing/2014/main" id="{BD3B3A56-64E1-4910-A053-1C6615A6E7D4}"/>
              </a:ext>
            </a:extLst>
          </p:cNvPr>
          <p:cNvSpPr txBox="1"/>
          <p:nvPr/>
        </p:nvSpPr>
        <p:spPr>
          <a:xfrm>
            <a:off x="2578407" y="4648676"/>
            <a:ext cx="1987275" cy="461665"/>
          </a:xfrm>
          <a:prstGeom prst="rect">
            <a:avLst/>
          </a:prstGeom>
          <a:noFill/>
        </p:spPr>
        <p:txBody>
          <a:bodyPr wrap="none" rtlCol="0">
            <a:spAutoFit/>
          </a:bodyPr>
          <a:lstStyle/>
          <a:p>
            <a:r>
              <a:rPr lang="en-US" sz="2400" dirty="0"/>
              <a:t>No duplicates!</a:t>
            </a:r>
          </a:p>
        </p:txBody>
      </p:sp>
      <p:sp>
        <p:nvSpPr>
          <p:cNvPr id="25" name="TextBox 24">
            <a:extLst>
              <a:ext uri="{FF2B5EF4-FFF2-40B4-BE49-F238E27FC236}">
                <a16:creationId xmlns:a16="http://schemas.microsoft.com/office/drawing/2014/main" id="{1E2E43C7-6159-4CA3-9632-B726126493A9}"/>
              </a:ext>
            </a:extLst>
          </p:cNvPr>
          <p:cNvSpPr txBox="1"/>
          <p:nvPr/>
        </p:nvSpPr>
        <p:spPr>
          <a:xfrm>
            <a:off x="2579259" y="5280838"/>
            <a:ext cx="1780231" cy="461665"/>
          </a:xfrm>
          <a:prstGeom prst="rect">
            <a:avLst/>
          </a:prstGeom>
          <a:noFill/>
        </p:spPr>
        <p:txBody>
          <a:bodyPr wrap="none" rtlCol="0">
            <a:spAutoFit/>
          </a:bodyPr>
          <a:lstStyle/>
          <a:p>
            <a:r>
              <a:rPr lang="en-US" sz="2400" dirty="0"/>
              <a:t>No ordering!</a:t>
            </a:r>
          </a:p>
        </p:txBody>
      </p:sp>
      <p:sp>
        <p:nvSpPr>
          <p:cNvPr id="26" name="TextBox 25">
            <a:extLst>
              <a:ext uri="{FF2B5EF4-FFF2-40B4-BE49-F238E27FC236}">
                <a16:creationId xmlns:a16="http://schemas.microsoft.com/office/drawing/2014/main" id="{F84807C4-8B0F-42C0-8EAC-6B206C9ACE7D}"/>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27" name="TextBox 26">
            <a:extLst>
              <a:ext uri="{FF2B5EF4-FFF2-40B4-BE49-F238E27FC236}">
                <a16:creationId xmlns:a16="http://schemas.microsoft.com/office/drawing/2014/main" id="{76AFFE6E-9D16-43DC-B92D-E6D59382130D}"/>
              </a:ext>
            </a:extLst>
          </p:cNvPr>
          <p:cNvSpPr txBox="1"/>
          <p:nvPr/>
        </p:nvSpPr>
        <p:spPr>
          <a:xfrm>
            <a:off x="4565161"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271529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4624FB2-F9AE-4BF6-93A2-0C8CBCC70FB4}"/>
              </a:ext>
            </a:extLst>
          </p:cNvPr>
          <p:cNvSpPr/>
          <p:nvPr/>
        </p:nvSpPr>
        <p:spPr>
          <a:xfrm>
            <a:off x="1019175" y="1057275"/>
            <a:ext cx="2809875" cy="280987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007B174-7299-498C-AD47-155F11068881}"/>
              </a:ext>
            </a:extLst>
          </p:cNvPr>
          <p:cNvSpPr/>
          <p:nvPr/>
        </p:nvSpPr>
        <p:spPr>
          <a:xfrm>
            <a:off x="4106678" y="1057274"/>
            <a:ext cx="2809875" cy="280987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0426" y="193143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5256952"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5683370"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47495" y="271462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5768279"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5641165"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21093" y="230076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6176461"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5156990"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5234490"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4663683" y="1936193"/>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4660752" y="2719386"/>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4234350" y="2305525"/>
            <a:ext cx="340158" cy="369332"/>
          </a:xfrm>
          <a:prstGeom prst="rect">
            <a:avLst/>
          </a:prstGeom>
          <a:noFill/>
        </p:spPr>
        <p:txBody>
          <a:bodyPr wrap="none" rtlCol="0">
            <a:spAutoFit/>
          </a:bodyPr>
          <a:lstStyle/>
          <a:p>
            <a:r>
              <a:rPr lang="en-US" dirty="0"/>
              <a:t>Q</a:t>
            </a:r>
          </a:p>
        </p:txBody>
      </p:sp>
      <p:sp>
        <p:nvSpPr>
          <p:cNvPr id="24" name="TextBox 23">
            <a:extLst>
              <a:ext uri="{FF2B5EF4-FFF2-40B4-BE49-F238E27FC236}">
                <a16:creationId xmlns:a16="http://schemas.microsoft.com/office/drawing/2014/main" id="{13AE8866-365A-4A8A-89D7-8E65E44C9D95}"/>
              </a:ext>
            </a:extLst>
          </p:cNvPr>
          <p:cNvSpPr txBox="1"/>
          <p:nvPr/>
        </p:nvSpPr>
        <p:spPr>
          <a:xfrm>
            <a:off x="1293990" y="4648676"/>
            <a:ext cx="3728328" cy="461665"/>
          </a:xfrm>
          <a:prstGeom prst="rect">
            <a:avLst/>
          </a:prstGeom>
          <a:noFill/>
        </p:spPr>
        <p:txBody>
          <a:bodyPr wrap="none" rtlCol="0">
            <a:spAutoFit/>
          </a:bodyPr>
          <a:lstStyle/>
          <a:p>
            <a:r>
              <a:rPr lang="en-US" sz="2400" dirty="0"/>
              <a:t>A = {A, k, C, B, h, Q, </a:t>
            </a:r>
            <a:r>
              <a:rPr lang="en-US" sz="2400" dirty="0" err="1"/>
              <a:t>i</a:t>
            </a:r>
            <a:r>
              <a:rPr lang="en-US" sz="2400" dirty="0"/>
              <a:t>, F, e, N}</a:t>
            </a:r>
          </a:p>
        </p:txBody>
      </p:sp>
      <p:sp>
        <p:nvSpPr>
          <p:cNvPr id="26" name="TextBox 25">
            <a:extLst>
              <a:ext uri="{FF2B5EF4-FFF2-40B4-BE49-F238E27FC236}">
                <a16:creationId xmlns:a16="http://schemas.microsoft.com/office/drawing/2014/main" id="{01F8732D-9DF5-4CA1-A6E2-37275793A60F}"/>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27" name="TextBox 26">
            <a:extLst>
              <a:ext uri="{FF2B5EF4-FFF2-40B4-BE49-F238E27FC236}">
                <a16:creationId xmlns:a16="http://schemas.microsoft.com/office/drawing/2014/main" id="{40EFD92A-E4E8-43BA-9DB1-8795828846BE}"/>
              </a:ext>
            </a:extLst>
          </p:cNvPr>
          <p:cNvSpPr txBox="1"/>
          <p:nvPr/>
        </p:nvSpPr>
        <p:spPr>
          <a:xfrm>
            <a:off x="4565161"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79426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4624FB2-F9AE-4BF6-93A2-0C8CBCC70FB4}"/>
              </a:ext>
            </a:extLst>
          </p:cNvPr>
          <p:cNvSpPr/>
          <p:nvPr/>
        </p:nvSpPr>
        <p:spPr>
          <a:xfrm>
            <a:off x="1019175" y="1057275"/>
            <a:ext cx="2809875" cy="280987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007B174-7299-498C-AD47-155F11068881}"/>
              </a:ext>
            </a:extLst>
          </p:cNvPr>
          <p:cNvSpPr/>
          <p:nvPr/>
        </p:nvSpPr>
        <p:spPr>
          <a:xfrm>
            <a:off x="4106678" y="1057274"/>
            <a:ext cx="2809875" cy="280987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0426" y="193143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5256952"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5683370"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47495" y="271462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5768279"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5641165"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21093" y="230076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6176461"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5156990"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5234490"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4663683" y="1936193"/>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4660752" y="2719386"/>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4234350" y="2305525"/>
            <a:ext cx="340158" cy="369332"/>
          </a:xfrm>
          <a:prstGeom prst="rect">
            <a:avLst/>
          </a:prstGeom>
          <a:noFill/>
        </p:spPr>
        <p:txBody>
          <a:bodyPr wrap="none" rtlCol="0">
            <a:spAutoFit/>
          </a:bodyPr>
          <a:lstStyle/>
          <a:p>
            <a:r>
              <a:rPr lang="en-US" dirty="0"/>
              <a:t>Q</a:t>
            </a:r>
          </a:p>
        </p:txBody>
      </p:sp>
      <p:sp>
        <p:nvSpPr>
          <p:cNvPr id="24" name="TextBox 23">
            <a:extLst>
              <a:ext uri="{FF2B5EF4-FFF2-40B4-BE49-F238E27FC236}">
                <a16:creationId xmlns:a16="http://schemas.microsoft.com/office/drawing/2014/main" id="{13AE8866-365A-4A8A-89D7-8E65E44C9D95}"/>
              </a:ext>
            </a:extLst>
          </p:cNvPr>
          <p:cNvSpPr txBox="1"/>
          <p:nvPr/>
        </p:nvSpPr>
        <p:spPr>
          <a:xfrm>
            <a:off x="1293990" y="4648676"/>
            <a:ext cx="3728328" cy="461665"/>
          </a:xfrm>
          <a:prstGeom prst="rect">
            <a:avLst/>
          </a:prstGeom>
          <a:noFill/>
        </p:spPr>
        <p:txBody>
          <a:bodyPr wrap="none" rtlCol="0">
            <a:spAutoFit/>
          </a:bodyPr>
          <a:lstStyle/>
          <a:p>
            <a:r>
              <a:rPr lang="en-US" sz="2400" dirty="0"/>
              <a:t>A = {A, k, C, B, h, Q, </a:t>
            </a:r>
            <a:r>
              <a:rPr lang="en-US" sz="2400" dirty="0" err="1"/>
              <a:t>i</a:t>
            </a:r>
            <a:r>
              <a:rPr lang="en-US" sz="2400" dirty="0"/>
              <a:t>, F, e, N}</a:t>
            </a:r>
          </a:p>
        </p:txBody>
      </p:sp>
      <p:sp>
        <p:nvSpPr>
          <p:cNvPr id="26" name="TextBox 25">
            <a:extLst>
              <a:ext uri="{FF2B5EF4-FFF2-40B4-BE49-F238E27FC236}">
                <a16:creationId xmlns:a16="http://schemas.microsoft.com/office/drawing/2014/main" id="{01F8732D-9DF5-4CA1-A6E2-37275793A60F}"/>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27" name="TextBox 26">
            <a:extLst>
              <a:ext uri="{FF2B5EF4-FFF2-40B4-BE49-F238E27FC236}">
                <a16:creationId xmlns:a16="http://schemas.microsoft.com/office/drawing/2014/main" id="{40EFD92A-E4E8-43BA-9DB1-8795828846BE}"/>
              </a:ext>
            </a:extLst>
          </p:cNvPr>
          <p:cNvSpPr txBox="1"/>
          <p:nvPr/>
        </p:nvSpPr>
        <p:spPr>
          <a:xfrm>
            <a:off x="4565161" y="785305"/>
            <a:ext cx="407483" cy="584775"/>
          </a:xfrm>
          <a:prstGeom prst="rect">
            <a:avLst/>
          </a:prstGeom>
          <a:noFill/>
        </p:spPr>
        <p:txBody>
          <a:bodyPr wrap="none" rtlCol="0">
            <a:spAutoFit/>
          </a:bodyPr>
          <a:lstStyle/>
          <a:p>
            <a:r>
              <a:rPr lang="en-US" sz="3200" dirty="0"/>
              <a:t>B</a:t>
            </a:r>
          </a:p>
        </p:txBody>
      </p:sp>
      <p:sp>
        <p:nvSpPr>
          <p:cNvPr id="28" name="TextBox 27">
            <a:extLst>
              <a:ext uri="{FF2B5EF4-FFF2-40B4-BE49-F238E27FC236}">
                <a16:creationId xmlns:a16="http://schemas.microsoft.com/office/drawing/2014/main" id="{4540DB77-DE68-44C0-990F-41D0227CA725}"/>
              </a:ext>
            </a:extLst>
          </p:cNvPr>
          <p:cNvSpPr txBox="1"/>
          <p:nvPr/>
        </p:nvSpPr>
        <p:spPr>
          <a:xfrm>
            <a:off x="1293990" y="5387099"/>
            <a:ext cx="3721916" cy="461665"/>
          </a:xfrm>
          <a:prstGeom prst="rect">
            <a:avLst/>
          </a:prstGeom>
          <a:noFill/>
        </p:spPr>
        <p:txBody>
          <a:bodyPr wrap="none" rtlCol="0">
            <a:spAutoFit/>
          </a:bodyPr>
          <a:lstStyle/>
          <a:p>
            <a:r>
              <a:rPr lang="en-US" sz="2400" dirty="0"/>
              <a:t>A = {k, h, F, A, C, e, N, Q, B, </a:t>
            </a:r>
            <a:r>
              <a:rPr lang="en-US" sz="2400" dirty="0" err="1"/>
              <a:t>i</a:t>
            </a:r>
            <a:r>
              <a:rPr lang="en-US" sz="2400" dirty="0"/>
              <a:t>}</a:t>
            </a:r>
          </a:p>
        </p:txBody>
      </p:sp>
    </p:spTree>
    <p:extLst>
      <p:ext uri="{BB962C8B-B14F-4D97-AF65-F5344CB8AC3E}">
        <p14:creationId xmlns:p14="http://schemas.microsoft.com/office/powerpoint/2010/main" val="182590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4624FB2-F9AE-4BF6-93A2-0C8CBCC70FB4}"/>
              </a:ext>
            </a:extLst>
          </p:cNvPr>
          <p:cNvSpPr/>
          <p:nvPr/>
        </p:nvSpPr>
        <p:spPr>
          <a:xfrm>
            <a:off x="1019175" y="1057275"/>
            <a:ext cx="2809875" cy="280987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007B174-7299-498C-AD47-155F11068881}"/>
              </a:ext>
            </a:extLst>
          </p:cNvPr>
          <p:cNvSpPr/>
          <p:nvPr/>
        </p:nvSpPr>
        <p:spPr>
          <a:xfrm>
            <a:off x="4106678" y="1057274"/>
            <a:ext cx="2809875" cy="280987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0426" y="1931432"/>
            <a:ext cx="317716"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1C38F4A6-7A73-4752-8B59-144F9534AF85}"/>
              </a:ext>
            </a:extLst>
          </p:cNvPr>
          <p:cNvSpPr txBox="1"/>
          <p:nvPr/>
        </p:nvSpPr>
        <p:spPr>
          <a:xfrm>
            <a:off x="5256952" y="2455603"/>
            <a:ext cx="306494" cy="369332"/>
          </a:xfrm>
          <a:prstGeom prst="rect">
            <a:avLst/>
          </a:prstGeom>
          <a:noFill/>
        </p:spPr>
        <p:txBody>
          <a:bodyPr wrap="none" rtlCol="0">
            <a:spAutoFit/>
          </a:bodyPr>
          <a:lstStyle/>
          <a:p>
            <a:r>
              <a:rPr lang="en-US" dirty="0"/>
              <a:t>d</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9" name="TextBox 8">
            <a:extLst>
              <a:ext uri="{FF2B5EF4-FFF2-40B4-BE49-F238E27FC236}">
                <a16:creationId xmlns:a16="http://schemas.microsoft.com/office/drawing/2014/main" id="{7BD34779-5B91-4740-84DD-22F0ACA45D13}"/>
              </a:ext>
            </a:extLst>
          </p:cNvPr>
          <p:cNvSpPr txBox="1"/>
          <p:nvPr/>
        </p:nvSpPr>
        <p:spPr>
          <a:xfrm>
            <a:off x="5683370" y="2171105"/>
            <a:ext cx="290464"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47495" y="2714625"/>
            <a:ext cx="237566" cy="369332"/>
          </a:xfrm>
          <a:prstGeom prst="rect">
            <a:avLst/>
          </a:prstGeom>
          <a:noFill/>
        </p:spPr>
        <p:txBody>
          <a:bodyPr wrap="none" rtlCol="0">
            <a:spAutoFit/>
          </a:bodyPr>
          <a:lstStyle/>
          <a:p>
            <a:r>
              <a:rPr lang="en-US" dirty="0" err="1"/>
              <a:t>i</a:t>
            </a:r>
            <a:endParaRPr lang="en-US" dirty="0"/>
          </a:p>
        </p:txBody>
      </p:sp>
      <p:sp>
        <p:nvSpPr>
          <p:cNvPr id="13" name="TextBox 12">
            <a:extLst>
              <a:ext uri="{FF2B5EF4-FFF2-40B4-BE49-F238E27FC236}">
                <a16:creationId xmlns:a16="http://schemas.microsoft.com/office/drawing/2014/main" id="{9B9B7DD0-D608-401A-A9A0-672CA8D29AE1}"/>
              </a:ext>
            </a:extLst>
          </p:cNvPr>
          <p:cNvSpPr txBox="1"/>
          <p:nvPr/>
        </p:nvSpPr>
        <p:spPr>
          <a:xfrm>
            <a:off x="5768279" y="1429524"/>
            <a:ext cx="258404" cy="369332"/>
          </a:xfrm>
          <a:prstGeom prst="rect">
            <a:avLst/>
          </a:prstGeom>
          <a:noFill/>
        </p:spPr>
        <p:txBody>
          <a:bodyPr wrap="none" rtlCol="0">
            <a:spAutoFit/>
          </a:bodyPr>
          <a:lstStyle/>
          <a:p>
            <a:r>
              <a:rPr lang="en-US" dirty="0"/>
              <a:t>J</a:t>
            </a:r>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5" name="TextBox 14">
            <a:extLst>
              <a:ext uri="{FF2B5EF4-FFF2-40B4-BE49-F238E27FC236}">
                <a16:creationId xmlns:a16="http://schemas.microsoft.com/office/drawing/2014/main" id="{E84A3BDF-1E11-4E5A-A539-3B064455B157}"/>
              </a:ext>
            </a:extLst>
          </p:cNvPr>
          <p:cNvSpPr txBox="1"/>
          <p:nvPr/>
        </p:nvSpPr>
        <p:spPr>
          <a:xfrm>
            <a:off x="5641165" y="3019127"/>
            <a:ext cx="369012" cy="369332"/>
          </a:xfrm>
          <a:prstGeom prst="rect">
            <a:avLst/>
          </a:prstGeom>
          <a:noFill/>
        </p:spPr>
        <p:txBody>
          <a:bodyPr wrap="none" rtlCol="0">
            <a:spAutoFit/>
          </a:bodyPr>
          <a:lstStyle/>
          <a:p>
            <a:r>
              <a:rPr lang="en-US" dirty="0"/>
              <a:t>m</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21093" y="2300764"/>
            <a:ext cx="340158" cy="369332"/>
          </a:xfrm>
          <a:prstGeom prst="rect">
            <a:avLst/>
          </a:prstGeom>
          <a:noFill/>
        </p:spPr>
        <p:txBody>
          <a:bodyPr wrap="none" rtlCol="0">
            <a:spAutoFit/>
          </a:bodyPr>
          <a:lstStyle/>
          <a:p>
            <a:r>
              <a:rPr lang="en-US" dirty="0"/>
              <a:t>Q</a:t>
            </a:r>
          </a:p>
        </p:txBody>
      </p:sp>
      <p:sp>
        <p:nvSpPr>
          <p:cNvPr id="18" name="TextBox 17">
            <a:extLst>
              <a:ext uri="{FF2B5EF4-FFF2-40B4-BE49-F238E27FC236}">
                <a16:creationId xmlns:a16="http://schemas.microsoft.com/office/drawing/2014/main" id="{647561E5-168D-4B4A-B40A-686002DA7135}"/>
              </a:ext>
            </a:extLst>
          </p:cNvPr>
          <p:cNvSpPr txBox="1"/>
          <p:nvPr/>
        </p:nvSpPr>
        <p:spPr>
          <a:xfrm>
            <a:off x="6176461" y="2300764"/>
            <a:ext cx="389850" cy="369332"/>
          </a:xfrm>
          <a:prstGeom prst="rect">
            <a:avLst/>
          </a:prstGeom>
          <a:noFill/>
        </p:spPr>
        <p:txBody>
          <a:bodyPr wrap="none" rtlCol="0">
            <a:spAutoFit/>
          </a:bodyPr>
          <a:lstStyle/>
          <a:p>
            <a:r>
              <a:rPr lang="en-US" dirty="0"/>
              <a:t>W</a:t>
            </a:r>
          </a:p>
        </p:txBody>
      </p:sp>
      <p:sp>
        <p:nvSpPr>
          <p:cNvPr id="19" name="TextBox 18">
            <a:extLst>
              <a:ext uri="{FF2B5EF4-FFF2-40B4-BE49-F238E27FC236}">
                <a16:creationId xmlns:a16="http://schemas.microsoft.com/office/drawing/2014/main" id="{2537F3C2-F129-4F9B-8D0F-272CB968DF11}"/>
              </a:ext>
            </a:extLst>
          </p:cNvPr>
          <p:cNvSpPr txBox="1"/>
          <p:nvPr/>
        </p:nvSpPr>
        <p:spPr>
          <a:xfrm>
            <a:off x="5156990" y="1244858"/>
            <a:ext cx="292068" cy="369332"/>
          </a:xfrm>
          <a:prstGeom prst="rect">
            <a:avLst/>
          </a:prstGeom>
          <a:noFill/>
        </p:spPr>
        <p:txBody>
          <a:bodyPr wrap="none" rtlCol="0">
            <a:spAutoFit/>
          </a:bodyPr>
          <a:lstStyle/>
          <a:p>
            <a:r>
              <a:rPr lang="en-US" dirty="0"/>
              <a:t>Z</a:t>
            </a:r>
          </a:p>
        </p:txBody>
      </p:sp>
      <p:sp>
        <p:nvSpPr>
          <p:cNvPr id="20" name="TextBox 19">
            <a:extLst>
              <a:ext uri="{FF2B5EF4-FFF2-40B4-BE49-F238E27FC236}">
                <a16:creationId xmlns:a16="http://schemas.microsoft.com/office/drawing/2014/main" id="{4098A383-2509-42DB-A020-350AE1A96FF7}"/>
              </a:ext>
            </a:extLst>
          </p:cNvPr>
          <p:cNvSpPr txBox="1"/>
          <p:nvPr/>
        </p:nvSpPr>
        <p:spPr>
          <a:xfrm>
            <a:off x="5234490" y="3203793"/>
            <a:ext cx="261610" cy="369332"/>
          </a:xfrm>
          <a:prstGeom prst="rect">
            <a:avLst/>
          </a:prstGeom>
          <a:noFill/>
        </p:spPr>
        <p:txBody>
          <a:bodyPr wrap="none" rtlCol="0">
            <a:spAutoFit/>
          </a:bodyPr>
          <a:lstStyle/>
          <a:p>
            <a:r>
              <a:rPr lang="en-US" dirty="0"/>
              <a:t>t</a:t>
            </a:r>
          </a:p>
        </p:txBody>
      </p:sp>
      <p:sp>
        <p:nvSpPr>
          <p:cNvPr id="21" name="TextBox 20">
            <a:extLst>
              <a:ext uri="{FF2B5EF4-FFF2-40B4-BE49-F238E27FC236}">
                <a16:creationId xmlns:a16="http://schemas.microsoft.com/office/drawing/2014/main" id="{5015894C-0E29-4C65-AE98-92ABF28E2DB3}"/>
              </a:ext>
            </a:extLst>
          </p:cNvPr>
          <p:cNvSpPr txBox="1"/>
          <p:nvPr/>
        </p:nvSpPr>
        <p:spPr>
          <a:xfrm>
            <a:off x="4663683" y="1936193"/>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4660752" y="2719386"/>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4234350" y="2305525"/>
            <a:ext cx="340158" cy="369332"/>
          </a:xfrm>
          <a:prstGeom prst="rect">
            <a:avLst/>
          </a:prstGeom>
          <a:noFill/>
        </p:spPr>
        <p:txBody>
          <a:bodyPr wrap="none" rtlCol="0">
            <a:spAutoFit/>
          </a:bodyPr>
          <a:lstStyle/>
          <a:p>
            <a:r>
              <a:rPr lang="en-US" dirty="0"/>
              <a:t>Q</a:t>
            </a:r>
          </a:p>
        </p:txBody>
      </p:sp>
      <p:sp>
        <p:nvSpPr>
          <p:cNvPr id="24" name="TextBox 23">
            <a:extLst>
              <a:ext uri="{FF2B5EF4-FFF2-40B4-BE49-F238E27FC236}">
                <a16:creationId xmlns:a16="http://schemas.microsoft.com/office/drawing/2014/main" id="{13AE8866-365A-4A8A-89D7-8E65E44C9D95}"/>
              </a:ext>
            </a:extLst>
          </p:cNvPr>
          <p:cNvSpPr txBox="1"/>
          <p:nvPr/>
        </p:nvSpPr>
        <p:spPr>
          <a:xfrm>
            <a:off x="2578407" y="4648676"/>
            <a:ext cx="2346796" cy="461665"/>
          </a:xfrm>
          <a:prstGeom prst="rect">
            <a:avLst/>
          </a:prstGeom>
          <a:noFill/>
        </p:spPr>
        <p:txBody>
          <a:bodyPr wrap="none" rtlCol="0">
            <a:spAutoFit/>
          </a:bodyPr>
          <a:lstStyle/>
          <a:p>
            <a:r>
              <a:rPr lang="en-US" sz="2400" dirty="0"/>
              <a:t>Universal set – U</a:t>
            </a:r>
          </a:p>
        </p:txBody>
      </p:sp>
      <p:sp>
        <p:nvSpPr>
          <p:cNvPr id="25" name="TextBox 24">
            <a:extLst>
              <a:ext uri="{FF2B5EF4-FFF2-40B4-BE49-F238E27FC236}">
                <a16:creationId xmlns:a16="http://schemas.microsoft.com/office/drawing/2014/main" id="{CAAA1160-4153-4EA1-83B5-BB9F972C5C7E}"/>
              </a:ext>
            </a:extLst>
          </p:cNvPr>
          <p:cNvSpPr txBox="1"/>
          <p:nvPr/>
        </p:nvSpPr>
        <p:spPr>
          <a:xfrm>
            <a:off x="2579259" y="5280838"/>
            <a:ext cx="1980222" cy="461665"/>
          </a:xfrm>
          <a:prstGeom prst="rect">
            <a:avLst/>
          </a:prstGeom>
          <a:noFill/>
        </p:spPr>
        <p:txBody>
          <a:bodyPr wrap="none" rtlCol="0">
            <a:spAutoFit/>
          </a:bodyPr>
          <a:lstStyle/>
          <a:p>
            <a:r>
              <a:rPr lang="en-US" sz="2400" dirty="0"/>
              <a:t>Empty set – { }</a:t>
            </a:r>
          </a:p>
        </p:txBody>
      </p:sp>
      <p:sp>
        <p:nvSpPr>
          <p:cNvPr id="26" name="TextBox 25">
            <a:extLst>
              <a:ext uri="{FF2B5EF4-FFF2-40B4-BE49-F238E27FC236}">
                <a16:creationId xmlns:a16="http://schemas.microsoft.com/office/drawing/2014/main" id="{74E8FA5D-C2F2-42A5-BEC9-4C6356E876E2}"/>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sp>
        <p:nvSpPr>
          <p:cNvPr id="27" name="TextBox 26">
            <a:extLst>
              <a:ext uri="{FF2B5EF4-FFF2-40B4-BE49-F238E27FC236}">
                <a16:creationId xmlns:a16="http://schemas.microsoft.com/office/drawing/2014/main" id="{6D111BC2-0475-4E73-9F8C-6716CBE778B4}"/>
              </a:ext>
            </a:extLst>
          </p:cNvPr>
          <p:cNvSpPr txBox="1"/>
          <p:nvPr/>
        </p:nvSpPr>
        <p:spPr>
          <a:xfrm>
            <a:off x="4565161" y="785305"/>
            <a:ext cx="407483" cy="584775"/>
          </a:xfrm>
          <a:prstGeom prst="rect">
            <a:avLst/>
          </a:prstGeom>
          <a:noFill/>
        </p:spPr>
        <p:txBody>
          <a:bodyPr wrap="none" rtlCol="0">
            <a:spAutoFit/>
          </a:bodyPr>
          <a:lstStyle/>
          <a:p>
            <a:r>
              <a:rPr lang="en-US" sz="3200" dirty="0"/>
              <a:t>B</a:t>
            </a:r>
          </a:p>
        </p:txBody>
      </p:sp>
    </p:spTree>
    <p:extLst>
      <p:ext uri="{BB962C8B-B14F-4D97-AF65-F5344CB8AC3E}">
        <p14:creationId xmlns:p14="http://schemas.microsoft.com/office/powerpoint/2010/main" val="30902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4624FB2-F9AE-4BF6-93A2-0C8CBCC70FB4}"/>
              </a:ext>
            </a:extLst>
          </p:cNvPr>
          <p:cNvSpPr/>
          <p:nvPr/>
        </p:nvSpPr>
        <p:spPr>
          <a:xfrm>
            <a:off x="1019175" y="1057275"/>
            <a:ext cx="2818472" cy="281847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498A2-3BEF-4605-9227-3954E961860D}"/>
              </a:ext>
            </a:extLst>
          </p:cNvPr>
          <p:cNvSpPr txBox="1"/>
          <p:nvPr/>
        </p:nvSpPr>
        <p:spPr>
          <a:xfrm>
            <a:off x="2223680" y="1244858"/>
            <a:ext cx="317716" cy="369332"/>
          </a:xfrm>
          <a:prstGeom prst="rect">
            <a:avLst/>
          </a:prstGeom>
          <a:noFill/>
        </p:spPr>
        <p:txBody>
          <a:bodyPr wrap="none" rtlCol="0">
            <a:spAutoFit/>
          </a:bodyPr>
          <a:lstStyle/>
          <a:p>
            <a:r>
              <a:rPr lang="en-US" dirty="0"/>
              <a:t>A</a:t>
            </a:r>
          </a:p>
        </p:txBody>
      </p:sp>
      <p:sp>
        <p:nvSpPr>
          <p:cNvPr id="5" name="TextBox 4">
            <a:extLst>
              <a:ext uri="{FF2B5EF4-FFF2-40B4-BE49-F238E27FC236}">
                <a16:creationId xmlns:a16="http://schemas.microsoft.com/office/drawing/2014/main" id="{53342E0D-FB2F-46FF-A69F-4E20596CBBF6}"/>
              </a:ext>
            </a:extLst>
          </p:cNvPr>
          <p:cNvSpPr txBox="1"/>
          <p:nvPr/>
        </p:nvSpPr>
        <p:spPr>
          <a:xfrm>
            <a:off x="3250426" y="1931432"/>
            <a:ext cx="317716" cy="369332"/>
          </a:xfrm>
          <a:prstGeom prst="rect">
            <a:avLst/>
          </a:prstGeom>
          <a:noFill/>
        </p:spPr>
        <p:txBody>
          <a:bodyPr wrap="none" rtlCol="0">
            <a:spAutoFit/>
          </a:bodyPr>
          <a:lstStyle/>
          <a:p>
            <a:r>
              <a:rPr lang="en-US" dirty="0"/>
              <a:t>B</a:t>
            </a:r>
          </a:p>
        </p:txBody>
      </p:sp>
      <p:sp>
        <p:nvSpPr>
          <p:cNvPr id="7" name="TextBox 6">
            <a:extLst>
              <a:ext uri="{FF2B5EF4-FFF2-40B4-BE49-F238E27FC236}">
                <a16:creationId xmlns:a16="http://schemas.microsoft.com/office/drawing/2014/main" id="{523B2EC0-BE2A-4598-BB84-EC3E1EB97C84}"/>
              </a:ext>
            </a:extLst>
          </p:cNvPr>
          <p:cNvSpPr txBox="1"/>
          <p:nvPr/>
        </p:nvSpPr>
        <p:spPr>
          <a:xfrm>
            <a:off x="2317469" y="1804869"/>
            <a:ext cx="274006" cy="366236"/>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96C5BA51-608D-40DB-90AB-293CB4078EED}"/>
              </a:ext>
            </a:extLst>
          </p:cNvPr>
          <p:cNvSpPr txBox="1"/>
          <p:nvPr/>
        </p:nvSpPr>
        <p:spPr>
          <a:xfrm>
            <a:off x="2454472" y="2899291"/>
            <a:ext cx="300082" cy="369332"/>
          </a:xfrm>
          <a:prstGeom prst="rect">
            <a:avLst/>
          </a:prstGeom>
          <a:noFill/>
        </p:spPr>
        <p:txBody>
          <a:bodyPr wrap="none" rtlCol="0">
            <a:spAutoFit/>
          </a:bodyPr>
          <a:lstStyle/>
          <a:p>
            <a:r>
              <a:rPr lang="en-US" dirty="0"/>
              <a:t>e</a:t>
            </a:r>
          </a:p>
        </p:txBody>
      </p:sp>
      <p:sp>
        <p:nvSpPr>
          <p:cNvPr id="10" name="TextBox 9">
            <a:extLst>
              <a:ext uri="{FF2B5EF4-FFF2-40B4-BE49-F238E27FC236}">
                <a16:creationId xmlns:a16="http://schemas.microsoft.com/office/drawing/2014/main" id="{47D65C22-FA4D-4835-B183-849A01481BCD}"/>
              </a:ext>
            </a:extLst>
          </p:cNvPr>
          <p:cNvSpPr txBox="1"/>
          <p:nvPr/>
        </p:nvSpPr>
        <p:spPr>
          <a:xfrm>
            <a:off x="1587894" y="2899291"/>
            <a:ext cx="290464" cy="369332"/>
          </a:xfrm>
          <a:prstGeom prst="rect">
            <a:avLst/>
          </a:prstGeom>
          <a:noFill/>
        </p:spPr>
        <p:txBody>
          <a:bodyPr wrap="none" rtlCol="0">
            <a:spAutoFit/>
          </a:bodyPr>
          <a:lstStyle/>
          <a:p>
            <a:r>
              <a:rPr lang="en-US" dirty="0"/>
              <a:t>F</a:t>
            </a:r>
          </a:p>
        </p:txBody>
      </p:sp>
      <p:sp>
        <p:nvSpPr>
          <p:cNvPr id="11" name="TextBox 10">
            <a:extLst>
              <a:ext uri="{FF2B5EF4-FFF2-40B4-BE49-F238E27FC236}">
                <a16:creationId xmlns:a16="http://schemas.microsoft.com/office/drawing/2014/main" id="{85CE838F-B56E-4277-85D4-338EE19A31EF}"/>
              </a:ext>
            </a:extLst>
          </p:cNvPr>
          <p:cNvSpPr txBox="1"/>
          <p:nvPr/>
        </p:nvSpPr>
        <p:spPr>
          <a:xfrm>
            <a:off x="1768583" y="2041446"/>
            <a:ext cx="317716" cy="369332"/>
          </a:xfrm>
          <a:prstGeom prst="rect">
            <a:avLst/>
          </a:prstGeom>
          <a:noFill/>
        </p:spPr>
        <p:txBody>
          <a:bodyPr wrap="none" rtlCol="0">
            <a:spAutoFit/>
          </a:bodyPr>
          <a:lstStyle/>
          <a:p>
            <a:r>
              <a:rPr lang="en-US" dirty="0"/>
              <a:t>h</a:t>
            </a:r>
          </a:p>
        </p:txBody>
      </p:sp>
      <p:sp>
        <p:nvSpPr>
          <p:cNvPr id="12" name="TextBox 11">
            <a:extLst>
              <a:ext uri="{FF2B5EF4-FFF2-40B4-BE49-F238E27FC236}">
                <a16:creationId xmlns:a16="http://schemas.microsoft.com/office/drawing/2014/main" id="{5632CB6F-C33A-4F59-8DD1-055A28566EC6}"/>
              </a:ext>
            </a:extLst>
          </p:cNvPr>
          <p:cNvSpPr txBox="1"/>
          <p:nvPr/>
        </p:nvSpPr>
        <p:spPr>
          <a:xfrm>
            <a:off x="3247495" y="2714625"/>
            <a:ext cx="237566" cy="369332"/>
          </a:xfrm>
          <a:prstGeom prst="rect">
            <a:avLst/>
          </a:prstGeom>
          <a:noFill/>
        </p:spPr>
        <p:txBody>
          <a:bodyPr wrap="none" rtlCol="0">
            <a:spAutoFit/>
          </a:bodyPr>
          <a:lstStyle/>
          <a:p>
            <a:r>
              <a:rPr lang="en-US" dirty="0" err="1"/>
              <a:t>i</a:t>
            </a:r>
            <a:endParaRPr lang="en-US" dirty="0"/>
          </a:p>
        </p:txBody>
      </p:sp>
      <p:sp>
        <p:nvSpPr>
          <p:cNvPr id="14" name="TextBox 13">
            <a:extLst>
              <a:ext uri="{FF2B5EF4-FFF2-40B4-BE49-F238E27FC236}">
                <a16:creationId xmlns:a16="http://schemas.microsoft.com/office/drawing/2014/main" id="{D001F909-7139-4B20-9FCF-0E5DB8B6132A}"/>
              </a:ext>
            </a:extLst>
          </p:cNvPr>
          <p:cNvSpPr txBox="1"/>
          <p:nvPr/>
        </p:nvSpPr>
        <p:spPr>
          <a:xfrm>
            <a:off x="1605674" y="1562100"/>
            <a:ext cx="288862" cy="369332"/>
          </a:xfrm>
          <a:prstGeom prst="rect">
            <a:avLst/>
          </a:prstGeom>
          <a:noFill/>
        </p:spPr>
        <p:txBody>
          <a:bodyPr wrap="none" rtlCol="0">
            <a:spAutoFit/>
          </a:bodyPr>
          <a:lstStyle/>
          <a:p>
            <a:r>
              <a:rPr lang="en-US" dirty="0"/>
              <a:t>k</a:t>
            </a:r>
          </a:p>
        </p:txBody>
      </p:sp>
      <p:sp>
        <p:nvSpPr>
          <p:cNvPr id="16" name="TextBox 15">
            <a:extLst>
              <a:ext uri="{FF2B5EF4-FFF2-40B4-BE49-F238E27FC236}">
                <a16:creationId xmlns:a16="http://schemas.microsoft.com/office/drawing/2014/main" id="{66CDF77A-7937-424D-BC7F-49AA21171B26}"/>
              </a:ext>
            </a:extLst>
          </p:cNvPr>
          <p:cNvSpPr txBox="1"/>
          <p:nvPr/>
        </p:nvSpPr>
        <p:spPr>
          <a:xfrm>
            <a:off x="2113331" y="3244334"/>
            <a:ext cx="333746" cy="369332"/>
          </a:xfrm>
          <a:prstGeom prst="rect">
            <a:avLst/>
          </a:prstGeom>
          <a:noFill/>
        </p:spPr>
        <p:txBody>
          <a:bodyPr wrap="none" rtlCol="0">
            <a:spAutoFit/>
          </a:bodyPr>
          <a:lstStyle/>
          <a:p>
            <a:r>
              <a:rPr lang="en-US" dirty="0"/>
              <a:t>N</a:t>
            </a:r>
          </a:p>
        </p:txBody>
      </p:sp>
      <p:sp>
        <p:nvSpPr>
          <p:cNvPr id="17" name="TextBox 16">
            <a:extLst>
              <a:ext uri="{FF2B5EF4-FFF2-40B4-BE49-F238E27FC236}">
                <a16:creationId xmlns:a16="http://schemas.microsoft.com/office/drawing/2014/main" id="{C2FF53C8-DF53-44A0-B309-0314C4AF05FF}"/>
              </a:ext>
            </a:extLst>
          </p:cNvPr>
          <p:cNvSpPr txBox="1"/>
          <p:nvPr/>
        </p:nvSpPr>
        <p:spPr>
          <a:xfrm>
            <a:off x="2821093" y="2300764"/>
            <a:ext cx="340158" cy="369332"/>
          </a:xfrm>
          <a:prstGeom prst="rect">
            <a:avLst/>
          </a:prstGeom>
          <a:noFill/>
        </p:spPr>
        <p:txBody>
          <a:bodyPr wrap="none" rtlCol="0">
            <a:spAutoFit/>
          </a:bodyPr>
          <a:lstStyle/>
          <a:p>
            <a:r>
              <a:rPr lang="en-US" dirty="0"/>
              <a:t>Q</a:t>
            </a:r>
          </a:p>
        </p:txBody>
      </p:sp>
      <p:sp>
        <p:nvSpPr>
          <p:cNvPr id="26" name="TextBox 25">
            <a:extLst>
              <a:ext uri="{FF2B5EF4-FFF2-40B4-BE49-F238E27FC236}">
                <a16:creationId xmlns:a16="http://schemas.microsoft.com/office/drawing/2014/main" id="{74E8FA5D-C2F2-42A5-BEC9-4C6356E876E2}"/>
              </a:ext>
            </a:extLst>
          </p:cNvPr>
          <p:cNvSpPr txBox="1"/>
          <p:nvPr/>
        </p:nvSpPr>
        <p:spPr>
          <a:xfrm>
            <a:off x="1376593" y="764886"/>
            <a:ext cx="421910" cy="584775"/>
          </a:xfrm>
          <a:prstGeom prst="rect">
            <a:avLst/>
          </a:prstGeom>
          <a:noFill/>
        </p:spPr>
        <p:txBody>
          <a:bodyPr wrap="none" rtlCol="0">
            <a:spAutoFit/>
          </a:bodyPr>
          <a:lstStyle/>
          <a:p>
            <a:r>
              <a:rPr lang="en-US" sz="3200" dirty="0"/>
              <a:t>A</a:t>
            </a:r>
          </a:p>
        </p:txBody>
      </p:sp>
      <p:grpSp>
        <p:nvGrpSpPr>
          <p:cNvPr id="28" name="Group 27">
            <a:extLst>
              <a:ext uri="{FF2B5EF4-FFF2-40B4-BE49-F238E27FC236}">
                <a16:creationId xmlns:a16="http://schemas.microsoft.com/office/drawing/2014/main" id="{5B044E8C-F1B1-4CAF-A98B-1419522CDE4E}"/>
              </a:ext>
            </a:extLst>
          </p:cNvPr>
          <p:cNvGrpSpPr/>
          <p:nvPr/>
        </p:nvGrpSpPr>
        <p:grpSpPr>
          <a:xfrm>
            <a:off x="4251983" y="1512481"/>
            <a:ext cx="1288506" cy="1662928"/>
            <a:chOff x="4251983" y="1512481"/>
            <a:chExt cx="1288506" cy="1662928"/>
          </a:xfrm>
        </p:grpSpPr>
        <p:sp>
          <p:nvSpPr>
            <p:cNvPr id="3" name="Oval 2">
              <a:extLst>
                <a:ext uri="{FF2B5EF4-FFF2-40B4-BE49-F238E27FC236}">
                  <a16:creationId xmlns:a16="http://schemas.microsoft.com/office/drawing/2014/main" id="{7007B174-7299-498C-AD47-155F11068881}"/>
                </a:ext>
              </a:extLst>
            </p:cNvPr>
            <p:cNvSpPr/>
            <p:nvPr/>
          </p:nvSpPr>
          <p:spPr>
            <a:xfrm>
              <a:off x="4251983" y="1886903"/>
              <a:ext cx="1288506" cy="128850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015894C-0E29-4C65-AE98-92ABF28E2DB3}"/>
                </a:ext>
              </a:extLst>
            </p:cNvPr>
            <p:cNvSpPr txBox="1"/>
            <p:nvPr/>
          </p:nvSpPr>
          <p:spPr>
            <a:xfrm>
              <a:off x="4948322" y="1936193"/>
              <a:ext cx="317716"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3D83C2FD-F528-408B-8270-A5AA1D25CF62}"/>
                </a:ext>
              </a:extLst>
            </p:cNvPr>
            <p:cNvSpPr txBox="1"/>
            <p:nvPr/>
          </p:nvSpPr>
          <p:spPr>
            <a:xfrm>
              <a:off x="4945391" y="2719386"/>
              <a:ext cx="237566" cy="369332"/>
            </a:xfrm>
            <a:prstGeom prst="rect">
              <a:avLst/>
            </a:prstGeom>
            <a:noFill/>
          </p:spPr>
          <p:txBody>
            <a:bodyPr wrap="none" rtlCol="0">
              <a:spAutoFit/>
            </a:bodyPr>
            <a:lstStyle/>
            <a:p>
              <a:r>
                <a:rPr lang="en-US" dirty="0" err="1"/>
                <a:t>i</a:t>
              </a:r>
              <a:endParaRPr lang="en-US" dirty="0"/>
            </a:p>
          </p:txBody>
        </p:sp>
        <p:sp>
          <p:nvSpPr>
            <p:cNvPr id="23" name="TextBox 22">
              <a:extLst>
                <a:ext uri="{FF2B5EF4-FFF2-40B4-BE49-F238E27FC236}">
                  <a16:creationId xmlns:a16="http://schemas.microsoft.com/office/drawing/2014/main" id="{598DBE2C-841B-4248-A95C-D035B370C025}"/>
                </a:ext>
              </a:extLst>
            </p:cNvPr>
            <p:cNvSpPr txBox="1"/>
            <p:nvPr/>
          </p:nvSpPr>
          <p:spPr>
            <a:xfrm>
              <a:off x="4518989" y="2305525"/>
              <a:ext cx="340158" cy="369332"/>
            </a:xfrm>
            <a:prstGeom prst="rect">
              <a:avLst/>
            </a:prstGeom>
            <a:noFill/>
          </p:spPr>
          <p:txBody>
            <a:bodyPr wrap="none" rtlCol="0">
              <a:spAutoFit/>
            </a:bodyPr>
            <a:lstStyle/>
            <a:p>
              <a:r>
                <a:rPr lang="en-US" dirty="0"/>
                <a:t>Q</a:t>
              </a:r>
            </a:p>
          </p:txBody>
        </p:sp>
        <p:sp>
          <p:nvSpPr>
            <p:cNvPr id="27" name="TextBox 26">
              <a:extLst>
                <a:ext uri="{FF2B5EF4-FFF2-40B4-BE49-F238E27FC236}">
                  <a16:creationId xmlns:a16="http://schemas.microsoft.com/office/drawing/2014/main" id="{6D111BC2-0475-4E73-9F8C-6716CBE778B4}"/>
                </a:ext>
              </a:extLst>
            </p:cNvPr>
            <p:cNvSpPr txBox="1"/>
            <p:nvPr/>
          </p:nvSpPr>
          <p:spPr>
            <a:xfrm>
              <a:off x="5133006" y="1512481"/>
              <a:ext cx="407483" cy="584775"/>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9390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3.33333E-6 L -0.1388 -0.00047 " pathEditMode="relative" rAng="0" ptsTypes="AA">
                                      <p:cBhvr>
                                        <p:cTn id="6" dur="2000" fill="hold"/>
                                        <p:tgtEl>
                                          <p:spTgt spid="28"/>
                                        </p:tgtEl>
                                        <p:attrNameLst>
                                          <p:attrName>ppt_x</p:attrName>
                                          <p:attrName>ppt_y</p:attrName>
                                        </p:attrNameLst>
                                      </p:cBhvr>
                                      <p:rCtr x="-694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http://purl.org/dc/terms/"/>
    <ds:schemaRef ds:uri="http://www.w3.org/XML/1998/namespace"/>
    <ds:schemaRef ds:uri="58c44ba5-51a4-40bc-b9f0-9fe2032e2130"/>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739</TotalTime>
  <Words>2283</Words>
  <Application>Microsoft Office PowerPoint</Application>
  <PresentationFormat>Widescreen</PresentationFormat>
  <Paragraphs>351</Paragraphs>
  <Slides>17</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Myriad Pro</vt:lpstr>
      <vt:lpstr>CC_theme</vt:lpstr>
      <vt:lpstr>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64</cp:revision>
  <dcterms:created xsi:type="dcterms:W3CDTF">2020-02-07T13:53:42Z</dcterms:created>
  <dcterms:modified xsi:type="dcterms:W3CDTF">2020-04-13T15:02:13Z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