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7" r:id="rId5"/>
    <p:sldId id="258" r:id="rId6"/>
    <p:sldId id="260" r:id="rId7"/>
    <p:sldId id="262" r:id="rId8"/>
    <p:sldId id="268" r:id="rId9"/>
    <p:sldId id="269" r:id="rId10"/>
    <p:sldId id="270" r:id="rId11"/>
    <p:sldId id="263" r:id="rId12"/>
    <p:sldId id="271" r:id="rId13"/>
    <p:sldId id="264" r:id="rId14"/>
    <p:sldId id="272" r:id="rId15"/>
    <p:sldId id="278" r:id="rId16"/>
    <p:sldId id="273" r:id="rId17"/>
    <p:sldId id="265" r:id="rId18"/>
    <p:sldId id="274" r:id="rId19"/>
    <p:sldId id="275" r:id="rId20"/>
    <p:sldId id="266" r:id="rId21"/>
    <p:sldId id="276" r:id="rId22"/>
    <p:sldId id="277" r:id="rId23"/>
    <p:sldId id="267"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FF0000"/>
    <a:srgbClr val="FF3300"/>
    <a:srgbClr val="CCFFCC"/>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8" autoAdjust="0"/>
  </p:normalViewPr>
  <p:slideViewPr>
    <p:cSldViewPr snapToGrid="0">
      <p:cViewPr varScale="1">
        <p:scale>
          <a:sx n="79" d="100"/>
          <a:sy n="79" d="100"/>
        </p:scale>
        <p:origin x="9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4/13/2020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need to implement the remove operation, which is designed to remove a given object from the set. Like the contains operation, we will have to use the list iterator operations to walk through the list to find the object. So, we call reset and getNext to retrieve the first object in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398842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enter our while loop, which will walk through each object in the set. The only difference between the contains operation and the remove operation is what we do when we find the object. In the contains operation we merely returned true, indicating that we had found the object. </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3087808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the remove operation, we add a call to the </a:t>
            </a:r>
            <a:r>
              <a:rPr lang="en-US" dirty="0" err="1"/>
              <a:t>removeCurrent</a:t>
            </a:r>
            <a:r>
              <a:rPr lang="en-US" dirty="0"/>
              <a:t> operation, which actually removes the object from the list. We then return true indicating that we found the object and removed it from the list.</a:t>
            </a:r>
          </a:p>
          <a:p>
            <a:endParaRPr lang="en-US" dirty="0"/>
          </a:p>
          <a:p>
            <a:r>
              <a:rPr lang="en-US" dirty="0"/>
              <a:t>The rest of the loop is the same as contains. We get the next object and return to the top of the loop.</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2909963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do not find the object, we will again return false indicating that we did not find the object requested.</a:t>
            </a:r>
          </a:p>
          <a:p>
            <a:endParaRPr lang="en-US" dirty="0"/>
          </a:p>
          <a:p>
            <a:r>
              <a:rPr lang="en-US" dirty="0"/>
              <a:t>Again, since we have a loop to walk through each element in the set, the remove operation runs in order N time.</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1252641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operation is the intersection operation, which takes two sets, set1 and set2, and returns their intersection as a set.</a:t>
            </a:r>
          </a:p>
          <a:p>
            <a:endParaRPr lang="en-US" dirty="0"/>
          </a:p>
          <a:p>
            <a:r>
              <a:rPr lang="en-US" dirty="0"/>
              <a:t>The first thing we need to do is create a new set, result, to hold the elements in the intersection of set1 and set2. Then, since we will need to walk through set1, we will use the reset and getNext operations to retrieve the first object, just like we did in the first two operations.</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512546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a loop to walk through each object in set1. Our strategy will be to walk through set1 and see if each element in set1 is also in set2. If it is, we'll add to our result set. Once we are done waking through set1, we will be done. Thus, the interior of the loop looks much like contains and remove, except this time, if set2 contains the object from set1, we add the object to the result set. </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3973252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loop ends, we are guaranteed to have found all the objects in the intersection, so we just return the results set.</a:t>
            </a:r>
          </a:p>
          <a:p>
            <a:endParaRPr lang="en-US" dirty="0"/>
          </a:p>
          <a:p>
            <a:r>
              <a:rPr lang="en-US" dirty="0"/>
              <a:t>Since we have a loop, we know we run in at least order N time. However, since we call set2's contains and add operations each time we go through loop, which also run in order N time, the intersection operation ends up running in N * 2N, or approximately N squared time.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2139196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perform the union operation, we have two sets, set1 and set2, and we have to include each element from both sets in the union. Here, the obvious solution is to walk through each set and add each object we find into a new set called result. </a:t>
            </a:r>
          </a:p>
          <a:p>
            <a:endParaRPr lang="en-US" dirty="0"/>
          </a:p>
          <a:p>
            <a:r>
              <a:rPr lang="en-US" dirty="0"/>
              <a:t>So, like we've done before, we use the list iterator functions to walk through the loop and call use the add operation to add each object we find into result. Now you  might be asking, don't we need to check to see if the object already exists in the result set before we add it. The answer is no because, as you recall, the add operation already checks to make sure the object is not already in the list. </a:t>
            </a:r>
          </a:p>
          <a:p>
            <a:endParaRPr lang="en-US" dirty="0"/>
          </a:p>
          <a:p>
            <a:r>
              <a:rPr lang="en-US" dirty="0"/>
              <a:t>You might also notice that while the add operation returns true or false to indicate whether the object was actually added or not, we don't look at the return value. Since the only way it returns false is if the object already existed in the set, we really don't care since we just need to make sure the object is in the set.</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560892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complete the loop for set1, we use the exact same loop structure to walk through set2 and add all its elements into the result set. Again, we don't care if the object is already in the list or not.</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3296867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get through the second loop, we have added all the elements from set1 and set2 into our results set and all that is left to do is to return it to the calling function.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have two loops, so we run in at least order 2N time. However, since we call set2's add operation each time we go through loop, which also run in order N time, the intersection operation ends up running in 2N * N, or approximately N squared time.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66255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video, I want to talk about what it takes to implement basic sets and set operations in code. There are several different approaches to implementing sets in code, including arrays and linked lists.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use arrays much like we did with stacks or queues, keeping track of the starting and ending locations in the array of the set elements. Of course, arrays also have their drawbacks in that they have a limited capacity and we must explicitly manage that capacity.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623935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operation we will look at is the isSubset operation. The isSubset operation checks to see if each object in set1 is also contained in set2. If it is, then set1 is a subset of set2.</a:t>
            </a:r>
          </a:p>
          <a:p>
            <a:endParaRPr lang="en-US" dirty="0"/>
          </a:p>
          <a:p>
            <a:r>
              <a:rPr lang="en-US" dirty="0"/>
              <a:t>Computing the appropriate value if straightforward and follows the same structure as we've seen in most of the operations. We use a list iterator to walk through each object in set1. This time, however, we check to see if the current object is </a:t>
            </a:r>
            <a:r>
              <a:rPr lang="en-US" i="1" dirty="0"/>
              <a:t>not</a:t>
            </a:r>
            <a:r>
              <a:rPr lang="en-US" i="0" dirty="0"/>
              <a:t> in set2. If it is not, then we return false to indicate that set1 is not a subset of set2.</a:t>
            </a:r>
          </a:p>
          <a:p>
            <a:endParaRPr lang="en-US" i="0" dirty="0"/>
          </a:p>
          <a:p>
            <a:r>
              <a:rPr lang="en-US" i="0" dirty="0"/>
              <a:t>If we get to the end of the list and fall out of the loop, we then know that set1 is a subset of s2 and we can return true. Again, since we call the contains operation, which runs in order N time, within a loop that walks through each element in a set, the isSubset operation runs in </a:t>
            </a:r>
            <a:r>
              <a:rPr lang="en-US" i="0"/>
              <a:t>order N </a:t>
            </a:r>
            <a:r>
              <a:rPr lang="en-US" i="0" dirty="0"/>
              <a:t>time.</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4101991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video, we showed how we could build a set data structure on top of a doubly linked list. We found that due to the constraint the we have no duplicates within a set, the efficiency of our set was not as good, basically increasing the time for insertion from constant time to order N time. However, the list iterator operations were extremely useful when implementing operations like union, intersection, and isSubset operations. </a:t>
            </a:r>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1129977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this video, we will implement our set operations on top of a doubly linked list. Linked lists have several efficient operations that we can use to implement sent operations, such as append, list iterator, and remove current.</a:t>
            </a:r>
          </a:p>
          <a:p>
            <a:endParaRPr lang="en-US" dirty="0"/>
          </a:p>
          <a:p>
            <a:r>
              <a:rPr lang="en-US" dirty="0"/>
              <a:t>A linked list, as we have seen, is very general and provides much of what we need.</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216778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operation we will look at is the contains operation, which we will use to define many of the following set operations. The contains operation determines whether a given object already exists in our set. So, for instance, to ensure we do not have duplicates in our set, we must first check to see if the set already contains an object before we can add it to the set.</a:t>
            </a:r>
          </a:p>
          <a:p>
            <a:endParaRPr lang="en-US" dirty="0"/>
          </a:p>
          <a:p>
            <a:r>
              <a:rPr lang="en-US" dirty="0"/>
              <a:t>So, in our Set class, we will define an attribute </a:t>
            </a:r>
            <a:r>
              <a:rPr lang="en-US" dirty="0" err="1"/>
              <a:t>mySet</a:t>
            </a:r>
            <a:r>
              <a:rPr lang="en-US" dirty="0"/>
              <a:t> as a linked list.</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150512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a list iterator – as we will in several of the remaining operations – to walk through the set to find objects of interest. </a:t>
            </a:r>
          </a:p>
          <a:p>
            <a:endParaRPr lang="en-US" dirty="0"/>
          </a:p>
          <a:p>
            <a:r>
              <a:rPr lang="en-US" dirty="0"/>
              <a:t>So, we call the list reset operation to ensure the iterator is ready, and then call the getNext operation to get the first item in the set.</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859162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heart of the operation is a while loop. We will stay in the loop until we reach the end of the set, or in other words, until the object we get from the getNext operation returns null. </a:t>
            </a:r>
          </a:p>
          <a:p>
            <a:endParaRPr lang="en-US" dirty="0"/>
          </a:p>
          <a:p>
            <a:r>
              <a:rPr lang="en-US" dirty="0"/>
              <a:t>In the contains operation, since we are simply searching for a particular object, if we find that object, then we return true and the operation ends. Otherwise we get the next object from the set via the getNext operation and loop back up to the top. </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300508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Eventually, if we don't find the object first, we will loop through the entire loop and exit when we reach the end. At that point, we declare failure by return false. </a:t>
            </a:r>
          </a:p>
          <a:p>
            <a:endParaRPr lang="en-US" dirty="0"/>
          </a:p>
          <a:p>
            <a:r>
              <a:rPr lang="en-US" dirty="0"/>
              <a:t>Obviously, since we have to walk through the set using a while loop, the time complexity of contains is order N.</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4146201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add operation. But before we go about adding the object to our set, we need to enforce the no duplicates rule and since our underlying list data structure does not. Therefore, we first check to see if the object to be added already exists in the set. If it does, we return false, indicating that the object was not added to the set. </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3023090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object does not exist in the set, we then call append to add it to the set and then return true, indicating that we did in fact add the object to the set.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may ask why we use the append operation instead of the prepend operation. Well, since order doesn't matter in a set, we can use either operation and it will 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we have no loops and the list append operation runs in constant time, the use of the contains operation increases our runtime. Since contains runs in order N time, the add operation runs in order N time as well.</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310245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Sets in Code</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81063DAF-4AFF-406C-81CE-1B2EACB3796C}"/>
              </a:ext>
            </a:extLst>
          </p:cNvPr>
          <p:cNvSpPr/>
          <p:nvPr/>
        </p:nvSpPr>
        <p:spPr>
          <a:xfrm>
            <a:off x="1052186" y="1728592"/>
            <a:ext cx="4359058" cy="7139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1" y="1384858"/>
            <a:ext cx="7119518" cy="4027834"/>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remove(object o) returns Boolean</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mySet.removeCurrent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06584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81063DAF-4AFF-406C-81CE-1B2EACB3796C}"/>
              </a:ext>
            </a:extLst>
          </p:cNvPr>
          <p:cNvSpPr/>
          <p:nvPr/>
        </p:nvSpPr>
        <p:spPr>
          <a:xfrm>
            <a:off x="1052186" y="2430048"/>
            <a:ext cx="4359058" cy="22922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1" y="1384858"/>
            <a:ext cx="7119518" cy="4027834"/>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remove(object o) returns Boolean</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mySet.removeCurrent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709956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81063DAF-4AFF-406C-81CE-1B2EACB3796C}"/>
              </a:ext>
            </a:extLst>
          </p:cNvPr>
          <p:cNvSpPr/>
          <p:nvPr/>
        </p:nvSpPr>
        <p:spPr>
          <a:xfrm>
            <a:off x="1052186" y="2430048"/>
            <a:ext cx="4359058" cy="22922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1" y="1384858"/>
            <a:ext cx="7119518" cy="4027834"/>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remove(object o) returns Boolean</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mySet.removeCurrent</a:t>
            </a:r>
            <a:r>
              <a:rPr lang="en-US" sz="20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64482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81063DAF-4AFF-406C-81CE-1B2EACB3796C}"/>
              </a:ext>
            </a:extLst>
          </p:cNvPr>
          <p:cNvSpPr/>
          <p:nvPr/>
        </p:nvSpPr>
        <p:spPr>
          <a:xfrm>
            <a:off x="1052186" y="4659682"/>
            <a:ext cx="4359058" cy="38830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1" y="1384858"/>
            <a:ext cx="7119518" cy="4027834"/>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remove(object o) returns Boolean</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mySet.removeCurrent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240202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744E2490-0DBA-475B-BE82-0A23C4CD5C86}"/>
              </a:ext>
            </a:extLst>
          </p:cNvPr>
          <p:cNvSpPr/>
          <p:nvPr/>
        </p:nvSpPr>
        <p:spPr>
          <a:xfrm>
            <a:off x="1052186" y="1933042"/>
            <a:ext cx="4359058" cy="106067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1579744"/>
            <a:ext cx="7474255"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intersection(set1, set2) returns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result = new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set1.reset()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set1.getNext()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(set2.contains(data))</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set1.getNext()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result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6869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744E2490-0DBA-475B-BE82-0A23C4CD5C86}"/>
              </a:ext>
            </a:extLst>
          </p:cNvPr>
          <p:cNvSpPr/>
          <p:nvPr/>
        </p:nvSpPr>
        <p:spPr>
          <a:xfrm>
            <a:off x="1052186" y="2931090"/>
            <a:ext cx="4359058" cy="16283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1579744"/>
            <a:ext cx="7474255"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intersection(set1, set2) returns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result = new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set1.reset()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set1.getNext()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(set2.contains(obj))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set1.getNext()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result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05054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744E2490-0DBA-475B-BE82-0A23C4CD5C86}"/>
              </a:ext>
            </a:extLst>
          </p:cNvPr>
          <p:cNvSpPr/>
          <p:nvPr/>
        </p:nvSpPr>
        <p:spPr>
          <a:xfrm>
            <a:off x="1052186" y="4509370"/>
            <a:ext cx="4359058" cy="375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1579744"/>
            <a:ext cx="7474255"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intersection(set1, set2) returns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result = new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set1.reset()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set1.getNext()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(set2.contains(data))</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set1.getNext()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result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329268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28C6087-4DC1-4665-A692-38599C6F099A}"/>
              </a:ext>
            </a:extLst>
          </p:cNvPr>
          <p:cNvSpPr/>
          <p:nvPr/>
        </p:nvSpPr>
        <p:spPr>
          <a:xfrm>
            <a:off x="1052186" y="1144068"/>
            <a:ext cx="4359058" cy="2284932"/>
          </a:xfrm>
          <a:prstGeom prst="rect">
            <a:avLst/>
          </a:prstGeom>
          <a:solidFill>
            <a:srgbClr val="CCFFCC"/>
          </a:solidFill>
          <a:ln>
            <a:solidFill>
              <a:srgbClr val="CCFFCC"/>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756441"/>
            <a:ext cx="7474255" cy="5345118"/>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union(set1, set2) returns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result = new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set1.reset()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set1.getNext()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set1.getNext()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set2.reset()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result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017530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28C6087-4DC1-4665-A692-38599C6F099A}"/>
              </a:ext>
            </a:extLst>
          </p:cNvPr>
          <p:cNvSpPr/>
          <p:nvPr/>
        </p:nvSpPr>
        <p:spPr>
          <a:xfrm>
            <a:off x="1052186" y="3429000"/>
            <a:ext cx="4359058" cy="1957192"/>
          </a:xfrm>
          <a:prstGeom prst="rect">
            <a:avLst/>
          </a:prstGeom>
          <a:solidFill>
            <a:srgbClr val="CCFFCC"/>
          </a:solidFill>
          <a:ln>
            <a:solidFill>
              <a:srgbClr val="CCFFCC"/>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756441"/>
            <a:ext cx="7474255" cy="5345118"/>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union(set1, set2) returns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result = new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set1.reset()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set1.getNext()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set1.getNext()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set2.reset()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result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78453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28C6087-4DC1-4665-A692-38599C6F099A}"/>
              </a:ext>
            </a:extLst>
          </p:cNvPr>
          <p:cNvSpPr/>
          <p:nvPr/>
        </p:nvSpPr>
        <p:spPr>
          <a:xfrm>
            <a:off x="1052186" y="5336088"/>
            <a:ext cx="4359058" cy="363254"/>
          </a:xfrm>
          <a:prstGeom prst="rect">
            <a:avLst/>
          </a:prstGeom>
          <a:solidFill>
            <a:srgbClr val="CCFFCC"/>
          </a:solidFill>
          <a:ln>
            <a:solidFill>
              <a:srgbClr val="CCFFCC"/>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756441"/>
            <a:ext cx="7474255" cy="5345118"/>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union(set1, set2) returns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result = new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set1.reset()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set1.getNext()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set1.getNext()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set2.reset()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result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94449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A6FDD5A-A6A3-43F1-8922-27359A2748C3}"/>
              </a:ext>
            </a:extLst>
          </p:cNvPr>
          <p:cNvGrpSpPr/>
          <p:nvPr/>
        </p:nvGrpSpPr>
        <p:grpSpPr>
          <a:xfrm rot="21079580">
            <a:off x="1206285" y="1547813"/>
            <a:ext cx="4309642" cy="2747962"/>
            <a:chOff x="1415833" y="2557463"/>
            <a:chExt cx="2733673" cy="1743075"/>
          </a:xfrm>
        </p:grpSpPr>
        <p:sp>
          <p:nvSpPr>
            <p:cNvPr id="6" name="Oval 5">
              <a:extLst>
                <a:ext uri="{FF2B5EF4-FFF2-40B4-BE49-F238E27FC236}">
                  <a16:creationId xmlns:a16="http://schemas.microsoft.com/office/drawing/2014/main" id="{3AF81E1F-C104-4DCC-959C-C67FA37D6685}"/>
                </a:ext>
              </a:extLst>
            </p:cNvPr>
            <p:cNvSpPr/>
            <p:nvPr/>
          </p:nvSpPr>
          <p:spPr>
            <a:xfrm>
              <a:off x="1415833" y="2557463"/>
              <a:ext cx="1743075" cy="1743075"/>
            </a:xfrm>
            <a:prstGeom prst="ellipse">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3200"/>
            </a:p>
          </p:txBody>
        </p:sp>
        <p:sp>
          <p:nvSpPr>
            <p:cNvPr id="7" name="Oval 6">
              <a:extLst>
                <a:ext uri="{FF2B5EF4-FFF2-40B4-BE49-F238E27FC236}">
                  <a16:creationId xmlns:a16="http://schemas.microsoft.com/office/drawing/2014/main" id="{82DB1499-9F28-4596-990A-ADDBB3EB59DC}"/>
                </a:ext>
              </a:extLst>
            </p:cNvPr>
            <p:cNvSpPr/>
            <p:nvPr/>
          </p:nvSpPr>
          <p:spPr>
            <a:xfrm>
              <a:off x="2406431" y="2557463"/>
              <a:ext cx="1743075" cy="1743075"/>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3200"/>
            </a:p>
          </p:txBody>
        </p:sp>
        <p:sp>
          <p:nvSpPr>
            <p:cNvPr id="8" name="Freeform: Shape 7">
              <a:extLst>
                <a:ext uri="{FF2B5EF4-FFF2-40B4-BE49-F238E27FC236}">
                  <a16:creationId xmlns:a16="http://schemas.microsoft.com/office/drawing/2014/main" id="{1E082F5B-60A8-4E18-B3CC-16F51C9514DE}"/>
                </a:ext>
              </a:extLst>
            </p:cNvPr>
            <p:cNvSpPr/>
            <p:nvPr/>
          </p:nvSpPr>
          <p:spPr>
            <a:xfrm>
              <a:off x="2406431" y="2712919"/>
              <a:ext cx="752477" cy="1432161"/>
            </a:xfrm>
            <a:custGeom>
              <a:avLst/>
              <a:gdLst>
                <a:gd name="connsiteX0" fmla="*/ 376238 w 752477"/>
                <a:gd name="connsiteY0" fmla="*/ 0 h 1432161"/>
                <a:gd name="connsiteX1" fmla="*/ 497210 w 752477"/>
                <a:gd name="connsiteY1" fmla="*/ 99811 h 1432161"/>
                <a:gd name="connsiteX2" fmla="*/ 752477 w 752477"/>
                <a:gd name="connsiteY2" fmla="*/ 716081 h 1432161"/>
                <a:gd name="connsiteX3" fmla="*/ 497210 w 752477"/>
                <a:gd name="connsiteY3" fmla="*/ 1332352 h 1432161"/>
                <a:gd name="connsiteX4" fmla="*/ 376239 w 752477"/>
                <a:gd name="connsiteY4" fmla="*/ 1432161 h 1432161"/>
                <a:gd name="connsiteX5" fmla="*/ 255268 w 752477"/>
                <a:gd name="connsiteY5" fmla="*/ 1332351 h 1432161"/>
                <a:gd name="connsiteX6" fmla="*/ 0 w 752477"/>
                <a:gd name="connsiteY6" fmla="*/ 716080 h 1432161"/>
                <a:gd name="connsiteX7" fmla="*/ 255268 w 752477"/>
                <a:gd name="connsiteY7" fmla="*/ 99810 h 143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7" h="1432161">
                  <a:moveTo>
                    <a:pt x="376238" y="0"/>
                  </a:moveTo>
                  <a:lnTo>
                    <a:pt x="497210" y="99811"/>
                  </a:lnTo>
                  <a:cubicBezTo>
                    <a:pt x="654927" y="257528"/>
                    <a:pt x="752477" y="475413"/>
                    <a:pt x="752477" y="716081"/>
                  </a:cubicBezTo>
                  <a:cubicBezTo>
                    <a:pt x="752477" y="956750"/>
                    <a:pt x="654927" y="1174634"/>
                    <a:pt x="497210" y="1332352"/>
                  </a:cubicBezTo>
                  <a:lnTo>
                    <a:pt x="376239" y="1432161"/>
                  </a:lnTo>
                  <a:lnTo>
                    <a:pt x="255268" y="1332351"/>
                  </a:lnTo>
                  <a:cubicBezTo>
                    <a:pt x="97550" y="1174633"/>
                    <a:pt x="0" y="956749"/>
                    <a:pt x="0" y="716080"/>
                  </a:cubicBezTo>
                  <a:cubicBezTo>
                    <a:pt x="0" y="475412"/>
                    <a:pt x="97550" y="257527"/>
                    <a:pt x="255268" y="99810"/>
                  </a:cubicBezTo>
                  <a:close/>
                </a:path>
              </a:pathLst>
            </a:cu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3200"/>
            </a:p>
          </p:txBody>
        </p:sp>
        <p:sp>
          <p:nvSpPr>
            <p:cNvPr id="9" name="TextBox 8">
              <a:extLst>
                <a:ext uri="{FF2B5EF4-FFF2-40B4-BE49-F238E27FC236}">
                  <a16:creationId xmlns:a16="http://schemas.microsoft.com/office/drawing/2014/main" id="{831315B6-5830-4B55-8CB3-CBB38B1F5D97}"/>
                </a:ext>
              </a:extLst>
            </p:cNvPr>
            <p:cNvSpPr txBox="1"/>
            <p:nvPr/>
          </p:nvSpPr>
          <p:spPr>
            <a:xfrm>
              <a:off x="1520608" y="3244333"/>
              <a:ext cx="267624" cy="370932"/>
            </a:xfrm>
            <a:prstGeom prst="rect">
              <a:avLst/>
            </a:prstGeom>
            <a:noFill/>
          </p:spPr>
          <p:txBody>
            <a:bodyPr wrap="none" rtlCol="0">
              <a:spAutoFit/>
            </a:bodyPr>
            <a:lstStyle/>
            <a:p>
              <a:r>
                <a:rPr lang="en-US" sz="3200" dirty="0"/>
                <a:t>A</a:t>
              </a:r>
            </a:p>
          </p:txBody>
        </p:sp>
        <p:sp>
          <p:nvSpPr>
            <p:cNvPr id="10" name="TextBox 9">
              <a:extLst>
                <a:ext uri="{FF2B5EF4-FFF2-40B4-BE49-F238E27FC236}">
                  <a16:creationId xmlns:a16="http://schemas.microsoft.com/office/drawing/2014/main" id="{6FF0F642-F33D-4AB2-BD6E-35537F468B95}"/>
                </a:ext>
              </a:extLst>
            </p:cNvPr>
            <p:cNvSpPr txBox="1"/>
            <p:nvPr/>
          </p:nvSpPr>
          <p:spPr>
            <a:xfrm>
              <a:off x="3727015" y="3244333"/>
              <a:ext cx="258473" cy="370932"/>
            </a:xfrm>
            <a:prstGeom prst="rect">
              <a:avLst/>
            </a:prstGeom>
            <a:noFill/>
          </p:spPr>
          <p:txBody>
            <a:bodyPr wrap="none" rtlCol="0">
              <a:spAutoFit/>
            </a:bodyPr>
            <a:lstStyle/>
            <a:p>
              <a:r>
                <a:rPr lang="en-US" sz="3200" dirty="0"/>
                <a:t>B</a:t>
              </a:r>
            </a:p>
          </p:txBody>
        </p:sp>
      </p:grpSp>
    </p:spTree>
    <p:extLst>
      <p:ext uri="{BB962C8B-B14F-4D97-AF65-F5344CB8AC3E}">
        <p14:creationId xmlns:p14="http://schemas.microsoft.com/office/powerpoint/2010/main" val="108233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C5829893-9D23-4EB9-B0F6-B875FF134CA9}"/>
              </a:ext>
            </a:extLst>
          </p:cNvPr>
          <p:cNvSpPr/>
          <p:nvPr/>
        </p:nvSpPr>
        <p:spPr>
          <a:xfrm>
            <a:off x="1052186" y="2718148"/>
            <a:ext cx="4359058" cy="17786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1415083"/>
            <a:ext cx="7474255" cy="4027834"/>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isSubset(set1, set2)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set1.reset()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set1.getNext()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 set2.contains(obj))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set1.getNext()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015068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A6FDD5A-A6A3-43F1-8922-27359A2748C3}"/>
              </a:ext>
            </a:extLst>
          </p:cNvPr>
          <p:cNvGrpSpPr/>
          <p:nvPr/>
        </p:nvGrpSpPr>
        <p:grpSpPr>
          <a:xfrm rot="21079580">
            <a:off x="1206285" y="1547813"/>
            <a:ext cx="4309642" cy="2747962"/>
            <a:chOff x="1415833" y="2557463"/>
            <a:chExt cx="2733673" cy="1743075"/>
          </a:xfrm>
        </p:grpSpPr>
        <p:sp>
          <p:nvSpPr>
            <p:cNvPr id="6" name="Oval 5">
              <a:extLst>
                <a:ext uri="{FF2B5EF4-FFF2-40B4-BE49-F238E27FC236}">
                  <a16:creationId xmlns:a16="http://schemas.microsoft.com/office/drawing/2014/main" id="{3AF81E1F-C104-4DCC-959C-C67FA37D6685}"/>
                </a:ext>
              </a:extLst>
            </p:cNvPr>
            <p:cNvSpPr/>
            <p:nvPr/>
          </p:nvSpPr>
          <p:spPr>
            <a:xfrm>
              <a:off x="1415833" y="2557463"/>
              <a:ext cx="1743075" cy="1743075"/>
            </a:xfrm>
            <a:prstGeom prst="ellipse">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3200"/>
            </a:p>
          </p:txBody>
        </p:sp>
        <p:sp>
          <p:nvSpPr>
            <p:cNvPr id="7" name="Oval 6">
              <a:extLst>
                <a:ext uri="{FF2B5EF4-FFF2-40B4-BE49-F238E27FC236}">
                  <a16:creationId xmlns:a16="http://schemas.microsoft.com/office/drawing/2014/main" id="{82DB1499-9F28-4596-990A-ADDBB3EB59DC}"/>
                </a:ext>
              </a:extLst>
            </p:cNvPr>
            <p:cNvSpPr/>
            <p:nvPr/>
          </p:nvSpPr>
          <p:spPr>
            <a:xfrm>
              <a:off x="2406431" y="2557463"/>
              <a:ext cx="1743075" cy="1743075"/>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3200"/>
            </a:p>
          </p:txBody>
        </p:sp>
        <p:sp>
          <p:nvSpPr>
            <p:cNvPr id="8" name="Freeform: Shape 7">
              <a:extLst>
                <a:ext uri="{FF2B5EF4-FFF2-40B4-BE49-F238E27FC236}">
                  <a16:creationId xmlns:a16="http://schemas.microsoft.com/office/drawing/2014/main" id="{1E082F5B-60A8-4E18-B3CC-16F51C9514DE}"/>
                </a:ext>
              </a:extLst>
            </p:cNvPr>
            <p:cNvSpPr/>
            <p:nvPr/>
          </p:nvSpPr>
          <p:spPr>
            <a:xfrm>
              <a:off x="2406431" y="2712919"/>
              <a:ext cx="752477" cy="1432161"/>
            </a:xfrm>
            <a:custGeom>
              <a:avLst/>
              <a:gdLst>
                <a:gd name="connsiteX0" fmla="*/ 376238 w 752477"/>
                <a:gd name="connsiteY0" fmla="*/ 0 h 1432161"/>
                <a:gd name="connsiteX1" fmla="*/ 497210 w 752477"/>
                <a:gd name="connsiteY1" fmla="*/ 99811 h 1432161"/>
                <a:gd name="connsiteX2" fmla="*/ 752477 w 752477"/>
                <a:gd name="connsiteY2" fmla="*/ 716081 h 1432161"/>
                <a:gd name="connsiteX3" fmla="*/ 497210 w 752477"/>
                <a:gd name="connsiteY3" fmla="*/ 1332352 h 1432161"/>
                <a:gd name="connsiteX4" fmla="*/ 376239 w 752477"/>
                <a:gd name="connsiteY4" fmla="*/ 1432161 h 1432161"/>
                <a:gd name="connsiteX5" fmla="*/ 255268 w 752477"/>
                <a:gd name="connsiteY5" fmla="*/ 1332351 h 1432161"/>
                <a:gd name="connsiteX6" fmla="*/ 0 w 752477"/>
                <a:gd name="connsiteY6" fmla="*/ 716080 h 1432161"/>
                <a:gd name="connsiteX7" fmla="*/ 255268 w 752477"/>
                <a:gd name="connsiteY7" fmla="*/ 99810 h 143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7" h="1432161">
                  <a:moveTo>
                    <a:pt x="376238" y="0"/>
                  </a:moveTo>
                  <a:lnTo>
                    <a:pt x="497210" y="99811"/>
                  </a:lnTo>
                  <a:cubicBezTo>
                    <a:pt x="654927" y="257528"/>
                    <a:pt x="752477" y="475413"/>
                    <a:pt x="752477" y="716081"/>
                  </a:cubicBezTo>
                  <a:cubicBezTo>
                    <a:pt x="752477" y="956750"/>
                    <a:pt x="654927" y="1174634"/>
                    <a:pt x="497210" y="1332352"/>
                  </a:cubicBezTo>
                  <a:lnTo>
                    <a:pt x="376239" y="1432161"/>
                  </a:lnTo>
                  <a:lnTo>
                    <a:pt x="255268" y="1332351"/>
                  </a:lnTo>
                  <a:cubicBezTo>
                    <a:pt x="97550" y="1174633"/>
                    <a:pt x="0" y="956749"/>
                    <a:pt x="0" y="716080"/>
                  </a:cubicBezTo>
                  <a:cubicBezTo>
                    <a:pt x="0" y="475412"/>
                    <a:pt x="97550" y="257527"/>
                    <a:pt x="255268" y="99810"/>
                  </a:cubicBezTo>
                  <a:close/>
                </a:path>
              </a:pathLst>
            </a:cu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3200"/>
            </a:p>
          </p:txBody>
        </p:sp>
        <p:sp>
          <p:nvSpPr>
            <p:cNvPr id="9" name="TextBox 8">
              <a:extLst>
                <a:ext uri="{FF2B5EF4-FFF2-40B4-BE49-F238E27FC236}">
                  <a16:creationId xmlns:a16="http://schemas.microsoft.com/office/drawing/2014/main" id="{831315B6-5830-4B55-8CB3-CBB38B1F5D97}"/>
                </a:ext>
              </a:extLst>
            </p:cNvPr>
            <p:cNvSpPr txBox="1"/>
            <p:nvPr/>
          </p:nvSpPr>
          <p:spPr>
            <a:xfrm>
              <a:off x="1520608" y="3244333"/>
              <a:ext cx="267624" cy="370932"/>
            </a:xfrm>
            <a:prstGeom prst="rect">
              <a:avLst/>
            </a:prstGeom>
            <a:noFill/>
          </p:spPr>
          <p:txBody>
            <a:bodyPr wrap="none" rtlCol="0">
              <a:spAutoFit/>
            </a:bodyPr>
            <a:lstStyle/>
            <a:p>
              <a:r>
                <a:rPr lang="en-US" sz="3200" dirty="0"/>
                <a:t>A</a:t>
              </a:r>
            </a:p>
          </p:txBody>
        </p:sp>
        <p:sp>
          <p:nvSpPr>
            <p:cNvPr id="10" name="TextBox 9">
              <a:extLst>
                <a:ext uri="{FF2B5EF4-FFF2-40B4-BE49-F238E27FC236}">
                  <a16:creationId xmlns:a16="http://schemas.microsoft.com/office/drawing/2014/main" id="{6FF0F642-F33D-4AB2-BD6E-35537F468B95}"/>
                </a:ext>
              </a:extLst>
            </p:cNvPr>
            <p:cNvSpPr txBox="1"/>
            <p:nvPr/>
          </p:nvSpPr>
          <p:spPr>
            <a:xfrm>
              <a:off x="3727015" y="3244333"/>
              <a:ext cx="258473" cy="370932"/>
            </a:xfrm>
            <a:prstGeom prst="rect">
              <a:avLst/>
            </a:prstGeom>
            <a:noFill/>
          </p:spPr>
          <p:txBody>
            <a:bodyPr wrap="none" rtlCol="0">
              <a:spAutoFit/>
            </a:bodyPr>
            <a:lstStyle/>
            <a:p>
              <a:r>
                <a:rPr lang="en-US" sz="3200" dirty="0"/>
                <a:t>B</a:t>
              </a:r>
            </a:p>
          </p:txBody>
        </p:sp>
      </p:grpSp>
    </p:spTree>
    <p:extLst>
      <p:ext uri="{BB962C8B-B14F-4D97-AF65-F5344CB8AC3E}">
        <p14:creationId xmlns:p14="http://schemas.microsoft.com/office/powerpoint/2010/main" val="285313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A74FED-3477-4E33-8DB6-733FC0CB1B1E}"/>
              </a:ext>
            </a:extLst>
          </p:cNvPr>
          <p:cNvGrpSpPr/>
          <p:nvPr/>
        </p:nvGrpSpPr>
        <p:grpSpPr>
          <a:xfrm>
            <a:off x="914400" y="914400"/>
            <a:ext cx="5724395" cy="2017140"/>
            <a:chOff x="5432416" y="1852369"/>
            <a:chExt cx="5955721" cy="2098652"/>
          </a:xfrm>
        </p:grpSpPr>
        <p:sp>
          <p:nvSpPr>
            <p:cNvPr id="3" name="TextBox 2">
              <a:extLst>
                <a:ext uri="{FF2B5EF4-FFF2-40B4-BE49-F238E27FC236}">
                  <a16:creationId xmlns:a16="http://schemas.microsoft.com/office/drawing/2014/main" id="{C1520335-86EF-4140-AF4B-D9B7D75B20DF}"/>
                </a:ext>
              </a:extLst>
            </p:cNvPr>
            <p:cNvSpPr txBox="1"/>
            <p:nvPr/>
          </p:nvSpPr>
          <p:spPr>
            <a:xfrm>
              <a:off x="5916403" y="3489357"/>
              <a:ext cx="734157" cy="416278"/>
            </a:xfrm>
            <a:prstGeom prst="rect">
              <a:avLst/>
            </a:prstGeom>
            <a:noFill/>
          </p:spPr>
          <p:txBody>
            <a:bodyPr wrap="none" rtlCol="0">
              <a:spAutoFit/>
            </a:bodyPr>
            <a:lstStyle/>
            <a:p>
              <a:pPr algn="ctr"/>
              <a:r>
                <a:rPr lang="en-US" sz="2000" dirty="0"/>
                <a:t>head</a:t>
              </a:r>
            </a:p>
          </p:txBody>
        </p:sp>
        <p:cxnSp>
          <p:nvCxnSpPr>
            <p:cNvPr id="4" name="Straight Arrow Connector 3">
              <a:extLst>
                <a:ext uri="{FF2B5EF4-FFF2-40B4-BE49-F238E27FC236}">
                  <a16:creationId xmlns:a16="http://schemas.microsoft.com/office/drawing/2014/main" id="{5928AD1D-3BBF-4144-84D7-2B102CA7C7C8}"/>
                </a:ext>
              </a:extLst>
            </p:cNvPr>
            <p:cNvCxnSpPr>
              <a:cxnSpLocks/>
              <a:stCxn id="3" idx="0"/>
              <a:endCxn id="7" idx="2"/>
            </p:cNvCxnSpPr>
            <p:nvPr/>
          </p:nvCxnSpPr>
          <p:spPr>
            <a:xfrm flipV="1">
              <a:off x="6283481"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5" name="Rectangle 4">
              <a:extLst>
                <a:ext uri="{FF2B5EF4-FFF2-40B4-BE49-F238E27FC236}">
                  <a16:creationId xmlns:a16="http://schemas.microsoft.com/office/drawing/2014/main" id="{3CAD50EF-FD2D-4339-B72B-D245E2F8807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3</a:t>
              </a:r>
            </a:p>
          </p:txBody>
        </p:sp>
        <p:sp>
          <p:nvSpPr>
            <p:cNvPr id="6" name="TextBox 5">
              <a:extLst>
                <a:ext uri="{FF2B5EF4-FFF2-40B4-BE49-F238E27FC236}">
                  <a16:creationId xmlns:a16="http://schemas.microsoft.com/office/drawing/2014/main" id="{9FD7D8AD-21E7-4A4A-9A7A-AB17AC9805B5}"/>
                </a:ext>
              </a:extLst>
            </p:cNvPr>
            <p:cNvSpPr txBox="1"/>
            <p:nvPr/>
          </p:nvSpPr>
          <p:spPr>
            <a:xfrm>
              <a:off x="8874407" y="2910291"/>
              <a:ext cx="591395" cy="416278"/>
            </a:xfrm>
            <a:prstGeom prst="rect">
              <a:avLst/>
            </a:prstGeom>
            <a:noFill/>
          </p:spPr>
          <p:txBody>
            <a:bodyPr wrap="none" rtlCol="0">
              <a:spAutoFit/>
            </a:bodyPr>
            <a:lstStyle/>
            <a:p>
              <a:pPr algn="ctr"/>
              <a:r>
                <a:rPr lang="en-US" sz="2000" dirty="0"/>
                <a:t>size</a:t>
              </a:r>
            </a:p>
          </p:txBody>
        </p:sp>
        <p:sp>
          <p:nvSpPr>
            <p:cNvPr id="7" name="Rectangle 6">
              <a:extLst>
                <a:ext uri="{FF2B5EF4-FFF2-40B4-BE49-F238E27FC236}">
                  <a16:creationId xmlns:a16="http://schemas.microsoft.com/office/drawing/2014/main" id="{1D98537A-A24A-44C5-ACC3-E765FC589581}"/>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8" name="Rectangle 7">
              <a:extLst>
                <a:ext uri="{FF2B5EF4-FFF2-40B4-BE49-F238E27FC236}">
                  <a16:creationId xmlns:a16="http://schemas.microsoft.com/office/drawing/2014/main" id="{18D71490-F1FD-4DA2-BD30-F24E94B53B0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Oval 8">
              <a:extLst>
                <a:ext uri="{FF2B5EF4-FFF2-40B4-BE49-F238E27FC236}">
                  <a16:creationId xmlns:a16="http://schemas.microsoft.com/office/drawing/2014/main" id="{FD0882EE-B5BB-4752-B0C9-E9E42E7ED9D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Rectangle 9">
              <a:extLst>
                <a:ext uri="{FF2B5EF4-FFF2-40B4-BE49-F238E27FC236}">
                  <a16:creationId xmlns:a16="http://schemas.microsoft.com/office/drawing/2014/main" id="{56326BF5-59AA-40DD-BF4A-76004A2FDC94}"/>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 name="Oval 10">
              <a:extLst>
                <a:ext uri="{FF2B5EF4-FFF2-40B4-BE49-F238E27FC236}">
                  <a16:creationId xmlns:a16="http://schemas.microsoft.com/office/drawing/2014/main" id="{71BA5A18-41F6-4658-83D8-3D134BADA347}"/>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TextBox 11">
              <a:extLst>
                <a:ext uri="{FF2B5EF4-FFF2-40B4-BE49-F238E27FC236}">
                  <a16:creationId xmlns:a16="http://schemas.microsoft.com/office/drawing/2014/main" id="{27171371-4E0C-40AE-8B47-6A5B9BA7B7B0}"/>
                </a:ext>
              </a:extLst>
            </p:cNvPr>
            <p:cNvSpPr txBox="1"/>
            <p:nvPr/>
          </p:nvSpPr>
          <p:spPr>
            <a:xfrm>
              <a:off x="10269427" y="3489357"/>
              <a:ext cx="530755" cy="416278"/>
            </a:xfrm>
            <a:prstGeom prst="rect">
              <a:avLst/>
            </a:prstGeom>
            <a:noFill/>
          </p:spPr>
          <p:txBody>
            <a:bodyPr wrap="none" rtlCol="0">
              <a:spAutoFit/>
            </a:bodyPr>
            <a:lstStyle/>
            <a:p>
              <a:pPr algn="ctr"/>
              <a:r>
                <a:rPr lang="en-US" sz="2000" dirty="0"/>
                <a:t>tail</a:t>
              </a:r>
            </a:p>
          </p:txBody>
        </p:sp>
        <p:cxnSp>
          <p:nvCxnSpPr>
            <p:cNvPr id="13" name="Straight Arrow Connector 12">
              <a:extLst>
                <a:ext uri="{FF2B5EF4-FFF2-40B4-BE49-F238E27FC236}">
                  <a16:creationId xmlns:a16="http://schemas.microsoft.com/office/drawing/2014/main" id="{19AEC6DE-E37D-47C2-8C49-AF1299C05610}"/>
                </a:ext>
              </a:extLst>
            </p:cNvPr>
            <p:cNvCxnSpPr>
              <a:cxnSpLocks/>
              <a:stCxn id="12" idx="0"/>
              <a:endCxn id="20" idx="2"/>
            </p:cNvCxnSpPr>
            <p:nvPr/>
          </p:nvCxnSpPr>
          <p:spPr>
            <a:xfrm flipH="1" flipV="1">
              <a:off x="10534804" y="2421259"/>
              <a:ext cx="1"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93E8FA40-86EB-4DF2-8D8E-7DC5137BB66D}"/>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15" name="Rectangle 14">
              <a:extLst>
                <a:ext uri="{FF2B5EF4-FFF2-40B4-BE49-F238E27FC236}">
                  <a16:creationId xmlns:a16="http://schemas.microsoft.com/office/drawing/2014/main" id="{F7F418E8-0D79-48D2-81C8-51675BB307CA}"/>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6" name="Oval 15">
              <a:extLst>
                <a:ext uri="{FF2B5EF4-FFF2-40B4-BE49-F238E27FC236}">
                  <a16:creationId xmlns:a16="http://schemas.microsoft.com/office/drawing/2014/main" id="{3FA0EB33-7A5F-4C88-82C0-22D1C8429F20}"/>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7" name="Straight Arrow Connector 54">
              <a:extLst>
                <a:ext uri="{FF2B5EF4-FFF2-40B4-BE49-F238E27FC236}">
                  <a16:creationId xmlns:a16="http://schemas.microsoft.com/office/drawing/2014/main" id="{D811ABAF-C8DF-4EC1-BF02-EA9AEBDE24FB}"/>
                </a:ext>
              </a:extLst>
            </p:cNvPr>
            <p:cNvCxnSpPr>
              <a:cxnSpLocks/>
              <a:stCxn id="16" idx="0"/>
              <a:endCxn id="23"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F8E6CF9D-6416-417D-B4F3-D07E6E426111}"/>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 name="Oval 18">
              <a:extLst>
                <a:ext uri="{FF2B5EF4-FFF2-40B4-BE49-F238E27FC236}">
                  <a16:creationId xmlns:a16="http://schemas.microsoft.com/office/drawing/2014/main" id="{4974C0EF-44D4-4D4D-B6BF-12381B3A534C}"/>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Rectangle 19">
              <a:extLst>
                <a:ext uri="{FF2B5EF4-FFF2-40B4-BE49-F238E27FC236}">
                  <a16:creationId xmlns:a16="http://schemas.microsoft.com/office/drawing/2014/main" id="{0228E15A-940D-4E10-A067-99F513FE362A}"/>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21" name="Rectangle 20">
              <a:extLst>
                <a:ext uri="{FF2B5EF4-FFF2-40B4-BE49-F238E27FC236}">
                  <a16:creationId xmlns:a16="http://schemas.microsoft.com/office/drawing/2014/main" id="{B67C46C6-46C0-4177-9BDA-4E2BDDDE2E0B}"/>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2" name="Oval 21">
              <a:extLst>
                <a:ext uri="{FF2B5EF4-FFF2-40B4-BE49-F238E27FC236}">
                  <a16:creationId xmlns:a16="http://schemas.microsoft.com/office/drawing/2014/main" id="{992DA72C-4059-4603-8563-6B8D8429E480}"/>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Rectangle 22">
              <a:extLst>
                <a:ext uri="{FF2B5EF4-FFF2-40B4-BE49-F238E27FC236}">
                  <a16:creationId xmlns:a16="http://schemas.microsoft.com/office/drawing/2014/main" id="{1E566834-3A28-49E5-8020-A11738D98F26}"/>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Oval 23">
              <a:extLst>
                <a:ext uri="{FF2B5EF4-FFF2-40B4-BE49-F238E27FC236}">
                  <a16:creationId xmlns:a16="http://schemas.microsoft.com/office/drawing/2014/main" id="{2DA930AA-8C8E-4B2D-93D9-8FCA3BE45812}"/>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5" name="Straight Arrow Connector 64">
              <a:extLst>
                <a:ext uri="{FF2B5EF4-FFF2-40B4-BE49-F238E27FC236}">
                  <a16:creationId xmlns:a16="http://schemas.microsoft.com/office/drawing/2014/main" id="{6B897A23-A0D2-4585-BC2F-D0AAFCEE77CD}"/>
                </a:ext>
              </a:extLst>
            </p:cNvPr>
            <p:cNvCxnSpPr>
              <a:cxnSpLocks/>
              <a:stCxn id="24" idx="4"/>
              <a:endCxn id="15"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26" name="Straight Arrow Connector 54">
              <a:extLst>
                <a:ext uri="{FF2B5EF4-FFF2-40B4-BE49-F238E27FC236}">
                  <a16:creationId xmlns:a16="http://schemas.microsoft.com/office/drawing/2014/main" id="{EB8ABA98-2EE9-45C6-997F-2333A526AFCB}"/>
                </a:ext>
              </a:extLst>
            </p:cNvPr>
            <p:cNvCxnSpPr>
              <a:cxnSpLocks/>
              <a:stCxn id="9" idx="0"/>
              <a:endCxn id="18"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27" name="Straight Arrow Connector 64">
              <a:extLst>
                <a:ext uri="{FF2B5EF4-FFF2-40B4-BE49-F238E27FC236}">
                  <a16:creationId xmlns:a16="http://schemas.microsoft.com/office/drawing/2014/main" id="{8BB2DAD5-D5CC-4FC4-A8D7-6C04504E70A4}"/>
                </a:ext>
              </a:extLst>
            </p:cNvPr>
            <p:cNvCxnSpPr>
              <a:cxnSpLocks/>
              <a:stCxn id="19" idx="4"/>
              <a:endCxn id="8"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
        <p:nvSpPr>
          <p:cNvPr id="30" name="Content Placeholder 29">
            <a:extLst>
              <a:ext uri="{FF2B5EF4-FFF2-40B4-BE49-F238E27FC236}">
                <a16:creationId xmlns:a16="http://schemas.microsoft.com/office/drawing/2014/main" id="{7C077A03-0682-4153-99A1-70337ADD097A}"/>
              </a:ext>
            </a:extLst>
          </p:cNvPr>
          <p:cNvSpPr>
            <a:spLocks noGrp="1"/>
          </p:cNvSpPr>
          <p:nvPr>
            <p:ph idx="1"/>
          </p:nvPr>
        </p:nvSpPr>
        <p:spPr>
          <a:xfrm>
            <a:off x="914400" y="3543233"/>
            <a:ext cx="5181600" cy="2093232"/>
          </a:xfrm>
        </p:spPr>
        <p:txBody>
          <a:bodyPr numCol="2">
            <a:normAutofit fontScale="92500" lnSpcReduction="20000"/>
          </a:bodyPr>
          <a:lstStyle/>
          <a:p>
            <a:pPr marL="285750" indent="-285750"/>
            <a:r>
              <a:rPr lang="en-US" dirty="0"/>
              <a:t>prepend</a:t>
            </a:r>
          </a:p>
          <a:p>
            <a:pPr marL="285750" indent="-285750"/>
            <a:r>
              <a:rPr lang="en-US" dirty="0"/>
              <a:t>append</a:t>
            </a:r>
          </a:p>
          <a:p>
            <a:pPr marL="285750" indent="-285750"/>
            <a:r>
              <a:rPr lang="en-US" dirty="0" err="1"/>
              <a:t>insertAt</a:t>
            </a:r>
            <a:endParaRPr lang="en-US" dirty="0"/>
          </a:p>
          <a:p>
            <a:pPr marL="285750" indent="-285750"/>
            <a:r>
              <a:rPr lang="en-US" dirty="0"/>
              <a:t>remove</a:t>
            </a:r>
          </a:p>
          <a:p>
            <a:pPr marL="285750" indent="-285750"/>
            <a:r>
              <a:rPr lang="en-US" dirty="0" err="1"/>
              <a:t>removeAt</a:t>
            </a:r>
            <a:endParaRPr lang="en-US" dirty="0"/>
          </a:p>
          <a:p>
            <a:pPr marL="285750" indent="-285750"/>
            <a:r>
              <a:rPr lang="en-US" dirty="0" err="1"/>
              <a:t>removeLast</a:t>
            </a:r>
            <a:endParaRPr lang="en-US" dirty="0"/>
          </a:p>
          <a:p>
            <a:pPr marL="285750" indent="-285750"/>
            <a:r>
              <a:rPr lang="en-US" dirty="0"/>
              <a:t>reset</a:t>
            </a:r>
          </a:p>
          <a:p>
            <a:pPr marL="285750" indent="-285750"/>
            <a:r>
              <a:rPr lang="en-US" dirty="0"/>
              <a:t>getNext</a:t>
            </a:r>
          </a:p>
          <a:p>
            <a:pPr marL="285750" indent="-285750"/>
            <a:r>
              <a:rPr lang="en-US" dirty="0" err="1"/>
              <a:t>removeCurrent</a:t>
            </a:r>
            <a:endParaRPr lang="en-US" dirty="0"/>
          </a:p>
          <a:p>
            <a:endParaRPr lang="en-US" dirty="0"/>
          </a:p>
        </p:txBody>
      </p:sp>
    </p:spTree>
    <p:extLst>
      <p:ext uri="{BB962C8B-B14F-4D97-AF65-F5344CB8AC3E}">
        <p14:creationId xmlns:p14="http://schemas.microsoft.com/office/powerpoint/2010/main" val="778364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71D502E-7B5D-4AA4-BC35-D0CC49F8FD1C}"/>
              </a:ext>
            </a:extLst>
          </p:cNvPr>
          <p:cNvSpPr/>
          <p:nvPr/>
        </p:nvSpPr>
        <p:spPr>
          <a:xfrm>
            <a:off x="0" y="1611387"/>
            <a:ext cx="6344258"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contains(o)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120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endParaRPr lang="en-US" sz="2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grpSp>
        <p:nvGrpSpPr>
          <p:cNvPr id="32" name="Group 31">
            <a:extLst>
              <a:ext uri="{FF2B5EF4-FFF2-40B4-BE49-F238E27FC236}">
                <a16:creationId xmlns:a16="http://schemas.microsoft.com/office/drawing/2014/main" id="{F6BBA5F3-13AE-4C7A-BBBE-E987C311F013}"/>
              </a:ext>
            </a:extLst>
          </p:cNvPr>
          <p:cNvGrpSpPr/>
          <p:nvPr/>
        </p:nvGrpSpPr>
        <p:grpSpPr>
          <a:xfrm>
            <a:off x="7465513" y="914400"/>
            <a:ext cx="3706042" cy="1357196"/>
            <a:chOff x="5432416" y="1852369"/>
            <a:chExt cx="5955721" cy="2181054"/>
          </a:xfrm>
        </p:grpSpPr>
        <p:sp>
          <p:nvSpPr>
            <p:cNvPr id="33" name="TextBox 32">
              <a:extLst>
                <a:ext uri="{FF2B5EF4-FFF2-40B4-BE49-F238E27FC236}">
                  <a16:creationId xmlns:a16="http://schemas.microsoft.com/office/drawing/2014/main" id="{FE011D62-BFBC-46ED-9789-7D41C65882BE}"/>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4" name="Straight Arrow Connector 33">
              <a:extLst>
                <a:ext uri="{FF2B5EF4-FFF2-40B4-BE49-F238E27FC236}">
                  <a16:creationId xmlns:a16="http://schemas.microsoft.com/office/drawing/2014/main" id="{72A32D11-3F7A-45F4-9BD3-027CED7EAF55}"/>
                </a:ext>
              </a:extLst>
            </p:cNvPr>
            <p:cNvCxnSpPr>
              <a:cxnSpLocks/>
              <a:stCxn id="33" idx="0"/>
              <a:endCxn id="37"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EAA5ECA8-60E4-4087-938D-D8839A7AE821}"/>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6" name="TextBox 35">
              <a:extLst>
                <a:ext uri="{FF2B5EF4-FFF2-40B4-BE49-F238E27FC236}">
                  <a16:creationId xmlns:a16="http://schemas.microsoft.com/office/drawing/2014/main" id="{D93708A6-53A4-4FBE-9296-04BC17161A17}"/>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7" name="Rectangle 36">
              <a:extLst>
                <a:ext uri="{FF2B5EF4-FFF2-40B4-BE49-F238E27FC236}">
                  <a16:creationId xmlns:a16="http://schemas.microsoft.com/office/drawing/2014/main" id="{433CABC8-19B8-434F-A500-57735ADB2894}"/>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Rectangle 37">
              <a:extLst>
                <a:ext uri="{FF2B5EF4-FFF2-40B4-BE49-F238E27FC236}">
                  <a16:creationId xmlns:a16="http://schemas.microsoft.com/office/drawing/2014/main" id="{B6FA8D49-BDB4-4B2F-B019-BFF71564F7B7}"/>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B388A8DA-7673-432F-904F-882E7CB974DD}"/>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Rectangle 39">
              <a:extLst>
                <a:ext uri="{FF2B5EF4-FFF2-40B4-BE49-F238E27FC236}">
                  <a16:creationId xmlns:a16="http://schemas.microsoft.com/office/drawing/2014/main" id="{D54889B9-F4CC-4889-94B8-827CAA01B933}"/>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Oval 40">
              <a:extLst>
                <a:ext uri="{FF2B5EF4-FFF2-40B4-BE49-F238E27FC236}">
                  <a16:creationId xmlns:a16="http://schemas.microsoft.com/office/drawing/2014/main" id="{C44CD6BD-D09D-4AC6-90A8-8DE3515164D2}"/>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a:extLst>
                <a:ext uri="{FF2B5EF4-FFF2-40B4-BE49-F238E27FC236}">
                  <a16:creationId xmlns:a16="http://schemas.microsoft.com/office/drawing/2014/main" id="{3BF63519-D4A5-4C12-8AD2-79FCB7A0341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3" name="Straight Arrow Connector 42">
              <a:extLst>
                <a:ext uri="{FF2B5EF4-FFF2-40B4-BE49-F238E27FC236}">
                  <a16:creationId xmlns:a16="http://schemas.microsoft.com/office/drawing/2014/main" id="{D9192471-17F3-4F8A-8377-930EACFA5045}"/>
                </a:ext>
              </a:extLst>
            </p:cNvPr>
            <p:cNvCxnSpPr>
              <a:cxnSpLocks/>
              <a:stCxn id="42" idx="0"/>
              <a:endCxn id="50"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05DFE390-676E-4455-9C97-EDC1E5735831}"/>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5" name="Rectangle 44">
              <a:extLst>
                <a:ext uri="{FF2B5EF4-FFF2-40B4-BE49-F238E27FC236}">
                  <a16:creationId xmlns:a16="http://schemas.microsoft.com/office/drawing/2014/main" id="{5FF9FFA8-8469-4C84-B1F2-6C202F1CA8C5}"/>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Oval 45">
              <a:extLst>
                <a:ext uri="{FF2B5EF4-FFF2-40B4-BE49-F238E27FC236}">
                  <a16:creationId xmlns:a16="http://schemas.microsoft.com/office/drawing/2014/main" id="{C02E4E32-A084-44CE-B6CA-C793BDD599F4}"/>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Arrow Connector 54">
              <a:extLst>
                <a:ext uri="{FF2B5EF4-FFF2-40B4-BE49-F238E27FC236}">
                  <a16:creationId xmlns:a16="http://schemas.microsoft.com/office/drawing/2014/main" id="{EE76625F-75E2-4608-9DC7-97153425358C}"/>
                </a:ext>
              </a:extLst>
            </p:cNvPr>
            <p:cNvCxnSpPr>
              <a:cxnSpLocks/>
              <a:stCxn id="46" idx="0"/>
              <a:endCxn id="53"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118D10B5-B1BC-4E85-B762-75E4F1BB1FC6}"/>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Oval 48">
              <a:extLst>
                <a:ext uri="{FF2B5EF4-FFF2-40B4-BE49-F238E27FC236}">
                  <a16:creationId xmlns:a16="http://schemas.microsoft.com/office/drawing/2014/main" id="{0AB28ADE-0673-464A-906D-3A45EEA77F35}"/>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Rectangle 49">
              <a:extLst>
                <a:ext uri="{FF2B5EF4-FFF2-40B4-BE49-F238E27FC236}">
                  <a16:creationId xmlns:a16="http://schemas.microsoft.com/office/drawing/2014/main" id="{49704EE7-9042-481F-9394-386A2ED4604B}"/>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51" name="Rectangle 50">
              <a:extLst>
                <a:ext uri="{FF2B5EF4-FFF2-40B4-BE49-F238E27FC236}">
                  <a16:creationId xmlns:a16="http://schemas.microsoft.com/office/drawing/2014/main" id="{7618C3EF-E867-4DE0-AE25-A92940EC0EB6}"/>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FABDC149-BF0A-4479-BF15-E26673A95004}"/>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Rectangle 52">
              <a:extLst>
                <a:ext uri="{FF2B5EF4-FFF2-40B4-BE49-F238E27FC236}">
                  <a16:creationId xmlns:a16="http://schemas.microsoft.com/office/drawing/2014/main" id="{BC797F4C-5E7F-4ED7-B952-058E947DE325}"/>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4" name="Oval 53">
              <a:extLst>
                <a:ext uri="{FF2B5EF4-FFF2-40B4-BE49-F238E27FC236}">
                  <a16:creationId xmlns:a16="http://schemas.microsoft.com/office/drawing/2014/main" id="{7C779FBD-365E-448B-B933-8323962F3BA4}"/>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5" name="Straight Arrow Connector 64">
              <a:extLst>
                <a:ext uri="{FF2B5EF4-FFF2-40B4-BE49-F238E27FC236}">
                  <a16:creationId xmlns:a16="http://schemas.microsoft.com/office/drawing/2014/main" id="{44B65BFF-EFCE-4A79-8C7F-96FE79BB5FAA}"/>
                </a:ext>
              </a:extLst>
            </p:cNvPr>
            <p:cNvCxnSpPr>
              <a:cxnSpLocks/>
              <a:stCxn id="54" idx="4"/>
              <a:endCxn id="45"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6" name="Straight Arrow Connector 54">
              <a:extLst>
                <a:ext uri="{FF2B5EF4-FFF2-40B4-BE49-F238E27FC236}">
                  <a16:creationId xmlns:a16="http://schemas.microsoft.com/office/drawing/2014/main" id="{43AD5DB1-C555-459C-9748-FD6162178866}"/>
                </a:ext>
              </a:extLst>
            </p:cNvPr>
            <p:cNvCxnSpPr>
              <a:cxnSpLocks/>
              <a:stCxn id="39" idx="0"/>
              <a:endCxn id="48"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7" name="Straight Arrow Connector 64">
              <a:extLst>
                <a:ext uri="{FF2B5EF4-FFF2-40B4-BE49-F238E27FC236}">
                  <a16:creationId xmlns:a16="http://schemas.microsoft.com/office/drawing/2014/main" id="{57F93E20-E19B-4A10-B670-158F2E9D0BD9}"/>
                </a:ext>
              </a:extLst>
            </p:cNvPr>
            <p:cNvCxnSpPr>
              <a:cxnSpLocks/>
              <a:stCxn id="49" idx="4"/>
              <a:endCxn id="38"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5916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C3BB16-353F-4386-AD96-4398AE65DA51}"/>
              </a:ext>
            </a:extLst>
          </p:cNvPr>
          <p:cNvSpPr/>
          <p:nvPr/>
        </p:nvSpPr>
        <p:spPr>
          <a:xfrm>
            <a:off x="1052186" y="1933042"/>
            <a:ext cx="4359058" cy="7475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0" y="1611387"/>
            <a:ext cx="6344258"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contains(o)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120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endParaRPr lang="en-US" sz="2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grpSp>
        <p:nvGrpSpPr>
          <p:cNvPr id="32" name="Group 31">
            <a:extLst>
              <a:ext uri="{FF2B5EF4-FFF2-40B4-BE49-F238E27FC236}">
                <a16:creationId xmlns:a16="http://schemas.microsoft.com/office/drawing/2014/main" id="{F6BBA5F3-13AE-4C7A-BBBE-E987C311F013}"/>
              </a:ext>
            </a:extLst>
          </p:cNvPr>
          <p:cNvGrpSpPr/>
          <p:nvPr/>
        </p:nvGrpSpPr>
        <p:grpSpPr>
          <a:xfrm>
            <a:off x="7465513" y="914400"/>
            <a:ext cx="3706042" cy="1357196"/>
            <a:chOff x="5432416" y="1852369"/>
            <a:chExt cx="5955721" cy="2181054"/>
          </a:xfrm>
        </p:grpSpPr>
        <p:sp>
          <p:nvSpPr>
            <p:cNvPr id="33" name="TextBox 32">
              <a:extLst>
                <a:ext uri="{FF2B5EF4-FFF2-40B4-BE49-F238E27FC236}">
                  <a16:creationId xmlns:a16="http://schemas.microsoft.com/office/drawing/2014/main" id="{FE011D62-BFBC-46ED-9789-7D41C65882BE}"/>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4" name="Straight Arrow Connector 33">
              <a:extLst>
                <a:ext uri="{FF2B5EF4-FFF2-40B4-BE49-F238E27FC236}">
                  <a16:creationId xmlns:a16="http://schemas.microsoft.com/office/drawing/2014/main" id="{72A32D11-3F7A-45F4-9BD3-027CED7EAF55}"/>
                </a:ext>
              </a:extLst>
            </p:cNvPr>
            <p:cNvCxnSpPr>
              <a:cxnSpLocks/>
              <a:stCxn id="33" idx="0"/>
              <a:endCxn id="37"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EAA5ECA8-60E4-4087-938D-D8839A7AE821}"/>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6" name="TextBox 35">
              <a:extLst>
                <a:ext uri="{FF2B5EF4-FFF2-40B4-BE49-F238E27FC236}">
                  <a16:creationId xmlns:a16="http://schemas.microsoft.com/office/drawing/2014/main" id="{D93708A6-53A4-4FBE-9296-04BC17161A17}"/>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7" name="Rectangle 36">
              <a:extLst>
                <a:ext uri="{FF2B5EF4-FFF2-40B4-BE49-F238E27FC236}">
                  <a16:creationId xmlns:a16="http://schemas.microsoft.com/office/drawing/2014/main" id="{433CABC8-19B8-434F-A500-57735ADB2894}"/>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Rectangle 37">
              <a:extLst>
                <a:ext uri="{FF2B5EF4-FFF2-40B4-BE49-F238E27FC236}">
                  <a16:creationId xmlns:a16="http://schemas.microsoft.com/office/drawing/2014/main" id="{B6FA8D49-BDB4-4B2F-B019-BFF71564F7B7}"/>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B388A8DA-7673-432F-904F-882E7CB974DD}"/>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Rectangle 39">
              <a:extLst>
                <a:ext uri="{FF2B5EF4-FFF2-40B4-BE49-F238E27FC236}">
                  <a16:creationId xmlns:a16="http://schemas.microsoft.com/office/drawing/2014/main" id="{D54889B9-F4CC-4889-94B8-827CAA01B933}"/>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Oval 40">
              <a:extLst>
                <a:ext uri="{FF2B5EF4-FFF2-40B4-BE49-F238E27FC236}">
                  <a16:creationId xmlns:a16="http://schemas.microsoft.com/office/drawing/2014/main" id="{C44CD6BD-D09D-4AC6-90A8-8DE3515164D2}"/>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a:extLst>
                <a:ext uri="{FF2B5EF4-FFF2-40B4-BE49-F238E27FC236}">
                  <a16:creationId xmlns:a16="http://schemas.microsoft.com/office/drawing/2014/main" id="{3BF63519-D4A5-4C12-8AD2-79FCB7A0341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3" name="Straight Arrow Connector 42">
              <a:extLst>
                <a:ext uri="{FF2B5EF4-FFF2-40B4-BE49-F238E27FC236}">
                  <a16:creationId xmlns:a16="http://schemas.microsoft.com/office/drawing/2014/main" id="{D9192471-17F3-4F8A-8377-930EACFA5045}"/>
                </a:ext>
              </a:extLst>
            </p:cNvPr>
            <p:cNvCxnSpPr>
              <a:cxnSpLocks/>
              <a:stCxn id="42" idx="0"/>
              <a:endCxn id="50"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05DFE390-676E-4455-9C97-EDC1E5735831}"/>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5" name="Rectangle 44">
              <a:extLst>
                <a:ext uri="{FF2B5EF4-FFF2-40B4-BE49-F238E27FC236}">
                  <a16:creationId xmlns:a16="http://schemas.microsoft.com/office/drawing/2014/main" id="{5FF9FFA8-8469-4C84-B1F2-6C202F1CA8C5}"/>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Oval 45">
              <a:extLst>
                <a:ext uri="{FF2B5EF4-FFF2-40B4-BE49-F238E27FC236}">
                  <a16:creationId xmlns:a16="http://schemas.microsoft.com/office/drawing/2014/main" id="{C02E4E32-A084-44CE-B6CA-C793BDD599F4}"/>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Arrow Connector 54">
              <a:extLst>
                <a:ext uri="{FF2B5EF4-FFF2-40B4-BE49-F238E27FC236}">
                  <a16:creationId xmlns:a16="http://schemas.microsoft.com/office/drawing/2014/main" id="{EE76625F-75E2-4608-9DC7-97153425358C}"/>
                </a:ext>
              </a:extLst>
            </p:cNvPr>
            <p:cNvCxnSpPr>
              <a:cxnSpLocks/>
              <a:stCxn id="46" idx="0"/>
              <a:endCxn id="53"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118D10B5-B1BC-4E85-B762-75E4F1BB1FC6}"/>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Oval 48">
              <a:extLst>
                <a:ext uri="{FF2B5EF4-FFF2-40B4-BE49-F238E27FC236}">
                  <a16:creationId xmlns:a16="http://schemas.microsoft.com/office/drawing/2014/main" id="{0AB28ADE-0673-464A-906D-3A45EEA77F35}"/>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Rectangle 49">
              <a:extLst>
                <a:ext uri="{FF2B5EF4-FFF2-40B4-BE49-F238E27FC236}">
                  <a16:creationId xmlns:a16="http://schemas.microsoft.com/office/drawing/2014/main" id="{49704EE7-9042-481F-9394-386A2ED4604B}"/>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51" name="Rectangle 50">
              <a:extLst>
                <a:ext uri="{FF2B5EF4-FFF2-40B4-BE49-F238E27FC236}">
                  <a16:creationId xmlns:a16="http://schemas.microsoft.com/office/drawing/2014/main" id="{7618C3EF-E867-4DE0-AE25-A92940EC0EB6}"/>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FABDC149-BF0A-4479-BF15-E26673A95004}"/>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Rectangle 52">
              <a:extLst>
                <a:ext uri="{FF2B5EF4-FFF2-40B4-BE49-F238E27FC236}">
                  <a16:creationId xmlns:a16="http://schemas.microsoft.com/office/drawing/2014/main" id="{BC797F4C-5E7F-4ED7-B952-058E947DE325}"/>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4" name="Oval 53">
              <a:extLst>
                <a:ext uri="{FF2B5EF4-FFF2-40B4-BE49-F238E27FC236}">
                  <a16:creationId xmlns:a16="http://schemas.microsoft.com/office/drawing/2014/main" id="{7C779FBD-365E-448B-B933-8323962F3BA4}"/>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5" name="Straight Arrow Connector 64">
              <a:extLst>
                <a:ext uri="{FF2B5EF4-FFF2-40B4-BE49-F238E27FC236}">
                  <a16:creationId xmlns:a16="http://schemas.microsoft.com/office/drawing/2014/main" id="{44B65BFF-EFCE-4A79-8C7F-96FE79BB5FAA}"/>
                </a:ext>
              </a:extLst>
            </p:cNvPr>
            <p:cNvCxnSpPr>
              <a:cxnSpLocks/>
              <a:stCxn id="54" idx="4"/>
              <a:endCxn id="45"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6" name="Straight Arrow Connector 54">
              <a:extLst>
                <a:ext uri="{FF2B5EF4-FFF2-40B4-BE49-F238E27FC236}">
                  <a16:creationId xmlns:a16="http://schemas.microsoft.com/office/drawing/2014/main" id="{43AD5DB1-C555-459C-9748-FD6162178866}"/>
                </a:ext>
              </a:extLst>
            </p:cNvPr>
            <p:cNvCxnSpPr>
              <a:cxnSpLocks/>
              <a:stCxn id="39" idx="0"/>
              <a:endCxn id="48"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7" name="Straight Arrow Connector 64">
              <a:extLst>
                <a:ext uri="{FF2B5EF4-FFF2-40B4-BE49-F238E27FC236}">
                  <a16:creationId xmlns:a16="http://schemas.microsoft.com/office/drawing/2014/main" id="{57F93E20-E19B-4A10-B670-158F2E9D0BD9}"/>
                </a:ext>
              </a:extLst>
            </p:cNvPr>
            <p:cNvCxnSpPr>
              <a:cxnSpLocks/>
              <a:stCxn id="49" idx="4"/>
              <a:endCxn id="38"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45419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C3BB16-353F-4386-AD96-4398AE65DA51}"/>
              </a:ext>
            </a:extLst>
          </p:cNvPr>
          <p:cNvSpPr/>
          <p:nvPr/>
        </p:nvSpPr>
        <p:spPr>
          <a:xfrm>
            <a:off x="1052186" y="2630466"/>
            <a:ext cx="4359058" cy="1954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0" y="1611387"/>
            <a:ext cx="6344258"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contains(o)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120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endParaRPr lang="en-US" sz="2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grpSp>
        <p:nvGrpSpPr>
          <p:cNvPr id="32" name="Group 31">
            <a:extLst>
              <a:ext uri="{FF2B5EF4-FFF2-40B4-BE49-F238E27FC236}">
                <a16:creationId xmlns:a16="http://schemas.microsoft.com/office/drawing/2014/main" id="{F6BBA5F3-13AE-4C7A-BBBE-E987C311F013}"/>
              </a:ext>
            </a:extLst>
          </p:cNvPr>
          <p:cNvGrpSpPr/>
          <p:nvPr/>
        </p:nvGrpSpPr>
        <p:grpSpPr>
          <a:xfrm>
            <a:off x="7465513" y="914400"/>
            <a:ext cx="3706042" cy="1357196"/>
            <a:chOff x="5432416" y="1852369"/>
            <a:chExt cx="5955721" cy="2181054"/>
          </a:xfrm>
        </p:grpSpPr>
        <p:sp>
          <p:nvSpPr>
            <p:cNvPr id="33" name="TextBox 32">
              <a:extLst>
                <a:ext uri="{FF2B5EF4-FFF2-40B4-BE49-F238E27FC236}">
                  <a16:creationId xmlns:a16="http://schemas.microsoft.com/office/drawing/2014/main" id="{FE011D62-BFBC-46ED-9789-7D41C65882BE}"/>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4" name="Straight Arrow Connector 33">
              <a:extLst>
                <a:ext uri="{FF2B5EF4-FFF2-40B4-BE49-F238E27FC236}">
                  <a16:creationId xmlns:a16="http://schemas.microsoft.com/office/drawing/2014/main" id="{72A32D11-3F7A-45F4-9BD3-027CED7EAF55}"/>
                </a:ext>
              </a:extLst>
            </p:cNvPr>
            <p:cNvCxnSpPr>
              <a:cxnSpLocks/>
              <a:stCxn id="33" idx="0"/>
              <a:endCxn id="37"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EAA5ECA8-60E4-4087-938D-D8839A7AE821}"/>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6" name="TextBox 35">
              <a:extLst>
                <a:ext uri="{FF2B5EF4-FFF2-40B4-BE49-F238E27FC236}">
                  <a16:creationId xmlns:a16="http://schemas.microsoft.com/office/drawing/2014/main" id="{D93708A6-53A4-4FBE-9296-04BC17161A17}"/>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7" name="Rectangle 36">
              <a:extLst>
                <a:ext uri="{FF2B5EF4-FFF2-40B4-BE49-F238E27FC236}">
                  <a16:creationId xmlns:a16="http://schemas.microsoft.com/office/drawing/2014/main" id="{433CABC8-19B8-434F-A500-57735ADB2894}"/>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Rectangle 37">
              <a:extLst>
                <a:ext uri="{FF2B5EF4-FFF2-40B4-BE49-F238E27FC236}">
                  <a16:creationId xmlns:a16="http://schemas.microsoft.com/office/drawing/2014/main" id="{B6FA8D49-BDB4-4B2F-B019-BFF71564F7B7}"/>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B388A8DA-7673-432F-904F-882E7CB974DD}"/>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Rectangle 39">
              <a:extLst>
                <a:ext uri="{FF2B5EF4-FFF2-40B4-BE49-F238E27FC236}">
                  <a16:creationId xmlns:a16="http://schemas.microsoft.com/office/drawing/2014/main" id="{D54889B9-F4CC-4889-94B8-827CAA01B933}"/>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Oval 40">
              <a:extLst>
                <a:ext uri="{FF2B5EF4-FFF2-40B4-BE49-F238E27FC236}">
                  <a16:creationId xmlns:a16="http://schemas.microsoft.com/office/drawing/2014/main" id="{C44CD6BD-D09D-4AC6-90A8-8DE3515164D2}"/>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a:extLst>
                <a:ext uri="{FF2B5EF4-FFF2-40B4-BE49-F238E27FC236}">
                  <a16:creationId xmlns:a16="http://schemas.microsoft.com/office/drawing/2014/main" id="{3BF63519-D4A5-4C12-8AD2-79FCB7A0341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3" name="Straight Arrow Connector 42">
              <a:extLst>
                <a:ext uri="{FF2B5EF4-FFF2-40B4-BE49-F238E27FC236}">
                  <a16:creationId xmlns:a16="http://schemas.microsoft.com/office/drawing/2014/main" id="{D9192471-17F3-4F8A-8377-930EACFA5045}"/>
                </a:ext>
              </a:extLst>
            </p:cNvPr>
            <p:cNvCxnSpPr>
              <a:cxnSpLocks/>
              <a:stCxn id="42" idx="0"/>
              <a:endCxn id="50"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05DFE390-676E-4455-9C97-EDC1E5735831}"/>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5" name="Rectangle 44">
              <a:extLst>
                <a:ext uri="{FF2B5EF4-FFF2-40B4-BE49-F238E27FC236}">
                  <a16:creationId xmlns:a16="http://schemas.microsoft.com/office/drawing/2014/main" id="{5FF9FFA8-8469-4C84-B1F2-6C202F1CA8C5}"/>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Oval 45">
              <a:extLst>
                <a:ext uri="{FF2B5EF4-FFF2-40B4-BE49-F238E27FC236}">
                  <a16:creationId xmlns:a16="http://schemas.microsoft.com/office/drawing/2014/main" id="{C02E4E32-A084-44CE-B6CA-C793BDD599F4}"/>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Arrow Connector 54">
              <a:extLst>
                <a:ext uri="{FF2B5EF4-FFF2-40B4-BE49-F238E27FC236}">
                  <a16:creationId xmlns:a16="http://schemas.microsoft.com/office/drawing/2014/main" id="{EE76625F-75E2-4608-9DC7-97153425358C}"/>
                </a:ext>
              </a:extLst>
            </p:cNvPr>
            <p:cNvCxnSpPr>
              <a:cxnSpLocks/>
              <a:stCxn id="46" idx="0"/>
              <a:endCxn id="53"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118D10B5-B1BC-4E85-B762-75E4F1BB1FC6}"/>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Oval 48">
              <a:extLst>
                <a:ext uri="{FF2B5EF4-FFF2-40B4-BE49-F238E27FC236}">
                  <a16:creationId xmlns:a16="http://schemas.microsoft.com/office/drawing/2014/main" id="{0AB28ADE-0673-464A-906D-3A45EEA77F35}"/>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Rectangle 49">
              <a:extLst>
                <a:ext uri="{FF2B5EF4-FFF2-40B4-BE49-F238E27FC236}">
                  <a16:creationId xmlns:a16="http://schemas.microsoft.com/office/drawing/2014/main" id="{49704EE7-9042-481F-9394-386A2ED4604B}"/>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51" name="Rectangle 50">
              <a:extLst>
                <a:ext uri="{FF2B5EF4-FFF2-40B4-BE49-F238E27FC236}">
                  <a16:creationId xmlns:a16="http://schemas.microsoft.com/office/drawing/2014/main" id="{7618C3EF-E867-4DE0-AE25-A92940EC0EB6}"/>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FABDC149-BF0A-4479-BF15-E26673A95004}"/>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Rectangle 52">
              <a:extLst>
                <a:ext uri="{FF2B5EF4-FFF2-40B4-BE49-F238E27FC236}">
                  <a16:creationId xmlns:a16="http://schemas.microsoft.com/office/drawing/2014/main" id="{BC797F4C-5E7F-4ED7-B952-058E947DE325}"/>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4" name="Oval 53">
              <a:extLst>
                <a:ext uri="{FF2B5EF4-FFF2-40B4-BE49-F238E27FC236}">
                  <a16:creationId xmlns:a16="http://schemas.microsoft.com/office/drawing/2014/main" id="{7C779FBD-365E-448B-B933-8323962F3BA4}"/>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5" name="Straight Arrow Connector 64">
              <a:extLst>
                <a:ext uri="{FF2B5EF4-FFF2-40B4-BE49-F238E27FC236}">
                  <a16:creationId xmlns:a16="http://schemas.microsoft.com/office/drawing/2014/main" id="{44B65BFF-EFCE-4A79-8C7F-96FE79BB5FAA}"/>
                </a:ext>
              </a:extLst>
            </p:cNvPr>
            <p:cNvCxnSpPr>
              <a:cxnSpLocks/>
              <a:stCxn id="54" idx="4"/>
              <a:endCxn id="45"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6" name="Straight Arrow Connector 54">
              <a:extLst>
                <a:ext uri="{FF2B5EF4-FFF2-40B4-BE49-F238E27FC236}">
                  <a16:creationId xmlns:a16="http://schemas.microsoft.com/office/drawing/2014/main" id="{43AD5DB1-C555-459C-9748-FD6162178866}"/>
                </a:ext>
              </a:extLst>
            </p:cNvPr>
            <p:cNvCxnSpPr>
              <a:cxnSpLocks/>
              <a:stCxn id="39" idx="0"/>
              <a:endCxn id="48"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7" name="Straight Arrow Connector 64">
              <a:extLst>
                <a:ext uri="{FF2B5EF4-FFF2-40B4-BE49-F238E27FC236}">
                  <a16:creationId xmlns:a16="http://schemas.microsoft.com/office/drawing/2014/main" id="{57F93E20-E19B-4A10-B670-158F2E9D0BD9}"/>
                </a:ext>
              </a:extLst>
            </p:cNvPr>
            <p:cNvCxnSpPr>
              <a:cxnSpLocks/>
              <a:stCxn id="49" idx="4"/>
              <a:endCxn id="38"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81106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C3BB16-353F-4386-AD96-4398AE65DA51}"/>
              </a:ext>
            </a:extLst>
          </p:cNvPr>
          <p:cNvSpPr/>
          <p:nvPr/>
        </p:nvSpPr>
        <p:spPr>
          <a:xfrm>
            <a:off x="1052186" y="4546948"/>
            <a:ext cx="4359058" cy="41335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0" y="1611387"/>
            <a:ext cx="6344258"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contains(o)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120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endParaRPr lang="en-US" sz="2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grpSp>
        <p:nvGrpSpPr>
          <p:cNvPr id="32" name="Group 31">
            <a:extLst>
              <a:ext uri="{FF2B5EF4-FFF2-40B4-BE49-F238E27FC236}">
                <a16:creationId xmlns:a16="http://schemas.microsoft.com/office/drawing/2014/main" id="{F6BBA5F3-13AE-4C7A-BBBE-E987C311F013}"/>
              </a:ext>
            </a:extLst>
          </p:cNvPr>
          <p:cNvGrpSpPr/>
          <p:nvPr/>
        </p:nvGrpSpPr>
        <p:grpSpPr>
          <a:xfrm>
            <a:off x="7465513" y="914400"/>
            <a:ext cx="3706042" cy="1357196"/>
            <a:chOff x="5432416" y="1852369"/>
            <a:chExt cx="5955721" cy="2181054"/>
          </a:xfrm>
        </p:grpSpPr>
        <p:sp>
          <p:nvSpPr>
            <p:cNvPr id="33" name="TextBox 32">
              <a:extLst>
                <a:ext uri="{FF2B5EF4-FFF2-40B4-BE49-F238E27FC236}">
                  <a16:creationId xmlns:a16="http://schemas.microsoft.com/office/drawing/2014/main" id="{FE011D62-BFBC-46ED-9789-7D41C65882BE}"/>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4" name="Straight Arrow Connector 33">
              <a:extLst>
                <a:ext uri="{FF2B5EF4-FFF2-40B4-BE49-F238E27FC236}">
                  <a16:creationId xmlns:a16="http://schemas.microsoft.com/office/drawing/2014/main" id="{72A32D11-3F7A-45F4-9BD3-027CED7EAF55}"/>
                </a:ext>
              </a:extLst>
            </p:cNvPr>
            <p:cNvCxnSpPr>
              <a:cxnSpLocks/>
              <a:stCxn id="33" idx="0"/>
              <a:endCxn id="37"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EAA5ECA8-60E4-4087-938D-D8839A7AE821}"/>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6" name="TextBox 35">
              <a:extLst>
                <a:ext uri="{FF2B5EF4-FFF2-40B4-BE49-F238E27FC236}">
                  <a16:creationId xmlns:a16="http://schemas.microsoft.com/office/drawing/2014/main" id="{D93708A6-53A4-4FBE-9296-04BC17161A17}"/>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7" name="Rectangle 36">
              <a:extLst>
                <a:ext uri="{FF2B5EF4-FFF2-40B4-BE49-F238E27FC236}">
                  <a16:creationId xmlns:a16="http://schemas.microsoft.com/office/drawing/2014/main" id="{433CABC8-19B8-434F-A500-57735ADB2894}"/>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Rectangle 37">
              <a:extLst>
                <a:ext uri="{FF2B5EF4-FFF2-40B4-BE49-F238E27FC236}">
                  <a16:creationId xmlns:a16="http://schemas.microsoft.com/office/drawing/2014/main" id="{B6FA8D49-BDB4-4B2F-B019-BFF71564F7B7}"/>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B388A8DA-7673-432F-904F-882E7CB974DD}"/>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Rectangle 39">
              <a:extLst>
                <a:ext uri="{FF2B5EF4-FFF2-40B4-BE49-F238E27FC236}">
                  <a16:creationId xmlns:a16="http://schemas.microsoft.com/office/drawing/2014/main" id="{D54889B9-F4CC-4889-94B8-827CAA01B933}"/>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Oval 40">
              <a:extLst>
                <a:ext uri="{FF2B5EF4-FFF2-40B4-BE49-F238E27FC236}">
                  <a16:creationId xmlns:a16="http://schemas.microsoft.com/office/drawing/2014/main" id="{C44CD6BD-D09D-4AC6-90A8-8DE3515164D2}"/>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a:extLst>
                <a:ext uri="{FF2B5EF4-FFF2-40B4-BE49-F238E27FC236}">
                  <a16:creationId xmlns:a16="http://schemas.microsoft.com/office/drawing/2014/main" id="{3BF63519-D4A5-4C12-8AD2-79FCB7A0341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3" name="Straight Arrow Connector 42">
              <a:extLst>
                <a:ext uri="{FF2B5EF4-FFF2-40B4-BE49-F238E27FC236}">
                  <a16:creationId xmlns:a16="http://schemas.microsoft.com/office/drawing/2014/main" id="{D9192471-17F3-4F8A-8377-930EACFA5045}"/>
                </a:ext>
              </a:extLst>
            </p:cNvPr>
            <p:cNvCxnSpPr>
              <a:cxnSpLocks/>
              <a:stCxn id="42" idx="0"/>
              <a:endCxn id="50"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05DFE390-676E-4455-9C97-EDC1E5735831}"/>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5" name="Rectangle 44">
              <a:extLst>
                <a:ext uri="{FF2B5EF4-FFF2-40B4-BE49-F238E27FC236}">
                  <a16:creationId xmlns:a16="http://schemas.microsoft.com/office/drawing/2014/main" id="{5FF9FFA8-8469-4C84-B1F2-6C202F1CA8C5}"/>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Oval 45">
              <a:extLst>
                <a:ext uri="{FF2B5EF4-FFF2-40B4-BE49-F238E27FC236}">
                  <a16:creationId xmlns:a16="http://schemas.microsoft.com/office/drawing/2014/main" id="{C02E4E32-A084-44CE-B6CA-C793BDD599F4}"/>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Arrow Connector 54">
              <a:extLst>
                <a:ext uri="{FF2B5EF4-FFF2-40B4-BE49-F238E27FC236}">
                  <a16:creationId xmlns:a16="http://schemas.microsoft.com/office/drawing/2014/main" id="{EE76625F-75E2-4608-9DC7-97153425358C}"/>
                </a:ext>
              </a:extLst>
            </p:cNvPr>
            <p:cNvCxnSpPr>
              <a:cxnSpLocks/>
              <a:stCxn id="46" idx="0"/>
              <a:endCxn id="53"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118D10B5-B1BC-4E85-B762-75E4F1BB1FC6}"/>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Oval 48">
              <a:extLst>
                <a:ext uri="{FF2B5EF4-FFF2-40B4-BE49-F238E27FC236}">
                  <a16:creationId xmlns:a16="http://schemas.microsoft.com/office/drawing/2014/main" id="{0AB28ADE-0673-464A-906D-3A45EEA77F35}"/>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Rectangle 49">
              <a:extLst>
                <a:ext uri="{FF2B5EF4-FFF2-40B4-BE49-F238E27FC236}">
                  <a16:creationId xmlns:a16="http://schemas.microsoft.com/office/drawing/2014/main" id="{49704EE7-9042-481F-9394-386A2ED4604B}"/>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51" name="Rectangle 50">
              <a:extLst>
                <a:ext uri="{FF2B5EF4-FFF2-40B4-BE49-F238E27FC236}">
                  <a16:creationId xmlns:a16="http://schemas.microsoft.com/office/drawing/2014/main" id="{7618C3EF-E867-4DE0-AE25-A92940EC0EB6}"/>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FABDC149-BF0A-4479-BF15-E26673A95004}"/>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Rectangle 52">
              <a:extLst>
                <a:ext uri="{FF2B5EF4-FFF2-40B4-BE49-F238E27FC236}">
                  <a16:creationId xmlns:a16="http://schemas.microsoft.com/office/drawing/2014/main" id="{BC797F4C-5E7F-4ED7-B952-058E947DE325}"/>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4" name="Oval 53">
              <a:extLst>
                <a:ext uri="{FF2B5EF4-FFF2-40B4-BE49-F238E27FC236}">
                  <a16:creationId xmlns:a16="http://schemas.microsoft.com/office/drawing/2014/main" id="{7C779FBD-365E-448B-B933-8323962F3BA4}"/>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5" name="Straight Arrow Connector 64">
              <a:extLst>
                <a:ext uri="{FF2B5EF4-FFF2-40B4-BE49-F238E27FC236}">
                  <a16:creationId xmlns:a16="http://schemas.microsoft.com/office/drawing/2014/main" id="{44B65BFF-EFCE-4A79-8C7F-96FE79BB5FAA}"/>
                </a:ext>
              </a:extLst>
            </p:cNvPr>
            <p:cNvCxnSpPr>
              <a:cxnSpLocks/>
              <a:stCxn id="54" idx="4"/>
              <a:endCxn id="45"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6" name="Straight Arrow Connector 54">
              <a:extLst>
                <a:ext uri="{FF2B5EF4-FFF2-40B4-BE49-F238E27FC236}">
                  <a16:creationId xmlns:a16="http://schemas.microsoft.com/office/drawing/2014/main" id="{43AD5DB1-C555-459C-9748-FD6162178866}"/>
                </a:ext>
              </a:extLst>
            </p:cNvPr>
            <p:cNvCxnSpPr>
              <a:cxnSpLocks/>
              <a:stCxn id="39" idx="0"/>
              <a:endCxn id="48"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7" name="Straight Arrow Connector 64">
              <a:extLst>
                <a:ext uri="{FF2B5EF4-FFF2-40B4-BE49-F238E27FC236}">
                  <a16:creationId xmlns:a16="http://schemas.microsoft.com/office/drawing/2014/main" id="{57F93E20-E19B-4A10-B670-158F2E9D0BD9}"/>
                </a:ext>
              </a:extLst>
            </p:cNvPr>
            <p:cNvCxnSpPr>
              <a:cxnSpLocks/>
              <a:stCxn id="49" idx="4"/>
              <a:endCxn id="38"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55366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C5BBAD7-9B94-443F-8731-6FA975671447}"/>
              </a:ext>
            </a:extLst>
          </p:cNvPr>
          <p:cNvSpPr/>
          <p:nvPr/>
        </p:nvSpPr>
        <p:spPr>
          <a:xfrm>
            <a:off x="1052186" y="2442575"/>
            <a:ext cx="4359058" cy="71398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1" y="2073725"/>
            <a:ext cx="6814713" cy="2710550"/>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add(object o)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(contains(o))	</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mySet.append</a:t>
            </a:r>
            <a:r>
              <a:rPr lang="en-US" sz="2000" dirty="0">
                <a:latin typeface="Consolas" panose="020B0609020204030204" pitchFamily="49" charset="0"/>
                <a:ea typeface="Calibri" panose="020F0502020204030204" pitchFamily="34" charset="0"/>
                <a:cs typeface="Times New Roman" panose="02020603050405020304" pitchFamily="18" charset="0"/>
              </a:rPr>
              <a:t>(o)</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22367268-E582-48E7-B4FA-A1D65A844048}"/>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14E765FC-5E0D-4326-94D6-E72F23D5EF38}"/>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43D22F6E-AB30-4143-8C58-01C3D1E36262}"/>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73AC9BD4-9E93-4BBE-A7DE-401929D81E0E}"/>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AFF535D2-4393-4ABF-9839-2FD662C19145}"/>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A127DC56-4F81-4093-9871-C5F68A0FB1A6}"/>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B8DDFBF0-8AC5-4952-A0E9-C62A7ABBF924}"/>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7EABB126-453E-4C44-ACA1-D35911551D03}"/>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A6898993-D2CD-4822-B521-6E597B5B6887}"/>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FAE757C-2B01-4220-BCAF-A327B514034F}"/>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E3B2755B-3198-4F81-8FF7-BB8E321871D5}"/>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1AFCF892-8827-434B-9F93-B97B03C75E1D}"/>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DE1DBE7F-34C9-4D02-B0EE-D9E26BCE5EBC}"/>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B1EAD822-52FB-492F-B13B-D30223F529C1}"/>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78C2CD3A-311E-454B-843E-2C8D394C6E86}"/>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DC4C1FDC-29E4-4C3A-84BF-C365B253FE6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7C6CA9FD-DD29-4E21-9B46-A7158937D49D}"/>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A7738C0-7E16-47B2-B1FE-694962A05576}"/>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10447412-9F55-4BEE-AA2D-DC6CEA1425D4}"/>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52529942-62EB-420C-9295-240FE73E0FF4}"/>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6C135EC4-B4C1-4498-A33D-6D66004CCE9C}"/>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D19EBAA8-A729-4BAB-B69D-F91284B9B42F}"/>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A39559FE-AF48-4D64-9529-399C50F3CB82}"/>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8F67A300-B766-40FD-A25F-8CE582ED7EC6}"/>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D9041F70-FB03-44CC-B5D7-A7B0B8A4169F}"/>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05B212D7-75C5-4847-B980-A39539EBE0A8}"/>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76332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C5BBAD7-9B94-443F-8731-6FA975671447}"/>
              </a:ext>
            </a:extLst>
          </p:cNvPr>
          <p:cNvSpPr/>
          <p:nvPr/>
        </p:nvSpPr>
        <p:spPr>
          <a:xfrm>
            <a:off x="1052186" y="3081403"/>
            <a:ext cx="4359058" cy="100208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1" y="2073725"/>
            <a:ext cx="6814713" cy="2710550"/>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add(object o)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(contains(o))	</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mySet.append</a:t>
            </a:r>
            <a:r>
              <a:rPr lang="en-US" sz="2000" dirty="0">
                <a:latin typeface="Consolas" panose="020B0609020204030204" pitchFamily="49" charset="0"/>
                <a:ea typeface="Calibri" panose="020F0502020204030204" pitchFamily="34" charset="0"/>
                <a:cs typeface="Times New Roman" panose="02020603050405020304" pitchFamily="18" charset="0"/>
              </a:rPr>
              <a:t>(o)</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22367268-E582-48E7-B4FA-A1D65A844048}"/>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14E765FC-5E0D-4326-94D6-E72F23D5EF38}"/>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43D22F6E-AB30-4143-8C58-01C3D1E36262}"/>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73AC9BD4-9E93-4BBE-A7DE-401929D81E0E}"/>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AFF535D2-4393-4ABF-9839-2FD662C19145}"/>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A127DC56-4F81-4093-9871-C5F68A0FB1A6}"/>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B8DDFBF0-8AC5-4952-A0E9-C62A7ABBF924}"/>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7EABB126-453E-4C44-ACA1-D35911551D03}"/>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A6898993-D2CD-4822-B521-6E597B5B6887}"/>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FAE757C-2B01-4220-BCAF-A327B514034F}"/>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E3B2755B-3198-4F81-8FF7-BB8E321871D5}"/>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1AFCF892-8827-434B-9F93-B97B03C75E1D}"/>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DE1DBE7F-34C9-4D02-B0EE-D9E26BCE5EBC}"/>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B1EAD822-52FB-492F-B13B-D30223F529C1}"/>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78C2CD3A-311E-454B-843E-2C8D394C6E86}"/>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DC4C1FDC-29E4-4C3A-84BF-C365B253FE6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7C6CA9FD-DD29-4E21-9B46-A7158937D49D}"/>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A7738C0-7E16-47B2-B1FE-694962A05576}"/>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10447412-9F55-4BEE-AA2D-DC6CEA1425D4}"/>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52529942-62EB-420C-9295-240FE73E0FF4}"/>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6C135EC4-B4C1-4498-A33D-6D66004CCE9C}"/>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D19EBAA8-A729-4BAB-B69D-F91284B9B42F}"/>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A39559FE-AF48-4D64-9529-399C50F3CB82}"/>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8F67A300-B766-40FD-A25F-8CE582ED7EC6}"/>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D9041F70-FB03-44CC-B5D7-A7B0B8A4169F}"/>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05B212D7-75C5-4847-B980-A39539EBE0A8}"/>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82453662"/>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2.xml><?xml version="1.0" encoding="utf-8"?>
<ds:datastoreItem xmlns:ds="http://schemas.openxmlformats.org/officeDocument/2006/customXml" ds:itemID="{E36B5C00-A49D-4F91-89B2-E9D01A16B433}">
  <ds:schemaRefs>
    <ds:schemaRef ds:uri="http://schemas.microsoft.com/office/2006/documentManagement/types"/>
    <ds:schemaRef ds:uri="http://schemas.microsoft.com/office/2006/metadata/properties"/>
    <ds:schemaRef ds:uri="58c44ba5-51a4-40bc-b9f0-9fe2032e2130"/>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724</TotalTime>
  <Words>3033</Words>
  <Application>Microsoft Office PowerPoint</Application>
  <PresentationFormat>Widescreen</PresentationFormat>
  <Paragraphs>417</Paragraphs>
  <Slides>21</Slides>
  <Notes>21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Consolas</vt:lpstr>
      <vt:lpstr>Myriad Pro</vt:lpstr>
      <vt:lpstr>CC_theme</vt:lpstr>
      <vt:lpstr>Sets in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66</cp:revision>
  <dcterms:created xsi:type="dcterms:W3CDTF">2020-02-07T13:53:42Z</dcterms:created>
  <dcterms:modified xsi:type="dcterms:W3CDTF">2020-04-13T15:02:38Z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