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7" r:id="rId5"/>
    <p:sldId id="258" r:id="rId6"/>
    <p:sldId id="261" r:id="rId7"/>
    <p:sldId id="262" r:id="rId8"/>
    <p:sldId id="263" r:id="rId9"/>
    <p:sldId id="264" r:id="rId10"/>
    <p:sldId id="265" r:id="rId11"/>
    <p:sldId id="266" r:id="rId12"/>
    <p:sldId id="26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CC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have looked at a very simplistic version of a database system and showed how we could use our basic set operations to answer questions that might not be obvious to the naked eye, especially as the amount of data gets large</a:t>
            </a:r>
            <a:r>
              <a:rPr lang="en-US" sz="1200" kern="1200">
                <a:solidFill>
                  <a:schemeClr val="tx1"/>
                </a:solidFill>
                <a:effectLst/>
                <a:latin typeface="+mn-lt"/>
                <a:ea typeface="+mn-ea"/>
                <a:cs typeface="+mn-cs"/>
              </a:rPr>
              <a:t>. Now</a:t>
            </a:r>
            <a:r>
              <a:rPr lang="en-US" sz="1200" kern="1200" dirty="0">
                <a:solidFill>
                  <a:schemeClr val="tx1"/>
                </a:solidFill>
                <a:effectLst/>
                <a:latin typeface="+mn-lt"/>
                <a:ea typeface="+mn-ea"/>
                <a:cs typeface="+mn-cs"/>
              </a:rPr>
              <a:t>, I certainly don't mean to suggest that database systems are this simple internally, but they are based on sets and set operations.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12997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are going to look at how sets might be used to make dealing with data to answer questions about the data fairly painless and easy.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you might not actually write an application like the one we are using, this application will give you good insight into how relational databases work. Relational databases </a:t>
            </a:r>
            <a:r>
              <a:rPr lang="en-US" sz="1200" b="0" i="0" kern="1200" dirty="0">
                <a:solidFill>
                  <a:schemeClr val="tx1"/>
                </a:solidFill>
                <a:effectLst/>
                <a:latin typeface="+mn-lt"/>
                <a:ea typeface="+mn-ea"/>
                <a:cs typeface="+mn-cs"/>
              </a:rPr>
              <a:t>organize data into tables that can be related to each other based on data that is common to table. We say we query the database when we ask questions and use set operations to retrieve data to answer our questions.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application, we will assume that we have three sets of data: workers, family, and students. Each element in the sets represent people who fall into the specific </a:t>
            </a:r>
            <a:r>
              <a:rPr lang="en-US" dirty="0" err="1"/>
              <a:t>catgory</a:t>
            </a:r>
            <a:r>
              <a:rPr lang="en-US" dirty="0"/>
              <a:t>. </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19835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some people only exist in one set in our database, several exist in multiple sets.</a:t>
            </a:r>
          </a:p>
          <a:p>
            <a:endParaRPr lang="en-US" dirty="0"/>
          </a:p>
          <a:p>
            <a:r>
              <a:rPr lang="en-US" dirty="0"/>
              <a:t>So now we want to know, exactly what type of questions can I answer with these sets and our set operations.</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421058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easy question to answer is how many people are in a particular set. </a:t>
            </a:r>
          </a:p>
          <a:p>
            <a:endParaRPr lang="en-US" dirty="0"/>
          </a:p>
          <a:p>
            <a:r>
              <a:rPr lang="en-US" dirty="0"/>
              <a:t>[advance]</a:t>
            </a:r>
          </a:p>
          <a:p>
            <a:endParaRPr lang="en-US" dirty="0"/>
          </a:p>
          <a:p>
            <a:r>
              <a:rPr lang="en-US" dirty="0"/>
              <a:t>In this case, all we have to do is call the </a:t>
            </a:r>
            <a:r>
              <a:rPr lang="en-US" dirty="0" err="1"/>
              <a:t>getSize</a:t>
            </a:r>
            <a:r>
              <a:rPr lang="en-US" dirty="0"/>
              <a:t> function for a particular set. </a:t>
            </a:r>
          </a:p>
          <a:p>
            <a:endParaRPr lang="en-US" dirty="0"/>
          </a:p>
          <a:p>
            <a:r>
              <a:rPr lang="en-US" dirty="0"/>
              <a:t>[advance]</a:t>
            </a:r>
          </a:p>
          <a:p>
            <a:endParaRPr lang="en-US" dirty="0"/>
          </a:p>
          <a:p>
            <a:r>
              <a:rPr lang="en-US" dirty="0"/>
              <a:t>Here the number is 7, which is also easy to ascertain from the list of sets shown. However, its not too hard to understand that if we had 585 students, counting the exact number of students in the set is best left to the computer.</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9422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 little more difficult question such as how many work </a:t>
            </a:r>
            <a:r>
              <a:rPr lang="en-US" u="sng" dirty="0"/>
              <a:t>and</a:t>
            </a:r>
            <a:r>
              <a:rPr lang="en-US" u="none" dirty="0"/>
              <a:t> students there are. Looking at the list, we might be tempted to say, there are 7 workers and 7 students, so there must be 14 total, right? Wrong.</a:t>
            </a:r>
          </a:p>
          <a:p>
            <a:endParaRPr lang="en-US" u="none" dirty="0"/>
          </a:p>
          <a:p>
            <a:r>
              <a:rPr lang="en-US" u="none" dirty="0"/>
              <a:t>[advance] </a:t>
            </a:r>
          </a:p>
          <a:p>
            <a:endParaRPr lang="en-US" u="none" dirty="0"/>
          </a:p>
          <a:p>
            <a:r>
              <a:rPr lang="en-US" u="none" dirty="0"/>
              <a:t>To get the correct answer, we can use our union operation to create a set that is a union of the workers and Students set and then count that.</a:t>
            </a:r>
          </a:p>
          <a:p>
            <a:endParaRPr lang="en-US" u="none" dirty="0"/>
          </a:p>
          <a:p>
            <a:r>
              <a:rPr lang="en-US" u="none" dirty="0"/>
              <a:t>[advance]</a:t>
            </a:r>
          </a:p>
          <a:p>
            <a:endParaRPr lang="en-US" u="none" dirty="0"/>
          </a:p>
          <a:p>
            <a:r>
              <a:rPr lang="en-US" u="none" dirty="0"/>
              <a:t>Since Jordan is actually both a worker and a student, the total number of workers and students is 13, not 14.</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244868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see just how smart our database system is. Does it know that Jordan both works and is a student?</a:t>
            </a:r>
          </a:p>
          <a:p>
            <a:endParaRPr lang="en-US" dirty="0"/>
          </a:p>
          <a:p>
            <a:r>
              <a:rPr lang="en-US" dirty="0"/>
              <a:t>[advance]</a:t>
            </a:r>
          </a:p>
          <a:p>
            <a:endParaRPr lang="en-US" dirty="0"/>
          </a:p>
          <a:p>
            <a:r>
              <a:rPr lang="en-US" dirty="0"/>
              <a:t>To see who is in both sets, we use the intersection operation and then convert to a string for printout.</a:t>
            </a:r>
          </a:p>
          <a:p>
            <a:endParaRPr lang="en-US" dirty="0"/>
          </a:p>
          <a:p>
            <a:r>
              <a:rPr lang="en-US" dirty="0"/>
              <a:t>[advance]</a:t>
            </a:r>
          </a:p>
          <a:p>
            <a:endParaRPr lang="en-US" dirty="0"/>
          </a:p>
          <a:p>
            <a:r>
              <a:rPr lang="en-US" dirty="0"/>
              <a:t>And amazingly, the system does know that only Jordan is a student and works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579065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 little tougher question. Which family members do not go to school. We clearly, unions and intersections are no going to help us here. </a:t>
            </a:r>
          </a:p>
          <a:p>
            <a:endParaRPr lang="en-US" dirty="0"/>
          </a:p>
          <a:p>
            <a:r>
              <a:rPr lang="en-US" dirty="0"/>
              <a:t>[advance]</a:t>
            </a:r>
          </a:p>
          <a:p>
            <a:endParaRPr lang="en-US" dirty="0"/>
          </a:p>
          <a:p>
            <a:r>
              <a:rPr lang="en-US" dirty="0"/>
              <a:t>To see which elements in one set but not another, we can use the set difference operation. Here, we want the operation family – students.</a:t>
            </a:r>
          </a:p>
          <a:p>
            <a:endParaRPr lang="en-US" dirty="0"/>
          </a:p>
          <a:p>
            <a:r>
              <a:rPr lang="en-US" dirty="0"/>
              <a:t>[advance]</a:t>
            </a:r>
          </a:p>
          <a:p>
            <a:endParaRPr lang="en-US" dirty="0"/>
          </a:p>
          <a:p>
            <a:r>
              <a:rPr lang="en-US" dirty="0"/>
              <a:t>And the answer is Amy, Scott, Lauren, and Zachary. Even with this small of a dataset, it is getting a little tricky to manually compute these values. Lucky for us, we have our set operations to do the work for us.</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50856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try one more question, this time, even a little more difficult. Now, we want to now who works, but does not go to school in the family. This requires us to look across three sets to determine the answer.</a:t>
            </a:r>
          </a:p>
          <a:p>
            <a:endParaRPr lang="en-US" dirty="0"/>
          </a:p>
          <a:p>
            <a:r>
              <a:rPr lang="en-US" dirty="0"/>
              <a:t>[advance]</a:t>
            </a:r>
          </a:p>
          <a:p>
            <a:endParaRPr lang="en-US" dirty="0"/>
          </a:p>
          <a:p>
            <a:r>
              <a:rPr lang="en-US" dirty="0"/>
              <a:t>There are actually a couple of equivalent approaches we can take to get our answer. One way to think about it is that we need to know who is in the intersection of workers and family that does not go to school. That is the first set of operations shown.</a:t>
            </a:r>
          </a:p>
          <a:p>
            <a:endParaRPr lang="en-US" dirty="0"/>
          </a:p>
          <a:p>
            <a:r>
              <a:rPr lang="en-US" dirty="0"/>
              <a:t>However, we can also think about is as the set workers who are not in students, but are also in the family. In other words, the set difference between workers and students, intersected with family. </a:t>
            </a:r>
          </a:p>
          <a:p>
            <a:endParaRPr lang="en-US" dirty="0"/>
          </a:p>
          <a:p>
            <a:r>
              <a:rPr lang="en-US" dirty="0"/>
              <a:t>[advance]</a:t>
            </a:r>
          </a:p>
          <a:p>
            <a:endParaRPr lang="en-US" dirty="0"/>
          </a:p>
          <a:p>
            <a:r>
              <a:rPr lang="en-US" dirty="0"/>
              <a:t>Regardless of which approach you use, the answer is still the same: Amy, Lauren, and Zachary.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45076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Using Sets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28531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119F03-F107-4486-886A-CC1C2173C536}"/>
              </a:ext>
            </a:extLst>
          </p:cNvPr>
          <p:cNvSpPr/>
          <p:nvPr/>
        </p:nvSpPr>
        <p:spPr>
          <a:xfrm>
            <a:off x="3287486" y="898868"/>
            <a:ext cx="1730829"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5230585" y="922140"/>
            <a:ext cx="1730829" cy="3046988"/>
          </a:xfrm>
          <a:prstGeom prst="rect">
            <a:avLst/>
          </a:prstGeom>
        </p:spPr>
        <p:txBody>
          <a:bodyPr wrap="square">
            <a:spAutoFit/>
          </a:bodyPr>
          <a:lstStyle/>
          <a:p>
            <a:pPr marL="53975"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1262743" y="874230"/>
            <a:ext cx="1785257"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Tree>
    <p:extLst>
      <p:ext uri="{BB962C8B-B14F-4D97-AF65-F5344CB8AC3E}">
        <p14:creationId xmlns:p14="http://schemas.microsoft.com/office/powerpoint/2010/main" val="427086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119F03-F107-4486-886A-CC1C2173C536}"/>
              </a:ext>
            </a:extLst>
          </p:cNvPr>
          <p:cNvSpPr/>
          <p:nvPr/>
        </p:nvSpPr>
        <p:spPr>
          <a:xfrm>
            <a:off x="3287486" y="898868"/>
            <a:ext cx="1730829"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5230585" y="922140"/>
            <a:ext cx="1730829" cy="3046988"/>
          </a:xfrm>
          <a:prstGeom prst="rect">
            <a:avLst/>
          </a:prstGeom>
        </p:spPr>
        <p:txBody>
          <a:bodyPr wrap="square">
            <a:spAutoFit/>
          </a:bodyPr>
          <a:lstStyle/>
          <a:p>
            <a:pPr marL="53975"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1262743" y="874230"/>
            <a:ext cx="1785257"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cxnSp>
        <p:nvCxnSpPr>
          <p:cNvPr id="6" name="Straight Arrow Connector 5">
            <a:extLst>
              <a:ext uri="{FF2B5EF4-FFF2-40B4-BE49-F238E27FC236}">
                <a16:creationId xmlns:a16="http://schemas.microsoft.com/office/drawing/2014/main" id="{24063A64-516D-48A0-B082-B9026528A6FD}"/>
              </a:ext>
            </a:extLst>
          </p:cNvPr>
          <p:cNvCxnSpPr/>
          <p:nvPr/>
        </p:nvCxnSpPr>
        <p:spPr>
          <a:xfrm flipV="1">
            <a:off x="2307771" y="1524000"/>
            <a:ext cx="1077686" cy="33745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04D2A925-A66F-4429-8862-8753657C70F2}"/>
              </a:ext>
            </a:extLst>
          </p:cNvPr>
          <p:cNvCxnSpPr>
            <a:cxnSpLocks/>
          </p:cNvCxnSpPr>
          <p:nvPr/>
        </p:nvCxnSpPr>
        <p:spPr>
          <a:xfrm>
            <a:off x="2677886" y="2634343"/>
            <a:ext cx="707571" cy="293914"/>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DB2A4F95-4BC5-4843-ACBD-EC06619F44FA}"/>
              </a:ext>
            </a:extLst>
          </p:cNvPr>
          <p:cNvCxnSpPr>
            <a:cxnSpLocks/>
          </p:cNvCxnSpPr>
          <p:nvPr/>
        </p:nvCxnSpPr>
        <p:spPr>
          <a:xfrm>
            <a:off x="2536371" y="3331029"/>
            <a:ext cx="849086"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E912E2D6-94F4-4002-BE5A-5E3DB7738AF5}"/>
              </a:ext>
            </a:extLst>
          </p:cNvPr>
          <p:cNvCxnSpPr>
            <a:cxnSpLocks/>
          </p:cNvCxnSpPr>
          <p:nvPr/>
        </p:nvCxnSpPr>
        <p:spPr>
          <a:xfrm flipV="1">
            <a:off x="4604657" y="3015343"/>
            <a:ext cx="751114" cy="315686"/>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09E2A0FC-0C12-4C6B-AE0F-43E235A6F7A8}"/>
              </a:ext>
            </a:extLst>
          </p:cNvPr>
          <p:cNvCxnSpPr>
            <a:cxnSpLocks/>
          </p:cNvCxnSpPr>
          <p:nvPr/>
        </p:nvCxnSpPr>
        <p:spPr>
          <a:xfrm>
            <a:off x="4506685" y="3690258"/>
            <a:ext cx="849086"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A3D2CF89-16BE-4A5C-BCC0-45D24892F33C}"/>
              </a:ext>
            </a:extLst>
          </p:cNvPr>
          <p:cNvCxnSpPr>
            <a:cxnSpLocks/>
          </p:cNvCxnSpPr>
          <p:nvPr/>
        </p:nvCxnSpPr>
        <p:spPr>
          <a:xfrm flipV="1">
            <a:off x="4767943" y="1600200"/>
            <a:ext cx="587828" cy="674914"/>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7FFCAE09-597D-460A-AF02-240551EEEC56}"/>
              </a:ext>
            </a:extLst>
          </p:cNvPr>
          <p:cNvCxnSpPr>
            <a:cxnSpLocks/>
          </p:cNvCxnSpPr>
          <p:nvPr/>
        </p:nvCxnSpPr>
        <p:spPr>
          <a:xfrm>
            <a:off x="2536371" y="1524000"/>
            <a:ext cx="849086" cy="1012371"/>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625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584775"/>
          </a:xfrm>
          <a:prstGeom prst="rect">
            <a:avLst/>
          </a:prstGeom>
          <a:noFill/>
        </p:spPr>
        <p:txBody>
          <a:bodyPr wrap="square" rtlCol="0">
            <a:spAutoFit/>
          </a:bodyPr>
          <a:lstStyle/>
          <a:p>
            <a:r>
              <a:rPr lang="en-US" sz="3200" dirty="0"/>
              <a:t>How many workers are there?</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2582758" cy="406650"/>
          </a:xfrm>
          <a:prstGeom prst="rect">
            <a:avLst/>
          </a:prstGeom>
        </p:spPr>
        <p:txBody>
          <a:bodyPr wrap="none">
            <a:spAutoFit/>
          </a:bodyPr>
          <a:lstStyle/>
          <a:p>
            <a:pPr marR="0" algn="just">
              <a:lnSpc>
                <a:spcPct val="107000"/>
              </a:lnSpc>
              <a:spcBef>
                <a:spcPts val="0"/>
              </a:spcBef>
              <a:spcAft>
                <a:spcPts val="1200"/>
              </a:spcAft>
              <a:tabLst>
                <a:tab pos="1143000" algn="l"/>
                <a:tab pos="1371600" algn="l"/>
                <a:tab pos="1600200" algn="l"/>
                <a:tab pos="1828800" algn="l"/>
                <a:tab pos="4572000" algn="l"/>
              </a:tabLst>
            </a:pP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workers.getSize</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325730"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7</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2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1077218"/>
          </a:xfrm>
          <a:prstGeom prst="rect">
            <a:avLst/>
          </a:prstGeom>
          <a:noFill/>
        </p:spPr>
        <p:txBody>
          <a:bodyPr wrap="square" rtlCol="0">
            <a:spAutoFit/>
          </a:bodyPr>
          <a:lstStyle/>
          <a:p>
            <a:r>
              <a:rPr lang="en-US" sz="3200" dirty="0"/>
              <a:t>How many workers and students are there?</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498085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union(workers, 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getSize</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466794"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13</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584775"/>
          </a:xfrm>
          <a:prstGeom prst="rect">
            <a:avLst/>
          </a:prstGeom>
          <a:noFill/>
        </p:spPr>
        <p:txBody>
          <a:bodyPr wrap="square" rtlCol="0">
            <a:spAutoFit/>
          </a:bodyPr>
          <a:lstStyle/>
          <a:p>
            <a:r>
              <a:rPr lang="en-US" sz="3200" dirty="0"/>
              <a:t>Which students work?</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6109365"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intersection(workers, 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103105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Jordan</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93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1077218"/>
          </a:xfrm>
          <a:prstGeom prst="rect">
            <a:avLst/>
          </a:prstGeom>
          <a:noFill/>
        </p:spPr>
        <p:txBody>
          <a:bodyPr wrap="square" rtlCol="0">
            <a:spAutoFit/>
          </a:bodyPr>
          <a:lstStyle/>
          <a:p>
            <a:r>
              <a:rPr lang="en-US" sz="3200" dirty="0"/>
              <a:t>Which family members do not go to school?</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5686172"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difference(family, 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399340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Amy, Scott, Lauren, Zachary</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6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1077218"/>
          </a:xfrm>
          <a:prstGeom prst="rect">
            <a:avLst/>
          </a:prstGeom>
          <a:noFill/>
        </p:spPr>
        <p:txBody>
          <a:bodyPr wrap="square" rtlCol="0">
            <a:spAutoFit/>
          </a:bodyPr>
          <a:lstStyle/>
          <a:p>
            <a:r>
              <a:rPr lang="en-US" sz="3200" dirty="0"/>
              <a:t>Who works but does not go to school in the family?</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3136973"/>
            <a:ext cx="8789586" cy="889859"/>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difference(intersection(works, family), 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p>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intersection(difference(works, students), family).</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744770"/>
            <a:ext cx="300595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Amy, Lauren, Zachary</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02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58c44ba5-51a4-40bc-b9f0-9fe2032e2130"/>
    <ds:schemaRef ds:uri="http://schemas.microsoft.com/office/2006/metadata/properties"/>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692</TotalTime>
  <Words>1101</Words>
  <Application>Microsoft Office PowerPoint</Application>
  <PresentationFormat>Widescreen</PresentationFormat>
  <Paragraphs>255</Paragraphs>
  <Slides>10</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Myriad Pro</vt:lpstr>
      <vt:lpstr>CC_theme</vt:lpstr>
      <vt:lpstr>Using 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62</cp:revision>
  <dcterms:created xsi:type="dcterms:W3CDTF">2020-02-07T13:53:42Z</dcterms:created>
  <dcterms:modified xsi:type="dcterms:W3CDTF">2020-04-13T15:02:59Z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