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257" r:id="rId5"/>
    <p:sldId id="272" r:id="rId6"/>
    <p:sldId id="273" r:id="rId7"/>
    <p:sldId id="274" r:id="rId8"/>
    <p:sldId id="276" r:id="rId9"/>
    <p:sldId id="275" r:id="rId10"/>
    <p:sldId id="279" r:id="rId11"/>
    <p:sldId id="280" r:id="rId12"/>
    <p:sldId id="287" r:id="rId13"/>
    <p:sldId id="277" r:id="rId14"/>
    <p:sldId id="281" r:id="rId15"/>
    <p:sldId id="282" r:id="rId16"/>
    <p:sldId id="283" r:id="rId17"/>
    <p:sldId id="284" r:id="rId18"/>
    <p:sldId id="285" r:id="rId19"/>
    <p:sldId id="286" r:id="rId20"/>
    <p:sldId id="292" r:id="rId21"/>
    <p:sldId id="288" r:id="rId22"/>
    <p:sldId id="289" r:id="rId23"/>
    <p:sldId id="290" r:id="rId24"/>
    <p:sldId id="29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D9D9D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118" autoAdjust="0"/>
  </p:normalViewPr>
  <p:slideViewPr>
    <p:cSldViewPr snapToGrid="0">
      <p:cViewPr varScale="1">
        <p:scale>
          <a:sx n="79" d="100"/>
          <a:sy n="79" d="100"/>
        </p:scale>
        <p:origin x="82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try to look at a little more detail concerning just how recursion works. In our example, we have called REVERSE for the first time. We assume we have performed line 2 to read in a character, which is was an “n”.  Then, since the character was not an asterisk, the REVERSE function is called in line 6.</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683953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create a new version, or instance of the REVERSE function and start execution from the start.  In this case, we read in an “o” character, which again cause us to call REVERSE recursively. </a:t>
            </a:r>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430858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new REVERSE call causes us to create a new instance of the function and start execution at line 2. Here we read in another character, this time “w”, and then call REVERSE yet again.</a:t>
            </a:r>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4284388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create a new instance of REVERSE and this time we actually read in an asterisk. Of course the asterisk is our base case and will cause the function to return immediately.</a:t>
            </a:r>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2091727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instance 4 returns, instance 3 then call line 7, the write character statement. The character “w” is printed, which is the character that was read earlier in this function instance. One written, the function returns.</a:t>
            </a:r>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a:p>
        </p:txBody>
      </p:sp>
    </p:spTree>
    <p:extLst>
      <p:ext uri="{BB962C8B-B14F-4D97-AF65-F5344CB8AC3E}">
        <p14:creationId xmlns:p14="http://schemas.microsoft.com/office/powerpoint/2010/main" val="3924107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instance 2, the same thing happens again. This time we write character “o” and return.</a:t>
            </a:r>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a:p>
        </p:txBody>
      </p:sp>
    </p:spTree>
    <p:extLst>
      <p:ext uri="{BB962C8B-B14F-4D97-AF65-F5344CB8AC3E}">
        <p14:creationId xmlns:p14="http://schemas.microsoft.com/office/powerpoint/2010/main" val="584583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have returned all the way to instance 1 of REVERSE. When execution returns to instance 1, we pick up in line 7 and print out the character “n” and return to the original calling program.</a:t>
            </a:r>
          </a:p>
          <a:p>
            <a:endParaRPr lang="en-US" dirty="0"/>
          </a:p>
          <a:p>
            <a:r>
              <a:rPr lang="en-US" dirty="0"/>
              <a:t>Therefore, while we read in the characters “n”, “o”, and “w”, we printed them out in reverse order as “won”. </a:t>
            </a:r>
          </a:p>
          <a:p>
            <a:endParaRPr lang="en-US" dirty="0"/>
          </a:p>
          <a:p>
            <a:r>
              <a:rPr lang="en-US" dirty="0"/>
              <a:t>Of course, one of the main benefits of writing REVERSE as a recursive function is that we did not have to know ahead of time how many characters we would be reading in. The other real option is to use an array, or some other data structure to save the characters as we read them, and then write them out in reverse order once we read an asterisk. If we had chosen to use an array, we would have been out of luck if we had read in more characters than there were spots to hold them in the array.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16</a:t>
            </a:fld>
            <a:endParaRPr lang="en-US"/>
          </a:p>
        </p:txBody>
      </p:sp>
    </p:spTree>
    <p:extLst>
      <p:ext uri="{BB962C8B-B14F-4D97-AF65-F5344CB8AC3E}">
        <p14:creationId xmlns:p14="http://schemas.microsoft.com/office/powerpoint/2010/main" val="808729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 you think would happen if we swapped the order of lines 6 and 7?</a:t>
            </a:r>
          </a:p>
        </p:txBody>
      </p:sp>
      <p:sp>
        <p:nvSpPr>
          <p:cNvPr id="4" name="Slide Number Placeholder 3"/>
          <p:cNvSpPr>
            <a:spLocks noGrp="1"/>
          </p:cNvSpPr>
          <p:nvPr>
            <p:ph type="sldNum" sz="quarter" idx="5"/>
          </p:nvPr>
        </p:nvSpPr>
        <p:spPr/>
        <p:txBody>
          <a:bodyPr/>
          <a:lstStyle/>
          <a:p>
            <a:fld id="{1A44883D-7433-4936-953B-ADB591C14B73}" type="slidenum">
              <a:rPr lang="en-US" smtClean="0"/>
              <a:t>17</a:t>
            </a:fld>
            <a:endParaRPr lang="en-US"/>
          </a:p>
        </p:txBody>
      </p:sp>
    </p:spTree>
    <p:extLst>
      <p:ext uri="{BB962C8B-B14F-4D97-AF65-F5344CB8AC3E}">
        <p14:creationId xmlns:p14="http://schemas.microsoft.com/office/powerpoint/2010/main" val="7837946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instead of implementing “head recursion”, we would be implementing “tail recursion”, which puts all computation ahead of the recursive function call. </a:t>
            </a:r>
          </a:p>
          <a:p>
            <a:endParaRPr lang="en-US" dirty="0"/>
          </a:p>
          <a:p>
            <a:r>
              <a:rPr lang="en-US" dirty="0"/>
              <a:t>Tail recursion can be very useful since all we do after executing our base case it to perform several function returns. The benefit to tail recursion lies in that fact that it can be optimized by good compilers. If we know we are performing tail recursion, then there is no additional computation to be performed once we call the recursive function, so there is really no use in storing all the variables and parameters from the earlier recursive calls. Once a tail recursive function calls itself again, we can basically throw away the current instance and just keep track of the currently executing instance.</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18</a:t>
            </a:fld>
            <a:endParaRPr lang="en-US"/>
          </a:p>
        </p:txBody>
      </p:sp>
    </p:spTree>
    <p:extLst>
      <p:ext uri="{BB962C8B-B14F-4D97-AF65-F5344CB8AC3E}">
        <p14:creationId xmlns:p14="http://schemas.microsoft.com/office/powerpoint/2010/main" val="1333392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optimization might be nice, you probably want to know what the effect of swapping the computation and the recursive call is on the output?</a:t>
            </a:r>
          </a:p>
          <a:p>
            <a:endParaRPr lang="en-US" dirty="0"/>
          </a:p>
          <a:p>
            <a:r>
              <a:rPr lang="en-US" dirty="0"/>
              <a:t>Here is this example, we show the same sequence of three recursive calls to REVERSE after reading in the same character “n”, “o”, and “w”. </a:t>
            </a:r>
          </a:p>
        </p:txBody>
      </p:sp>
      <p:sp>
        <p:nvSpPr>
          <p:cNvPr id="4" name="Slide Number Placeholder 3"/>
          <p:cNvSpPr>
            <a:spLocks noGrp="1"/>
          </p:cNvSpPr>
          <p:nvPr>
            <p:ph type="sldNum" sz="quarter" idx="5"/>
          </p:nvPr>
        </p:nvSpPr>
        <p:spPr/>
        <p:txBody>
          <a:bodyPr/>
          <a:lstStyle/>
          <a:p>
            <a:fld id="{1A44883D-7433-4936-953B-ADB591C14B73}" type="slidenum">
              <a:rPr lang="en-US" smtClean="0"/>
              <a:t>19</a:t>
            </a:fld>
            <a:endParaRPr lang="en-US"/>
          </a:p>
        </p:txBody>
      </p:sp>
    </p:spTree>
    <p:extLst>
      <p:ext uri="{BB962C8B-B14F-4D97-AF65-F5344CB8AC3E}">
        <p14:creationId xmlns:p14="http://schemas.microsoft.com/office/powerpoint/2010/main" val="3559676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Recursion is a very powerful technique for solving complex problems in a few, understandable lines of code. In general, recursion is another way to implement loops. </a:t>
            </a:r>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427885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will write the character before call REVERSE again, the characters will print out in the order in which they were input. </a:t>
            </a:r>
          </a:p>
          <a:p>
            <a:endParaRPr lang="en-US" dirty="0"/>
          </a:p>
          <a:p>
            <a:r>
              <a:rPr lang="en-US" dirty="0"/>
              <a:t>Tail recursion basically produces of </a:t>
            </a:r>
            <a:r>
              <a:rPr lang="en-US" i="1" dirty="0"/>
              <a:t>first in first out </a:t>
            </a:r>
            <a:r>
              <a:rPr lang="en-US" dirty="0"/>
              <a:t>ordering of the computation. This makes sense since tail recursion requires all the computation to take place before call the recursive function.</a:t>
            </a:r>
          </a:p>
          <a:p>
            <a:endParaRPr lang="en-US" dirty="0"/>
          </a:p>
          <a:p>
            <a:r>
              <a:rPr lang="en-US" dirty="0"/>
              <a:t>Head recursion, on the other hand, produces a </a:t>
            </a:r>
            <a:r>
              <a:rPr lang="en-US" i="1" dirty="0"/>
              <a:t>last in first out</a:t>
            </a:r>
            <a:r>
              <a:rPr lang="en-US" i="0" dirty="0"/>
              <a:t> ordering of the computation. This is evident by the fact that the original REVERSE function wrote out characters in reverse order.</a:t>
            </a:r>
          </a:p>
          <a:p>
            <a:r>
              <a:rPr lang="en-US" dirty="0"/>
              <a:t> </a:t>
            </a:r>
          </a:p>
        </p:txBody>
      </p:sp>
      <p:sp>
        <p:nvSpPr>
          <p:cNvPr id="4" name="Slide Number Placeholder 3"/>
          <p:cNvSpPr>
            <a:spLocks noGrp="1"/>
          </p:cNvSpPr>
          <p:nvPr>
            <p:ph type="sldNum" sz="quarter" idx="5"/>
          </p:nvPr>
        </p:nvSpPr>
        <p:spPr/>
        <p:txBody>
          <a:bodyPr/>
          <a:lstStyle/>
          <a:p>
            <a:fld id="{1A44883D-7433-4936-953B-ADB591C14B73}" type="slidenum">
              <a:rPr lang="en-US" smtClean="0"/>
              <a:t>20</a:t>
            </a:fld>
            <a:endParaRPr lang="en-US"/>
          </a:p>
        </p:txBody>
      </p:sp>
    </p:spTree>
    <p:extLst>
      <p:ext uri="{BB962C8B-B14F-4D97-AF65-F5344CB8AC3E}">
        <p14:creationId xmlns:p14="http://schemas.microsoft.com/office/powerpoint/2010/main" val="1902239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looked at the concept of recursion and shown one simple example of its use. We showed how each instance of the function call keeps track of its own variables so that it can complete its computation once control has been returned to it.</a:t>
            </a:r>
          </a:p>
          <a:p>
            <a:endParaRPr lang="en-US" dirty="0"/>
          </a:p>
          <a:p>
            <a:r>
              <a:rPr lang="en-US" dirty="0"/>
              <a:t>Finally, we talk about the difference between </a:t>
            </a:r>
            <a:r>
              <a:rPr lang="en-US" i="1" dirty="0"/>
              <a:t>head</a:t>
            </a:r>
            <a:r>
              <a:rPr lang="en-US" i="0" dirty="0"/>
              <a:t> and </a:t>
            </a:r>
            <a:r>
              <a:rPr lang="en-US" i="1" dirty="0"/>
              <a:t>tail recursion</a:t>
            </a:r>
            <a:r>
              <a:rPr lang="en-US" i="0" dirty="0"/>
              <a:t> and how they relate to </a:t>
            </a:r>
            <a:r>
              <a:rPr lang="en-US" i="1" dirty="0"/>
              <a:t>first in first out </a:t>
            </a:r>
            <a:r>
              <a:rPr lang="en-US" i="0" dirty="0"/>
              <a:t> and </a:t>
            </a:r>
            <a:r>
              <a:rPr lang="en-US" i="1" dirty="0"/>
              <a:t>last in first </a:t>
            </a:r>
            <a:r>
              <a:rPr lang="en-US" i="1"/>
              <a:t>out</a:t>
            </a:r>
            <a:r>
              <a:rPr lang="en-US" i="0"/>
              <a:t> ordering.</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21</a:t>
            </a:fld>
            <a:endParaRPr lang="en-US"/>
          </a:p>
        </p:txBody>
      </p:sp>
    </p:spTree>
    <p:extLst>
      <p:ext uri="{BB962C8B-B14F-4D97-AF65-F5344CB8AC3E}">
        <p14:creationId xmlns:p14="http://schemas.microsoft.com/office/powerpoint/2010/main" val="3740750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look at the definition of recursion. Here is a definition from a dictionary that is, well, not really all that useful. As you can see, it is a recursive definition that uses the term recursive definition to define recursion. Let’s try another one.</a:t>
            </a:r>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2825775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Ah, this is much better and way more useful! It is a “thing that is defined in terms of itself”. That’s a little better. But what does that mean in programming?</a:t>
            </a:r>
          </a:p>
          <a:p>
            <a:endParaRPr lang="en-US" dirty="0"/>
          </a:p>
          <a:p>
            <a:r>
              <a:rPr lang="en-US" dirty="0"/>
              <a:t>Basically, recursion occurs when a function calls itself. </a:t>
            </a:r>
          </a:p>
          <a:p>
            <a:endParaRPr lang="en-US" dirty="0"/>
          </a:p>
          <a:p>
            <a:r>
              <a:rPr lang="en-US" dirty="0"/>
              <a:t>The goal of recursion is to break a problem down into a simpler subproblem of itself until you get to the point where the solution is trivial, or at least straightforward. </a:t>
            </a:r>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2675071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here’s an example of a recursive function. </a:t>
            </a:r>
            <a:r>
              <a:rPr lang="en-US" sz="1200" kern="1200" dirty="0">
                <a:solidFill>
                  <a:schemeClr val="tx1"/>
                </a:solidFill>
                <a:effectLst/>
                <a:latin typeface="+mn-lt"/>
                <a:ea typeface="+mn-ea"/>
                <a:cs typeface="+mn-cs"/>
              </a:rPr>
              <a:t>The goal of this function is to read in a sequence of characters and print them out in reverse order until we get read an asterisk.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You’ll notice that the function REVERSE calls itself in line 6. While this is where the recursion happens, there are other parts of the function that we need to understand in order to appreciate what the recursion actually does for us.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3648060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thing we need to understand is the concept of a “base case”. Remember I said that the goal of recursion is to decompose a problem into smaller subproblems of itself until we get to the point where the subproblem is easy to solve. Well, that occurs in the base case. </a:t>
            </a:r>
          </a:p>
          <a:p>
            <a:endParaRPr lang="en-US" dirty="0"/>
          </a:p>
          <a:p>
            <a:r>
              <a:rPr lang="en-US" dirty="0"/>
              <a:t>In the REVERSE function, the base case occurs when we read in an asterisk character in line 2. In this case, the asterisk character should cause us to stop reading in characters and to start printing out the characters we have read in, in reverse order.</a:t>
            </a:r>
          </a:p>
          <a:p>
            <a:endParaRPr lang="en-US" dirty="0"/>
          </a:p>
          <a:p>
            <a:r>
              <a:rPr lang="en-US" dirty="0"/>
              <a:t>Thus, we don’t really do anything with the asterisk other than to stop reading in additional characters. So, we simply return from the function call without doing anything.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3958377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happens when we don’t read in an asterisk? In the REVERSE function, we simply want to read in another character over and over until we do read an asterisk and execute our base case. We do this by recursively calling the REVERSE function again in line 6. </a:t>
            </a:r>
          </a:p>
          <a:p>
            <a:endParaRPr lang="en-US" dirty="0"/>
          </a:p>
          <a:p>
            <a:r>
              <a:rPr lang="en-US" dirty="0"/>
              <a:t>When we recursively call REVERSE, you can think of it as creating a completely new version of the REVERSE function, complete with new parameters and variables. In this way, a recursive call is really just like a normal function call from the computer’s perspective. </a:t>
            </a:r>
          </a:p>
          <a:p>
            <a:endParaRPr lang="en-US" dirty="0"/>
          </a:p>
          <a:p>
            <a:r>
              <a:rPr lang="en-US" dirty="0"/>
              <a:t>So, when call REVERSE again, it simply starts like the previous version of REVERSE and reads in a new character in line 2. And, since we have a new set of parameters and variables in the new REVERSE function, the old REVERSE function will remember its variable values as well.</a:t>
            </a:r>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3669409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Eventually REVERSE will stop calling itself once it reads in an asterisk. This starts the </a:t>
            </a:r>
            <a:r>
              <a:rPr lang="en-US" i="1" dirty="0"/>
              <a:t>return</a:t>
            </a:r>
            <a:r>
              <a:rPr lang="en-US" i="0" dirty="0"/>
              <a:t> process. Notice that immediate after a call to REVERSE returns, the function writes in the character that was read in line 2 of this instance of the function and then returns itself. In the REVERSE function, this will continue to occur until every character has that was read in is written out in reverse order.</a:t>
            </a:r>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1756653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particular type of recursion is called “head recursion” since we call the recursive function </a:t>
            </a:r>
            <a:r>
              <a:rPr lang="en-US" i="1" dirty="0"/>
              <a:t>before</a:t>
            </a:r>
            <a:r>
              <a:rPr lang="en-US" i="0" dirty="0"/>
              <a:t> doing computation to solve our problem. Here, line 7 – the write character statement – is considered the computation. </a:t>
            </a:r>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372336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2/18/2020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2/18/2020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Recursion</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6110B2-A953-4261-BD0C-470ABA108CE4}"/>
              </a:ext>
            </a:extLst>
          </p:cNvPr>
          <p:cNvSpPr/>
          <p:nvPr/>
        </p:nvSpPr>
        <p:spPr>
          <a:xfrm>
            <a:off x="640080" y="3890827"/>
            <a:ext cx="5551714" cy="2565254"/>
          </a:xfrm>
          <a:prstGeom prst="rect">
            <a:avLst/>
          </a:prstGeom>
        </p:spPr>
        <p:txBody>
          <a:bodyPr wrap="square">
            <a:spAutoFit/>
          </a:bodyPr>
          <a:lstStyle/>
          <a:p>
            <a:pPr algn="just"/>
            <a:r>
              <a:rPr lang="en-US" sz="1600" dirty="0">
                <a:solidFill>
                  <a:srgbClr val="000000"/>
                </a:solidFill>
                <a:latin typeface="Consolas" panose="020B0609020204030204" pitchFamily="49" charset="0"/>
              </a:rPr>
              <a:t>function REVERSE()		(1)</a:t>
            </a:r>
            <a:endParaRPr lang="en-US" sz="1600" dirty="0">
              <a:solidFill>
                <a:srgbClr val="000000"/>
              </a:solidFill>
            </a:endParaRPr>
          </a:p>
          <a:p>
            <a:pPr algn="just"/>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read CHARACTER</a:t>
            </a:r>
            <a:r>
              <a:rPr lang="en-US" sz="1600" dirty="0">
                <a:solidFill>
                  <a:srgbClr val="000000"/>
                </a:solidFill>
                <a:latin typeface="Consolas" panose="020B0609020204030204" pitchFamily="49" charset="0"/>
              </a:rPr>
              <a:t>		(2)</a:t>
            </a:r>
            <a:endParaRPr lang="en-US" sz="1600" dirty="0">
              <a:solidFill>
                <a:srgbClr val="000000"/>
              </a:solidFill>
            </a:endParaRPr>
          </a:p>
          <a:p>
            <a:pPr algn="just"/>
            <a:r>
              <a:rPr lang="en-US" sz="1600" dirty="0">
                <a:solidFill>
                  <a:srgbClr val="000000"/>
                </a:solidFill>
                <a:latin typeface="Consolas" panose="020B0609020204030204" pitchFamily="49" charset="0"/>
              </a:rPr>
              <a:t>    if CHARACTER == '*' then	(3)</a:t>
            </a:r>
            <a:endParaRPr lang="en-US" sz="1600" dirty="0">
              <a:solidFill>
                <a:srgbClr val="000000"/>
              </a:solidFill>
            </a:endParaRPr>
          </a:p>
          <a:p>
            <a:pPr algn="just"/>
            <a:r>
              <a:rPr lang="en-US" sz="1600" dirty="0">
                <a:solidFill>
                  <a:srgbClr val="000000"/>
                </a:solidFill>
                <a:latin typeface="Consolas" panose="020B0609020204030204" pitchFamily="49" charset="0"/>
              </a:rPr>
              <a:t>        return			(4)</a:t>
            </a:r>
            <a:endParaRPr lang="en-US" sz="1600" dirty="0">
              <a:solidFill>
                <a:srgbClr val="000000"/>
              </a:solidFill>
            </a:endParaRPr>
          </a:p>
          <a:p>
            <a:pPr algn="just"/>
            <a:r>
              <a:rPr lang="en-US" sz="1600" dirty="0">
                <a:solidFill>
                  <a:srgbClr val="000000"/>
                </a:solidFill>
                <a:latin typeface="Consolas" panose="020B0609020204030204" pitchFamily="49" charset="0"/>
              </a:rPr>
              <a:t>    else				(5)</a:t>
            </a:r>
            <a:endParaRPr lang="en-US" sz="1600" dirty="0">
              <a:solidFill>
                <a:srgbClr val="000000"/>
              </a:solidFill>
            </a:endParaRPr>
          </a:p>
          <a:p>
            <a:pPr algn="just"/>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REVERSE()</a:t>
            </a:r>
            <a:r>
              <a:rPr lang="en-US" sz="1600" dirty="0">
                <a:solidFill>
                  <a:srgbClr val="000000"/>
                </a:solidFill>
                <a:latin typeface="Consolas" panose="020B0609020204030204" pitchFamily="49" charset="0"/>
              </a:rPr>
              <a:t>		(6)</a:t>
            </a:r>
            <a:endParaRPr lang="en-US" sz="1600" dirty="0">
              <a:solidFill>
                <a:srgbClr val="000000"/>
              </a:solidFill>
            </a:endParaRPr>
          </a:p>
          <a:p>
            <a:pPr algn="just"/>
            <a:r>
              <a:rPr lang="en-US" sz="1600" dirty="0">
                <a:solidFill>
                  <a:srgbClr val="000000"/>
                </a:solidFill>
                <a:latin typeface="Consolas" panose="020B0609020204030204" pitchFamily="49" charset="0"/>
              </a:rPr>
              <a:t>        write CHARACTER		(7)</a:t>
            </a:r>
            <a:endParaRPr lang="en-US" sz="1600" dirty="0">
              <a:solidFill>
                <a:srgbClr val="000000"/>
              </a:solidFill>
            </a:endParaRPr>
          </a:p>
          <a:p>
            <a:pPr algn="just"/>
            <a:r>
              <a:rPr lang="en-US" sz="1600" dirty="0">
                <a:solidFill>
                  <a:srgbClr val="000000"/>
                </a:solidFill>
                <a:latin typeface="Consolas" panose="020B0609020204030204" pitchFamily="49" charset="0"/>
              </a:rPr>
              <a:t>        return			(8)</a:t>
            </a:r>
            <a:endParaRPr lang="en-US" sz="1600" dirty="0">
              <a:solidFill>
                <a:srgbClr val="000000"/>
              </a:solidFill>
            </a:endParaRPr>
          </a:p>
          <a:p>
            <a:pPr algn="just"/>
            <a:r>
              <a:rPr lang="en-US" sz="1600" dirty="0">
                <a:solidFill>
                  <a:srgbClr val="000000"/>
                </a:solidFill>
                <a:latin typeface="Consolas" panose="020B0609020204030204" pitchFamily="49" charset="0"/>
              </a:rPr>
              <a:t>    end if 			(9)</a:t>
            </a:r>
            <a:endParaRPr lang="en-US" sz="1600" dirty="0">
              <a:solidFill>
                <a:srgbClr val="000000"/>
              </a:solidFill>
            </a:endParaRPr>
          </a:p>
          <a:p>
            <a:pPr marR="0" algn="just" hangingPunct="0">
              <a:lnSpc>
                <a:spcPct val="110000"/>
              </a:lnSpc>
              <a:spcBef>
                <a:spcPts val="0"/>
              </a:spcBef>
              <a:spcAft>
                <a:spcPts val="600"/>
              </a:spcAft>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end function			(10)</a:t>
            </a:r>
            <a:endParaRPr lang="en-US" sz="24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6" name="Picture 5" descr="A screenshot of a cell phone&#10;&#10;Description automatically generated">
            <a:extLst>
              <a:ext uri="{FF2B5EF4-FFF2-40B4-BE49-F238E27FC236}">
                <a16:creationId xmlns:a16="http://schemas.microsoft.com/office/drawing/2014/main" id="{1A493F54-4B0C-48CC-A9AA-E61DEC6DF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 y="640080"/>
            <a:ext cx="7058025" cy="3152775"/>
          </a:xfrm>
          <a:prstGeom prst="rect">
            <a:avLst/>
          </a:prstGeom>
        </p:spPr>
      </p:pic>
      <p:sp>
        <p:nvSpPr>
          <p:cNvPr id="7" name="Rectangle 6">
            <a:extLst>
              <a:ext uri="{FF2B5EF4-FFF2-40B4-BE49-F238E27FC236}">
                <a16:creationId xmlns:a16="http://schemas.microsoft.com/office/drawing/2014/main" id="{543AAC08-BA8F-47F1-B31D-8F3A80367084}"/>
              </a:ext>
            </a:extLst>
          </p:cNvPr>
          <p:cNvSpPr/>
          <p:nvPr/>
        </p:nvSpPr>
        <p:spPr>
          <a:xfrm>
            <a:off x="2155371" y="640080"/>
            <a:ext cx="6204858" cy="3250747"/>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2073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6110B2-A953-4261-BD0C-470ABA108CE4}"/>
              </a:ext>
            </a:extLst>
          </p:cNvPr>
          <p:cNvSpPr/>
          <p:nvPr/>
        </p:nvSpPr>
        <p:spPr>
          <a:xfrm>
            <a:off x="640080" y="3890827"/>
            <a:ext cx="5551714" cy="2565254"/>
          </a:xfrm>
          <a:prstGeom prst="rect">
            <a:avLst/>
          </a:prstGeom>
        </p:spPr>
        <p:txBody>
          <a:bodyPr wrap="square">
            <a:spAutoFit/>
          </a:bodyPr>
          <a:lstStyle/>
          <a:p>
            <a:pPr algn="just"/>
            <a:r>
              <a:rPr lang="en-US" sz="1600" dirty="0">
                <a:solidFill>
                  <a:srgbClr val="000000"/>
                </a:solidFill>
                <a:latin typeface="Consolas" panose="020B0609020204030204" pitchFamily="49" charset="0"/>
              </a:rPr>
              <a:t>function REVERSE()		(1)</a:t>
            </a:r>
            <a:endParaRPr lang="en-US" sz="1600" dirty="0">
              <a:solidFill>
                <a:srgbClr val="000000"/>
              </a:solidFill>
            </a:endParaRPr>
          </a:p>
          <a:p>
            <a:pPr algn="just"/>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read CHARACTER</a:t>
            </a:r>
            <a:r>
              <a:rPr lang="en-US" sz="1600" dirty="0">
                <a:solidFill>
                  <a:srgbClr val="000000"/>
                </a:solidFill>
                <a:latin typeface="Consolas" panose="020B0609020204030204" pitchFamily="49" charset="0"/>
              </a:rPr>
              <a:t>		(2)</a:t>
            </a:r>
            <a:endParaRPr lang="en-US" sz="1600" dirty="0">
              <a:solidFill>
                <a:srgbClr val="000000"/>
              </a:solidFill>
            </a:endParaRPr>
          </a:p>
          <a:p>
            <a:pPr algn="just"/>
            <a:r>
              <a:rPr lang="en-US" sz="1600" dirty="0">
                <a:solidFill>
                  <a:srgbClr val="000000"/>
                </a:solidFill>
                <a:latin typeface="Consolas" panose="020B0609020204030204" pitchFamily="49" charset="0"/>
              </a:rPr>
              <a:t>    if CHARACTER == '*' then	(3)</a:t>
            </a:r>
            <a:endParaRPr lang="en-US" sz="1600" dirty="0">
              <a:solidFill>
                <a:srgbClr val="000000"/>
              </a:solidFill>
            </a:endParaRPr>
          </a:p>
          <a:p>
            <a:pPr algn="just"/>
            <a:r>
              <a:rPr lang="en-US" sz="1600" dirty="0">
                <a:solidFill>
                  <a:srgbClr val="000000"/>
                </a:solidFill>
                <a:latin typeface="Consolas" panose="020B0609020204030204" pitchFamily="49" charset="0"/>
              </a:rPr>
              <a:t>        return			(4)</a:t>
            </a:r>
            <a:endParaRPr lang="en-US" sz="1600" dirty="0">
              <a:solidFill>
                <a:srgbClr val="000000"/>
              </a:solidFill>
            </a:endParaRPr>
          </a:p>
          <a:p>
            <a:pPr algn="just"/>
            <a:r>
              <a:rPr lang="en-US" sz="1600" dirty="0">
                <a:solidFill>
                  <a:srgbClr val="000000"/>
                </a:solidFill>
                <a:latin typeface="Consolas" panose="020B0609020204030204" pitchFamily="49" charset="0"/>
              </a:rPr>
              <a:t>    else				(5)</a:t>
            </a:r>
            <a:endParaRPr lang="en-US" sz="1600" dirty="0">
              <a:solidFill>
                <a:srgbClr val="000000"/>
              </a:solidFill>
            </a:endParaRPr>
          </a:p>
          <a:p>
            <a:pPr algn="just"/>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REVERSE()</a:t>
            </a:r>
            <a:r>
              <a:rPr lang="en-US" sz="1600" dirty="0">
                <a:solidFill>
                  <a:srgbClr val="000000"/>
                </a:solidFill>
                <a:latin typeface="Consolas" panose="020B0609020204030204" pitchFamily="49" charset="0"/>
              </a:rPr>
              <a:t>		(6)</a:t>
            </a:r>
            <a:endParaRPr lang="en-US" sz="1600" dirty="0">
              <a:solidFill>
                <a:srgbClr val="000000"/>
              </a:solidFill>
            </a:endParaRPr>
          </a:p>
          <a:p>
            <a:pPr algn="just"/>
            <a:r>
              <a:rPr lang="en-US" sz="1600" dirty="0">
                <a:solidFill>
                  <a:srgbClr val="000000"/>
                </a:solidFill>
                <a:latin typeface="Consolas" panose="020B0609020204030204" pitchFamily="49" charset="0"/>
              </a:rPr>
              <a:t>        write CHARACTER		(7)</a:t>
            </a:r>
            <a:endParaRPr lang="en-US" sz="1600" dirty="0">
              <a:solidFill>
                <a:srgbClr val="000000"/>
              </a:solidFill>
            </a:endParaRPr>
          </a:p>
          <a:p>
            <a:pPr algn="just"/>
            <a:r>
              <a:rPr lang="en-US" sz="1600" dirty="0">
                <a:solidFill>
                  <a:srgbClr val="000000"/>
                </a:solidFill>
                <a:latin typeface="Consolas" panose="020B0609020204030204" pitchFamily="49" charset="0"/>
              </a:rPr>
              <a:t>        return			(8)</a:t>
            </a:r>
            <a:endParaRPr lang="en-US" sz="1600" dirty="0">
              <a:solidFill>
                <a:srgbClr val="000000"/>
              </a:solidFill>
            </a:endParaRPr>
          </a:p>
          <a:p>
            <a:pPr algn="just"/>
            <a:r>
              <a:rPr lang="en-US" sz="1600" dirty="0">
                <a:solidFill>
                  <a:srgbClr val="000000"/>
                </a:solidFill>
                <a:latin typeface="Consolas" panose="020B0609020204030204" pitchFamily="49" charset="0"/>
              </a:rPr>
              <a:t>    end if 			(9)</a:t>
            </a:r>
            <a:endParaRPr lang="en-US" sz="1600" dirty="0">
              <a:solidFill>
                <a:srgbClr val="000000"/>
              </a:solidFill>
            </a:endParaRPr>
          </a:p>
          <a:p>
            <a:pPr marR="0" algn="just" hangingPunct="0">
              <a:lnSpc>
                <a:spcPct val="110000"/>
              </a:lnSpc>
              <a:spcBef>
                <a:spcPts val="0"/>
              </a:spcBef>
              <a:spcAft>
                <a:spcPts val="600"/>
              </a:spcAft>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end function			(10)</a:t>
            </a:r>
            <a:endParaRPr lang="en-US" sz="24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4" name="Picture 3" descr="A screenshot of a cell phone&#10;&#10;Description automatically generated">
            <a:extLst>
              <a:ext uri="{FF2B5EF4-FFF2-40B4-BE49-F238E27FC236}">
                <a16:creationId xmlns:a16="http://schemas.microsoft.com/office/drawing/2014/main" id="{214B9246-2D95-4129-849C-B585DBD5A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 y="640080"/>
            <a:ext cx="7058025" cy="3152775"/>
          </a:xfrm>
          <a:prstGeom prst="rect">
            <a:avLst/>
          </a:prstGeom>
        </p:spPr>
      </p:pic>
      <p:sp>
        <p:nvSpPr>
          <p:cNvPr id="7" name="Rectangle 6">
            <a:extLst>
              <a:ext uri="{FF2B5EF4-FFF2-40B4-BE49-F238E27FC236}">
                <a16:creationId xmlns:a16="http://schemas.microsoft.com/office/drawing/2014/main" id="{22657E54-65F6-4018-96EA-61BBC9A2A858}"/>
              </a:ext>
            </a:extLst>
          </p:cNvPr>
          <p:cNvSpPr/>
          <p:nvPr/>
        </p:nvSpPr>
        <p:spPr>
          <a:xfrm>
            <a:off x="4093029" y="640080"/>
            <a:ext cx="4267200" cy="3250747"/>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1418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6110B2-A953-4261-BD0C-470ABA108CE4}"/>
              </a:ext>
            </a:extLst>
          </p:cNvPr>
          <p:cNvSpPr/>
          <p:nvPr/>
        </p:nvSpPr>
        <p:spPr>
          <a:xfrm>
            <a:off x="640080" y="3890827"/>
            <a:ext cx="5551714" cy="2565254"/>
          </a:xfrm>
          <a:prstGeom prst="rect">
            <a:avLst/>
          </a:prstGeom>
        </p:spPr>
        <p:txBody>
          <a:bodyPr wrap="square">
            <a:spAutoFit/>
          </a:bodyPr>
          <a:lstStyle/>
          <a:p>
            <a:pPr algn="just"/>
            <a:r>
              <a:rPr lang="en-US" sz="1600" dirty="0">
                <a:solidFill>
                  <a:srgbClr val="000000"/>
                </a:solidFill>
                <a:latin typeface="Consolas" panose="020B0609020204030204" pitchFamily="49" charset="0"/>
              </a:rPr>
              <a:t>function REVERSE()		(1)</a:t>
            </a:r>
            <a:endParaRPr lang="en-US" sz="1600" dirty="0">
              <a:solidFill>
                <a:srgbClr val="000000"/>
              </a:solidFill>
            </a:endParaRPr>
          </a:p>
          <a:p>
            <a:pPr algn="just"/>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read CHARACTER</a:t>
            </a:r>
            <a:r>
              <a:rPr lang="en-US" sz="1600" dirty="0">
                <a:solidFill>
                  <a:srgbClr val="000000"/>
                </a:solidFill>
                <a:latin typeface="Consolas" panose="020B0609020204030204" pitchFamily="49" charset="0"/>
              </a:rPr>
              <a:t>		(2)</a:t>
            </a:r>
            <a:endParaRPr lang="en-US" sz="1600" dirty="0">
              <a:solidFill>
                <a:srgbClr val="000000"/>
              </a:solidFill>
            </a:endParaRPr>
          </a:p>
          <a:p>
            <a:pPr algn="just"/>
            <a:r>
              <a:rPr lang="en-US" sz="1600" dirty="0">
                <a:solidFill>
                  <a:srgbClr val="000000"/>
                </a:solidFill>
                <a:latin typeface="Consolas" panose="020B0609020204030204" pitchFamily="49" charset="0"/>
              </a:rPr>
              <a:t>    if CHARACTER == '*' then	(3)</a:t>
            </a:r>
            <a:endParaRPr lang="en-US" sz="1600" dirty="0">
              <a:solidFill>
                <a:srgbClr val="000000"/>
              </a:solidFill>
            </a:endParaRPr>
          </a:p>
          <a:p>
            <a:pPr algn="just"/>
            <a:r>
              <a:rPr lang="en-US" sz="1600" dirty="0">
                <a:solidFill>
                  <a:srgbClr val="000000"/>
                </a:solidFill>
                <a:latin typeface="Consolas" panose="020B0609020204030204" pitchFamily="49" charset="0"/>
              </a:rPr>
              <a:t>        return			(4)</a:t>
            </a:r>
            <a:endParaRPr lang="en-US" sz="1600" dirty="0">
              <a:solidFill>
                <a:srgbClr val="000000"/>
              </a:solidFill>
            </a:endParaRPr>
          </a:p>
          <a:p>
            <a:pPr algn="just"/>
            <a:r>
              <a:rPr lang="en-US" sz="1600" dirty="0">
                <a:solidFill>
                  <a:srgbClr val="000000"/>
                </a:solidFill>
                <a:latin typeface="Consolas" panose="020B0609020204030204" pitchFamily="49" charset="0"/>
              </a:rPr>
              <a:t>    else				(5)</a:t>
            </a:r>
            <a:endParaRPr lang="en-US" sz="1600" dirty="0">
              <a:solidFill>
                <a:srgbClr val="000000"/>
              </a:solidFill>
            </a:endParaRPr>
          </a:p>
          <a:p>
            <a:pPr algn="just"/>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REVERSE()</a:t>
            </a:r>
            <a:r>
              <a:rPr lang="en-US" sz="1600" dirty="0">
                <a:solidFill>
                  <a:srgbClr val="000000"/>
                </a:solidFill>
                <a:latin typeface="Consolas" panose="020B0609020204030204" pitchFamily="49" charset="0"/>
              </a:rPr>
              <a:t>		(6)</a:t>
            </a:r>
            <a:endParaRPr lang="en-US" sz="1600" dirty="0">
              <a:solidFill>
                <a:srgbClr val="000000"/>
              </a:solidFill>
            </a:endParaRPr>
          </a:p>
          <a:p>
            <a:pPr algn="just"/>
            <a:r>
              <a:rPr lang="en-US" sz="1600" dirty="0">
                <a:solidFill>
                  <a:srgbClr val="000000"/>
                </a:solidFill>
                <a:latin typeface="Consolas" panose="020B0609020204030204" pitchFamily="49" charset="0"/>
              </a:rPr>
              <a:t>        write CHARACTER		(7)</a:t>
            </a:r>
            <a:endParaRPr lang="en-US" sz="1600" dirty="0">
              <a:solidFill>
                <a:srgbClr val="000000"/>
              </a:solidFill>
            </a:endParaRPr>
          </a:p>
          <a:p>
            <a:pPr algn="just"/>
            <a:r>
              <a:rPr lang="en-US" sz="1600" dirty="0">
                <a:solidFill>
                  <a:srgbClr val="000000"/>
                </a:solidFill>
                <a:latin typeface="Consolas" panose="020B0609020204030204" pitchFamily="49" charset="0"/>
              </a:rPr>
              <a:t>        return			(8)</a:t>
            </a:r>
            <a:endParaRPr lang="en-US" sz="1600" dirty="0">
              <a:solidFill>
                <a:srgbClr val="000000"/>
              </a:solidFill>
            </a:endParaRPr>
          </a:p>
          <a:p>
            <a:pPr algn="just"/>
            <a:r>
              <a:rPr lang="en-US" sz="1600" dirty="0">
                <a:solidFill>
                  <a:srgbClr val="000000"/>
                </a:solidFill>
                <a:latin typeface="Consolas" panose="020B0609020204030204" pitchFamily="49" charset="0"/>
              </a:rPr>
              <a:t>    end if 			(9)</a:t>
            </a:r>
            <a:endParaRPr lang="en-US" sz="1600" dirty="0">
              <a:solidFill>
                <a:srgbClr val="000000"/>
              </a:solidFill>
            </a:endParaRPr>
          </a:p>
          <a:p>
            <a:pPr marR="0" algn="just" hangingPunct="0">
              <a:lnSpc>
                <a:spcPct val="110000"/>
              </a:lnSpc>
              <a:spcBef>
                <a:spcPts val="0"/>
              </a:spcBef>
              <a:spcAft>
                <a:spcPts val="600"/>
              </a:spcAft>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end function			(10)</a:t>
            </a:r>
            <a:endParaRPr lang="en-US" sz="24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4" name="Picture 3" descr="A screenshot of a cell phone&#10;&#10;Description automatically generated">
            <a:extLst>
              <a:ext uri="{FF2B5EF4-FFF2-40B4-BE49-F238E27FC236}">
                <a16:creationId xmlns:a16="http://schemas.microsoft.com/office/drawing/2014/main" id="{8A3A54BA-E52B-4AE6-A492-02EA8D684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 y="640080"/>
            <a:ext cx="7058025" cy="3152775"/>
          </a:xfrm>
          <a:prstGeom prst="rect">
            <a:avLst/>
          </a:prstGeom>
        </p:spPr>
      </p:pic>
      <p:sp>
        <p:nvSpPr>
          <p:cNvPr id="5" name="Rectangle 4">
            <a:extLst>
              <a:ext uri="{FF2B5EF4-FFF2-40B4-BE49-F238E27FC236}">
                <a16:creationId xmlns:a16="http://schemas.microsoft.com/office/drawing/2014/main" id="{A01556C8-851B-4A76-A21A-B805B89C1E36}"/>
              </a:ext>
            </a:extLst>
          </p:cNvPr>
          <p:cNvSpPr/>
          <p:nvPr/>
        </p:nvSpPr>
        <p:spPr>
          <a:xfrm>
            <a:off x="5780313" y="640080"/>
            <a:ext cx="2579915" cy="3250747"/>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FEF0A47-BB62-42B3-AA5E-18A09AC7D28D}"/>
              </a:ext>
            </a:extLst>
          </p:cNvPr>
          <p:cNvSpPr txBox="1"/>
          <p:nvPr/>
        </p:nvSpPr>
        <p:spPr>
          <a:xfrm>
            <a:off x="4661647" y="640080"/>
            <a:ext cx="780983" cy="261610"/>
          </a:xfrm>
          <a:prstGeom prst="rect">
            <a:avLst/>
          </a:prstGeom>
          <a:solidFill>
            <a:srgbClr val="D9D9D9"/>
          </a:solidFill>
        </p:spPr>
        <p:txBody>
          <a:bodyPr wrap="none" rtlCol="0">
            <a:spAutoFit/>
          </a:bodyPr>
          <a:lstStyle/>
          <a:p>
            <a:r>
              <a:rPr lang="en-US" sz="1050" b="1" dirty="0">
                <a:solidFill>
                  <a:schemeClr val="bg2">
                    <a:lumMod val="10000"/>
                  </a:schemeClr>
                </a:solidFill>
              </a:rPr>
              <a:t>Instance 3</a:t>
            </a:r>
          </a:p>
        </p:txBody>
      </p:sp>
    </p:spTree>
    <p:extLst>
      <p:ext uri="{BB962C8B-B14F-4D97-AF65-F5344CB8AC3E}">
        <p14:creationId xmlns:p14="http://schemas.microsoft.com/office/powerpoint/2010/main" val="3567053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6110B2-A953-4261-BD0C-470ABA108CE4}"/>
              </a:ext>
            </a:extLst>
          </p:cNvPr>
          <p:cNvSpPr/>
          <p:nvPr/>
        </p:nvSpPr>
        <p:spPr>
          <a:xfrm>
            <a:off x="640080" y="3890827"/>
            <a:ext cx="5551714" cy="2565254"/>
          </a:xfrm>
          <a:prstGeom prst="rect">
            <a:avLst/>
          </a:prstGeom>
        </p:spPr>
        <p:txBody>
          <a:bodyPr wrap="square">
            <a:spAutoFit/>
          </a:bodyPr>
          <a:lstStyle/>
          <a:p>
            <a:pPr algn="just"/>
            <a:r>
              <a:rPr lang="en-US" sz="1600" dirty="0">
                <a:solidFill>
                  <a:srgbClr val="000000"/>
                </a:solidFill>
                <a:latin typeface="Consolas" panose="020B0609020204030204" pitchFamily="49" charset="0"/>
              </a:rPr>
              <a:t>function REVERSE()		(1)</a:t>
            </a:r>
            <a:endParaRPr lang="en-US" sz="1600" dirty="0">
              <a:solidFill>
                <a:srgbClr val="000000"/>
              </a:solidFill>
            </a:endParaRPr>
          </a:p>
          <a:p>
            <a:pPr algn="just"/>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read CHARACTER</a:t>
            </a:r>
            <a:r>
              <a:rPr lang="en-US" sz="1600" dirty="0">
                <a:solidFill>
                  <a:srgbClr val="000000"/>
                </a:solidFill>
                <a:latin typeface="Consolas" panose="020B0609020204030204" pitchFamily="49" charset="0"/>
              </a:rPr>
              <a:t>		(2)</a:t>
            </a:r>
            <a:endParaRPr lang="en-US" sz="1600" dirty="0">
              <a:solidFill>
                <a:srgbClr val="000000"/>
              </a:solidFill>
            </a:endParaRPr>
          </a:p>
          <a:p>
            <a:pPr algn="just"/>
            <a:r>
              <a:rPr lang="en-US" sz="1600" dirty="0">
                <a:solidFill>
                  <a:srgbClr val="000000"/>
                </a:solidFill>
                <a:latin typeface="Consolas" panose="020B0609020204030204" pitchFamily="49" charset="0"/>
              </a:rPr>
              <a:t>    if CHARACTER == '*' then	(3)</a:t>
            </a:r>
            <a:endParaRPr lang="en-US" sz="1600" dirty="0">
              <a:solidFill>
                <a:srgbClr val="000000"/>
              </a:solidFill>
            </a:endParaRPr>
          </a:p>
          <a:p>
            <a:pPr algn="just"/>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return</a:t>
            </a:r>
            <a:r>
              <a:rPr lang="en-US" sz="1600" dirty="0">
                <a:solidFill>
                  <a:srgbClr val="000000"/>
                </a:solidFill>
                <a:latin typeface="Consolas" panose="020B0609020204030204" pitchFamily="49" charset="0"/>
              </a:rPr>
              <a:t>			(4)</a:t>
            </a:r>
            <a:endParaRPr lang="en-US" sz="1600" dirty="0">
              <a:solidFill>
                <a:srgbClr val="000000"/>
              </a:solidFill>
            </a:endParaRPr>
          </a:p>
          <a:p>
            <a:pPr algn="just"/>
            <a:r>
              <a:rPr lang="en-US" sz="1600" dirty="0">
                <a:solidFill>
                  <a:srgbClr val="000000"/>
                </a:solidFill>
                <a:latin typeface="Consolas" panose="020B0609020204030204" pitchFamily="49" charset="0"/>
              </a:rPr>
              <a:t>    else				(5)</a:t>
            </a:r>
            <a:endParaRPr lang="en-US" sz="1600" dirty="0">
              <a:solidFill>
                <a:srgbClr val="000000"/>
              </a:solidFill>
            </a:endParaRPr>
          </a:p>
          <a:p>
            <a:pPr algn="just"/>
            <a:r>
              <a:rPr lang="en-US" sz="1600" dirty="0">
                <a:solidFill>
                  <a:srgbClr val="000000"/>
                </a:solidFill>
                <a:latin typeface="Consolas" panose="020B0609020204030204" pitchFamily="49" charset="0"/>
              </a:rPr>
              <a:t>        REVERSE()		(6)</a:t>
            </a:r>
            <a:endParaRPr lang="en-US" sz="1600" dirty="0">
              <a:solidFill>
                <a:srgbClr val="000000"/>
              </a:solidFill>
            </a:endParaRPr>
          </a:p>
          <a:p>
            <a:pPr algn="just"/>
            <a:r>
              <a:rPr lang="en-US" sz="1600" dirty="0">
                <a:solidFill>
                  <a:srgbClr val="000000"/>
                </a:solidFill>
                <a:latin typeface="Consolas" panose="020B0609020204030204" pitchFamily="49" charset="0"/>
              </a:rPr>
              <a:t>        write CHARACTER		(7)</a:t>
            </a:r>
            <a:endParaRPr lang="en-US" sz="1600" dirty="0">
              <a:solidFill>
                <a:srgbClr val="000000"/>
              </a:solidFill>
            </a:endParaRPr>
          </a:p>
          <a:p>
            <a:pPr algn="just"/>
            <a:r>
              <a:rPr lang="en-US" sz="1600" dirty="0">
                <a:solidFill>
                  <a:srgbClr val="000000"/>
                </a:solidFill>
                <a:latin typeface="Consolas" panose="020B0609020204030204" pitchFamily="49" charset="0"/>
              </a:rPr>
              <a:t>        return			(8)</a:t>
            </a:r>
            <a:endParaRPr lang="en-US" sz="1600" dirty="0">
              <a:solidFill>
                <a:srgbClr val="000000"/>
              </a:solidFill>
            </a:endParaRPr>
          </a:p>
          <a:p>
            <a:pPr algn="just"/>
            <a:r>
              <a:rPr lang="en-US" sz="1600" dirty="0">
                <a:solidFill>
                  <a:srgbClr val="000000"/>
                </a:solidFill>
                <a:latin typeface="Consolas" panose="020B0609020204030204" pitchFamily="49" charset="0"/>
              </a:rPr>
              <a:t>    end if 			(9)</a:t>
            </a:r>
            <a:endParaRPr lang="en-US" sz="1600" dirty="0">
              <a:solidFill>
                <a:srgbClr val="000000"/>
              </a:solidFill>
            </a:endParaRPr>
          </a:p>
          <a:p>
            <a:pPr marR="0" algn="just" hangingPunct="0">
              <a:lnSpc>
                <a:spcPct val="110000"/>
              </a:lnSpc>
              <a:spcBef>
                <a:spcPts val="0"/>
              </a:spcBef>
              <a:spcAft>
                <a:spcPts val="600"/>
              </a:spcAft>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end function			(10)</a:t>
            </a:r>
            <a:endParaRPr lang="en-US" sz="24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23" name="Picture 22" descr="A screenshot of a cell phone&#10;&#10;Description automatically generated">
            <a:extLst>
              <a:ext uri="{FF2B5EF4-FFF2-40B4-BE49-F238E27FC236}">
                <a16:creationId xmlns:a16="http://schemas.microsoft.com/office/drawing/2014/main" id="{FBD2AB28-ED9F-4071-8A04-2D0040D6D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 y="640080"/>
            <a:ext cx="7058025" cy="3152775"/>
          </a:xfrm>
          <a:prstGeom prst="rect">
            <a:avLst/>
          </a:prstGeom>
        </p:spPr>
      </p:pic>
      <p:sp>
        <p:nvSpPr>
          <p:cNvPr id="24" name="TextBox 23">
            <a:extLst>
              <a:ext uri="{FF2B5EF4-FFF2-40B4-BE49-F238E27FC236}">
                <a16:creationId xmlns:a16="http://schemas.microsoft.com/office/drawing/2014/main" id="{EC02496B-4D20-4C6C-A79D-20E1DEA7F992}"/>
              </a:ext>
            </a:extLst>
          </p:cNvPr>
          <p:cNvSpPr txBox="1"/>
          <p:nvPr/>
        </p:nvSpPr>
        <p:spPr>
          <a:xfrm>
            <a:off x="4661647" y="640080"/>
            <a:ext cx="780983" cy="261610"/>
          </a:xfrm>
          <a:prstGeom prst="rect">
            <a:avLst/>
          </a:prstGeom>
          <a:solidFill>
            <a:srgbClr val="D9D9D9"/>
          </a:solidFill>
        </p:spPr>
        <p:txBody>
          <a:bodyPr wrap="none" rtlCol="0">
            <a:spAutoFit/>
          </a:bodyPr>
          <a:lstStyle/>
          <a:p>
            <a:r>
              <a:rPr lang="en-US" sz="1050" b="1" dirty="0">
                <a:solidFill>
                  <a:schemeClr val="bg2">
                    <a:lumMod val="10000"/>
                  </a:schemeClr>
                </a:solidFill>
              </a:rPr>
              <a:t>Instance 3</a:t>
            </a:r>
          </a:p>
        </p:txBody>
      </p:sp>
      <p:sp>
        <p:nvSpPr>
          <p:cNvPr id="25" name="TextBox 24">
            <a:extLst>
              <a:ext uri="{FF2B5EF4-FFF2-40B4-BE49-F238E27FC236}">
                <a16:creationId xmlns:a16="http://schemas.microsoft.com/office/drawing/2014/main" id="{C046D910-94A8-49FA-ADE2-68BD6380AA8E}"/>
              </a:ext>
            </a:extLst>
          </p:cNvPr>
          <p:cNvSpPr txBox="1"/>
          <p:nvPr/>
        </p:nvSpPr>
        <p:spPr>
          <a:xfrm>
            <a:off x="6481482" y="640080"/>
            <a:ext cx="780983" cy="261610"/>
          </a:xfrm>
          <a:prstGeom prst="rect">
            <a:avLst/>
          </a:prstGeom>
          <a:solidFill>
            <a:srgbClr val="D9D9D9"/>
          </a:solidFill>
        </p:spPr>
        <p:txBody>
          <a:bodyPr wrap="none" rtlCol="0">
            <a:spAutoFit/>
          </a:bodyPr>
          <a:lstStyle/>
          <a:p>
            <a:r>
              <a:rPr lang="en-US" sz="1050" b="1" dirty="0">
                <a:solidFill>
                  <a:schemeClr val="bg2">
                    <a:lumMod val="10000"/>
                  </a:schemeClr>
                </a:solidFill>
              </a:rPr>
              <a:t>Instance 4</a:t>
            </a:r>
          </a:p>
        </p:txBody>
      </p:sp>
    </p:spTree>
    <p:extLst>
      <p:ext uri="{BB962C8B-B14F-4D97-AF65-F5344CB8AC3E}">
        <p14:creationId xmlns:p14="http://schemas.microsoft.com/office/powerpoint/2010/main" val="831408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6110B2-A953-4261-BD0C-470ABA108CE4}"/>
              </a:ext>
            </a:extLst>
          </p:cNvPr>
          <p:cNvSpPr/>
          <p:nvPr/>
        </p:nvSpPr>
        <p:spPr>
          <a:xfrm>
            <a:off x="640080" y="3890827"/>
            <a:ext cx="5551714" cy="2565254"/>
          </a:xfrm>
          <a:prstGeom prst="rect">
            <a:avLst/>
          </a:prstGeom>
        </p:spPr>
        <p:txBody>
          <a:bodyPr wrap="square">
            <a:spAutoFit/>
          </a:bodyPr>
          <a:lstStyle/>
          <a:p>
            <a:pPr algn="just"/>
            <a:r>
              <a:rPr lang="en-US" sz="1600" dirty="0">
                <a:solidFill>
                  <a:srgbClr val="000000"/>
                </a:solidFill>
                <a:latin typeface="Consolas" panose="020B0609020204030204" pitchFamily="49" charset="0"/>
              </a:rPr>
              <a:t>function REVERSE()		(1)</a:t>
            </a:r>
            <a:endParaRPr lang="en-US" sz="1600" dirty="0">
              <a:solidFill>
                <a:srgbClr val="000000"/>
              </a:solidFill>
            </a:endParaRPr>
          </a:p>
          <a:p>
            <a:pPr algn="just"/>
            <a:r>
              <a:rPr lang="en-US" sz="1600" dirty="0">
                <a:solidFill>
                  <a:srgbClr val="000000"/>
                </a:solidFill>
                <a:latin typeface="Consolas" panose="020B0609020204030204" pitchFamily="49" charset="0"/>
              </a:rPr>
              <a:t>    read CHARACTER		(2)</a:t>
            </a:r>
            <a:endParaRPr lang="en-US" sz="1600" dirty="0">
              <a:solidFill>
                <a:srgbClr val="000000"/>
              </a:solidFill>
            </a:endParaRPr>
          </a:p>
          <a:p>
            <a:pPr algn="just"/>
            <a:r>
              <a:rPr lang="en-US" sz="1600" dirty="0">
                <a:solidFill>
                  <a:srgbClr val="000000"/>
                </a:solidFill>
                <a:latin typeface="Consolas" panose="020B0609020204030204" pitchFamily="49" charset="0"/>
              </a:rPr>
              <a:t>    if CHARACTER == '*' then	(3)</a:t>
            </a:r>
            <a:endParaRPr lang="en-US" sz="1600" dirty="0">
              <a:solidFill>
                <a:srgbClr val="000000"/>
              </a:solidFill>
            </a:endParaRPr>
          </a:p>
          <a:p>
            <a:pPr algn="just"/>
            <a:r>
              <a:rPr lang="en-US" sz="1600" dirty="0">
                <a:solidFill>
                  <a:srgbClr val="000000"/>
                </a:solidFill>
                <a:latin typeface="Consolas" panose="020B0609020204030204" pitchFamily="49" charset="0"/>
              </a:rPr>
              <a:t>        return			(4)</a:t>
            </a:r>
            <a:endParaRPr lang="en-US" sz="1600" dirty="0">
              <a:solidFill>
                <a:srgbClr val="000000"/>
              </a:solidFill>
            </a:endParaRPr>
          </a:p>
          <a:p>
            <a:pPr algn="just"/>
            <a:r>
              <a:rPr lang="en-US" sz="1600" dirty="0">
                <a:solidFill>
                  <a:srgbClr val="000000"/>
                </a:solidFill>
                <a:latin typeface="Consolas" panose="020B0609020204030204" pitchFamily="49" charset="0"/>
              </a:rPr>
              <a:t>    else				(5)</a:t>
            </a:r>
            <a:endParaRPr lang="en-US" sz="1600" dirty="0">
              <a:solidFill>
                <a:srgbClr val="000000"/>
              </a:solidFill>
            </a:endParaRPr>
          </a:p>
          <a:p>
            <a:pPr algn="just"/>
            <a:r>
              <a:rPr lang="en-US" sz="1600" dirty="0">
                <a:solidFill>
                  <a:srgbClr val="000000"/>
                </a:solidFill>
                <a:latin typeface="Consolas" panose="020B0609020204030204" pitchFamily="49" charset="0"/>
              </a:rPr>
              <a:t>        REVERSE()		(6)</a:t>
            </a:r>
            <a:endParaRPr lang="en-US" sz="1600" dirty="0">
              <a:solidFill>
                <a:srgbClr val="000000"/>
              </a:solidFill>
            </a:endParaRPr>
          </a:p>
          <a:p>
            <a:pPr algn="just"/>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write CHARACTER</a:t>
            </a:r>
            <a:r>
              <a:rPr lang="en-US" sz="1600" dirty="0">
                <a:solidFill>
                  <a:srgbClr val="000000"/>
                </a:solidFill>
                <a:latin typeface="Consolas" panose="020B0609020204030204" pitchFamily="49" charset="0"/>
              </a:rPr>
              <a:t>		(7)</a:t>
            </a:r>
            <a:endParaRPr lang="en-US" sz="1600" dirty="0">
              <a:solidFill>
                <a:srgbClr val="000000"/>
              </a:solidFill>
            </a:endParaRPr>
          </a:p>
          <a:p>
            <a:pPr algn="just"/>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return</a:t>
            </a:r>
            <a:r>
              <a:rPr lang="en-US" sz="1600" dirty="0">
                <a:solidFill>
                  <a:srgbClr val="000000"/>
                </a:solidFill>
                <a:latin typeface="Consolas" panose="020B0609020204030204" pitchFamily="49" charset="0"/>
              </a:rPr>
              <a:t>			(8)</a:t>
            </a:r>
            <a:endParaRPr lang="en-US" sz="1600" dirty="0">
              <a:solidFill>
                <a:srgbClr val="000000"/>
              </a:solidFill>
            </a:endParaRPr>
          </a:p>
          <a:p>
            <a:pPr algn="just"/>
            <a:r>
              <a:rPr lang="en-US" sz="1600" dirty="0">
                <a:solidFill>
                  <a:srgbClr val="000000"/>
                </a:solidFill>
                <a:latin typeface="Consolas" panose="020B0609020204030204" pitchFamily="49" charset="0"/>
              </a:rPr>
              <a:t>    end if 			(9)</a:t>
            </a:r>
            <a:endParaRPr lang="en-US" sz="1600" dirty="0">
              <a:solidFill>
                <a:srgbClr val="000000"/>
              </a:solidFill>
            </a:endParaRPr>
          </a:p>
          <a:p>
            <a:pPr marR="0" algn="just" hangingPunct="0">
              <a:lnSpc>
                <a:spcPct val="110000"/>
              </a:lnSpc>
              <a:spcBef>
                <a:spcPts val="0"/>
              </a:spcBef>
              <a:spcAft>
                <a:spcPts val="600"/>
              </a:spcAft>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end function			(10)</a:t>
            </a:r>
            <a:endParaRPr lang="en-US" sz="24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BC181FF-8833-44D2-9E34-8BAD6629E31E}"/>
              </a:ext>
            </a:extLst>
          </p:cNvPr>
          <p:cNvSpPr txBox="1"/>
          <p:nvPr/>
        </p:nvSpPr>
        <p:spPr>
          <a:xfrm>
            <a:off x="5627914" y="4572000"/>
            <a:ext cx="486030" cy="584775"/>
          </a:xfrm>
          <a:prstGeom prst="rect">
            <a:avLst/>
          </a:prstGeom>
          <a:noFill/>
        </p:spPr>
        <p:txBody>
          <a:bodyPr wrap="none" rtlCol="0">
            <a:spAutoFit/>
          </a:bodyPr>
          <a:lstStyle/>
          <a:p>
            <a:r>
              <a:rPr lang="en-US" sz="3200" dirty="0">
                <a:latin typeface="Myriad Pro" panose="020B0503030403020204" pitchFamily="34" charset="0"/>
              </a:rPr>
              <a:t>w</a:t>
            </a:r>
          </a:p>
        </p:txBody>
      </p:sp>
      <p:pic>
        <p:nvPicPr>
          <p:cNvPr id="6" name="Picture 5" descr="A screenshot of a cell phone&#10;&#10;Description automatically generated">
            <a:extLst>
              <a:ext uri="{FF2B5EF4-FFF2-40B4-BE49-F238E27FC236}">
                <a16:creationId xmlns:a16="http://schemas.microsoft.com/office/drawing/2014/main" id="{D1C716E2-7236-49A8-BD21-BF8F5F04B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 y="640080"/>
            <a:ext cx="7058025" cy="3152775"/>
          </a:xfrm>
          <a:prstGeom prst="rect">
            <a:avLst/>
          </a:prstGeom>
        </p:spPr>
      </p:pic>
      <p:sp>
        <p:nvSpPr>
          <p:cNvPr id="7" name="TextBox 6">
            <a:extLst>
              <a:ext uri="{FF2B5EF4-FFF2-40B4-BE49-F238E27FC236}">
                <a16:creationId xmlns:a16="http://schemas.microsoft.com/office/drawing/2014/main" id="{5642E15A-B764-4BE7-B26A-4F890B2B9402}"/>
              </a:ext>
            </a:extLst>
          </p:cNvPr>
          <p:cNvSpPr txBox="1"/>
          <p:nvPr/>
        </p:nvSpPr>
        <p:spPr>
          <a:xfrm>
            <a:off x="4661647" y="640080"/>
            <a:ext cx="780983" cy="261610"/>
          </a:xfrm>
          <a:prstGeom prst="rect">
            <a:avLst/>
          </a:prstGeom>
          <a:solidFill>
            <a:srgbClr val="D9D9D9"/>
          </a:solidFill>
        </p:spPr>
        <p:txBody>
          <a:bodyPr wrap="none" rtlCol="0">
            <a:spAutoFit/>
          </a:bodyPr>
          <a:lstStyle/>
          <a:p>
            <a:r>
              <a:rPr lang="en-US" sz="1050" b="1" dirty="0">
                <a:solidFill>
                  <a:schemeClr val="bg2">
                    <a:lumMod val="10000"/>
                  </a:schemeClr>
                </a:solidFill>
              </a:rPr>
              <a:t>Instance 3</a:t>
            </a:r>
          </a:p>
        </p:txBody>
      </p:sp>
      <p:sp>
        <p:nvSpPr>
          <p:cNvPr id="8" name="TextBox 7">
            <a:extLst>
              <a:ext uri="{FF2B5EF4-FFF2-40B4-BE49-F238E27FC236}">
                <a16:creationId xmlns:a16="http://schemas.microsoft.com/office/drawing/2014/main" id="{1524AFE6-B548-4D34-8EB6-DA1638753B3D}"/>
              </a:ext>
            </a:extLst>
          </p:cNvPr>
          <p:cNvSpPr txBox="1"/>
          <p:nvPr/>
        </p:nvSpPr>
        <p:spPr>
          <a:xfrm>
            <a:off x="6481482" y="640080"/>
            <a:ext cx="780983" cy="261610"/>
          </a:xfrm>
          <a:prstGeom prst="rect">
            <a:avLst/>
          </a:prstGeom>
          <a:solidFill>
            <a:srgbClr val="D9D9D9"/>
          </a:solidFill>
        </p:spPr>
        <p:txBody>
          <a:bodyPr wrap="none" rtlCol="0">
            <a:spAutoFit/>
          </a:bodyPr>
          <a:lstStyle/>
          <a:p>
            <a:r>
              <a:rPr lang="en-US" sz="1050" b="1" dirty="0">
                <a:solidFill>
                  <a:schemeClr val="bg2">
                    <a:lumMod val="10000"/>
                  </a:schemeClr>
                </a:solidFill>
              </a:rPr>
              <a:t>Instance 4</a:t>
            </a:r>
          </a:p>
        </p:txBody>
      </p:sp>
    </p:spTree>
    <p:extLst>
      <p:ext uri="{BB962C8B-B14F-4D97-AF65-F5344CB8AC3E}">
        <p14:creationId xmlns:p14="http://schemas.microsoft.com/office/powerpoint/2010/main" val="268599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6110B2-A953-4261-BD0C-470ABA108CE4}"/>
              </a:ext>
            </a:extLst>
          </p:cNvPr>
          <p:cNvSpPr/>
          <p:nvPr/>
        </p:nvSpPr>
        <p:spPr>
          <a:xfrm>
            <a:off x="640080" y="3890827"/>
            <a:ext cx="5551714" cy="2565254"/>
          </a:xfrm>
          <a:prstGeom prst="rect">
            <a:avLst/>
          </a:prstGeom>
        </p:spPr>
        <p:txBody>
          <a:bodyPr wrap="square">
            <a:spAutoFit/>
          </a:bodyPr>
          <a:lstStyle/>
          <a:p>
            <a:pPr algn="just"/>
            <a:r>
              <a:rPr lang="en-US" sz="1600" dirty="0">
                <a:solidFill>
                  <a:srgbClr val="000000"/>
                </a:solidFill>
                <a:latin typeface="Consolas" panose="020B0609020204030204" pitchFamily="49" charset="0"/>
              </a:rPr>
              <a:t>function REVERSE()		(1)</a:t>
            </a:r>
            <a:endParaRPr lang="en-US" sz="1600" dirty="0">
              <a:solidFill>
                <a:srgbClr val="000000"/>
              </a:solidFill>
            </a:endParaRPr>
          </a:p>
          <a:p>
            <a:pPr algn="just"/>
            <a:r>
              <a:rPr lang="en-US" sz="1600" dirty="0">
                <a:solidFill>
                  <a:srgbClr val="000000"/>
                </a:solidFill>
                <a:latin typeface="Consolas" panose="020B0609020204030204" pitchFamily="49" charset="0"/>
              </a:rPr>
              <a:t>    read CHARACTER		(2)</a:t>
            </a:r>
            <a:endParaRPr lang="en-US" sz="1600" dirty="0">
              <a:solidFill>
                <a:srgbClr val="000000"/>
              </a:solidFill>
            </a:endParaRPr>
          </a:p>
          <a:p>
            <a:pPr algn="just"/>
            <a:r>
              <a:rPr lang="en-US" sz="1600" dirty="0">
                <a:solidFill>
                  <a:srgbClr val="000000"/>
                </a:solidFill>
                <a:latin typeface="Consolas" panose="020B0609020204030204" pitchFamily="49" charset="0"/>
              </a:rPr>
              <a:t>    if CHARACTER == '*' then	(3)</a:t>
            </a:r>
            <a:endParaRPr lang="en-US" sz="1600" dirty="0">
              <a:solidFill>
                <a:srgbClr val="000000"/>
              </a:solidFill>
            </a:endParaRPr>
          </a:p>
          <a:p>
            <a:pPr algn="just"/>
            <a:r>
              <a:rPr lang="en-US" sz="1600" dirty="0">
                <a:solidFill>
                  <a:srgbClr val="000000"/>
                </a:solidFill>
                <a:latin typeface="Consolas" panose="020B0609020204030204" pitchFamily="49" charset="0"/>
              </a:rPr>
              <a:t>        return			(4)</a:t>
            </a:r>
            <a:endParaRPr lang="en-US" sz="1600" dirty="0">
              <a:solidFill>
                <a:srgbClr val="000000"/>
              </a:solidFill>
            </a:endParaRPr>
          </a:p>
          <a:p>
            <a:pPr algn="just"/>
            <a:r>
              <a:rPr lang="en-US" sz="1600" dirty="0">
                <a:solidFill>
                  <a:srgbClr val="000000"/>
                </a:solidFill>
                <a:latin typeface="Consolas" panose="020B0609020204030204" pitchFamily="49" charset="0"/>
              </a:rPr>
              <a:t>    else				(5)</a:t>
            </a:r>
            <a:endParaRPr lang="en-US" sz="1600" dirty="0">
              <a:solidFill>
                <a:srgbClr val="000000"/>
              </a:solidFill>
            </a:endParaRPr>
          </a:p>
          <a:p>
            <a:pPr algn="just"/>
            <a:r>
              <a:rPr lang="en-US" sz="1600" dirty="0">
                <a:solidFill>
                  <a:srgbClr val="000000"/>
                </a:solidFill>
                <a:latin typeface="Consolas" panose="020B0609020204030204" pitchFamily="49" charset="0"/>
              </a:rPr>
              <a:t>        REVERSE()		(6)</a:t>
            </a:r>
            <a:endParaRPr lang="en-US" sz="1600" dirty="0">
              <a:solidFill>
                <a:srgbClr val="000000"/>
              </a:solidFill>
            </a:endParaRPr>
          </a:p>
          <a:p>
            <a:pPr algn="just"/>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write CHARACTER</a:t>
            </a:r>
            <a:r>
              <a:rPr lang="en-US" sz="1600" dirty="0">
                <a:solidFill>
                  <a:srgbClr val="000000"/>
                </a:solidFill>
                <a:latin typeface="Consolas" panose="020B0609020204030204" pitchFamily="49" charset="0"/>
              </a:rPr>
              <a:t>		(7)</a:t>
            </a:r>
            <a:endParaRPr lang="en-US" sz="1600" dirty="0">
              <a:solidFill>
                <a:srgbClr val="000000"/>
              </a:solidFill>
            </a:endParaRPr>
          </a:p>
          <a:p>
            <a:pPr algn="just"/>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return</a:t>
            </a:r>
            <a:r>
              <a:rPr lang="en-US" sz="1600" dirty="0">
                <a:solidFill>
                  <a:srgbClr val="000000"/>
                </a:solidFill>
                <a:latin typeface="Consolas" panose="020B0609020204030204" pitchFamily="49" charset="0"/>
              </a:rPr>
              <a:t>			(8)</a:t>
            </a:r>
            <a:endParaRPr lang="en-US" sz="1600" dirty="0">
              <a:solidFill>
                <a:srgbClr val="000000"/>
              </a:solidFill>
            </a:endParaRPr>
          </a:p>
          <a:p>
            <a:pPr algn="just"/>
            <a:r>
              <a:rPr lang="en-US" sz="1600" dirty="0">
                <a:solidFill>
                  <a:srgbClr val="000000"/>
                </a:solidFill>
                <a:latin typeface="Consolas" panose="020B0609020204030204" pitchFamily="49" charset="0"/>
              </a:rPr>
              <a:t>    end if 			(9)</a:t>
            </a:r>
            <a:endParaRPr lang="en-US" sz="1600" dirty="0">
              <a:solidFill>
                <a:srgbClr val="000000"/>
              </a:solidFill>
            </a:endParaRPr>
          </a:p>
          <a:p>
            <a:pPr marR="0" algn="just" hangingPunct="0">
              <a:lnSpc>
                <a:spcPct val="110000"/>
              </a:lnSpc>
              <a:spcBef>
                <a:spcPts val="0"/>
              </a:spcBef>
              <a:spcAft>
                <a:spcPts val="600"/>
              </a:spcAft>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end function			(10)</a:t>
            </a:r>
            <a:endParaRPr lang="en-US" sz="24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F697541-E233-4D69-9E22-09DAA22284D2}"/>
              </a:ext>
            </a:extLst>
          </p:cNvPr>
          <p:cNvSpPr txBox="1"/>
          <p:nvPr/>
        </p:nvSpPr>
        <p:spPr>
          <a:xfrm>
            <a:off x="5627914" y="4572000"/>
            <a:ext cx="707951" cy="584775"/>
          </a:xfrm>
          <a:prstGeom prst="rect">
            <a:avLst/>
          </a:prstGeom>
          <a:noFill/>
        </p:spPr>
        <p:txBody>
          <a:bodyPr wrap="none" rtlCol="0">
            <a:spAutoFit/>
          </a:bodyPr>
          <a:lstStyle/>
          <a:p>
            <a:r>
              <a:rPr lang="en-US" sz="3200" dirty="0">
                <a:latin typeface="Myriad Pro" panose="020B0503030403020204" pitchFamily="34" charset="0"/>
              </a:rPr>
              <a:t>wo</a:t>
            </a:r>
          </a:p>
        </p:txBody>
      </p:sp>
      <p:pic>
        <p:nvPicPr>
          <p:cNvPr id="6" name="Picture 5" descr="A screenshot of a cell phone&#10;&#10;Description automatically generated">
            <a:extLst>
              <a:ext uri="{FF2B5EF4-FFF2-40B4-BE49-F238E27FC236}">
                <a16:creationId xmlns:a16="http://schemas.microsoft.com/office/drawing/2014/main" id="{211F2C47-9893-4CC7-8365-FDF0800C6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 y="640080"/>
            <a:ext cx="7058025" cy="3152775"/>
          </a:xfrm>
          <a:prstGeom prst="rect">
            <a:avLst/>
          </a:prstGeom>
        </p:spPr>
      </p:pic>
      <p:sp>
        <p:nvSpPr>
          <p:cNvPr id="7" name="TextBox 6">
            <a:extLst>
              <a:ext uri="{FF2B5EF4-FFF2-40B4-BE49-F238E27FC236}">
                <a16:creationId xmlns:a16="http://schemas.microsoft.com/office/drawing/2014/main" id="{AE693908-8666-4037-9266-CB95C5320988}"/>
              </a:ext>
            </a:extLst>
          </p:cNvPr>
          <p:cNvSpPr txBox="1"/>
          <p:nvPr/>
        </p:nvSpPr>
        <p:spPr>
          <a:xfrm>
            <a:off x="4661647" y="640080"/>
            <a:ext cx="780983" cy="261610"/>
          </a:xfrm>
          <a:prstGeom prst="rect">
            <a:avLst/>
          </a:prstGeom>
          <a:solidFill>
            <a:srgbClr val="D9D9D9"/>
          </a:solidFill>
        </p:spPr>
        <p:txBody>
          <a:bodyPr wrap="none" rtlCol="0">
            <a:spAutoFit/>
          </a:bodyPr>
          <a:lstStyle/>
          <a:p>
            <a:r>
              <a:rPr lang="en-US" sz="1050" b="1" dirty="0">
                <a:solidFill>
                  <a:schemeClr val="bg2">
                    <a:lumMod val="10000"/>
                  </a:schemeClr>
                </a:solidFill>
              </a:rPr>
              <a:t>Instance 3</a:t>
            </a:r>
          </a:p>
        </p:txBody>
      </p:sp>
      <p:sp>
        <p:nvSpPr>
          <p:cNvPr id="8" name="TextBox 7">
            <a:extLst>
              <a:ext uri="{FF2B5EF4-FFF2-40B4-BE49-F238E27FC236}">
                <a16:creationId xmlns:a16="http://schemas.microsoft.com/office/drawing/2014/main" id="{EBA0800D-4293-45B0-B509-80F60A377A6E}"/>
              </a:ext>
            </a:extLst>
          </p:cNvPr>
          <p:cNvSpPr txBox="1"/>
          <p:nvPr/>
        </p:nvSpPr>
        <p:spPr>
          <a:xfrm>
            <a:off x="6481482" y="640080"/>
            <a:ext cx="780983" cy="261610"/>
          </a:xfrm>
          <a:prstGeom prst="rect">
            <a:avLst/>
          </a:prstGeom>
          <a:solidFill>
            <a:srgbClr val="D9D9D9"/>
          </a:solidFill>
        </p:spPr>
        <p:txBody>
          <a:bodyPr wrap="none" rtlCol="0">
            <a:spAutoFit/>
          </a:bodyPr>
          <a:lstStyle/>
          <a:p>
            <a:r>
              <a:rPr lang="en-US" sz="1050" b="1" dirty="0">
                <a:solidFill>
                  <a:schemeClr val="bg2">
                    <a:lumMod val="10000"/>
                  </a:schemeClr>
                </a:solidFill>
              </a:rPr>
              <a:t>Instance 4</a:t>
            </a:r>
          </a:p>
        </p:txBody>
      </p:sp>
    </p:spTree>
    <p:extLst>
      <p:ext uri="{BB962C8B-B14F-4D97-AF65-F5344CB8AC3E}">
        <p14:creationId xmlns:p14="http://schemas.microsoft.com/office/powerpoint/2010/main" val="3290892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6110B2-A953-4261-BD0C-470ABA108CE4}"/>
              </a:ext>
            </a:extLst>
          </p:cNvPr>
          <p:cNvSpPr/>
          <p:nvPr/>
        </p:nvSpPr>
        <p:spPr>
          <a:xfrm>
            <a:off x="640080" y="3890827"/>
            <a:ext cx="5551714" cy="2565254"/>
          </a:xfrm>
          <a:prstGeom prst="rect">
            <a:avLst/>
          </a:prstGeom>
        </p:spPr>
        <p:txBody>
          <a:bodyPr wrap="square">
            <a:spAutoFit/>
          </a:bodyPr>
          <a:lstStyle/>
          <a:p>
            <a:pPr algn="just"/>
            <a:r>
              <a:rPr lang="en-US" sz="1600" dirty="0">
                <a:solidFill>
                  <a:srgbClr val="000000"/>
                </a:solidFill>
                <a:latin typeface="Consolas" panose="020B0609020204030204" pitchFamily="49" charset="0"/>
              </a:rPr>
              <a:t>function REVERSE()		(1)</a:t>
            </a:r>
            <a:endParaRPr lang="en-US" sz="1600" dirty="0">
              <a:solidFill>
                <a:srgbClr val="000000"/>
              </a:solidFill>
            </a:endParaRPr>
          </a:p>
          <a:p>
            <a:pPr algn="just"/>
            <a:r>
              <a:rPr lang="en-US" sz="1600" dirty="0">
                <a:solidFill>
                  <a:srgbClr val="000000"/>
                </a:solidFill>
                <a:latin typeface="Consolas" panose="020B0609020204030204" pitchFamily="49" charset="0"/>
              </a:rPr>
              <a:t>    read CHARACTER		(2)</a:t>
            </a:r>
            <a:endParaRPr lang="en-US" sz="1600" dirty="0">
              <a:solidFill>
                <a:srgbClr val="000000"/>
              </a:solidFill>
            </a:endParaRPr>
          </a:p>
          <a:p>
            <a:pPr algn="just"/>
            <a:r>
              <a:rPr lang="en-US" sz="1600" dirty="0">
                <a:solidFill>
                  <a:srgbClr val="000000"/>
                </a:solidFill>
                <a:latin typeface="Consolas" panose="020B0609020204030204" pitchFamily="49" charset="0"/>
              </a:rPr>
              <a:t>    if CHARACTER == '*' then	(3)</a:t>
            </a:r>
            <a:endParaRPr lang="en-US" sz="1600" dirty="0">
              <a:solidFill>
                <a:srgbClr val="000000"/>
              </a:solidFill>
            </a:endParaRPr>
          </a:p>
          <a:p>
            <a:pPr algn="just"/>
            <a:r>
              <a:rPr lang="en-US" sz="1600" dirty="0">
                <a:solidFill>
                  <a:srgbClr val="000000"/>
                </a:solidFill>
                <a:latin typeface="Consolas" panose="020B0609020204030204" pitchFamily="49" charset="0"/>
              </a:rPr>
              <a:t>        return			(4)</a:t>
            </a:r>
            <a:endParaRPr lang="en-US" sz="1600" dirty="0">
              <a:solidFill>
                <a:srgbClr val="000000"/>
              </a:solidFill>
            </a:endParaRPr>
          </a:p>
          <a:p>
            <a:pPr algn="just"/>
            <a:r>
              <a:rPr lang="en-US" sz="1600" dirty="0">
                <a:solidFill>
                  <a:srgbClr val="000000"/>
                </a:solidFill>
                <a:latin typeface="Consolas" panose="020B0609020204030204" pitchFamily="49" charset="0"/>
              </a:rPr>
              <a:t>    else				(5)</a:t>
            </a:r>
            <a:endParaRPr lang="en-US" sz="1600" dirty="0">
              <a:solidFill>
                <a:srgbClr val="000000"/>
              </a:solidFill>
            </a:endParaRPr>
          </a:p>
          <a:p>
            <a:pPr algn="just"/>
            <a:r>
              <a:rPr lang="en-US" sz="1600" dirty="0">
                <a:solidFill>
                  <a:srgbClr val="000000"/>
                </a:solidFill>
                <a:latin typeface="Consolas" panose="020B0609020204030204" pitchFamily="49" charset="0"/>
              </a:rPr>
              <a:t>        REVERSE()		(6)</a:t>
            </a:r>
            <a:endParaRPr lang="en-US" sz="1600" dirty="0">
              <a:solidFill>
                <a:srgbClr val="000000"/>
              </a:solidFill>
            </a:endParaRPr>
          </a:p>
          <a:p>
            <a:pPr algn="just"/>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write CHARACTER</a:t>
            </a:r>
            <a:r>
              <a:rPr lang="en-US" sz="1600" dirty="0">
                <a:solidFill>
                  <a:srgbClr val="000000"/>
                </a:solidFill>
                <a:latin typeface="Consolas" panose="020B0609020204030204" pitchFamily="49" charset="0"/>
              </a:rPr>
              <a:t>		(7)</a:t>
            </a:r>
            <a:endParaRPr lang="en-US" sz="1600" dirty="0">
              <a:solidFill>
                <a:srgbClr val="000000"/>
              </a:solidFill>
            </a:endParaRPr>
          </a:p>
          <a:p>
            <a:pPr algn="just"/>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return</a:t>
            </a:r>
            <a:r>
              <a:rPr lang="en-US" sz="1600" dirty="0">
                <a:solidFill>
                  <a:srgbClr val="000000"/>
                </a:solidFill>
                <a:latin typeface="Consolas" panose="020B0609020204030204" pitchFamily="49" charset="0"/>
              </a:rPr>
              <a:t>			(8)</a:t>
            </a:r>
            <a:endParaRPr lang="en-US" sz="1600" dirty="0">
              <a:solidFill>
                <a:srgbClr val="000000"/>
              </a:solidFill>
            </a:endParaRPr>
          </a:p>
          <a:p>
            <a:pPr algn="just"/>
            <a:r>
              <a:rPr lang="en-US" sz="1600" dirty="0">
                <a:solidFill>
                  <a:srgbClr val="000000"/>
                </a:solidFill>
                <a:latin typeface="Consolas" panose="020B0609020204030204" pitchFamily="49" charset="0"/>
              </a:rPr>
              <a:t>    end if 			(9)</a:t>
            </a:r>
            <a:endParaRPr lang="en-US" sz="1600" dirty="0">
              <a:solidFill>
                <a:srgbClr val="000000"/>
              </a:solidFill>
            </a:endParaRPr>
          </a:p>
          <a:p>
            <a:pPr marR="0" algn="just" hangingPunct="0">
              <a:lnSpc>
                <a:spcPct val="110000"/>
              </a:lnSpc>
              <a:spcBef>
                <a:spcPts val="0"/>
              </a:spcBef>
              <a:spcAft>
                <a:spcPts val="600"/>
              </a:spcAft>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end function			(10)</a:t>
            </a:r>
            <a:endParaRPr lang="en-US" sz="24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3E86A82-20EC-4090-976F-4AC4EAA99996}"/>
              </a:ext>
            </a:extLst>
          </p:cNvPr>
          <p:cNvSpPr txBox="1"/>
          <p:nvPr/>
        </p:nvSpPr>
        <p:spPr>
          <a:xfrm>
            <a:off x="5627914" y="4572000"/>
            <a:ext cx="935577" cy="584775"/>
          </a:xfrm>
          <a:prstGeom prst="rect">
            <a:avLst/>
          </a:prstGeom>
          <a:noFill/>
        </p:spPr>
        <p:txBody>
          <a:bodyPr wrap="none" rtlCol="0">
            <a:spAutoFit/>
          </a:bodyPr>
          <a:lstStyle/>
          <a:p>
            <a:r>
              <a:rPr lang="en-US" sz="3200" dirty="0">
                <a:latin typeface="Myriad Pro" panose="020B0503030403020204" pitchFamily="34" charset="0"/>
              </a:rPr>
              <a:t>won</a:t>
            </a:r>
          </a:p>
        </p:txBody>
      </p:sp>
      <p:pic>
        <p:nvPicPr>
          <p:cNvPr id="6" name="Picture 5" descr="A screenshot of a cell phone&#10;&#10;Description automatically generated">
            <a:extLst>
              <a:ext uri="{FF2B5EF4-FFF2-40B4-BE49-F238E27FC236}">
                <a16:creationId xmlns:a16="http://schemas.microsoft.com/office/drawing/2014/main" id="{A90F227A-FE1B-49C1-9966-E63105CF9C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 y="640080"/>
            <a:ext cx="7058025" cy="3152775"/>
          </a:xfrm>
          <a:prstGeom prst="rect">
            <a:avLst/>
          </a:prstGeom>
        </p:spPr>
      </p:pic>
      <p:sp>
        <p:nvSpPr>
          <p:cNvPr id="7" name="TextBox 6">
            <a:extLst>
              <a:ext uri="{FF2B5EF4-FFF2-40B4-BE49-F238E27FC236}">
                <a16:creationId xmlns:a16="http://schemas.microsoft.com/office/drawing/2014/main" id="{7094D868-EF32-49FC-8B36-9EA5F03078BB}"/>
              </a:ext>
            </a:extLst>
          </p:cNvPr>
          <p:cNvSpPr txBox="1"/>
          <p:nvPr/>
        </p:nvSpPr>
        <p:spPr>
          <a:xfrm>
            <a:off x="4661647" y="640080"/>
            <a:ext cx="780983" cy="261610"/>
          </a:xfrm>
          <a:prstGeom prst="rect">
            <a:avLst/>
          </a:prstGeom>
          <a:solidFill>
            <a:srgbClr val="D9D9D9"/>
          </a:solidFill>
        </p:spPr>
        <p:txBody>
          <a:bodyPr wrap="none" rtlCol="0">
            <a:spAutoFit/>
          </a:bodyPr>
          <a:lstStyle/>
          <a:p>
            <a:r>
              <a:rPr lang="en-US" sz="1050" b="1" dirty="0">
                <a:solidFill>
                  <a:schemeClr val="bg2">
                    <a:lumMod val="10000"/>
                  </a:schemeClr>
                </a:solidFill>
              </a:rPr>
              <a:t>Instance 3</a:t>
            </a:r>
          </a:p>
        </p:txBody>
      </p:sp>
      <p:sp>
        <p:nvSpPr>
          <p:cNvPr id="8" name="TextBox 7">
            <a:extLst>
              <a:ext uri="{FF2B5EF4-FFF2-40B4-BE49-F238E27FC236}">
                <a16:creationId xmlns:a16="http://schemas.microsoft.com/office/drawing/2014/main" id="{AE3D0FDA-5DE2-438E-80B2-638F2A3ECC33}"/>
              </a:ext>
            </a:extLst>
          </p:cNvPr>
          <p:cNvSpPr txBox="1"/>
          <p:nvPr/>
        </p:nvSpPr>
        <p:spPr>
          <a:xfrm>
            <a:off x="6481482" y="640080"/>
            <a:ext cx="780983" cy="261610"/>
          </a:xfrm>
          <a:prstGeom prst="rect">
            <a:avLst/>
          </a:prstGeom>
          <a:solidFill>
            <a:srgbClr val="D9D9D9"/>
          </a:solidFill>
        </p:spPr>
        <p:txBody>
          <a:bodyPr wrap="none" rtlCol="0">
            <a:spAutoFit/>
          </a:bodyPr>
          <a:lstStyle/>
          <a:p>
            <a:r>
              <a:rPr lang="en-US" sz="1050" b="1" dirty="0">
                <a:solidFill>
                  <a:schemeClr val="bg2">
                    <a:lumMod val="10000"/>
                  </a:schemeClr>
                </a:solidFill>
              </a:rPr>
              <a:t>Instance 4</a:t>
            </a:r>
          </a:p>
        </p:txBody>
      </p:sp>
    </p:spTree>
    <p:extLst>
      <p:ext uri="{BB962C8B-B14F-4D97-AF65-F5344CB8AC3E}">
        <p14:creationId xmlns:p14="http://schemas.microsoft.com/office/powerpoint/2010/main" val="2899513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5AE9869-B205-442A-8F5A-7DB76821BFB7}"/>
              </a:ext>
            </a:extLst>
          </p:cNvPr>
          <p:cNvSpPr/>
          <p:nvPr/>
        </p:nvSpPr>
        <p:spPr>
          <a:xfrm>
            <a:off x="1055915" y="2065232"/>
            <a:ext cx="4855028" cy="318740"/>
          </a:xfrm>
          <a:prstGeom prst="rect">
            <a:avLst/>
          </a:prstGeom>
          <a:solidFill>
            <a:schemeClr val="accent4">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E0B5724-B4C3-415B-97BE-28C1A4389051}"/>
              </a:ext>
            </a:extLst>
          </p:cNvPr>
          <p:cNvSpPr txBox="1"/>
          <p:nvPr/>
        </p:nvSpPr>
        <p:spPr>
          <a:xfrm>
            <a:off x="6487885" y="1993769"/>
            <a:ext cx="1379032" cy="461665"/>
          </a:xfrm>
          <a:prstGeom prst="rect">
            <a:avLst/>
          </a:prstGeom>
          <a:noFill/>
        </p:spPr>
        <p:txBody>
          <a:bodyPr wrap="none" rtlCol="0">
            <a:spAutoFit/>
          </a:bodyPr>
          <a:lstStyle/>
          <a:p>
            <a:r>
              <a:rPr lang="en-US" sz="2400" dirty="0">
                <a:latin typeface="Myriad Pro" panose="020B0503030403020204" pitchFamily="34" charset="0"/>
              </a:rPr>
              <a:t>recursion</a:t>
            </a:r>
          </a:p>
        </p:txBody>
      </p:sp>
      <p:sp>
        <p:nvSpPr>
          <p:cNvPr id="3" name="Rectangle 2">
            <a:extLst>
              <a:ext uri="{FF2B5EF4-FFF2-40B4-BE49-F238E27FC236}">
                <a16:creationId xmlns:a16="http://schemas.microsoft.com/office/drawing/2014/main" id="{E8013B84-C07D-435A-BD57-A5968484B802}"/>
              </a:ext>
            </a:extLst>
          </p:cNvPr>
          <p:cNvSpPr/>
          <p:nvPr/>
        </p:nvSpPr>
        <p:spPr>
          <a:xfrm>
            <a:off x="1055915" y="2357619"/>
            <a:ext cx="4855028" cy="318740"/>
          </a:xfrm>
          <a:prstGeom prst="rect">
            <a:avLst/>
          </a:prstGeom>
          <a:solidFill>
            <a:schemeClr val="accent4">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66110B2-A953-4261-BD0C-470ABA108CE4}"/>
              </a:ext>
            </a:extLst>
          </p:cNvPr>
          <p:cNvSpPr/>
          <p:nvPr/>
        </p:nvSpPr>
        <p:spPr>
          <a:xfrm>
            <a:off x="707572" y="652836"/>
            <a:ext cx="5551714" cy="2874441"/>
          </a:xfrm>
          <a:prstGeom prst="rect">
            <a:avLst/>
          </a:prstGeom>
        </p:spPr>
        <p:txBody>
          <a:bodyPr wrap="square">
            <a:spAutoFit/>
          </a:bodyPr>
          <a:lstStyle/>
          <a:p>
            <a:pPr algn="just"/>
            <a:r>
              <a:rPr lang="en-US" dirty="0">
                <a:solidFill>
                  <a:srgbClr val="000000"/>
                </a:solidFill>
                <a:latin typeface="Consolas" panose="020B0609020204030204" pitchFamily="49" charset="0"/>
              </a:rPr>
              <a:t>function REVERSE()			(1)</a:t>
            </a:r>
            <a:endParaRPr lang="en-US" dirty="0">
              <a:solidFill>
                <a:srgbClr val="000000"/>
              </a:solidFill>
            </a:endParaRPr>
          </a:p>
          <a:p>
            <a:pPr algn="just"/>
            <a:r>
              <a:rPr lang="en-US" dirty="0">
                <a:solidFill>
                  <a:srgbClr val="000000"/>
                </a:solidFill>
                <a:latin typeface="Consolas" panose="020B0609020204030204" pitchFamily="49" charset="0"/>
              </a:rPr>
              <a:t>    read CHARACTER			(2)</a:t>
            </a:r>
            <a:endParaRPr lang="en-US" dirty="0">
              <a:solidFill>
                <a:srgbClr val="000000"/>
              </a:solidFill>
            </a:endParaRPr>
          </a:p>
          <a:p>
            <a:pPr algn="just"/>
            <a:r>
              <a:rPr lang="en-US" dirty="0">
                <a:solidFill>
                  <a:srgbClr val="000000"/>
                </a:solidFill>
                <a:latin typeface="Consolas" panose="020B0609020204030204" pitchFamily="49" charset="0"/>
              </a:rPr>
              <a:t>    if CHARACTER == '*' then		(3)</a:t>
            </a:r>
            <a:endParaRPr lang="en-US" dirty="0">
              <a:solidFill>
                <a:srgbClr val="000000"/>
              </a:solidFill>
            </a:endParaRPr>
          </a:p>
          <a:p>
            <a:pPr algn="just"/>
            <a:r>
              <a:rPr lang="en-US" dirty="0">
                <a:solidFill>
                  <a:srgbClr val="000000"/>
                </a:solidFill>
                <a:latin typeface="Consolas" panose="020B0609020204030204" pitchFamily="49" charset="0"/>
              </a:rPr>
              <a:t>        return				(4)</a:t>
            </a:r>
            <a:endParaRPr lang="en-US" dirty="0">
              <a:solidFill>
                <a:srgbClr val="000000"/>
              </a:solidFill>
            </a:endParaRPr>
          </a:p>
          <a:p>
            <a:pPr algn="just"/>
            <a:r>
              <a:rPr lang="en-US" dirty="0">
                <a:solidFill>
                  <a:srgbClr val="000000"/>
                </a:solidFill>
                <a:latin typeface="Consolas" panose="020B0609020204030204" pitchFamily="49" charset="0"/>
              </a:rPr>
              <a:t>    else				(5)</a:t>
            </a:r>
            <a:endParaRPr lang="en-US" dirty="0">
              <a:solidFill>
                <a:srgbClr val="000000"/>
              </a:solidFill>
            </a:endParaRPr>
          </a:p>
          <a:p>
            <a:pPr algn="just"/>
            <a:r>
              <a:rPr lang="en-US" dirty="0">
                <a:solidFill>
                  <a:srgbClr val="000000"/>
                </a:solidFill>
                <a:latin typeface="Consolas" panose="020B0609020204030204" pitchFamily="49" charset="0"/>
              </a:rPr>
              <a:t>        REVERSE()			(6)</a:t>
            </a:r>
            <a:endParaRPr lang="en-US" dirty="0">
              <a:solidFill>
                <a:srgbClr val="000000"/>
              </a:solidFill>
            </a:endParaRPr>
          </a:p>
          <a:p>
            <a:pPr algn="just"/>
            <a:r>
              <a:rPr lang="en-US" dirty="0">
                <a:solidFill>
                  <a:srgbClr val="000000"/>
                </a:solidFill>
                <a:latin typeface="Consolas" panose="020B0609020204030204" pitchFamily="49" charset="0"/>
              </a:rPr>
              <a:t>        write CHARACTER		(7)</a:t>
            </a:r>
            <a:endParaRPr lang="en-US" dirty="0">
              <a:solidFill>
                <a:srgbClr val="000000"/>
              </a:solidFill>
            </a:endParaRPr>
          </a:p>
          <a:p>
            <a:pPr algn="just"/>
            <a:r>
              <a:rPr lang="en-US" dirty="0">
                <a:solidFill>
                  <a:srgbClr val="000000"/>
                </a:solidFill>
                <a:latin typeface="Consolas" panose="020B0609020204030204" pitchFamily="49" charset="0"/>
              </a:rPr>
              <a:t>        return				(8)</a:t>
            </a:r>
            <a:endParaRPr lang="en-US" dirty="0">
              <a:solidFill>
                <a:srgbClr val="000000"/>
              </a:solidFill>
            </a:endParaRPr>
          </a:p>
          <a:p>
            <a:pPr algn="just"/>
            <a:r>
              <a:rPr lang="en-US" dirty="0">
                <a:solidFill>
                  <a:srgbClr val="000000"/>
                </a:solidFill>
                <a:latin typeface="Consolas" panose="020B0609020204030204" pitchFamily="49" charset="0"/>
              </a:rPr>
              <a:t>    end if 				(9)</a:t>
            </a:r>
            <a:endParaRPr lang="en-US" dirty="0">
              <a:solidFill>
                <a:srgbClr val="000000"/>
              </a:solidFill>
            </a:endParaRPr>
          </a:p>
          <a:p>
            <a:pPr marR="0" algn="just" hangingPunct="0">
              <a:lnSpc>
                <a:spcPct val="110000"/>
              </a:lnSpc>
              <a:spcBef>
                <a:spcPts val="0"/>
              </a:spcBef>
              <a:spcAft>
                <a:spcPts val="60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end function				(10)</a:t>
            </a:r>
            <a:endParaRPr lang="en-US" sz="28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42C3164-1A92-45FD-8639-99DA4F553837}"/>
              </a:ext>
            </a:extLst>
          </p:cNvPr>
          <p:cNvSpPr txBox="1"/>
          <p:nvPr/>
        </p:nvSpPr>
        <p:spPr>
          <a:xfrm>
            <a:off x="6487885" y="2286156"/>
            <a:ext cx="1855123" cy="461665"/>
          </a:xfrm>
          <a:prstGeom prst="rect">
            <a:avLst/>
          </a:prstGeom>
          <a:noFill/>
        </p:spPr>
        <p:txBody>
          <a:bodyPr wrap="none" rtlCol="0">
            <a:spAutoFit/>
          </a:bodyPr>
          <a:lstStyle/>
          <a:p>
            <a:r>
              <a:rPr lang="en-US" sz="2400" dirty="0">
                <a:latin typeface="Myriad Pro" panose="020B0503030403020204" pitchFamily="34" charset="0"/>
              </a:rPr>
              <a:t>computation</a:t>
            </a:r>
          </a:p>
        </p:txBody>
      </p:sp>
      <p:cxnSp>
        <p:nvCxnSpPr>
          <p:cNvPr id="9" name="Straight Arrow Connector 8">
            <a:extLst>
              <a:ext uri="{FF2B5EF4-FFF2-40B4-BE49-F238E27FC236}">
                <a16:creationId xmlns:a16="http://schemas.microsoft.com/office/drawing/2014/main" id="{20D6C8CE-B122-44F7-8834-CBAC11B03909}"/>
              </a:ext>
            </a:extLst>
          </p:cNvPr>
          <p:cNvCxnSpPr>
            <a:stCxn id="7" idx="1"/>
            <a:endCxn id="6" idx="3"/>
          </p:cNvCxnSpPr>
          <p:nvPr/>
        </p:nvCxnSpPr>
        <p:spPr>
          <a:xfrm flipH="1">
            <a:off x="5910943" y="2224602"/>
            <a:ext cx="5769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CE513941-7032-413B-A94A-FEFCF9731366}"/>
              </a:ext>
            </a:extLst>
          </p:cNvPr>
          <p:cNvCxnSpPr>
            <a:cxnSpLocks/>
            <a:stCxn id="4" idx="1"/>
            <a:endCxn id="3" idx="3"/>
          </p:cNvCxnSpPr>
          <p:nvPr/>
        </p:nvCxnSpPr>
        <p:spPr>
          <a:xfrm flipH="1">
            <a:off x="5910943" y="2516989"/>
            <a:ext cx="5769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1E056B1D-D82A-49C6-9764-FE81E7004199}"/>
              </a:ext>
            </a:extLst>
          </p:cNvPr>
          <p:cNvSpPr txBox="1"/>
          <p:nvPr/>
        </p:nvSpPr>
        <p:spPr>
          <a:xfrm>
            <a:off x="7177401" y="1049116"/>
            <a:ext cx="3513365" cy="584775"/>
          </a:xfrm>
          <a:prstGeom prst="rect">
            <a:avLst/>
          </a:prstGeom>
          <a:noFill/>
        </p:spPr>
        <p:txBody>
          <a:bodyPr wrap="square" rtlCol="0">
            <a:spAutoFit/>
          </a:bodyPr>
          <a:lstStyle/>
          <a:p>
            <a:r>
              <a:rPr lang="en-US" sz="3200" dirty="0">
                <a:latin typeface="Myriad Pro" panose="020B0503030403020204" pitchFamily="34" charset="0"/>
              </a:rPr>
              <a:t>What if we swap?</a:t>
            </a:r>
          </a:p>
        </p:txBody>
      </p:sp>
      <p:cxnSp>
        <p:nvCxnSpPr>
          <p:cNvPr id="12" name="Connector: Curved 11">
            <a:extLst>
              <a:ext uri="{FF2B5EF4-FFF2-40B4-BE49-F238E27FC236}">
                <a16:creationId xmlns:a16="http://schemas.microsoft.com/office/drawing/2014/main" id="{85226885-DC0F-4A1C-B963-6E219E85A0A2}"/>
              </a:ext>
            </a:extLst>
          </p:cNvPr>
          <p:cNvCxnSpPr>
            <a:cxnSpLocks/>
          </p:cNvCxnSpPr>
          <p:nvPr/>
        </p:nvCxnSpPr>
        <p:spPr>
          <a:xfrm rot="10800000" flipV="1">
            <a:off x="1055915" y="2224601"/>
            <a:ext cx="12700" cy="292387"/>
          </a:xfrm>
          <a:prstGeom prst="curvedConnector3">
            <a:avLst>
              <a:gd name="adj1" fmla="val 1800000"/>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742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5AE9869-B205-442A-8F5A-7DB76821BFB7}"/>
              </a:ext>
            </a:extLst>
          </p:cNvPr>
          <p:cNvSpPr/>
          <p:nvPr/>
        </p:nvSpPr>
        <p:spPr>
          <a:xfrm>
            <a:off x="1055915" y="2065232"/>
            <a:ext cx="4855028" cy="318740"/>
          </a:xfrm>
          <a:prstGeom prst="rect">
            <a:avLst/>
          </a:prstGeom>
          <a:solidFill>
            <a:schemeClr val="accent4">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8013B84-C07D-435A-BD57-A5968484B802}"/>
              </a:ext>
            </a:extLst>
          </p:cNvPr>
          <p:cNvSpPr/>
          <p:nvPr/>
        </p:nvSpPr>
        <p:spPr>
          <a:xfrm>
            <a:off x="1055915" y="2357619"/>
            <a:ext cx="4855028" cy="318740"/>
          </a:xfrm>
          <a:prstGeom prst="rect">
            <a:avLst/>
          </a:prstGeom>
          <a:solidFill>
            <a:schemeClr val="accent4">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E0B5724-B4C3-415B-97BE-28C1A4389051}"/>
              </a:ext>
            </a:extLst>
          </p:cNvPr>
          <p:cNvSpPr txBox="1"/>
          <p:nvPr/>
        </p:nvSpPr>
        <p:spPr>
          <a:xfrm>
            <a:off x="6487885" y="2286156"/>
            <a:ext cx="1379032" cy="461665"/>
          </a:xfrm>
          <a:prstGeom prst="rect">
            <a:avLst/>
          </a:prstGeom>
          <a:noFill/>
        </p:spPr>
        <p:txBody>
          <a:bodyPr wrap="none" rtlCol="0">
            <a:spAutoFit/>
          </a:bodyPr>
          <a:lstStyle/>
          <a:p>
            <a:r>
              <a:rPr lang="en-US" sz="2400" dirty="0">
                <a:latin typeface="Myriad Pro" panose="020B0503030403020204" pitchFamily="34" charset="0"/>
              </a:rPr>
              <a:t>recursion</a:t>
            </a:r>
          </a:p>
        </p:txBody>
      </p:sp>
      <p:sp>
        <p:nvSpPr>
          <p:cNvPr id="2" name="Rectangle 1">
            <a:extLst>
              <a:ext uri="{FF2B5EF4-FFF2-40B4-BE49-F238E27FC236}">
                <a16:creationId xmlns:a16="http://schemas.microsoft.com/office/drawing/2014/main" id="{366110B2-A953-4261-BD0C-470ABA108CE4}"/>
              </a:ext>
            </a:extLst>
          </p:cNvPr>
          <p:cNvSpPr/>
          <p:nvPr/>
        </p:nvSpPr>
        <p:spPr>
          <a:xfrm>
            <a:off x="707572" y="652836"/>
            <a:ext cx="5551714" cy="2874441"/>
          </a:xfrm>
          <a:prstGeom prst="rect">
            <a:avLst/>
          </a:prstGeom>
        </p:spPr>
        <p:txBody>
          <a:bodyPr wrap="square">
            <a:spAutoFit/>
          </a:bodyPr>
          <a:lstStyle/>
          <a:p>
            <a:pPr algn="just"/>
            <a:r>
              <a:rPr lang="en-US" dirty="0">
                <a:solidFill>
                  <a:srgbClr val="000000"/>
                </a:solidFill>
                <a:latin typeface="Consolas" panose="020B0609020204030204" pitchFamily="49" charset="0"/>
              </a:rPr>
              <a:t>function REVERSE()			(1)</a:t>
            </a:r>
            <a:endParaRPr lang="en-US" dirty="0">
              <a:solidFill>
                <a:srgbClr val="000000"/>
              </a:solidFill>
            </a:endParaRPr>
          </a:p>
          <a:p>
            <a:pPr algn="just"/>
            <a:r>
              <a:rPr lang="en-US" dirty="0">
                <a:solidFill>
                  <a:srgbClr val="000000"/>
                </a:solidFill>
                <a:latin typeface="Consolas" panose="020B0609020204030204" pitchFamily="49" charset="0"/>
              </a:rPr>
              <a:t>    read CHARACTER			(2)</a:t>
            </a:r>
            <a:endParaRPr lang="en-US" dirty="0">
              <a:solidFill>
                <a:srgbClr val="000000"/>
              </a:solidFill>
            </a:endParaRPr>
          </a:p>
          <a:p>
            <a:pPr algn="just"/>
            <a:r>
              <a:rPr lang="en-US" dirty="0">
                <a:solidFill>
                  <a:srgbClr val="000000"/>
                </a:solidFill>
                <a:latin typeface="Consolas" panose="020B0609020204030204" pitchFamily="49" charset="0"/>
              </a:rPr>
              <a:t>    if CHARACTER == '*' then		(3)</a:t>
            </a:r>
            <a:endParaRPr lang="en-US" dirty="0">
              <a:solidFill>
                <a:srgbClr val="000000"/>
              </a:solidFill>
            </a:endParaRPr>
          </a:p>
          <a:p>
            <a:pPr algn="just"/>
            <a:r>
              <a:rPr lang="en-US" dirty="0">
                <a:solidFill>
                  <a:srgbClr val="000000"/>
                </a:solidFill>
                <a:latin typeface="Consolas" panose="020B0609020204030204" pitchFamily="49" charset="0"/>
              </a:rPr>
              <a:t>        return				(4)</a:t>
            </a:r>
            <a:endParaRPr lang="en-US" dirty="0">
              <a:solidFill>
                <a:srgbClr val="000000"/>
              </a:solidFill>
            </a:endParaRPr>
          </a:p>
          <a:p>
            <a:pPr algn="just"/>
            <a:r>
              <a:rPr lang="en-US" dirty="0">
                <a:solidFill>
                  <a:srgbClr val="000000"/>
                </a:solidFill>
                <a:latin typeface="Consolas" panose="020B0609020204030204" pitchFamily="49" charset="0"/>
              </a:rPr>
              <a:t>    else				(5)</a:t>
            </a:r>
            <a:endParaRPr lang="en-US" dirty="0">
              <a:solidFill>
                <a:srgbClr val="000000"/>
              </a:solidFill>
            </a:endParaRPr>
          </a:p>
          <a:p>
            <a:pPr algn="just"/>
            <a:r>
              <a:rPr lang="en-US" dirty="0">
                <a:solidFill>
                  <a:srgbClr val="000000"/>
                </a:solidFill>
                <a:latin typeface="Consolas" panose="020B0609020204030204" pitchFamily="49" charset="0"/>
              </a:rPr>
              <a:t>        write CHARACTER 		(6)</a:t>
            </a:r>
            <a:endParaRPr lang="en-US" dirty="0">
              <a:solidFill>
                <a:srgbClr val="000000"/>
              </a:solidFill>
            </a:endParaRPr>
          </a:p>
          <a:p>
            <a:pPr algn="just"/>
            <a:r>
              <a:rPr lang="en-US" dirty="0">
                <a:solidFill>
                  <a:srgbClr val="000000"/>
                </a:solidFill>
                <a:latin typeface="Consolas" panose="020B0609020204030204" pitchFamily="49" charset="0"/>
              </a:rPr>
              <a:t>        REVERSE()			(7)</a:t>
            </a:r>
            <a:endParaRPr lang="en-US" dirty="0">
              <a:solidFill>
                <a:srgbClr val="000000"/>
              </a:solidFill>
            </a:endParaRPr>
          </a:p>
          <a:p>
            <a:pPr algn="just"/>
            <a:r>
              <a:rPr lang="en-US" dirty="0">
                <a:solidFill>
                  <a:srgbClr val="000000"/>
                </a:solidFill>
                <a:latin typeface="Consolas" panose="020B0609020204030204" pitchFamily="49" charset="0"/>
              </a:rPr>
              <a:t>        return				(8)</a:t>
            </a:r>
            <a:endParaRPr lang="en-US" dirty="0">
              <a:solidFill>
                <a:srgbClr val="000000"/>
              </a:solidFill>
            </a:endParaRPr>
          </a:p>
          <a:p>
            <a:pPr algn="just"/>
            <a:r>
              <a:rPr lang="en-US" dirty="0">
                <a:solidFill>
                  <a:srgbClr val="000000"/>
                </a:solidFill>
                <a:latin typeface="Consolas" panose="020B0609020204030204" pitchFamily="49" charset="0"/>
              </a:rPr>
              <a:t>    end if 				(9)</a:t>
            </a:r>
            <a:endParaRPr lang="en-US" dirty="0">
              <a:solidFill>
                <a:srgbClr val="000000"/>
              </a:solidFill>
            </a:endParaRPr>
          </a:p>
          <a:p>
            <a:pPr marR="0" algn="just" hangingPunct="0">
              <a:lnSpc>
                <a:spcPct val="110000"/>
              </a:lnSpc>
              <a:spcBef>
                <a:spcPts val="0"/>
              </a:spcBef>
              <a:spcAft>
                <a:spcPts val="60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end function				(10)</a:t>
            </a:r>
            <a:endParaRPr lang="en-US" sz="28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42C3164-1A92-45FD-8639-99DA4F553837}"/>
              </a:ext>
            </a:extLst>
          </p:cNvPr>
          <p:cNvSpPr txBox="1"/>
          <p:nvPr/>
        </p:nvSpPr>
        <p:spPr>
          <a:xfrm>
            <a:off x="6487885" y="2002853"/>
            <a:ext cx="1855123" cy="461665"/>
          </a:xfrm>
          <a:prstGeom prst="rect">
            <a:avLst/>
          </a:prstGeom>
          <a:noFill/>
        </p:spPr>
        <p:txBody>
          <a:bodyPr wrap="none" rtlCol="0">
            <a:spAutoFit/>
          </a:bodyPr>
          <a:lstStyle/>
          <a:p>
            <a:r>
              <a:rPr lang="en-US" sz="2400" dirty="0">
                <a:latin typeface="Myriad Pro" panose="020B0503030403020204" pitchFamily="34" charset="0"/>
              </a:rPr>
              <a:t>computation</a:t>
            </a:r>
          </a:p>
        </p:txBody>
      </p:sp>
      <p:sp>
        <p:nvSpPr>
          <p:cNvPr id="5" name="TextBox 4">
            <a:extLst>
              <a:ext uri="{FF2B5EF4-FFF2-40B4-BE49-F238E27FC236}">
                <a16:creationId xmlns:a16="http://schemas.microsoft.com/office/drawing/2014/main" id="{1C9C7D33-1728-454D-95E3-45D6B802CA7B}"/>
              </a:ext>
            </a:extLst>
          </p:cNvPr>
          <p:cNvSpPr txBox="1"/>
          <p:nvPr/>
        </p:nvSpPr>
        <p:spPr>
          <a:xfrm>
            <a:off x="707572" y="4088754"/>
            <a:ext cx="5203372" cy="2062103"/>
          </a:xfrm>
          <a:prstGeom prst="rect">
            <a:avLst/>
          </a:prstGeom>
          <a:noFill/>
        </p:spPr>
        <p:txBody>
          <a:bodyPr wrap="square" rtlCol="0">
            <a:spAutoFit/>
          </a:bodyPr>
          <a:lstStyle/>
          <a:p>
            <a:r>
              <a:rPr lang="en-US" sz="3200" dirty="0">
                <a:latin typeface="Myriad Pro" panose="020B0503030403020204" pitchFamily="34" charset="0"/>
              </a:rPr>
              <a:t>This is an example of </a:t>
            </a:r>
            <a:r>
              <a:rPr lang="en-US" sz="3200" i="1" dirty="0">
                <a:latin typeface="Myriad Pro" panose="020B0503030403020204" pitchFamily="34" charset="0"/>
              </a:rPr>
              <a:t>tail recursion</a:t>
            </a:r>
            <a:r>
              <a:rPr lang="en-US" sz="3200" dirty="0">
                <a:latin typeface="Myriad Pro" panose="020B0503030403020204" pitchFamily="34" charset="0"/>
              </a:rPr>
              <a:t> because the recursion occurs after the computation</a:t>
            </a:r>
          </a:p>
        </p:txBody>
      </p:sp>
      <p:cxnSp>
        <p:nvCxnSpPr>
          <p:cNvPr id="9" name="Straight Arrow Connector 8">
            <a:extLst>
              <a:ext uri="{FF2B5EF4-FFF2-40B4-BE49-F238E27FC236}">
                <a16:creationId xmlns:a16="http://schemas.microsoft.com/office/drawing/2014/main" id="{20D6C8CE-B122-44F7-8834-CBAC11B03909}"/>
              </a:ext>
            </a:extLst>
          </p:cNvPr>
          <p:cNvCxnSpPr>
            <a:cxnSpLocks/>
            <a:stCxn id="4" idx="1"/>
            <a:endCxn id="6" idx="3"/>
          </p:cNvCxnSpPr>
          <p:nvPr/>
        </p:nvCxnSpPr>
        <p:spPr>
          <a:xfrm flipH="1" flipV="1">
            <a:off x="5910943" y="2224602"/>
            <a:ext cx="576942" cy="90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CE513941-7032-413B-A94A-FEFCF9731366}"/>
              </a:ext>
            </a:extLst>
          </p:cNvPr>
          <p:cNvCxnSpPr>
            <a:cxnSpLocks/>
            <a:stCxn id="7" idx="1"/>
            <a:endCxn id="3" idx="3"/>
          </p:cNvCxnSpPr>
          <p:nvPr/>
        </p:nvCxnSpPr>
        <p:spPr>
          <a:xfrm flipH="1">
            <a:off x="5910943" y="2516989"/>
            <a:ext cx="5769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0180DD66-4A18-4C0D-BA3B-A42D19752382}"/>
              </a:ext>
            </a:extLst>
          </p:cNvPr>
          <p:cNvSpPr txBox="1"/>
          <p:nvPr/>
        </p:nvSpPr>
        <p:spPr>
          <a:xfrm>
            <a:off x="7177401" y="1049116"/>
            <a:ext cx="3513365" cy="584775"/>
          </a:xfrm>
          <a:prstGeom prst="rect">
            <a:avLst/>
          </a:prstGeom>
          <a:noFill/>
        </p:spPr>
        <p:txBody>
          <a:bodyPr wrap="square" rtlCol="0">
            <a:spAutoFit/>
          </a:bodyPr>
          <a:lstStyle/>
          <a:p>
            <a:r>
              <a:rPr lang="en-US" sz="3200" dirty="0">
                <a:latin typeface="Myriad Pro" panose="020B0503030403020204" pitchFamily="34" charset="0"/>
              </a:rPr>
              <a:t>What if we swap?</a:t>
            </a:r>
          </a:p>
        </p:txBody>
      </p:sp>
    </p:spTree>
    <p:extLst>
      <p:ext uri="{BB962C8B-B14F-4D97-AF65-F5344CB8AC3E}">
        <p14:creationId xmlns:p14="http://schemas.microsoft.com/office/powerpoint/2010/main" val="2169878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816E46A-4A5B-4B35-ACFC-788654B8DC1B}"/>
              </a:ext>
            </a:extLst>
          </p:cNvPr>
          <p:cNvSpPr/>
          <p:nvPr/>
        </p:nvSpPr>
        <p:spPr>
          <a:xfrm>
            <a:off x="640080" y="3895344"/>
            <a:ext cx="4312920" cy="2628220"/>
          </a:xfrm>
          <a:prstGeom prst="rect">
            <a:avLst/>
          </a:prstGeom>
        </p:spPr>
        <p:txBody>
          <a:bodyPr wrap="square">
            <a:spAutoFit/>
          </a:bodyPr>
          <a:lstStyle/>
          <a:p>
            <a:pPr algn="just"/>
            <a:r>
              <a:rPr lang="en-US" sz="1600" dirty="0">
                <a:solidFill>
                  <a:srgbClr val="000000"/>
                </a:solidFill>
                <a:latin typeface="Consolas" panose="020B0609020204030204" pitchFamily="49" charset="0"/>
              </a:rPr>
              <a:t>function REVERSE()		(1)</a:t>
            </a:r>
            <a:endParaRPr lang="en-US" sz="1600" dirty="0">
              <a:solidFill>
                <a:srgbClr val="000000"/>
              </a:solidFill>
            </a:endParaRPr>
          </a:p>
          <a:p>
            <a:pPr algn="just"/>
            <a:r>
              <a:rPr lang="en-US" sz="1600" dirty="0">
                <a:solidFill>
                  <a:srgbClr val="000000"/>
                </a:solidFill>
                <a:latin typeface="Consolas" panose="020B0609020204030204" pitchFamily="49" charset="0"/>
              </a:rPr>
              <a:t>    read CHARACTER		(2)</a:t>
            </a:r>
            <a:endParaRPr lang="en-US" sz="1600" dirty="0">
              <a:solidFill>
                <a:srgbClr val="000000"/>
              </a:solidFill>
            </a:endParaRPr>
          </a:p>
          <a:p>
            <a:pPr algn="just"/>
            <a:r>
              <a:rPr lang="en-US" sz="1600" dirty="0">
                <a:solidFill>
                  <a:srgbClr val="000000"/>
                </a:solidFill>
                <a:latin typeface="Consolas" panose="020B0609020204030204" pitchFamily="49" charset="0"/>
              </a:rPr>
              <a:t>    if CHARACTER == '*' then	(3)</a:t>
            </a:r>
            <a:endParaRPr lang="en-US" sz="1600" dirty="0">
              <a:solidFill>
                <a:srgbClr val="000000"/>
              </a:solidFill>
            </a:endParaRPr>
          </a:p>
          <a:p>
            <a:pPr algn="just"/>
            <a:r>
              <a:rPr lang="en-US" sz="1600" dirty="0">
                <a:solidFill>
                  <a:srgbClr val="000000"/>
                </a:solidFill>
                <a:latin typeface="Consolas" panose="020B0609020204030204" pitchFamily="49" charset="0"/>
              </a:rPr>
              <a:t>        return			(4)</a:t>
            </a:r>
            <a:endParaRPr lang="en-US" sz="1600" dirty="0">
              <a:solidFill>
                <a:srgbClr val="000000"/>
              </a:solidFill>
            </a:endParaRPr>
          </a:p>
          <a:p>
            <a:pPr algn="just"/>
            <a:r>
              <a:rPr lang="en-US" sz="1600" dirty="0">
                <a:solidFill>
                  <a:srgbClr val="000000"/>
                </a:solidFill>
                <a:latin typeface="Consolas" panose="020B0609020204030204" pitchFamily="49" charset="0"/>
              </a:rPr>
              <a:t>    else				(5)</a:t>
            </a:r>
            <a:endParaRPr lang="en-US" sz="1600" dirty="0">
              <a:solidFill>
                <a:srgbClr val="000000"/>
              </a:solidFill>
            </a:endParaRPr>
          </a:p>
          <a:p>
            <a:pPr algn="just"/>
            <a:r>
              <a:rPr lang="en-US" sz="1600" dirty="0">
                <a:solidFill>
                  <a:srgbClr val="000000"/>
                </a:solidFill>
                <a:latin typeface="Consolas" panose="020B0609020204030204" pitchFamily="49" charset="0"/>
              </a:rPr>
              <a:t>        write CHARACTER 		(6)</a:t>
            </a:r>
            <a:endParaRPr lang="en-US" sz="1600" dirty="0">
              <a:solidFill>
                <a:srgbClr val="000000"/>
              </a:solidFill>
            </a:endParaRPr>
          </a:p>
          <a:p>
            <a:pPr algn="just"/>
            <a:r>
              <a:rPr lang="en-US" sz="1600" dirty="0">
                <a:solidFill>
                  <a:srgbClr val="000000"/>
                </a:solidFill>
                <a:latin typeface="Consolas" panose="020B0609020204030204" pitchFamily="49" charset="0"/>
              </a:rPr>
              <a:t>        REVERSE()		(7)</a:t>
            </a:r>
            <a:endParaRPr lang="en-US" sz="1600" dirty="0">
              <a:solidFill>
                <a:srgbClr val="000000"/>
              </a:solidFill>
            </a:endParaRPr>
          </a:p>
          <a:p>
            <a:pPr algn="just"/>
            <a:r>
              <a:rPr lang="en-US" sz="1600" dirty="0">
                <a:solidFill>
                  <a:srgbClr val="000000"/>
                </a:solidFill>
                <a:latin typeface="Consolas" panose="020B0609020204030204" pitchFamily="49" charset="0"/>
              </a:rPr>
              <a:t>        return			(8)</a:t>
            </a:r>
            <a:endParaRPr lang="en-US" sz="1600" dirty="0">
              <a:solidFill>
                <a:srgbClr val="000000"/>
              </a:solidFill>
            </a:endParaRPr>
          </a:p>
          <a:p>
            <a:pPr algn="just"/>
            <a:r>
              <a:rPr lang="en-US" sz="1600" dirty="0">
                <a:solidFill>
                  <a:srgbClr val="000000"/>
                </a:solidFill>
                <a:latin typeface="Consolas" panose="020B0609020204030204" pitchFamily="49" charset="0"/>
              </a:rPr>
              <a:t>    end if 			(9)</a:t>
            </a:r>
            <a:endParaRPr lang="en-US" sz="1600" dirty="0">
              <a:solidFill>
                <a:srgbClr val="000000"/>
              </a:solidFill>
            </a:endParaRPr>
          </a:p>
          <a:p>
            <a:pPr marR="0" algn="just" hangingPunct="0">
              <a:lnSpc>
                <a:spcPct val="110000"/>
              </a:lnSpc>
              <a:spcBef>
                <a:spcPts val="0"/>
              </a:spcBef>
              <a:spcAft>
                <a:spcPts val="600"/>
              </a:spcAft>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end function			10)</a:t>
            </a:r>
            <a:endParaRPr lang="en-US" sz="24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3" name="Picture 2" descr="A screenshot of a cell phone&#10;&#10;Description automatically generated">
            <a:extLst>
              <a:ext uri="{FF2B5EF4-FFF2-40B4-BE49-F238E27FC236}">
                <a16:creationId xmlns:a16="http://schemas.microsoft.com/office/drawing/2014/main" id="{EFAE8CD7-A667-44CE-81F3-037C6C7239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 y="640080"/>
            <a:ext cx="7058025" cy="3152775"/>
          </a:xfrm>
          <a:prstGeom prst="rect">
            <a:avLst/>
          </a:prstGeom>
          <a:noFill/>
          <a:ln>
            <a:noFill/>
          </a:ln>
        </p:spPr>
      </p:pic>
      <p:cxnSp>
        <p:nvCxnSpPr>
          <p:cNvPr id="10" name="Connector: Curved 9">
            <a:extLst>
              <a:ext uri="{FF2B5EF4-FFF2-40B4-BE49-F238E27FC236}">
                <a16:creationId xmlns:a16="http://schemas.microsoft.com/office/drawing/2014/main" id="{AD7F8839-628D-47D6-8FA6-6512882357CC}"/>
              </a:ext>
            </a:extLst>
          </p:cNvPr>
          <p:cNvCxnSpPr>
            <a:cxnSpLocks/>
          </p:cNvCxnSpPr>
          <p:nvPr/>
        </p:nvCxnSpPr>
        <p:spPr>
          <a:xfrm rot="10800000" flipV="1">
            <a:off x="1548974" y="5272601"/>
            <a:ext cx="12700" cy="292387"/>
          </a:xfrm>
          <a:prstGeom prst="curvedConnector3">
            <a:avLst>
              <a:gd name="adj1" fmla="val 1800000"/>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F589A97-BDAC-42ED-95CD-F8DA07678BAA}"/>
              </a:ext>
            </a:extLst>
          </p:cNvPr>
          <p:cNvSpPr txBox="1"/>
          <p:nvPr/>
        </p:nvSpPr>
        <p:spPr>
          <a:xfrm>
            <a:off x="4661647" y="640080"/>
            <a:ext cx="780983" cy="261610"/>
          </a:xfrm>
          <a:prstGeom prst="rect">
            <a:avLst/>
          </a:prstGeom>
          <a:solidFill>
            <a:srgbClr val="D9D9D9"/>
          </a:solidFill>
        </p:spPr>
        <p:txBody>
          <a:bodyPr wrap="none" rtlCol="0">
            <a:spAutoFit/>
          </a:bodyPr>
          <a:lstStyle/>
          <a:p>
            <a:r>
              <a:rPr lang="en-US" sz="1050" b="1" dirty="0">
                <a:solidFill>
                  <a:schemeClr val="bg2">
                    <a:lumMod val="10000"/>
                  </a:schemeClr>
                </a:solidFill>
              </a:rPr>
              <a:t>Instance 3</a:t>
            </a:r>
          </a:p>
        </p:txBody>
      </p:sp>
      <p:sp>
        <p:nvSpPr>
          <p:cNvPr id="12" name="TextBox 11">
            <a:extLst>
              <a:ext uri="{FF2B5EF4-FFF2-40B4-BE49-F238E27FC236}">
                <a16:creationId xmlns:a16="http://schemas.microsoft.com/office/drawing/2014/main" id="{F8F84067-02AF-4EC4-9FA8-3B8C64581211}"/>
              </a:ext>
            </a:extLst>
          </p:cNvPr>
          <p:cNvSpPr txBox="1"/>
          <p:nvPr/>
        </p:nvSpPr>
        <p:spPr>
          <a:xfrm>
            <a:off x="6481482" y="640080"/>
            <a:ext cx="780983" cy="261610"/>
          </a:xfrm>
          <a:prstGeom prst="rect">
            <a:avLst/>
          </a:prstGeom>
          <a:solidFill>
            <a:srgbClr val="D9D9D9"/>
          </a:solidFill>
        </p:spPr>
        <p:txBody>
          <a:bodyPr wrap="none" rtlCol="0">
            <a:spAutoFit/>
          </a:bodyPr>
          <a:lstStyle/>
          <a:p>
            <a:r>
              <a:rPr lang="en-US" sz="1050" b="1" dirty="0">
                <a:solidFill>
                  <a:schemeClr val="bg2">
                    <a:lumMod val="10000"/>
                  </a:schemeClr>
                </a:solidFill>
              </a:rPr>
              <a:t>Instance 4</a:t>
            </a:r>
          </a:p>
        </p:txBody>
      </p:sp>
    </p:spTree>
    <p:extLst>
      <p:ext uri="{BB962C8B-B14F-4D97-AF65-F5344CB8AC3E}">
        <p14:creationId xmlns:p14="http://schemas.microsoft.com/office/powerpoint/2010/main" val="4289375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A4836A-C56D-4725-BCF1-87B75D2EF696}"/>
              </a:ext>
            </a:extLst>
          </p:cNvPr>
          <p:cNvSpPr/>
          <p:nvPr/>
        </p:nvSpPr>
        <p:spPr>
          <a:xfrm>
            <a:off x="907300" y="1371600"/>
            <a:ext cx="5035731" cy="4093029"/>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3200" dirty="0"/>
              <a:t>Recursion</a:t>
            </a:r>
          </a:p>
        </p:txBody>
      </p:sp>
      <p:sp>
        <p:nvSpPr>
          <p:cNvPr id="4" name="Rectangle 3">
            <a:extLst>
              <a:ext uri="{FF2B5EF4-FFF2-40B4-BE49-F238E27FC236}">
                <a16:creationId xmlns:a16="http://schemas.microsoft.com/office/drawing/2014/main" id="{8D050194-5EA5-4B79-AAB4-51990A2E559B}"/>
              </a:ext>
            </a:extLst>
          </p:cNvPr>
          <p:cNvSpPr/>
          <p:nvPr/>
        </p:nvSpPr>
        <p:spPr>
          <a:xfrm>
            <a:off x="1409534" y="1959429"/>
            <a:ext cx="4031263" cy="3276600"/>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2800" dirty="0"/>
              <a:t>Recursion</a:t>
            </a:r>
            <a:endParaRPr lang="en-US" sz="3200" dirty="0"/>
          </a:p>
        </p:txBody>
      </p:sp>
      <p:sp>
        <p:nvSpPr>
          <p:cNvPr id="5" name="Rectangle 4">
            <a:extLst>
              <a:ext uri="{FF2B5EF4-FFF2-40B4-BE49-F238E27FC236}">
                <a16:creationId xmlns:a16="http://schemas.microsoft.com/office/drawing/2014/main" id="{3370AEA6-CA4B-47F6-8FB7-5FB148B7106C}"/>
              </a:ext>
            </a:extLst>
          </p:cNvPr>
          <p:cNvSpPr/>
          <p:nvPr/>
        </p:nvSpPr>
        <p:spPr>
          <a:xfrm>
            <a:off x="1799644" y="2514600"/>
            <a:ext cx="3251042" cy="2642438"/>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2400" dirty="0"/>
              <a:t>Recursion</a:t>
            </a:r>
            <a:endParaRPr lang="en-US" sz="3200" dirty="0"/>
          </a:p>
        </p:txBody>
      </p:sp>
      <p:sp>
        <p:nvSpPr>
          <p:cNvPr id="6" name="Rectangle 5">
            <a:extLst>
              <a:ext uri="{FF2B5EF4-FFF2-40B4-BE49-F238E27FC236}">
                <a16:creationId xmlns:a16="http://schemas.microsoft.com/office/drawing/2014/main" id="{36E01F5A-B247-4EFB-AFBE-75852805093A}"/>
              </a:ext>
            </a:extLst>
          </p:cNvPr>
          <p:cNvSpPr/>
          <p:nvPr/>
        </p:nvSpPr>
        <p:spPr>
          <a:xfrm>
            <a:off x="2182532" y="3058886"/>
            <a:ext cx="2485267" cy="2020018"/>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2000" dirty="0"/>
              <a:t>Recursion</a:t>
            </a:r>
            <a:endParaRPr lang="en-US" sz="3200" dirty="0"/>
          </a:p>
        </p:txBody>
      </p:sp>
      <p:sp>
        <p:nvSpPr>
          <p:cNvPr id="7" name="Rectangle 6">
            <a:extLst>
              <a:ext uri="{FF2B5EF4-FFF2-40B4-BE49-F238E27FC236}">
                <a16:creationId xmlns:a16="http://schemas.microsoft.com/office/drawing/2014/main" id="{9CFF0CAA-99D7-4B69-9749-AE96BF0FE118}"/>
              </a:ext>
            </a:extLst>
          </p:cNvPr>
          <p:cNvSpPr/>
          <p:nvPr/>
        </p:nvSpPr>
        <p:spPr>
          <a:xfrm>
            <a:off x="2461902" y="3429000"/>
            <a:ext cx="1926526" cy="1565875"/>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dirty="0"/>
              <a:t>Recursion</a:t>
            </a:r>
            <a:endParaRPr lang="en-US" sz="3200" dirty="0"/>
          </a:p>
        </p:txBody>
      </p:sp>
      <p:sp>
        <p:nvSpPr>
          <p:cNvPr id="8" name="Rectangle 7">
            <a:extLst>
              <a:ext uri="{FF2B5EF4-FFF2-40B4-BE49-F238E27FC236}">
                <a16:creationId xmlns:a16="http://schemas.microsoft.com/office/drawing/2014/main" id="{E60D35F9-29E3-4019-A14A-93E8B60E91D2}"/>
              </a:ext>
            </a:extLst>
          </p:cNvPr>
          <p:cNvSpPr/>
          <p:nvPr/>
        </p:nvSpPr>
        <p:spPr>
          <a:xfrm>
            <a:off x="2750374" y="3829566"/>
            <a:ext cx="1349583" cy="1096937"/>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1600" dirty="0"/>
              <a:t>Recursion</a:t>
            </a:r>
            <a:endParaRPr lang="en-US" sz="2800" dirty="0"/>
          </a:p>
        </p:txBody>
      </p:sp>
      <p:sp>
        <p:nvSpPr>
          <p:cNvPr id="9" name="Rectangle 8">
            <a:extLst>
              <a:ext uri="{FF2B5EF4-FFF2-40B4-BE49-F238E27FC236}">
                <a16:creationId xmlns:a16="http://schemas.microsoft.com/office/drawing/2014/main" id="{90AB2D66-4666-4E53-8796-0B327CC20301}"/>
              </a:ext>
            </a:extLst>
          </p:cNvPr>
          <p:cNvSpPr/>
          <p:nvPr/>
        </p:nvSpPr>
        <p:spPr>
          <a:xfrm>
            <a:off x="2960665" y="4102116"/>
            <a:ext cx="929000" cy="755088"/>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1400" dirty="0"/>
              <a:t>Recursion</a:t>
            </a:r>
            <a:endParaRPr lang="en-US" sz="2400" dirty="0"/>
          </a:p>
        </p:txBody>
      </p:sp>
      <p:sp>
        <p:nvSpPr>
          <p:cNvPr id="10" name="Rectangle 9">
            <a:extLst>
              <a:ext uri="{FF2B5EF4-FFF2-40B4-BE49-F238E27FC236}">
                <a16:creationId xmlns:a16="http://schemas.microsoft.com/office/drawing/2014/main" id="{67B485BC-0A84-498C-874D-5EC31E001EE3}"/>
              </a:ext>
            </a:extLst>
          </p:cNvPr>
          <p:cNvSpPr/>
          <p:nvPr/>
        </p:nvSpPr>
        <p:spPr>
          <a:xfrm>
            <a:off x="3168484" y="4380011"/>
            <a:ext cx="513363" cy="417260"/>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600" dirty="0"/>
              <a:t>Recursion</a:t>
            </a:r>
            <a:endParaRPr lang="en-US" sz="1000" dirty="0"/>
          </a:p>
        </p:txBody>
      </p:sp>
      <p:sp>
        <p:nvSpPr>
          <p:cNvPr id="11" name="Rectangle 10">
            <a:extLst>
              <a:ext uri="{FF2B5EF4-FFF2-40B4-BE49-F238E27FC236}">
                <a16:creationId xmlns:a16="http://schemas.microsoft.com/office/drawing/2014/main" id="{AA08084E-D5CB-4A75-862D-7BE47DB135A6}"/>
              </a:ext>
            </a:extLst>
          </p:cNvPr>
          <p:cNvSpPr/>
          <p:nvPr/>
        </p:nvSpPr>
        <p:spPr>
          <a:xfrm>
            <a:off x="3290042" y="4557687"/>
            <a:ext cx="270247" cy="219656"/>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100" dirty="0"/>
              <a:t>Recursion</a:t>
            </a:r>
            <a:endParaRPr lang="en-US" sz="500" dirty="0"/>
          </a:p>
        </p:txBody>
      </p:sp>
      <p:sp>
        <p:nvSpPr>
          <p:cNvPr id="12" name="Rectangle 11">
            <a:extLst>
              <a:ext uri="{FF2B5EF4-FFF2-40B4-BE49-F238E27FC236}">
                <a16:creationId xmlns:a16="http://schemas.microsoft.com/office/drawing/2014/main" id="{843B25E2-ABB9-4217-8C79-C9249AEED106}"/>
              </a:ext>
            </a:extLst>
          </p:cNvPr>
          <p:cNvSpPr/>
          <p:nvPr/>
        </p:nvSpPr>
        <p:spPr>
          <a:xfrm>
            <a:off x="3345909" y="4633979"/>
            <a:ext cx="158513" cy="128839"/>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endParaRPr lang="en-US" sz="500" dirty="0"/>
          </a:p>
        </p:txBody>
      </p:sp>
      <p:sp>
        <p:nvSpPr>
          <p:cNvPr id="13" name="Rectangle 12">
            <a:extLst>
              <a:ext uri="{FF2B5EF4-FFF2-40B4-BE49-F238E27FC236}">
                <a16:creationId xmlns:a16="http://schemas.microsoft.com/office/drawing/2014/main" id="{C2833CA4-F267-4A36-A3BD-5E6B1F0338B9}"/>
              </a:ext>
            </a:extLst>
          </p:cNvPr>
          <p:cNvSpPr/>
          <p:nvPr/>
        </p:nvSpPr>
        <p:spPr>
          <a:xfrm>
            <a:off x="3371533" y="4660497"/>
            <a:ext cx="107264" cy="87184"/>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endParaRPr lang="en-US" sz="500" dirty="0"/>
          </a:p>
        </p:txBody>
      </p:sp>
      <p:sp>
        <p:nvSpPr>
          <p:cNvPr id="14" name="Rectangle 13">
            <a:extLst>
              <a:ext uri="{FF2B5EF4-FFF2-40B4-BE49-F238E27FC236}">
                <a16:creationId xmlns:a16="http://schemas.microsoft.com/office/drawing/2014/main" id="{77171CBC-5469-4D5C-BB20-25D38010ADD9}"/>
              </a:ext>
            </a:extLst>
          </p:cNvPr>
          <p:cNvSpPr/>
          <p:nvPr/>
        </p:nvSpPr>
        <p:spPr>
          <a:xfrm>
            <a:off x="3384345" y="4681324"/>
            <a:ext cx="81640" cy="66357"/>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endParaRPr lang="en-US" sz="500" dirty="0"/>
          </a:p>
        </p:txBody>
      </p:sp>
    </p:spTree>
    <p:extLst>
      <p:ext uri="{BB962C8B-B14F-4D97-AF65-F5344CB8AC3E}">
        <p14:creationId xmlns:p14="http://schemas.microsoft.com/office/powerpoint/2010/main" val="2027977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816E46A-4A5B-4B35-ACFC-788654B8DC1B}"/>
              </a:ext>
            </a:extLst>
          </p:cNvPr>
          <p:cNvSpPr/>
          <p:nvPr/>
        </p:nvSpPr>
        <p:spPr>
          <a:xfrm>
            <a:off x="640080" y="3895344"/>
            <a:ext cx="4312920" cy="2628220"/>
          </a:xfrm>
          <a:prstGeom prst="rect">
            <a:avLst/>
          </a:prstGeom>
        </p:spPr>
        <p:txBody>
          <a:bodyPr wrap="square">
            <a:spAutoFit/>
          </a:bodyPr>
          <a:lstStyle/>
          <a:p>
            <a:pPr algn="just"/>
            <a:r>
              <a:rPr lang="en-US" sz="1600" dirty="0">
                <a:solidFill>
                  <a:srgbClr val="000000"/>
                </a:solidFill>
                <a:latin typeface="Consolas" panose="020B0609020204030204" pitchFamily="49" charset="0"/>
              </a:rPr>
              <a:t>function REVERSE()		(1)</a:t>
            </a:r>
            <a:endParaRPr lang="en-US" sz="1600" dirty="0">
              <a:solidFill>
                <a:srgbClr val="000000"/>
              </a:solidFill>
            </a:endParaRPr>
          </a:p>
          <a:p>
            <a:pPr algn="just"/>
            <a:r>
              <a:rPr lang="en-US" sz="1600" dirty="0">
                <a:solidFill>
                  <a:srgbClr val="000000"/>
                </a:solidFill>
                <a:latin typeface="Consolas" panose="020B0609020204030204" pitchFamily="49" charset="0"/>
              </a:rPr>
              <a:t>    read CHARACTER		(2)</a:t>
            </a:r>
            <a:endParaRPr lang="en-US" sz="1600" dirty="0">
              <a:solidFill>
                <a:srgbClr val="000000"/>
              </a:solidFill>
            </a:endParaRPr>
          </a:p>
          <a:p>
            <a:pPr algn="just"/>
            <a:r>
              <a:rPr lang="en-US" sz="1600" dirty="0">
                <a:solidFill>
                  <a:srgbClr val="000000"/>
                </a:solidFill>
                <a:latin typeface="Consolas" panose="020B0609020204030204" pitchFamily="49" charset="0"/>
              </a:rPr>
              <a:t>    if CHARACTER == '*' then	(3)</a:t>
            </a:r>
            <a:endParaRPr lang="en-US" sz="1600" dirty="0">
              <a:solidFill>
                <a:srgbClr val="000000"/>
              </a:solidFill>
            </a:endParaRPr>
          </a:p>
          <a:p>
            <a:pPr algn="just"/>
            <a:r>
              <a:rPr lang="en-US" sz="1600" dirty="0">
                <a:solidFill>
                  <a:srgbClr val="000000"/>
                </a:solidFill>
                <a:latin typeface="Consolas" panose="020B0609020204030204" pitchFamily="49" charset="0"/>
              </a:rPr>
              <a:t>        return			(4)</a:t>
            </a:r>
            <a:endParaRPr lang="en-US" sz="1600" dirty="0">
              <a:solidFill>
                <a:srgbClr val="000000"/>
              </a:solidFill>
            </a:endParaRPr>
          </a:p>
          <a:p>
            <a:pPr algn="just"/>
            <a:r>
              <a:rPr lang="en-US" sz="1600" dirty="0">
                <a:solidFill>
                  <a:srgbClr val="000000"/>
                </a:solidFill>
                <a:latin typeface="Consolas" panose="020B0609020204030204" pitchFamily="49" charset="0"/>
              </a:rPr>
              <a:t>    else				(5)</a:t>
            </a:r>
            <a:endParaRPr lang="en-US" sz="1600" dirty="0">
              <a:solidFill>
                <a:srgbClr val="000000"/>
              </a:solidFill>
            </a:endParaRPr>
          </a:p>
          <a:p>
            <a:pPr algn="just"/>
            <a:r>
              <a:rPr lang="en-US" sz="1600" dirty="0">
                <a:solidFill>
                  <a:srgbClr val="000000"/>
                </a:solidFill>
                <a:latin typeface="Consolas" panose="020B0609020204030204" pitchFamily="49" charset="0"/>
              </a:rPr>
              <a:t>        write CHARACTER 		(6)</a:t>
            </a:r>
            <a:endParaRPr lang="en-US" sz="1600" dirty="0">
              <a:solidFill>
                <a:srgbClr val="000000"/>
              </a:solidFill>
            </a:endParaRPr>
          </a:p>
          <a:p>
            <a:pPr algn="just"/>
            <a:r>
              <a:rPr lang="en-US" sz="1600" dirty="0">
                <a:solidFill>
                  <a:srgbClr val="000000"/>
                </a:solidFill>
                <a:latin typeface="Consolas" panose="020B0609020204030204" pitchFamily="49" charset="0"/>
              </a:rPr>
              <a:t>        REVERSE()		(7)</a:t>
            </a:r>
            <a:endParaRPr lang="en-US" sz="1600" dirty="0">
              <a:solidFill>
                <a:srgbClr val="000000"/>
              </a:solidFill>
            </a:endParaRPr>
          </a:p>
          <a:p>
            <a:pPr algn="just"/>
            <a:r>
              <a:rPr lang="en-US" sz="1600" dirty="0">
                <a:solidFill>
                  <a:srgbClr val="000000"/>
                </a:solidFill>
                <a:latin typeface="Consolas" panose="020B0609020204030204" pitchFamily="49" charset="0"/>
              </a:rPr>
              <a:t>        return			(8)</a:t>
            </a:r>
            <a:endParaRPr lang="en-US" sz="1600" dirty="0">
              <a:solidFill>
                <a:srgbClr val="000000"/>
              </a:solidFill>
            </a:endParaRPr>
          </a:p>
          <a:p>
            <a:pPr algn="just"/>
            <a:r>
              <a:rPr lang="en-US" sz="1600" dirty="0">
                <a:solidFill>
                  <a:srgbClr val="000000"/>
                </a:solidFill>
                <a:latin typeface="Consolas" panose="020B0609020204030204" pitchFamily="49" charset="0"/>
              </a:rPr>
              <a:t>    end if 			(9)</a:t>
            </a:r>
            <a:endParaRPr lang="en-US" sz="1600" dirty="0">
              <a:solidFill>
                <a:srgbClr val="000000"/>
              </a:solidFill>
            </a:endParaRPr>
          </a:p>
          <a:p>
            <a:pPr marR="0" algn="just" hangingPunct="0">
              <a:lnSpc>
                <a:spcPct val="110000"/>
              </a:lnSpc>
              <a:spcBef>
                <a:spcPts val="0"/>
              </a:spcBef>
              <a:spcAft>
                <a:spcPts val="600"/>
              </a:spcAft>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end function			10)</a:t>
            </a:r>
            <a:endParaRPr lang="en-US" sz="24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E7CEEF9-6030-48DD-9637-F7DE78AACDC1}"/>
              </a:ext>
            </a:extLst>
          </p:cNvPr>
          <p:cNvSpPr txBox="1"/>
          <p:nvPr/>
        </p:nvSpPr>
        <p:spPr>
          <a:xfrm>
            <a:off x="5627914" y="4572000"/>
            <a:ext cx="936795" cy="584775"/>
          </a:xfrm>
          <a:prstGeom prst="rect">
            <a:avLst/>
          </a:prstGeom>
          <a:noFill/>
        </p:spPr>
        <p:txBody>
          <a:bodyPr wrap="none" rtlCol="0">
            <a:spAutoFit/>
          </a:bodyPr>
          <a:lstStyle/>
          <a:p>
            <a:r>
              <a:rPr lang="en-US" sz="3200" dirty="0">
                <a:latin typeface="Myriad Pro" panose="020B0503030403020204" pitchFamily="34" charset="0"/>
              </a:rPr>
              <a:t>now</a:t>
            </a:r>
          </a:p>
        </p:txBody>
      </p:sp>
      <p:pic>
        <p:nvPicPr>
          <p:cNvPr id="9" name="Picture 8" descr="A screenshot of a cell phone&#10;&#10;Description automatically generated">
            <a:extLst>
              <a:ext uri="{FF2B5EF4-FFF2-40B4-BE49-F238E27FC236}">
                <a16:creationId xmlns:a16="http://schemas.microsoft.com/office/drawing/2014/main" id="{3B2FDD2C-EFD2-4F9E-B0DF-1340F3D3B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 y="640080"/>
            <a:ext cx="7058025" cy="3152775"/>
          </a:xfrm>
          <a:prstGeom prst="rect">
            <a:avLst/>
          </a:prstGeom>
        </p:spPr>
      </p:pic>
      <p:cxnSp>
        <p:nvCxnSpPr>
          <p:cNvPr id="10" name="Connector: Curved 9">
            <a:extLst>
              <a:ext uri="{FF2B5EF4-FFF2-40B4-BE49-F238E27FC236}">
                <a16:creationId xmlns:a16="http://schemas.microsoft.com/office/drawing/2014/main" id="{CD3A2164-2FE4-4981-84DD-2AFB9C958140}"/>
              </a:ext>
            </a:extLst>
          </p:cNvPr>
          <p:cNvCxnSpPr>
            <a:cxnSpLocks/>
          </p:cNvCxnSpPr>
          <p:nvPr/>
        </p:nvCxnSpPr>
        <p:spPr>
          <a:xfrm rot="10800000" flipV="1">
            <a:off x="1548974" y="5272601"/>
            <a:ext cx="12700" cy="292387"/>
          </a:xfrm>
          <a:prstGeom prst="curvedConnector3">
            <a:avLst>
              <a:gd name="adj1" fmla="val 1800000"/>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1278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A4836A-C56D-4725-BCF1-87B75D2EF696}"/>
              </a:ext>
            </a:extLst>
          </p:cNvPr>
          <p:cNvSpPr/>
          <p:nvPr/>
        </p:nvSpPr>
        <p:spPr>
          <a:xfrm>
            <a:off x="907300" y="1371600"/>
            <a:ext cx="5035731" cy="4093029"/>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3200" dirty="0"/>
              <a:t>Recursion</a:t>
            </a:r>
          </a:p>
        </p:txBody>
      </p:sp>
      <p:sp>
        <p:nvSpPr>
          <p:cNvPr id="4" name="Rectangle 3">
            <a:extLst>
              <a:ext uri="{FF2B5EF4-FFF2-40B4-BE49-F238E27FC236}">
                <a16:creationId xmlns:a16="http://schemas.microsoft.com/office/drawing/2014/main" id="{8D050194-5EA5-4B79-AAB4-51990A2E559B}"/>
              </a:ext>
            </a:extLst>
          </p:cNvPr>
          <p:cNvSpPr/>
          <p:nvPr/>
        </p:nvSpPr>
        <p:spPr>
          <a:xfrm>
            <a:off x="1409534" y="1959429"/>
            <a:ext cx="4031263" cy="3276600"/>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2800" dirty="0"/>
              <a:t>Recursion</a:t>
            </a:r>
            <a:endParaRPr lang="en-US" sz="3200" dirty="0"/>
          </a:p>
        </p:txBody>
      </p:sp>
      <p:sp>
        <p:nvSpPr>
          <p:cNvPr id="5" name="Rectangle 4">
            <a:extLst>
              <a:ext uri="{FF2B5EF4-FFF2-40B4-BE49-F238E27FC236}">
                <a16:creationId xmlns:a16="http://schemas.microsoft.com/office/drawing/2014/main" id="{3370AEA6-CA4B-47F6-8FB7-5FB148B7106C}"/>
              </a:ext>
            </a:extLst>
          </p:cNvPr>
          <p:cNvSpPr/>
          <p:nvPr/>
        </p:nvSpPr>
        <p:spPr>
          <a:xfrm>
            <a:off x="1799644" y="2514600"/>
            <a:ext cx="3251042" cy="2642438"/>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2400" dirty="0"/>
              <a:t>Recursion</a:t>
            </a:r>
            <a:endParaRPr lang="en-US" sz="3200" dirty="0"/>
          </a:p>
        </p:txBody>
      </p:sp>
      <p:sp>
        <p:nvSpPr>
          <p:cNvPr id="6" name="Rectangle 5">
            <a:extLst>
              <a:ext uri="{FF2B5EF4-FFF2-40B4-BE49-F238E27FC236}">
                <a16:creationId xmlns:a16="http://schemas.microsoft.com/office/drawing/2014/main" id="{36E01F5A-B247-4EFB-AFBE-75852805093A}"/>
              </a:ext>
            </a:extLst>
          </p:cNvPr>
          <p:cNvSpPr/>
          <p:nvPr/>
        </p:nvSpPr>
        <p:spPr>
          <a:xfrm>
            <a:off x="2182532" y="3058886"/>
            <a:ext cx="2485267" cy="2020018"/>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2000" dirty="0"/>
              <a:t>Recursion</a:t>
            </a:r>
            <a:endParaRPr lang="en-US" sz="3200" dirty="0"/>
          </a:p>
        </p:txBody>
      </p:sp>
      <p:sp>
        <p:nvSpPr>
          <p:cNvPr id="7" name="Rectangle 6">
            <a:extLst>
              <a:ext uri="{FF2B5EF4-FFF2-40B4-BE49-F238E27FC236}">
                <a16:creationId xmlns:a16="http://schemas.microsoft.com/office/drawing/2014/main" id="{9CFF0CAA-99D7-4B69-9749-AE96BF0FE118}"/>
              </a:ext>
            </a:extLst>
          </p:cNvPr>
          <p:cNvSpPr/>
          <p:nvPr/>
        </p:nvSpPr>
        <p:spPr>
          <a:xfrm>
            <a:off x="2461902" y="3429000"/>
            <a:ext cx="1926526" cy="1565875"/>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dirty="0"/>
              <a:t>Recursion</a:t>
            </a:r>
            <a:endParaRPr lang="en-US" sz="3200" dirty="0"/>
          </a:p>
        </p:txBody>
      </p:sp>
      <p:sp>
        <p:nvSpPr>
          <p:cNvPr id="8" name="Rectangle 7">
            <a:extLst>
              <a:ext uri="{FF2B5EF4-FFF2-40B4-BE49-F238E27FC236}">
                <a16:creationId xmlns:a16="http://schemas.microsoft.com/office/drawing/2014/main" id="{E60D35F9-29E3-4019-A14A-93E8B60E91D2}"/>
              </a:ext>
            </a:extLst>
          </p:cNvPr>
          <p:cNvSpPr/>
          <p:nvPr/>
        </p:nvSpPr>
        <p:spPr>
          <a:xfrm>
            <a:off x="2750374" y="3829566"/>
            <a:ext cx="1349583" cy="1096937"/>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1600" dirty="0"/>
              <a:t>Recursion</a:t>
            </a:r>
            <a:endParaRPr lang="en-US" sz="2800" dirty="0"/>
          </a:p>
        </p:txBody>
      </p:sp>
      <p:sp>
        <p:nvSpPr>
          <p:cNvPr id="9" name="Rectangle 8">
            <a:extLst>
              <a:ext uri="{FF2B5EF4-FFF2-40B4-BE49-F238E27FC236}">
                <a16:creationId xmlns:a16="http://schemas.microsoft.com/office/drawing/2014/main" id="{90AB2D66-4666-4E53-8796-0B327CC20301}"/>
              </a:ext>
            </a:extLst>
          </p:cNvPr>
          <p:cNvSpPr/>
          <p:nvPr/>
        </p:nvSpPr>
        <p:spPr>
          <a:xfrm>
            <a:off x="2960665" y="4102116"/>
            <a:ext cx="929000" cy="755088"/>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1400" dirty="0"/>
              <a:t>Recursion</a:t>
            </a:r>
            <a:endParaRPr lang="en-US" sz="2400" dirty="0"/>
          </a:p>
        </p:txBody>
      </p:sp>
      <p:sp>
        <p:nvSpPr>
          <p:cNvPr id="10" name="Rectangle 9">
            <a:extLst>
              <a:ext uri="{FF2B5EF4-FFF2-40B4-BE49-F238E27FC236}">
                <a16:creationId xmlns:a16="http://schemas.microsoft.com/office/drawing/2014/main" id="{67B485BC-0A84-498C-874D-5EC31E001EE3}"/>
              </a:ext>
            </a:extLst>
          </p:cNvPr>
          <p:cNvSpPr/>
          <p:nvPr/>
        </p:nvSpPr>
        <p:spPr>
          <a:xfrm>
            <a:off x="3168484" y="4380011"/>
            <a:ext cx="513363" cy="417260"/>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600" dirty="0"/>
              <a:t>Recursion</a:t>
            </a:r>
            <a:endParaRPr lang="en-US" sz="1000" dirty="0"/>
          </a:p>
        </p:txBody>
      </p:sp>
      <p:sp>
        <p:nvSpPr>
          <p:cNvPr id="11" name="Rectangle 10">
            <a:extLst>
              <a:ext uri="{FF2B5EF4-FFF2-40B4-BE49-F238E27FC236}">
                <a16:creationId xmlns:a16="http://schemas.microsoft.com/office/drawing/2014/main" id="{AA08084E-D5CB-4A75-862D-7BE47DB135A6}"/>
              </a:ext>
            </a:extLst>
          </p:cNvPr>
          <p:cNvSpPr/>
          <p:nvPr/>
        </p:nvSpPr>
        <p:spPr>
          <a:xfrm>
            <a:off x="3290042" y="4557687"/>
            <a:ext cx="270247" cy="219656"/>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r>
              <a:rPr lang="en-US" sz="100" dirty="0"/>
              <a:t>Recursion</a:t>
            </a:r>
            <a:endParaRPr lang="en-US" sz="500" dirty="0"/>
          </a:p>
        </p:txBody>
      </p:sp>
      <p:sp>
        <p:nvSpPr>
          <p:cNvPr id="12" name="Rectangle 11">
            <a:extLst>
              <a:ext uri="{FF2B5EF4-FFF2-40B4-BE49-F238E27FC236}">
                <a16:creationId xmlns:a16="http://schemas.microsoft.com/office/drawing/2014/main" id="{843B25E2-ABB9-4217-8C79-C9249AEED106}"/>
              </a:ext>
            </a:extLst>
          </p:cNvPr>
          <p:cNvSpPr/>
          <p:nvPr/>
        </p:nvSpPr>
        <p:spPr>
          <a:xfrm>
            <a:off x="3345909" y="4633979"/>
            <a:ext cx="158513" cy="128839"/>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endParaRPr lang="en-US" sz="500" dirty="0"/>
          </a:p>
        </p:txBody>
      </p:sp>
      <p:sp>
        <p:nvSpPr>
          <p:cNvPr id="13" name="Rectangle 12">
            <a:extLst>
              <a:ext uri="{FF2B5EF4-FFF2-40B4-BE49-F238E27FC236}">
                <a16:creationId xmlns:a16="http://schemas.microsoft.com/office/drawing/2014/main" id="{C2833CA4-F267-4A36-A3BD-5E6B1F0338B9}"/>
              </a:ext>
            </a:extLst>
          </p:cNvPr>
          <p:cNvSpPr/>
          <p:nvPr/>
        </p:nvSpPr>
        <p:spPr>
          <a:xfrm>
            <a:off x="3371533" y="4660497"/>
            <a:ext cx="107264" cy="87184"/>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endParaRPr lang="en-US" sz="500" dirty="0"/>
          </a:p>
        </p:txBody>
      </p:sp>
      <p:sp>
        <p:nvSpPr>
          <p:cNvPr id="14" name="Rectangle 13">
            <a:extLst>
              <a:ext uri="{FF2B5EF4-FFF2-40B4-BE49-F238E27FC236}">
                <a16:creationId xmlns:a16="http://schemas.microsoft.com/office/drawing/2014/main" id="{77171CBC-5469-4D5C-BB20-25D38010ADD9}"/>
              </a:ext>
            </a:extLst>
          </p:cNvPr>
          <p:cNvSpPr/>
          <p:nvPr/>
        </p:nvSpPr>
        <p:spPr>
          <a:xfrm>
            <a:off x="3384345" y="4681324"/>
            <a:ext cx="81640" cy="66357"/>
          </a:xfrm>
          <a:prstGeom prst="rect">
            <a:avLst/>
          </a:prstGeom>
          <a:solidFill>
            <a:srgbClr val="000000"/>
          </a:solidFill>
          <a:ln/>
        </p:spPr>
        <p:style>
          <a:lnRef idx="3">
            <a:schemeClr val="lt1"/>
          </a:lnRef>
          <a:fillRef idx="1">
            <a:schemeClr val="accent1"/>
          </a:fillRef>
          <a:effectRef idx="1">
            <a:schemeClr val="accent1"/>
          </a:effectRef>
          <a:fontRef idx="minor">
            <a:schemeClr val="lt1"/>
          </a:fontRef>
        </p:style>
        <p:txBody>
          <a:bodyPr rtlCol="0" anchor="t" anchorCtr="0"/>
          <a:lstStyle/>
          <a:p>
            <a:pPr algn="ctr"/>
            <a:endParaRPr lang="en-US" sz="500" dirty="0"/>
          </a:p>
        </p:txBody>
      </p:sp>
    </p:spTree>
    <p:extLst>
      <p:ext uri="{BB962C8B-B14F-4D97-AF65-F5344CB8AC3E}">
        <p14:creationId xmlns:p14="http://schemas.microsoft.com/office/powerpoint/2010/main" val="33752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0EC662-360F-410B-8C3E-06669055962E}"/>
              </a:ext>
            </a:extLst>
          </p:cNvPr>
          <p:cNvSpPr txBox="1"/>
          <p:nvPr/>
        </p:nvSpPr>
        <p:spPr>
          <a:xfrm>
            <a:off x="1164771" y="2544142"/>
            <a:ext cx="5040086" cy="1077218"/>
          </a:xfrm>
          <a:prstGeom prst="rect">
            <a:avLst/>
          </a:prstGeom>
          <a:noFill/>
        </p:spPr>
        <p:txBody>
          <a:bodyPr wrap="square" rtlCol="0">
            <a:spAutoFit/>
          </a:bodyPr>
          <a:lstStyle/>
          <a:p>
            <a:pPr algn="ctr"/>
            <a:r>
              <a:rPr lang="en-US" sz="3200" i="1" dirty="0">
                <a:latin typeface="Myriad Pro" panose="020B0503030403020204" pitchFamily="34" charset="0"/>
              </a:rPr>
              <a:t>the repeated application of a recursive definition</a:t>
            </a:r>
          </a:p>
        </p:txBody>
      </p:sp>
      <p:sp>
        <p:nvSpPr>
          <p:cNvPr id="3" name="TextBox 2">
            <a:extLst>
              <a:ext uri="{FF2B5EF4-FFF2-40B4-BE49-F238E27FC236}">
                <a16:creationId xmlns:a16="http://schemas.microsoft.com/office/drawing/2014/main" id="{DDFAF6EB-5ACD-4E43-8310-25565C70FAA6}"/>
              </a:ext>
            </a:extLst>
          </p:cNvPr>
          <p:cNvSpPr txBox="1"/>
          <p:nvPr/>
        </p:nvSpPr>
        <p:spPr>
          <a:xfrm>
            <a:off x="1462026" y="707295"/>
            <a:ext cx="4492255" cy="769441"/>
          </a:xfrm>
          <a:prstGeom prst="rect">
            <a:avLst/>
          </a:prstGeom>
          <a:noFill/>
        </p:spPr>
        <p:txBody>
          <a:bodyPr wrap="none" rtlCol="0">
            <a:spAutoFit/>
          </a:bodyPr>
          <a:lstStyle/>
          <a:p>
            <a:r>
              <a:rPr lang="en-US" sz="4400" dirty="0">
                <a:latin typeface="Myriad Pro" panose="020B0503030403020204" pitchFamily="34" charset="0"/>
              </a:rPr>
              <a:t>What is recursion?</a:t>
            </a:r>
          </a:p>
        </p:txBody>
      </p:sp>
    </p:spTree>
    <p:extLst>
      <p:ext uri="{BB962C8B-B14F-4D97-AF65-F5344CB8AC3E}">
        <p14:creationId xmlns:p14="http://schemas.microsoft.com/office/powerpoint/2010/main" val="1180504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0EC662-360F-410B-8C3E-06669055962E}"/>
              </a:ext>
            </a:extLst>
          </p:cNvPr>
          <p:cNvSpPr txBox="1"/>
          <p:nvPr/>
        </p:nvSpPr>
        <p:spPr>
          <a:xfrm>
            <a:off x="1164771" y="2544142"/>
            <a:ext cx="5040086" cy="1077218"/>
          </a:xfrm>
          <a:prstGeom prst="rect">
            <a:avLst/>
          </a:prstGeom>
          <a:noFill/>
        </p:spPr>
        <p:txBody>
          <a:bodyPr wrap="square" rtlCol="0">
            <a:spAutoFit/>
          </a:bodyPr>
          <a:lstStyle/>
          <a:p>
            <a:pPr algn="ctr"/>
            <a:r>
              <a:rPr lang="en-US" sz="3200" i="1" dirty="0">
                <a:latin typeface="Myriad Pro" panose="020B0503030403020204" pitchFamily="34" charset="0"/>
              </a:rPr>
              <a:t>the repeated application of a recursive definition</a:t>
            </a:r>
          </a:p>
        </p:txBody>
      </p:sp>
      <p:sp>
        <p:nvSpPr>
          <p:cNvPr id="3" name="TextBox 2">
            <a:extLst>
              <a:ext uri="{FF2B5EF4-FFF2-40B4-BE49-F238E27FC236}">
                <a16:creationId xmlns:a16="http://schemas.microsoft.com/office/drawing/2014/main" id="{DDFAF6EB-5ACD-4E43-8310-25565C70FAA6}"/>
              </a:ext>
            </a:extLst>
          </p:cNvPr>
          <p:cNvSpPr txBox="1"/>
          <p:nvPr/>
        </p:nvSpPr>
        <p:spPr>
          <a:xfrm>
            <a:off x="1462026" y="707295"/>
            <a:ext cx="4445576" cy="769441"/>
          </a:xfrm>
          <a:prstGeom prst="rect">
            <a:avLst/>
          </a:prstGeom>
          <a:noFill/>
        </p:spPr>
        <p:txBody>
          <a:bodyPr wrap="none" rtlCol="0">
            <a:spAutoFit/>
          </a:bodyPr>
          <a:lstStyle/>
          <a:p>
            <a:r>
              <a:rPr lang="en-US" sz="4400" dirty="0">
                <a:latin typeface="Myriad Pro" panose="020B0503030403020204" pitchFamily="34" charset="0"/>
              </a:rPr>
              <a:t>What is recursion?</a:t>
            </a:r>
          </a:p>
        </p:txBody>
      </p:sp>
      <p:sp>
        <p:nvSpPr>
          <p:cNvPr id="4" name="TextBox 3">
            <a:extLst>
              <a:ext uri="{FF2B5EF4-FFF2-40B4-BE49-F238E27FC236}">
                <a16:creationId xmlns:a16="http://schemas.microsoft.com/office/drawing/2014/main" id="{2B6C54C7-90C9-4214-8652-4FE8D98F2058}"/>
              </a:ext>
            </a:extLst>
          </p:cNvPr>
          <p:cNvSpPr txBox="1"/>
          <p:nvPr/>
        </p:nvSpPr>
        <p:spPr>
          <a:xfrm>
            <a:off x="1164771" y="4688766"/>
            <a:ext cx="5040086" cy="1077218"/>
          </a:xfrm>
          <a:prstGeom prst="rect">
            <a:avLst/>
          </a:prstGeom>
          <a:noFill/>
        </p:spPr>
        <p:txBody>
          <a:bodyPr wrap="square" rtlCol="0">
            <a:spAutoFit/>
          </a:bodyPr>
          <a:lstStyle/>
          <a:p>
            <a:pPr algn="ctr"/>
            <a:r>
              <a:rPr lang="en-US" sz="3200" i="1" dirty="0">
                <a:latin typeface="Myriad Pro" panose="020B0503030403020204" pitchFamily="34" charset="0"/>
              </a:rPr>
              <a:t>when a thing is defined in terms of itself</a:t>
            </a:r>
          </a:p>
        </p:txBody>
      </p:sp>
      <p:pic>
        <p:nvPicPr>
          <p:cNvPr id="6" name="Graphic 5" descr="Close">
            <a:extLst>
              <a:ext uri="{FF2B5EF4-FFF2-40B4-BE49-F238E27FC236}">
                <a16:creationId xmlns:a16="http://schemas.microsoft.com/office/drawing/2014/main" id="{07BFD1D0-5308-4EDF-96B7-C9EB5B117A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89314" y="2169234"/>
            <a:ext cx="4114799" cy="1945565"/>
          </a:xfrm>
          <a:prstGeom prst="rect">
            <a:avLst/>
          </a:prstGeom>
        </p:spPr>
      </p:pic>
    </p:spTree>
    <p:extLst>
      <p:ext uri="{BB962C8B-B14F-4D97-AF65-F5344CB8AC3E}">
        <p14:creationId xmlns:p14="http://schemas.microsoft.com/office/powerpoint/2010/main" val="30188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6110B2-A953-4261-BD0C-470ABA108CE4}"/>
              </a:ext>
            </a:extLst>
          </p:cNvPr>
          <p:cNvSpPr/>
          <p:nvPr/>
        </p:nvSpPr>
        <p:spPr>
          <a:xfrm>
            <a:off x="707572" y="652836"/>
            <a:ext cx="5551714" cy="2874441"/>
          </a:xfrm>
          <a:prstGeom prst="rect">
            <a:avLst/>
          </a:prstGeom>
        </p:spPr>
        <p:txBody>
          <a:bodyPr wrap="square">
            <a:spAutoFit/>
          </a:bodyPr>
          <a:lstStyle/>
          <a:p>
            <a:pPr algn="just"/>
            <a:r>
              <a:rPr lang="en-US" dirty="0">
                <a:solidFill>
                  <a:srgbClr val="000000"/>
                </a:solidFill>
                <a:latin typeface="Consolas" panose="020B0609020204030204" pitchFamily="49" charset="0"/>
              </a:rPr>
              <a:t>function REVERSE()			(1)</a:t>
            </a:r>
            <a:endParaRPr lang="en-US" dirty="0">
              <a:solidFill>
                <a:srgbClr val="000000"/>
              </a:solidFill>
            </a:endParaRPr>
          </a:p>
          <a:p>
            <a:pPr algn="just"/>
            <a:r>
              <a:rPr lang="en-US" dirty="0">
                <a:solidFill>
                  <a:srgbClr val="000000"/>
                </a:solidFill>
                <a:latin typeface="Consolas" panose="020B0609020204030204" pitchFamily="49" charset="0"/>
              </a:rPr>
              <a:t>    read CHARACTER			(2)</a:t>
            </a:r>
            <a:endParaRPr lang="en-US" dirty="0">
              <a:solidFill>
                <a:srgbClr val="000000"/>
              </a:solidFill>
            </a:endParaRPr>
          </a:p>
          <a:p>
            <a:pPr algn="just"/>
            <a:r>
              <a:rPr lang="en-US" dirty="0">
                <a:solidFill>
                  <a:srgbClr val="000000"/>
                </a:solidFill>
                <a:latin typeface="Consolas" panose="020B0609020204030204" pitchFamily="49" charset="0"/>
              </a:rPr>
              <a:t>    if CHARACTER == '*' then		(3)</a:t>
            </a:r>
            <a:endParaRPr lang="en-US" dirty="0">
              <a:solidFill>
                <a:srgbClr val="000000"/>
              </a:solidFill>
            </a:endParaRPr>
          </a:p>
          <a:p>
            <a:pPr algn="just"/>
            <a:r>
              <a:rPr lang="en-US" dirty="0">
                <a:solidFill>
                  <a:srgbClr val="000000"/>
                </a:solidFill>
                <a:latin typeface="Consolas" panose="020B0609020204030204" pitchFamily="49" charset="0"/>
              </a:rPr>
              <a:t>        return				(4)</a:t>
            </a:r>
            <a:endParaRPr lang="en-US" dirty="0">
              <a:solidFill>
                <a:srgbClr val="000000"/>
              </a:solidFill>
            </a:endParaRPr>
          </a:p>
          <a:p>
            <a:pPr algn="just"/>
            <a:r>
              <a:rPr lang="en-US" dirty="0">
                <a:solidFill>
                  <a:srgbClr val="000000"/>
                </a:solidFill>
                <a:latin typeface="Consolas" panose="020B0609020204030204" pitchFamily="49" charset="0"/>
              </a:rPr>
              <a:t>    else				(5)</a:t>
            </a:r>
            <a:endParaRPr lang="en-US" dirty="0">
              <a:solidFill>
                <a:srgbClr val="000000"/>
              </a:solidFill>
            </a:endParaRPr>
          </a:p>
          <a:p>
            <a:pPr algn="just"/>
            <a:r>
              <a:rPr lang="en-US" dirty="0">
                <a:solidFill>
                  <a:srgbClr val="000000"/>
                </a:solidFill>
                <a:latin typeface="Consolas" panose="020B0609020204030204" pitchFamily="49" charset="0"/>
              </a:rPr>
              <a:t>        REVERSE()			(6)</a:t>
            </a:r>
            <a:endParaRPr lang="en-US" dirty="0">
              <a:solidFill>
                <a:srgbClr val="000000"/>
              </a:solidFill>
            </a:endParaRPr>
          </a:p>
          <a:p>
            <a:pPr algn="just"/>
            <a:r>
              <a:rPr lang="en-US" dirty="0">
                <a:solidFill>
                  <a:srgbClr val="000000"/>
                </a:solidFill>
                <a:latin typeface="Consolas" panose="020B0609020204030204" pitchFamily="49" charset="0"/>
              </a:rPr>
              <a:t>        write CHARACTER		(7)</a:t>
            </a:r>
            <a:endParaRPr lang="en-US" dirty="0">
              <a:solidFill>
                <a:srgbClr val="000000"/>
              </a:solidFill>
            </a:endParaRPr>
          </a:p>
          <a:p>
            <a:pPr algn="just"/>
            <a:r>
              <a:rPr lang="en-US" dirty="0">
                <a:solidFill>
                  <a:srgbClr val="000000"/>
                </a:solidFill>
                <a:latin typeface="Consolas" panose="020B0609020204030204" pitchFamily="49" charset="0"/>
              </a:rPr>
              <a:t>        return				(8)</a:t>
            </a:r>
            <a:endParaRPr lang="en-US" dirty="0">
              <a:solidFill>
                <a:srgbClr val="000000"/>
              </a:solidFill>
            </a:endParaRPr>
          </a:p>
          <a:p>
            <a:pPr algn="just"/>
            <a:r>
              <a:rPr lang="en-US" dirty="0">
                <a:solidFill>
                  <a:srgbClr val="000000"/>
                </a:solidFill>
                <a:latin typeface="Consolas" panose="020B0609020204030204" pitchFamily="49" charset="0"/>
              </a:rPr>
              <a:t>    end if 				(9)</a:t>
            </a:r>
            <a:endParaRPr lang="en-US" dirty="0">
              <a:solidFill>
                <a:srgbClr val="000000"/>
              </a:solidFill>
            </a:endParaRPr>
          </a:p>
          <a:p>
            <a:pPr marR="0" algn="just" hangingPunct="0">
              <a:lnSpc>
                <a:spcPct val="110000"/>
              </a:lnSpc>
              <a:spcBef>
                <a:spcPts val="0"/>
              </a:spcBef>
              <a:spcAft>
                <a:spcPts val="60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end function				(10)</a:t>
            </a:r>
            <a:endParaRPr lang="en-US" sz="28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0809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8013B84-C07D-435A-BD57-A5968484B802}"/>
              </a:ext>
            </a:extLst>
          </p:cNvPr>
          <p:cNvSpPr/>
          <p:nvPr/>
        </p:nvSpPr>
        <p:spPr>
          <a:xfrm>
            <a:off x="1077686" y="1197429"/>
            <a:ext cx="4855028" cy="62048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66110B2-A953-4261-BD0C-470ABA108CE4}"/>
              </a:ext>
            </a:extLst>
          </p:cNvPr>
          <p:cNvSpPr/>
          <p:nvPr/>
        </p:nvSpPr>
        <p:spPr>
          <a:xfrm>
            <a:off x="707572" y="652836"/>
            <a:ext cx="5551714" cy="2874441"/>
          </a:xfrm>
          <a:prstGeom prst="rect">
            <a:avLst/>
          </a:prstGeom>
        </p:spPr>
        <p:txBody>
          <a:bodyPr wrap="square">
            <a:spAutoFit/>
          </a:bodyPr>
          <a:lstStyle/>
          <a:p>
            <a:pPr algn="just"/>
            <a:r>
              <a:rPr lang="en-US" dirty="0">
                <a:solidFill>
                  <a:srgbClr val="000000"/>
                </a:solidFill>
                <a:latin typeface="Consolas" panose="020B0609020204030204" pitchFamily="49" charset="0"/>
              </a:rPr>
              <a:t>function REVERSE()			(1)</a:t>
            </a:r>
            <a:endParaRPr lang="en-US" dirty="0">
              <a:solidFill>
                <a:srgbClr val="000000"/>
              </a:solidFill>
            </a:endParaRPr>
          </a:p>
          <a:p>
            <a:pPr algn="just"/>
            <a:r>
              <a:rPr lang="en-US" dirty="0">
                <a:solidFill>
                  <a:srgbClr val="000000"/>
                </a:solidFill>
                <a:latin typeface="Consolas" panose="020B0609020204030204" pitchFamily="49" charset="0"/>
              </a:rPr>
              <a:t>    read CHARACTER			(2)</a:t>
            </a:r>
            <a:endParaRPr lang="en-US" dirty="0">
              <a:solidFill>
                <a:srgbClr val="000000"/>
              </a:solidFill>
            </a:endParaRPr>
          </a:p>
          <a:p>
            <a:pPr algn="just"/>
            <a:r>
              <a:rPr lang="en-US" dirty="0">
                <a:solidFill>
                  <a:srgbClr val="000000"/>
                </a:solidFill>
                <a:latin typeface="Consolas" panose="020B0609020204030204" pitchFamily="49" charset="0"/>
              </a:rPr>
              <a:t>    if CHARACTER == '*' then		(3)</a:t>
            </a:r>
            <a:endParaRPr lang="en-US" dirty="0">
              <a:solidFill>
                <a:srgbClr val="000000"/>
              </a:solidFill>
            </a:endParaRPr>
          </a:p>
          <a:p>
            <a:pPr algn="just"/>
            <a:r>
              <a:rPr lang="en-US" dirty="0">
                <a:solidFill>
                  <a:srgbClr val="000000"/>
                </a:solidFill>
                <a:latin typeface="Consolas" panose="020B0609020204030204" pitchFamily="49" charset="0"/>
              </a:rPr>
              <a:t>        return				(4)</a:t>
            </a:r>
            <a:endParaRPr lang="en-US" dirty="0">
              <a:solidFill>
                <a:srgbClr val="000000"/>
              </a:solidFill>
            </a:endParaRPr>
          </a:p>
          <a:p>
            <a:pPr algn="just"/>
            <a:r>
              <a:rPr lang="en-US" dirty="0">
                <a:solidFill>
                  <a:srgbClr val="000000"/>
                </a:solidFill>
                <a:latin typeface="Consolas" panose="020B0609020204030204" pitchFamily="49" charset="0"/>
              </a:rPr>
              <a:t>    else				(5)</a:t>
            </a:r>
            <a:endParaRPr lang="en-US" dirty="0">
              <a:solidFill>
                <a:srgbClr val="000000"/>
              </a:solidFill>
            </a:endParaRPr>
          </a:p>
          <a:p>
            <a:pPr algn="just"/>
            <a:r>
              <a:rPr lang="en-US" dirty="0">
                <a:solidFill>
                  <a:srgbClr val="000000"/>
                </a:solidFill>
                <a:latin typeface="Consolas" panose="020B0609020204030204" pitchFamily="49" charset="0"/>
              </a:rPr>
              <a:t>        REVERSE()			(6)</a:t>
            </a:r>
            <a:endParaRPr lang="en-US" dirty="0">
              <a:solidFill>
                <a:srgbClr val="000000"/>
              </a:solidFill>
            </a:endParaRPr>
          </a:p>
          <a:p>
            <a:pPr algn="just"/>
            <a:r>
              <a:rPr lang="en-US" dirty="0">
                <a:solidFill>
                  <a:srgbClr val="000000"/>
                </a:solidFill>
                <a:latin typeface="Consolas" panose="020B0609020204030204" pitchFamily="49" charset="0"/>
              </a:rPr>
              <a:t>        write CHARACTER		(7)</a:t>
            </a:r>
            <a:endParaRPr lang="en-US" dirty="0">
              <a:solidFill>
                <a:srgbClr val="000000"/>
              </a:solidFill>
            </a:endParaRPr>
          </a:p>
          <a:p>
            <a:pPr algn="just"/>
            <a:r>
              <a:rPr lang="en-US" dirty="0">
                <a:solidFill>
                  <a:srgbClr val="000000"/>
                </a:solidFill>
                <a:latin typeface="Consolas" panose="020B0609020204030204" pitchFamily="49" charset="0"/>
              </a:rPr>
              <a:t>        return				(8)</a:t>
            </a:r>
            <a:endParaRPr lang="en-US" dirty="0">
              <a:solidFill>
                <a:srgbClr val="000000"/>
              </a:solidFill>
            </a:endParaRPr>
          </a:p>
          <a:p>
            <a:pPr algn="just"/>
            <a:r>
              <a:rPr lang="en-US" dirty="0">
                <a:solidFill>
                  <a:srgbClr val="000000"/>
                </a:solidFill>
                <a:latin typeface="Consolas" panose="020B0609020204030204" pitchFamily="49" charset="0"/>
              </a:rPr>
              <a:t>    end if 				(9)</a:t>
            </a:r>
            <a:endParaRPr lang="en-US" dirty="0">
              <a:solidFill>
                <a:srgbClr val="000000"/>
              </a:solidFill>
            </a:endParaRPr>
          </a:p>
          <a:p>
            <a:pPr marR="0" algn="just" hangingPunct="0">
              <a:lnSpc>
                <a:spcPct val="110000"/>
              </a:lnSpc>
              <a:spcBef>
                <a:spcPts val="0"/>
              </a:spcBef>
              <a:spcAft>
                <a:spcPts val="60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end function				(10)</a:t>
            </a:r>
            <a:endParaRPr lang="en-US" sz="28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42C3164-1A92-45FD-8639-99DA4F553837}"/>
              </a:ext>
            </a:extLst>
          </p:cNvPr>
          <p:cNvSpPr txBox="1"/>
          <p:nvPr/>
        </p:nvSpPr>
        <p:spPr>
          <a:xfrm>
            <a:off x="6520543" y="1197429"/>
            <a:ext cx="1818126" cy="584775"/>
          </a:xfrm>
          <a:prstGeom prst="rect">
            <a:avLst/>
          </a:prstGeom>
          <a:noFill/>
        </p:spPr>
        <p:txBody>
          <a:bodyPr wrap="none" rtlCol="0">
            <a:spAutoFit/>
          </a:bodyPr>
          <a:lstStyle/>
          <a:p>
            <a:r>
              <a:rPr lang="en-US" sz="3200" dirty="0">
                <a:latin typeface="Myriad Pro" panose="020B0503030403020204" pitchFamily="34" charset="0"/>
              </a:rPr>
              <a:t>base case</a:t>
            </a:r>
          </a:p>
        </p:txBody>
      </p:sp>
    </p:spTree>
    <p:extLst>
      <p:ext uri="{BB962C8B-B14F-4D97-AF65-F5344CB8AC3E}">
        <p14:creationId xmlns:p14="http://schemas.microsoft.com/office/powerpoint/2010/main" val="4198669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8013B84-C07D-435A-BD57-A5968484B802}"/>
              </a:ext>
            </a:extLst>
          </p:cNvPr>
          <p:cNvSpPr/>
          <p:nvPr/>
        </p:nvSpPr>
        <p:spPr>
          <a:xfrm>
            <a:off x="1077686" y="2065232"/>
            <a:ext cx="4855028" cy="3187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66110B2-A953-4261-BD0C-470ABA108CE4}"/>
              </a:ext>
            </a:extLst>
          </p:cNvPr>
          <p:cNvSpPr/>
          <p:nvPr/>
        </p:nvSpPr>
        <p:spPr>
          <a:xfrm>
            <a:off x="707572" y="652836"/>
            <a:ext cx="5551714" cy="2874441"/>
          </a:xfrm>
          <a:prstGeom prst="rect">
            <a:avLst/>
          </a:prstGeom>
        </p:spPr>
        <p:txBody>
          <a:bodyPr wrap="square">
            <a:spAutoFit/>
          </a:bodyPr>
          <a:lstStyle/>
          <a:p>
            <a:pPr algn="just"/>
            <a:r>
              <a:rPr lang="en-US" dirty="0">
                <a:solidFill>
                  <a:srgbClr val="000000"/>
                </a:solidFill>
                <a:latin typeface="Consolas" panose="020B0609020204030204" pitchFamily="49" charset="0"/>
              </a:rPr>
              <a:t>function REVERSE()			(1)</a:t>
            </a:r>
            <a:endParaRPr lang="en-US" dirty="0">
              <a:solidFill>
                <a:srgbClr val="000000"/>
              </a:solidFill>
            </a:endParaRPr>
          </a:p>
          <a:p>
            <a:pPr algn="just"/>
            <a:r>
              <a:rPr lang="en-US" dirty="0">
                <a:solidFill>
                  <a:srgbClr val="000000"/>
                </a:solidFill>
                <a:latin typeface="Consolas" panose="020B0609020204030204" pitchFamily="49" charset="0"/>
              </a:rPr>
              <a:t>    read CHARACTER			(2)</a:t>
            </a:r>
            <a:endParaRPr lang="en-US" dirty="0">
              <a:solidFill>
                <a:srgbClr val="000000"/>
              </a:solidFill>
            </a:endParaRPr>
          </a:p>
          <a:p>
            <a:pPr algn="just"/>
            <a:r>
              <a:rPr lang="en-US" dirty="0">
                <a:solidFill>
                  <a:srgbClr val="000000"/>
                </a:solidFill>
                <a:latin typeface="Consolas" panose="020B0609020204030204" pitchFamily="49" charset="0"/>
              </a:rPr>
              <a:t>    if CHARACTER == '*' then		(3)</a:t>
            </a:r>
            <a:endParaRPr lang="en-US" dirty="0">
              <a:solidFill>
                <a:srgbClr val="000000"/>
              </a:solidFill>
            </a:endParaRPr>
          </a:p>
          <a:p>
            <a:pPr algn="just"/>
            <a:r>
              <a:rPr lang="en-US" dirty="0">
                <a:solidFill>
                  <a:srgbClr val="000000"/>
                </a:solidFill>
                <a:latin typeface="Consolas" panose="020B0609020204030204" pitchFamily="49" charset="0"/>
              </a:rPr>
              <a:t>        return				(4)</a:t>
            </a:r>
            <a:endParaRPr lang="en-US" dirty="0">
              <a:solidFill>
                <a:srgbClr val="000000"/>
              </a:solidFill>
            </a:endParaRPr>
          </a:p>
          <a:p>
            <a:pPr algn="just"/>
            <a:r>
              <a:rPr lang="en-US" dirty="0">
                <a:solidFill>
                  <a:srgbClr val="000000"/>
                </a:solidFill>
                <a:latin typeface="Consolas" panose="020B0609020204030204" pitchFamily="49" charset="0"/>
              </a:rPr>
              <a:t>    else				(5)</a:t>
            </a:r>
            <a:endParaRPr lang="en-US" dirty="0">
              <a:solidFill>
                <a:srgbClr val="000000"/>
              </a:solidFill>
            </a:endParaRPr>
          </a:p>
          <a:p>
            <a:pPr algn="just"/>
            <a:r>
              <a:rPr lang="en-US" dirty="0">
                <a:solidFill>
                  <a:srgbClr val="000000"/>
                </a:solidFill>
                <a:latin typeface="Consolas" panose="020B0609020204030204" pitchFamily="49" charset="0"/>
              </a:rPr>
              <a:t>        REVERSE()			(6)</a:t>
            </a:r>
            <a:endParaRPr lang="en-US" dirty="0">
              <a:solidFill>
                <a:srgbClr val="000000"/>
              </a:solidFill>
            </a:endParaRPr>
          </a:p>
          <a:p>
            <a:pPr algn="just"/>
            <a:r>
              <a:rPr lang="en-US" dirty="0">
                <a:solidFill>
                  <a:srgbClr val="000000"/>
                </a:solidFill>
                <a:latin typeface="Consolas" panose="020B0609020204030204" pitchFamily="49" charset="0"/>
              </a:rPr>
              <a:t>        write CHARACTER		(7)</a:t>
            </a:r>
            <a:endParaRPr lang="en-US" dirty="0">
              <a:solidFill>
                <a:srgbClr val="000000"/>
              </a:solidFill>
            </a:endParaRPr>
          </a:p>
          <a:p>
            <a:pPr algn="just"/>
            <a:r>
              <a:rPr lang="en-US" dirty="0">
                <a:solidFill>
                  <a:srgbClr val="000000"/>
                </a:solidFill>
                <a:latin typeface="Consolas" panose="020B0609020204030204" pitchFamily="49" charset="0"/>
              </a:rPr>
              <a:t>        return				(8)</a:t>
            </a:r>
            <a:endParaRPr lang="en-US" dirty="0">
              <a:solidFill>
                <a:srgbClr val="000000"/>
              </a:solidFill>
            </a:endParaRPr>
          </a:p>
          <a:p>
            <a:pPr algn="just"/>
            <a:r>
              <a:rPr lang="en-US" dirty="0">
                <a:solidFill>
                  <a:srgbClr val="000000"/>
                </a:solidFill>
                <a:latin typeface="Consolas" panose="020B0609020204030204" pitchFamily="49" charset="0"/>
              </a:rPr>
              <a:t>    end if 				(9)</a:t>
            </a:r>
            <a:endParaRPr lang="en-US" dirty="0">
              <a:solidFill>
                <a:srgbClr val="000000"/>
              </a:solidFill>
            </a:endParaRPr>
          </a:p>
          <a:p>
            <a:pPr marR="0" algn="just" hangingPunct="0">
              <a:lnSpc>
                <a:spcPct val="110000"/>
              </a:lnSpc>
              <a:spcBef>
                <a:spcPts val="0"/>
              </a:spcBef>
              <a:spcAft>
                <a:spcPts val="60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end function				(10)</a:t>
            </a:r>
            <a:endParaRPr lang="en-US" sz="28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42C3164-1A92-45FD-8639-99DA4F553837}"/>
              </a:ext>
            </a:extLst>
          </p:cNvPr>
          <p:cNvSpPr txBox="1"/>
          <p:nvPr/>
        </p:nvSpPr>
        <p:spPr>
          <a:xfrm>
            <a:off x="6520543" y="1932214"/>
            <a:ext cx="1777153" cy="584775"/>
          </a:xfrm>
          <a:prstGeom prst="rect">
            <a:avLst/>
          </a:prstGeom>
          <a:noFill/>
        </p:spPr>
        <p:txBody>
          <a:bodyPr wrap="none" rtlCol="0">
            <a:spAutoFit/>
          </a:bodyPr>
          <a:lstStyle/>
          <a:p>
            <a:r>
              <a:rPr lang="en-US" sz="3200" dirty="0">
                <a:latin typeface="Myriad Pro" panose="020B0503030403020204" pitchFamily="34" charset="0"/>
              </a:rPr>
              <a:t>recursion</a:t>
            </a:r>
          </a:p>
        </p:txBody>
      </p:sp>
    </p:spTree>
    <p:extLst>
      <p:ext uri="{BB962C8B-B14F-4D97-AF65-F5344CB8AC3E}">
        <p14:creationId xmlns:p14="http://schemas.microsoft.com/office/powerpoint/2010/main" val="711401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8013B84-C07D-435A-BD57-A5968484B802}"/>
              </a:ext>
            </a:extLst>
          </p:cNvPr>
          <p:cNvSpPr/>
          <p:nvPr/>
        </p:nvSpPr>
        <p:spPr>
          <a:xfrm>
            <a:off x="1055915" y="2357619"/>
            <a:ext cx="4855028" cy="3187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66110B2-A953-4261-BD0C-470ABA108CE4}"/>
              </a:ext>
            </a:extLst>
          </p:cNvPr>
          <p:cNvSpPr/>
          <p:nvPr/>
        </p:nvSpPr>
        <p:spPr>
          <a:xfrm>
            <a:off x="707572" y="652836"/>
            <a:ext cx="5551714" cy="2874441"/>
          </a:xfrm>
          <a:prstGeom prst="rect">
            <a:avLst/>
          </a:prstGeom>
        </p:spPr>
        <p:txBody>
          <a:bodyPr wrap="square">
            <a:spAutoFit/>
          </a:bodyPr>
          <a:lstStyle/>
          <a:p>
            <a:pPr algn="just"/>
            <a:r>
              <a:rPr lang="en-US" dirty="0">
                <a:solidFill>
                  <a:srgbClr val="000000"/>
                </a:solidFill>
                <a:latin typeface="Consolas" panose="020B0609020204030204" pitchFamily="49" charset="0"/>
              </a:rPr>
              <a:t>function REVERSE()			(1)</a:t>
            </a:r>
            <a:endParaRPr lang="en-US" dirty="0">
              <a:solidFill>
                <a:srgbClr val="000000"/>
              </a:solidFill>
            </a:endParaRPr>
          </a:p>
          <a:p>
            <a:pPr algn="just"/>
            <a:r>
              <a:rPr lang="en-US" dirty="0">
                <a:solidFill>
                  <a:srgbClr val="000000"/>
                </a:solidFill>
                <a:latin typeface="Consolas" panose="020B0609020204030204" pitchFamily="49" charset="0"/>
              </a:rPr>
              <a:t>    read CHARACTER			(2)</a:t>
            </a:r>
            <a:endParaRPr lang="en-US" dirty="0">
              <a:solidFill>
                <a:srgbClr val="000000"/>
              </a:solidFill>
            </a:endParaRPr>
          </a:p>
          <a:p>
            <a:pPr algn="just"/>
            <a:r>
              <a:rPr lang="en-US" dirty="0">
                <a:solidFill>
                  <a:srgbClr val="000000"/>
                </a:solidFill>
                <a:latin typeface="Consolas" panose="020B0609020204030204" pitchFamily="49" charset="0"/>
              </a:rPr>
              <a:t>    if CHARACTER == '*' then		(3)</a:t>
            </a:r>
            <a:endParaRPr lang="en-US" dirty="0">
              <a:solidFill>
                <a:srgbClr val="000000"/>
              </a:solidFill>
            </a:endParaRPr>
          </a:p>
          <a:p>
            <a:pPr algn="just"/>
            <a:r>
              <a:rPr lang="en-US" dirty="0">
                <a:solidFill>
                  <a:srgbClr val="000000"/>
                </a:solidFill>
                <a:latin typeface="Consolas" panose="020B0609020204030204" pitchFamily="49" charset="0"/>
              </a:rPr>
              <a:t>        return				(4)</a:t>
            </a:r>
            <a:endParaRPr lang="en-US" dirty="0">
              <a:solidFill>
                <a:srgbClr val="000000"/>
              </a:solidFill>
            </a:endParaRPr>
          </a:p>
          <a:p>
            <a:pPr algn="just"/>
            <a:r>
              <a:rPr lang="en-US" dirty="0">
                <a:solidFill>
                  <a:srgbClr val="000000"/>
                </a:solidFill>
                <a:latin typeface="Consolas" panose="020B0609020204030204" pitchFamily="49" charset="0"/>
              </a:rPr>
              <a:t>    else				(5)</a:t>
            </a:r>
            <a:endParaRPr lang="en-US" dirty="0">
              <a:solidFill>
                <a:srgbClr val="000000"/>
              </a:solidFill>
            </a:endParaRPr>
          </a:p>
          <a:p>
            <a:pPr algn="just"/>
            <a:r>
              <a:rPr lang="en-US" dirty="0">
                <a:solidFill>
                  <a:srgbClr val="000000"/>
                </a:solidFill>
                <a:latin typeface="Consolas" panose="020B0609020204030204" pitchFamily="49" charset="0"/>
              </a:rPr>
              <a:t>        REVERSE()			(6)</a:t>
            </a:r>
            <a:endParaRPr lang="en-US" dirty="0">
              <a:solidFill>
                <a:srgbClr val="000000"/>
              </a:solidFill>
            </a:endParaRPr>
          </a:p>
          <a:p>
            <a:pPr algn="just"/>
            <a:r>
              <a:rPr lang="en-US" dirty="0">
                <a:solidFill>
                  <a:srgbClr val="000000"/>
                </a:solidFill>
                <a:latin typeface="Consolas" panose="020B0609020204030204" pitchFamily="49" charset="0"/>
              </a:rPr>
              <a:t>        write CHARACTER		(7)</a:t>
            </a:r>
            <a:endParaRPr lang="en-US" dirty="0">
              <a:solidFill>
                <a:srgbClr val="000000"/>
              </a:solidFill>
            </a:endParaRPr>
          </a:p>
          <a:p>
            <a:pPr algn="just"/>
            <a:r>
              <a:rPr lang="en-US" dirty="0">
                <a:solidFill>
                  <a:srgbClr val="000000"/>
                </a:solidFill>
                <a:latin typeface="Consolas" panose="020B0609020204030204" pitchFamily="49" charset="0"/>
              </a:rPr>
              <a:t>        return				(8)</a:t>
            </a:r>
            <a:endParaRPr lang="en-US" dirty="0">
              <a:solidFill>
                <a:srgbClr val="000000"/>
              </a:solidFill>
            </a:endParaRPr>
          </a:p>
          <a:p>
            <a:pPr algn="just"/>
            <a:r>
              <a:rPr lang="en-US" dirty="0">
                <a:solidFill>
                  <a:srgbClr val="000000"/>
                </a:solidFill>
                <a:latin typeface="Consolas" panose="020B0609020204030204" pitchFamily="49" charset="0"/>
              </a:rPr>
              <a:t>    end if 				(9)</a:t>
            </a:r>
            <a:endParaRPr lang="en-US" dirty="0">
              <a:solidFill>
                <a:srgbClr val="000000"/>
              </a:solidFill>
            </a:endParaRPr>
          </a:p>
          <a:p>
            <a:pPr marR="0" algn="just" hangingPunct="0">
              <a:lnSpc>
                <a:spcPct val="110000"/>
              </a:lnSpc>
              <a:spcBef>
                <a:spcPts val="0"/>
              </a:spcBef>
              <a:spcAft>
                <a:spcPts val="60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end function				(10)</a:t>
            </a:r>
            <a:endParaRPr lang="en-US" sz="28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42C3164-1A92-45FD-8639-99DA4F553837}"/>
              </a:ext>
            </a:extLst>
          </p:cNvPr>
          <p:cNvSpPr txBox="1"/>
          <p:nvPr/>
        </p:nvSpPr>
        <p:spPr>
          <a:xfrm>
            <a:off x="6487885" y="2224601"/>
            <a:ext cx="2413546" cy="584775"/>
          </a:xfrm>
          <a:prstGeom prst="rect">
            <a:avLst/>
          </a:prstGeom>
          <a:noFill/>
        </p:spPr>
        <p:txBody>
          <a:bodyPr wrap="none" rtlCol="0">
            <a:spAutoFit/>
          </a:bodyPr>
          <a:lstStyle/>
          <a:p>
            <a:r>
              <a:rPr lang="en-US" sz="3200" dirty="0">
                <a:latin typeface="Myriad Pro" panose="020B0503030403020204" pitchFamily="34" charset="0"/>
              </a:rPr>
              <a:t>computation</a:t>
            </a:r>
          </a:p>
        </p:txBody>
      </p:sp>
    </p:spTree>
    <p:extLst>
      <p:ext uri="{BB962C8B-B14F-4D97-AF65-F5344CB8AC3E}">
        <p14:creationId xmlns:p14="http://schemas.microsoft.com/office/powerpoint/2010/main" val="1271501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5AE9869-B205-442A-8F5A-7DB76821BFB7}"/>
              </a:ext>
            </a:extLst>
          </p:cNvPr>
          <p:cNvSpPr/>
          <p:nvPr/>
        </p:nvSpPr>
        <p:spPr>
          <a:xfrm>
            <a:off x="1055915" y="2065232"/>
            <a:ext cx="4855028" cy="318740"/>
          </a:xfrm>
          <a:prstGeom prst="rect">
            <a:avLst/>
          </a:prstGeom>
          <a:solidFill>
            <a:schemeClr val="accent4">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E0B5724-B4C3-415B-97BE-28C1A4389051}"/>
              </a:ext>
            </a:extLst>
          </p:cNvPr>
          <p:cNvSpPr txBox="1"/>
          <p:nvPr/>
        </p:nvSpPr>
        <p:spPr>
          <a:xfrm>
            <a:off x="6487885" y="1993769"/>
            <a:ext cx="1379032" cy="461665"/>
          </a:xfrm>
          <a:prstGeom prst="rect">
            <a:avLst/>
          </a:prstGeom>
          <a:noFill/>
        </p:spPr>
        <p:txBody>
          <a:bodyPr wrap="none" rtlCol="0">
            <a:spAutoFit/>
          </a:bodyPr>
          <a:lstStyle/>
          <a:p>
            <a:r>
              <a:rPr lang="en-US" sz="2400" dirty="0">
                <a:latin typeface="Myriad Pro" panose="020B0503030403020204" pitchFamily="34" charset="0"/>
              </a:rPr>
              <a:t>recursion</a:t>
            </a:r>
          </a:p>
        </p:txBody>
      </p:sp>
      <p:sp>
        <p:nvSpPr>
          <p:cNvPr id="3" name="Rectangle 2">
            <a:extLst>
              <a:ext uri="{FF2B5EF4-FFF2-40B4-BE49-F238E27FC236}">
                <a16:creationId xmlns:a16="http://schemas.microsoft.com/office/drawing/2014/main" id="{E8013B84-C07D-435A-BD57-A5968484B802}"/>
              </a:ext>
            </a:extLst>
          </p:cNvPr>
          <p:cNvSpPr/>
          <p:nvPr/>
        </p:nvSpPr>
        <p:spPr>
          <a:xfrm>
            <a:off x="1055915" y="2357619"/>
            <a:ext cx="4855028" cy="318740"/>
          </a:xfrm>
          <a:prstGeom prst="rect">
            <a:avLst/>
          </a:prstGeom>
          <a:solidFill>
            <a:schemeClr val="accent4">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66110B2-A953-4261-BD0C-470ABA108CE4}"/>
              </a:ext>
            </a:extLst>
          </p:cNvPr>
          <p:cNvSpPr/>
          <p:nvPr/>
        </p:nvSpPr>
        <p:spPr>
          <a:xfrm>
            <a:off x="707572" y="652836"/>
            <a:ext cx="5551714" cy="2874441"/>
          </a:xfrm>
          <a:prstGeom prst="rect">
            <a:avLst/>
          </a:prstGeom>
        </p:spPr>
        <p:txBody>
          <a:bodyPr wrap="square">
            <a:spAutoFit/>
          </a:bodyPr>
          <a:lstStyle/>
          <a:p>
            <a:pPr algn="just"/>
            <a:r>
              <a:rPr lang="en-US" dirty="0">
                <a:solidFill>
                  <a:srgbClr val="000000"/>
                </a:solidFill>
                <a:latin typeface="Consolas" panose="020B0609020204030204" pitchFamily="49" charset="0"/>
              </a:rPr>
              <a:t>function REVERSE()			(1)</a:t>
            </a:r>
            <a:endParaRPr lang="en-US" dirty="0">
              <a:solidFill>
                <a:srgbClr val="000000"/>
              </a:solidFill>
            </a:endParaRPr>
          </a:p>
          <a:p>
            <a:pPr algn="just"/>
            <a:r>
              <a:rPr lang="en-US" dirty="0">
                <a:solidFill>
                  <a:srgbClr val="000000"/>
                </a:solidFill>
                <a:latin typeface="Consolas" panose="020B0609020204030204" pitchFamily="49" charset="0"/>
              </a:rPr>
              <a:t>    read CHARACTER			(2)</a:t>
            </a:r>
            <a:endParaRPr lang="en-US" dirty="0">
              <a:solidFill>
                <a:srgbClr val="000000"/>
              </a:solidFill>
            </a:endParaRPr>
          </a:p>
          <a:p>
            <a:pPr algn="just"/>
            <a:r>
              <a:rPr lang="en-US" dirty="0">
                <a:solidFill>
                  <a:srgbClr val="000000"/>
                </a:solidFill>
                <a:latin typeface="Consolas" panose="020B0609020204030204" pitchFamily="49" charset="0"/>
              </a:rPr>
              <a:t>    if CHARACTER == '*' then		(3)</a:t>
            </a:r>
            <a:endParaRPr lang="en-US" dirty="0">
              <a:solidFill>
                <a:srgbClr val="000000"/>
              </a:solidFill>
            </a:endParaRPr>
          </a:p>
          <a:p>
            <a:pPr algn="just"/>
            <a:r>
              <a:rPr lang="en-US" dirty="0">
                <a:solidFill>
                  <a:srgbClr val="000000"/>
                </a:solidFill>
                <a:latin typeface="Consolas" panose="020B0609020204030204" pitchFamily="49" charset="0"/>
              </a:rPr>
              <a:t>        return				(4)</a:t>
            </a:r>
            <a:endParaRPr lang="en-US" dirty="0">
              <a:solidFill>
                <a:srgbClr val="000000"/>
              </a:solidFill>
            </a:endParaRPr>
          </a:p>
          <a:p>
            <a:pPr algn="just"/>
            <a:r>
              <a:rPr lang="en-US" dirty="0">
                <a:solidFill>
                  <a:srgbClr val="000000"/>
                </a:solidFill>
                <a:latin typeface="Consolas" panose="020B0609020204030204" pitchFamily="49" charset="0"/>
              </a:rPr>
              <a:t>    else				(5)</a:t>
            </a:r>
            <a:endParaRPr lang="en-US" dirty="0">
              <a:solidFill>
                <a:srgbClr val="000000"/>
              </a:solidFill>
            </a:endParaRPr>
          </a:p>
          <a:p>
            <a:pPr algn="just"/>
            <a:r>
              <a:rPr lang="en-US" dirty="0">
                <a:solidFill>
                  <a:srgbClr val="000000"/>
                </a:solidFill>
                <a:latin typeface="Consolas" panose="020B0609020204030204" pitchFamily="49" charset="0"/>
              </a:rPr>
              <a:t>        REVERSE()			(6)</a:t>
            </a:r>
            <a:endParaRPr lang="en-US" dirty="0">
              <a:solidFill>
                <a:srgbClr val="000000"/>
              </a:solidFill>
            </a:endParaRPr>
          </a:p>
          <a:p>
            <a:pPr algn="just"/>
            <a:r>
              <a:rPr lang="en-US" dirty="0">
                <a:solidFill>
                  <a:srgbClr val="000000"/>
                </a:solidFill>
                <a:latin typeface="Consolas" panose="020B0609020204030204" pitchFamily="49" charset="0"/>
              </a:rPr>
              <a:t>        write CHARACTER		(7)</a:t>
            </a:r>
            <a:endParaRPr lang="en-US" dirty="0">
              <a:solidFill>
                <a:srgbClr val="000000"/>
              </a:solidFill>
            </a:endParaRPr>
          </a:p>
          <a:p>
            <a:pPr algn="just"/>
            <a:r>
              <a:rPr lang="en-US" dirty="0">
                <a:solidFill>
                  <a:srgbClr val="000000"/>
                </a:solidFill>
                <a:latin typeface="Consolas" panose="020B0609020204030204" pitchFamily="49" charset="0"/>
              </a:rPr>
              <a:t>        return				(8)</a:t>
            </a:r>
            <a:endParaRPr lang="en-US" dirty="0">
              <a:solidFill>
                <a:srgbClr val="000000"/>
              </a:solidFill>
            </a:endParaRPr>
          </a:p>
          <a:p>
            <a:pPr algn="just"/>
            <a:r>
              <a:rPr lang="en-US" dirty="0">
                <a:solidFill>
                  <a:srgbClr val="000000"/>
                </a:solidFill>
                <a:latin typeface="Consolas" panose="020B0609020204030204" pitchFamily="49" charset="0"/>
              </a:rPr>
              <a:t>    end if 				(9)</a:t>
            </a:r>
            <a:endParaRPr lang="en-US" dirty="0">
              <a:solidFill>
                <a:srgbClr val="000000"/>
              </a:solidFill>
            </a:endParaRPr>
          </a:p>
          <a:p>
            <a:pPr marR="0" algn="just" hangingPunct="0">
              <a:lnSpc>
                <a:spcPct val="110000"/>
              </a:lnSpc>
              <a:spcBef>
                <a:spcPts val="0"/>
              </a:spcBef>
              <a:spcAft>
                <a:spcPts val="600"/>
              </a:spcAf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end function				(10)</a:t>
            </a:r>
            <a:endParaRPr lang="en-US" sz="28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42C3164-1A92-45FD-8639-99DA4F553837}"/>
              </a:ext>
            </a:extLst>
          </p:cNvPr>
          <p:cNvSpPr txBox="1"/>
          <p:nvPr/>
        </p:nvSpPr>
        <p:spPr>
          <a:xfrm>
            <a:off x="6487885" y="2286156"/>
            <a:ext cx="1855123" cy="461665"/>
          </a:xfrm>
          <a:prstGeom prst="rect">
            <a:avLst/>
          </a:prstGeom>
          <a:noFill/>
        </p:spPr>
        <p:txBody>
          <a:bodyPr wrap="none" rtlCol="0">
            <a:spAutoFit/>
          </a:bodyPr>
          <a:lstStyle/>
          <a:p>
            <a:r>
              <a:rPr lang="en-US" sz="2400" dirty="0">
                <a:latin typeface="Myriad Pro" panose="020B0503030403020204" pitchFamily="34" charset="0"/>
              </a:rPr>
              <a:t>computation</a:t>
            </a:r>
          </a:p>
        </p:txBody>
      </p:sp>
      <p:sp>
        <p:nvSpPr>
          <p:cNvPr id="5" name="TextBox 4">
            <a:extLst>
              <a:ext uri="{FF2B5EF4-FFF2-40B4-BE49-F238E27FC236}">
                <a16:creationId xmlns:a16="http://schemas.microsoft.com/office/drawing/2014/main" id="{1C9C7D33-1728-454D-95E3-45D6B802CA7B}"/>
              </a:ext>
            </a:extLst>
          </p:cNvPr>
          <p:cNvSpPr txBox="1"/>
          <p:nvPr/>
        </p:nvSpPr>
        <p:spPr>
          <a:xfrm>
            <a:off x="707572" y="4088754"/>
            <a:ext cx="5203372" cy="2062103"/>
          </a:xfrm>
          <a:prstGeom prst="rect">
            <a:avLst/>
          </a:prstGeom>
          <a:noFill/>
        </p:spPr>
        <p:txBody>
          <a:bodyPr wrap="square" rtlCol="0">
            <a:spAutoFit/>
          </a:bodyPr>
          <a:lstStyle/>
          <a:p>
            <a:r>
              <a:rPr lang="en-US" sz="3200" dirty="0">
                <a:latin typeface="Myriad Pro" panose="020B0503030403020204" pitchFamily="34" charset="0"/>
              </a:rPr>
              <a:t>This is an example of </a:t>
            </a:r>
            <a:r>
              <a:rPr lang="en-US" sz="3200" i="1" dirty="0">
                <a:latin typeface="Myriad Pro" panose="020B0503030403020204" pitchFamily="34" charset="0"/>
              </a:rPr>
              <a:t>head recursion</a:t>
            </a:r>
            <a:r>
              <a:rPr lang="en-US" sz="3200" dirty="0">
                <a:latin typeface="Myriad Pro" panose="020B0503030403020204" pitchFamily="34" charset="0"/>
              </a:rPr>
              <a:t> because the recursion occurs before the computation</a:t>
            </a:r>
          </a:p>
        </p:txBody>
      </p:sp>
      <p:cxnSp>
        <p:nvCxnSpPr>
          <p:cNvPr id="9" name="Straight Arrow Connector 8">
            <a:extLst>
              <a:ext uri="{FF2B5EF4-FFF2-40B4-BE49-F238E27FC236}">
                <a16:creationId xmlns:a16="http://schemas.microsoft.com/office/drawing/2014/main" id="{20D6C8CE-B122-44F7-8834-CBAC11B03909}"/>
              </a:ext>
            </a:extLst>
          </p:cNvPr>
          <p:cNvCxnSpPr>
            <a:stCxn id="7" idx="1"/>
            <a:endCxn id="6" idx="3"/>
          </p:cNvCxnSpPr>
          <p:nvPr/>
        </p:nvCxnSpPr>
        <p:spPr>
          <a:xfrm flipH="1">
            <a:off x="5910943" y="2224602"/>
            <a:ext cx="5769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CE513941-7032-413B-A94A-FEFCF9731366}"/>
              </a:ext>
            </a:extLst>
          </p:cNvPr>
          <p:cNvCxnSpPr>
            <a:cxnSpLocks/>
            <a:stCxn id="4" idx="1"/>
            <a:endCxn id="3" idx="3"/>
          </p:cNvCxnSpPr>
          <p:nvPr/>
        </p:nvCxnSpPr>
        <p:spPr>
          <a:xfrm flipH="1">
            <a:off x="5910943" y="2516989"/>
            <a:ext cx="5769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04232119"/>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3228D6-D594-4907-8908-B39BE33AC58C}">
  <ds:schemaRefs>
    <ds:schemaRef ds:uri="http://schemas.microsoft.com/sharepoint/v3/contenttype/forms"/>
  </ds:schemaRefs>
</ds:datastoreItem>
</file>

<file path=customXml/itemProps2.xml><?xml version="1.0" encoding="utf-8"?>
<ds:datastoreItem xmlns:ds="http://schemas.openxmlformats.org/officeDocument/2006/customXml" ds:itemID="{E36B5C00-A49D-4F91-89B2-E9D01A16B433}">
  <ds:schemaRefs>
    <ds:schemaRef ds:uri="http://purl.org/dc/elements/1.1/"/>
    <ds:schemaRef ds:uri="http://schemas.microsoft.com/office/2006/metadata/properties"/>
    <ds:schemaRef ds:uri="58c44ba5-51a4-40bc-b9f0-9fe2032e2130"/>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CC_theme</Template>
  <TotalTime>389</TotalTime>
  <Words>3024</Words>
  <Application>Microsoft Office PowerPoint</Application>
  <PresentationFormat>Widescreen</PresentationFormat>
  <Paragraphs>283</Paragraphs>
  <Slides>21</Slides>
  <Notes>21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Consolas</vt:lpstr>
      <vt:lpstr>Myriad Pro</vt:lpstr>
      <vt:lpstr>CC_theme</vt:lpstr>
      <vt:lpstr>Recursion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41</cp:revision>
  <dcterms:created xsi:type="dcterms:W3CDTF">2020-02-07T13:53:42Z</dcterms:created>
  <dcterms:modified xsi:type="dcterms:W3CDTF">2020-02-19T01:30:12Z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