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7" r:id="rId5"/>
    <p:sldId id="272" r:id="rId6"/>
    <p:sldId id="274" r:id="rId7"/>
    <p:sldId id="275" r:id="rId8"/>
    <p:sldId id="281" r:id="rId9"/>
    <p:sldId id="276" r:id="rId10"/>
    <p:sldId id="277" r:id="rId11"/>
    <p:sldId id="278" r:id="rId12"/>
    <p:sldId id="282" r:id="rId13"/>
    <p:sldId id="283" r:id="rId14"/>
    <p:sldId id="284" r:id="rId15"/>
    <p:sldId id="285" r:id="rId16"/>
    <p:sldId id="286" r:id="rId17"/>
    <p:sldId id="287" r:id="rId18"/>
    <p:sldId id="288" r:id="rId19"/>
    <p:sldId id="292" r:id="rId20"/>
    <p:sldId id="293" r:id="rId21"/>
    <p:sldId id="294" r:id="rId22"/>
    <p:sldId id="295" r:id="rId23"/>
    <p:sldId id="296" r:id="rId24"/>
    <p:sldId id="297" r:id="rId25"/>
    <p:sldId id="298" r:id="rId26"/>
    <p:sldId id="299"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50" autoAdjust="0"/>
  </p:normalViewPr>
  <p:slideViewPr>
    <p:cSldViewPr snapToGrid="0">
      <p:cViewPr varScale="1">
        <p:scale>
          <a:sx n="80" d="100"/>
          <a:sy n="8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values are then returned to the top level where we compare the maximums from the subarrays and compute our final max value.</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70028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in this case is 76. </a:t>
            </a:r>
          </a:p>
          <a:p>
            <a:endParaRPr lang="en-US" dirty="0"/>
          </a:p>
          <a:p>
            <a:r>
              <a:rPr lang="en-US" dirty="0"/>
              <a:t>Now, lets look at the code that implements our algorithm.</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83991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is set up similar to a simple linear recursive function. We have bases cases – in this case two of them – and a recursive case. </a:t>
            </a:r>
          </a:p>
          <a:p>
            <a:endParaRPr lang="en-US" dirty="0"/>
          </a:p>
          <a:p>
            <a:r>
              <a:rPr lang="en-US" dirty="0"/>
              <a:t>Our first base case is a check to see if we have a single item in our array, which by default means we just need to return the single value we have since it is obviously the maximum.</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79956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base case is added to optimize the performance of our algorithm. If we have two items in our array, we can directly compute the maximum of those two values using a simple comparison and then returning the maximum of the two values.</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5512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neither of our base cases apply, we drop through to our tree recursion case, which is a little more complicated. First, we compute the middle element of our current VALUES array. Once we have done this, we simply call MAX on the first half of the array and then the second half of the array. Eventually both calls to MAX will return the maximum values in their respective </a:t>
            </a:r>
            <a:r>
              <a:rPr lang="en-US" dirty="0" err="1"/>
              <a:t>halfs</a:t>
            </a:r>
            <a:r>
              <a:rPr lang="en-US" dirty="0"/>
              <a:t>. From there, we just perform a simple comparison of the two max values and then return the largest one.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37707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tree of recursive calls that result from call our MAX function on an array with 9 items. </a:t>
            </a:r>
          </a:p>
          <a:p>
            <a:endParaRPr lang="en-US" dirty="0"/>
          </a:p>
          <a:p>
            <a:r>
              <a:rPr lang="en-US" dirty="0"/>
              <a:t>Since we have 9 elements in the array, we need to compute the MIDDLE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27622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call MAX on our subarray from item 1 to 4. For the remainder of this example, we will refer to instances of the MAX function by their start and end index values. In this case, we will refer to this as a call MAX(1, 4) while the initial call was to MAX(1, 9).</a:t>
            </a:r>
          </a:p>
          <a:p>
            <a:endParaRPr lang="en-US" dirty="0"/>
          </a:p>
          <a:p>
            <a:r>
              <a:rPr lang="en-US" dirty="0"/>
              <a:t>Again, it has more than 2 items, so we will need to recursively call MAX again.</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50772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call MAX(1,2), which results in us finally reaching the base case where we have exactly two items in our subarray. As described earlier, we simply compare the two values at this point and return the greater of the two.</a:t>
            </a:r>
          </a:p>
          <a:p>
            <a:endParaRPr lang="en-US" dirty="0"/>
          </a:p>
          <a:p>
            <a:r>
              <a:rPr lang="en-US" dirty="0"/>
              <a:t>Notice that our three looks pretty much like linear recursion at this point. However, we will see our tree start to take shape on the next call.</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3104815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our MAX(1,2) returned a value, we can now proceed with the MAX(3,4). </a:t>
            </a:r>
          </a:p>
          <a:p>
            <a:endParaRPr lang="en-US" dirty="0"/>
          </a:p>
          <a:p>
            <a:r>
              <a:rPr lang="en-US" dirty="0"/>
              <a:t>Again, this is a base case where we have two items in the array. Once again, we simply compare our two values and return the greater of the two.</a:t>
            </a:r>
          </a:p>
          <a:p>
            <a:endParaRPr lang="en-US" dirty="0"/>
          </a:p>
          <a:p>
            <a:r>
              <a:rPr lang="en-US" dirty="0"/>
              <a:t>Once MAX(1,2) and MAX(1,4) return their maximum values, we compare these values and return the larger value to MAX(1,9). Now that we have computed the maximum value in the first half of the array, we can turn our attention to the second half of the array.</a:t>
            </a:r>
          </a:p>
          <a:p>
            <a:endParaRPr lang="en-US" dirty="0"/>
          </a:p>
          <a:p>
            <a:r>
              <a:rPr lang="en-US" dirty="0"/>
              <a:t>And notice how we now begin to see our tree start to appear.</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579161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call to MAX in MAX(1,9) results in a call to MAX(5,9). Since it is not a base, case, we divide the array and make a call to MAX(5,6).</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190241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recursive functions, we often think of a rather simple function that has a single base case and otherwise it calls itself recursively to compute our function. However, this is not the only way to use recursion. </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MAX(5,6) is a base case, so we compute the maximum number and return it to MAX(5,9).</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651123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MAX(5,9) makes another recursive call to MAX(7,9).</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970742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MAX(7,9) is not a base case, so it decomposes the array and makes two calls: MAX(7) and MAX(8,9).</a:t>
            </a:r>
          </a:p>
          <a:p>
            <a:endParaRPr lang="en-US" dirty="0"/>
          </a:p>
          <a:p>
            <a:r>
              <a:rPr lang="en-US" dirty="0"/>
              <a:t>Max(7) is the first base case in our code and it simply returns the value of item 7.</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3551828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Max(8,9) is called and computes the maximum of the two items, which is returned back to MAX(7,9).</a:t>
            </a:r>
          </a:p>
          <a:p>
            <a:endParaRPr lang="en-US" dirty="0"/>
          </a:p>
          <a:p>
            <a:r>
              <a:rPr lang="en-US" dirty="0"/>
              <a:t>MAX(7,9) compares the values returned by MAX(7) and MAX(8,9) and then returns the larger to MAX(5,9).</a:t>
            </a:r>
          </a:p>
          <a:p>
            <a:endParaRPr lang="en-US" dirty="0"/>
          </a:p>
          <a:p>
            <a:r>
              <a:rPr lang="en-US" dirty="0"/>
              <a:t>MAX(5,9) now has its two maximum values it uses to compute the overall maximum for the second half of the array.</a:t>
            </a:r>
          </a:p>
          <a:p>
            <a:endParaRPr lang="en-US" dirty="0"/>
          </a:p>
          <a:p>
            <a:r>
              <a:rPr lang="en-US" dirty="0"/>
              <a:t>When MAX(5,9) returns this values to MAX(1,9), the maximum from the first half of the array is compared to the maximum from the second half of the array to determine the overall maximum value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2488470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looked at a new way to use recursion to solve problems. As you might expect, tree recursion is especially useful when working with data structures that are based on trees. Like linear recursion, tree recursion provides the ability to solve some complex problems in a way that is both elegant and easier </a:t>
            </a:r>
            <a:r>
              <a:rPr lang="en-US" sz="1200" kern="1200">
                <a:solidFill>
                  <a:schemeClr val="tx1"/>
                </a:solidFill>
                <a:effectLst/>
                <a:latin typeface="+mn-lt"/>
                <a:ea typeface="+mn-ea"/>
                <a:cs typeface="+mn-cs"/>
              </a:rPr>
              <a:t>to understand.</a:t>
            </a: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49869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what we think of as recursive functions use “linear recursion”, which includes head and tail recursion. In this video, we will look at what we call “tree recursion” where we can decompose our problem into multiple subproblems and then call our function recursively on the various subproblems, which can lead to very efficient algorithms.</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77519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illustrate tree recursion, we will use a simple recursive function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 which finds the maximum of N elements in an array. However, instead of using linear recursion, we will use tree recursion to break our problem up before solving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decompose the problem by searching for the maximum in the first half of the array and second half of the array. We will recursively </a:t>
            </a:r>
            <a:r>
              <a:rPr lang="en-US" sz="1200" kern="1200" dirty="0" err="1">
                <a:solidFill>
                  <a:schemeClr val="tx1"/>
                </a:solidFill>
                <a:effectLst/>
                <a:latin typeface="+mn-lt"/>
                <a:ea typeface="+mn-ea"/>
                <a:cs typeface="+mn-cs"/>
              </a:rPr>
              <a:t>decomopose</a:t>
            </a:r>
            <a:r>
              <a:rPr lang="en-US" sz="1200" kern="1200" dirty="0">
                <a:solidFill>
                  <a:schemeClr val="tx1"/>
                </a:solidFill>
                <a:effectLst/>
                <a:latin typeface="+mn-lt"/>
                <a:ea typeface="+mn-ea"/>
                <a:cs typeface="+mn-cs"/>
              </a:rPr>
              <a:t> our problem until we get down to either 1 or 2 items in our array where finding the maximum is easy. So, let’s walk through a simple example.</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69909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simply divide the array in 2 and then call the function </a:t>
            </a:r>
            <a:r>
              <a:rPr lang="en-US" i="1" dirty="0"/>
              <a:t>max</a:t>
            </a:r>
            <a:r>
              <a:rPr lang="en-US" i="0" dirty="0"/>
              <a:t> on each half of the array.</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19379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will first check to see if we have reached our base case of 1 or 2 items in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99009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have not reached this state, we will continue to halve the arrays and recursively call max on them.</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402410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to the point where we have an array of only two items, so we compute the maximum of the two items and return it.</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03394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next higher level, we then find the maximum from both of our subarrays doing a simple comparison.</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44467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Tree Recursion</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2" name="Rectangle 11">
            <a:extLst>
              <a:ext uri="{FF2B5EF4-FFF2-40B4-BE49-F238E27FC236}">
                <a16:creationId xmlns:a16="http://schemas.microsoft.com/office/drawing/2014/main" id="{1111EC63-1BED-43F8-B8E3-AC29AA7CD727}"/>
              </a:ext>
            </a:extLst>
          </p:cNvPr>
          <p:cNvSpPr/>
          <p:nvPr/>
        </p:nvSpPr>
        <p:spPr>
          <a:xfrm>
            <a:off x="2076648" y="4041888"/>
            <a:ext cx="418704" cy="369332"/>
          </a:xfrm>
          <a:prstGeom prst="rect">
            <a:avLst/>
          </a:prstGeom>
        </p:spPr>
        <p:txBody>
          <a:bodyPr wrap="none">
            <a:spAutoFit/>
          </a:bodyPr>
          <a:lstStyle/>
          <a:p>
            <a:r>
              <a:rPr lang="en-US" dirty="0"/>
              <a:t>44</a:t>
            </a:r>
          </a:p>
        </p:txBody>
      </p:sp>
      <p:sp>
        <p:nvSpPr>
          <p:cNvPr id="13" name="Rectangle 12">
            <a:extLst>
              <a:ext uri="{FF2B5EF4-FFF2-40B4-BE49-F238E27FC236}">
                <a16:creationId xmlns:a16="http://schemas.microsoft.com/office/drawing/2014/main" id="{EF999CF1-6DA0-47B1-A5E3-A2EF3F84E1C8}"/>
              </a:ext>
            </a:extLst>
          </p:cNvPr>
          <p:cNvSpPr/>
          <p:nvPr/>
        </p:nvSpPr>
        <p:spPr>
          <a:xfrm>
            <a:off x="4193053" y="4028246"/>
            <a:ext cx="418704" cy="369332"/>
          </a:xfrm>
          <a:prstGeom prst="rect">
            <a:avLst/>
          </a:prstGeom>
        </p:spPr>
        <p:txBody>
          <a:bodyPr wrap="none">
            <a:spAutoFit/>
          </a:bodyPr>
          <a:lstStyle/>
          <a:p>
            <a:r>
              <a:rPr lang="en-US" dirty="0"/>
              <a:t>76</a:t>
            </a:r>
          </a:p>
        </p:txBody>
      </p:sp>
    </p:spTree>
    <p:extLst>
      <p:ext uri="{BB962C8B-B14F-4D97-AF65-F5344CB8AC3E}">
        <p14:creationId xmlns:p14="http://schemas.microsoft.com/office/powerpoint/2010/main" val="69221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3" name="Rectangle 12">
            <a:extLst>
              <a:ext uri="{FF2B5EF4-FFF2-40B4-BE49-F238E27FC236}">
                <a16:creationId xmlns:a16="http://schemas.microsoft.com/office/drawing/2014/main" id="{EF999CF1-6DA0-47B1-A5E3-A2EF3F84E1C8}"/>
              </a:ext>
            </a:extLst>
          </p:cNvPr>
          <p:cNvSpPr/>
          <p:nvPr/>
        </p:nvSpPr>
        <p:spPr>
          <a:xfrm>
            <a:off x="3110318" y="3057914"/>
            <a:ext cx="418704" cy="369332"/>
          </a:xfrm>
          <a:prstGeom prst="rect">
            <a:avLst/>
          </a:prstGeom>
        </p:spPr>
        <p:txBody>
          <a:bodyPr wrap="none">
            <a:spAutoFit/>
          </a:bodyPr>
          <a:lstStyle/>
          <a:p>
            <a:r>
              <a:rPr lang="en-US" dirty="0"/>
              <a:t>76</a:t>
            </a:r>
          </a:p>
        </p:txBody>
      </p:sp>
    </p:spTree>
    <p:extLst>
      <p:ext uri="{BB962C8B-B14F-4D97-AF65-F5344CB8AC3E}">
        <p14:creationId xmlns:p14="http://schemas.microsoft.com/office/powerpoint/2010/main" val="384350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AF5376-3F1C-42CA-A9AB-488254A83AC2}"/>
              </a:ext>
            </a:extLst>
          </p:cNvPr>
          <p:cNvSpPr/>
          <p:nvPr/>
        </p:nvSpPr>
        <p:spPr>
          <a:xfrm>
            <a:off x="984222" y="765707"/>
            <a:ext cx="5854149" cy="516834"/>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F425F38-3622-4AD3-A401-39FE524E80FA}"/>
              </a:ext>
            </a:extLst>
          </p:cNvPr>
          <p:cNvSpPr/>
          <p:nvPr/>
        </p:nvSpPr>
        <p:spPr>
          <a:xfrm>
            <a:off x="546902" y="466745"/>
            <a:ext cx="6291469" cy="5016758"/>
          </a:xfrm>
          <a:prstGeom prst="rect">
            <a:avLst/>
          </a:prstGeom>
        </p:spPr>
        <p:txBody>
          <a:bodyPr wrap="square">
            <a:spAutoFit/>
          </a:bodyPr>
          <a:lstStyle/>
          <a:p>
            <a:r>
              <a:rPr lang="it-IT" sz="1600" dirty="0">
                <a:solidFill>
                  <a:srgbClr val="000000"/>
                </a:solidFill>
                <a:latin typeface="Consolas" panose="020B0609020204030204" pitchFamily="49" charset="0"/>
              </a:rPr>
              <a:t>function MAX(VALUES, START, END)</a:t>
            </a:r>
            <a:br>
              <a:rPr lang="it-IT" sz="1600" dirty="0">
                <a:solidFill>
                  <a:srgbClr val="000000"/>
                </a:solidFill>
              </a:rPr>
            </a:br>
            <a:r>
              <a:rPr lang="it-IT" sz="1600" dirty="0">
                <a:solidFill>
                  <a:srgbClr val="000000"/>
                </a:solidFill>
                <a:latin typeface="Consolas" panose="020B0609020204030204" pitchFamily="49" charset="0"/>
              </a:rPr>
              <a:t>    if END – START = 0</a:t>
            </a:r>
            <a:br>
              <a:rPr lang="it-IT" sz="1600" dirty="0">
                <a:solidFill>
                  <a:srgbClr val="000000"/>
                </a:solidFill>
              </a:rPr>
            </a:br>
            <a:r>
              <a:rPr lang="it-IT" sz="1600" dirty="0">
                <a:solidFill>
                  <a:srgbClr val="000000"/>
                </a:solidFill>
                <a:latin typeface="Consolas" panose="020B0609020204030204" pitchFamily="49" charset="0"/>
              </a:rPr>
              <a:t>        return VALUES[START]</a:t>
            </a:r>
            <a:br>
              <a:rPr lang="it-IT" sz="1600" dirty="0">
                <a:solidFill>
                  <a:srgbClr val="000000"/>
                </a:solidFill>
              </a:rPr>
            </a:br>
            <a:r>
              <a:rPr lang="it-IT" sz="1600" dirty="0">
                <a:solidFill>
                  <a:srgbClr val="000000"/>
                </a:solidFill>
                <a:latin typeface="Consolas" panose="020B0609020204030204" pitchFamily="49" charset="0"/>
              </a:rPr>
              <a:t>    else if END – START = 1</a:t>
            </a:r>
            <a:br>
              <a:rPr lang="it-IT" sz="1600" dirty="0">
                <a:solidFill>
                  <a:srgbClr val="000000"/>
                </a:solidFill>
              </a:rPr>
            </a:br>
            <a:r>
              <a:rPr lang="it-IT" sz="1600" dirty="0">
                <a:solidFill>
                  <a:srgbClr val="000000"/>
                </a:solidFill>
                <a:latin typeface="Consolas" panose="020B0609020204030204" pitchFamily="49" charset="0"/>
              </a:rPr>
              <a:t>        if VALUES(START) &gt; VALUES(END)</a:t>
            </a:r>
            <a:endParaRPr lang="en-US" sz="1600" dirty="0">
              <a:solidFill>
                <a:srgbClr val="000000"/>
              </a:solidFill>
            </a:endParaRPr>
          </a:p>
          <a:p>
            <a:r>
              <a:rPr lang="it-IT" sz="1600" dirty="0">
                <a:solidFill>
                  <a:srgbClr val="000000"/>
                </a:solidFill>
                <a:latin typeface="Consolas" panose="020B0609020204030204" pitchFamily="49" charset="0"/>
              </a:rPr>
              <a:t>            return VALUES[START]</a:t>
            </a:r>
            <a:endParaRPr lang="en-US" sz="1600" dirty="0">
              <a:solidFill>
                <a:srgbClr val="000000"/>
              </a:solidFill>
            </a:endParaRPr>
          </a:p>
          <a:p>
            <a:r>
              <a:rPr lang="it-IT" sz="1600" dirty="0">
                <a:solidFill>
                  <a:srgbClr val="000000"/>
                </a:solidFill>
                <a:latin typeface="Consolas" panose="020B0609020204030204" pitchFamily="49" charset="0"/>
              </a:rPr>
              <a:t>        else</a:t>
            </a:r>
            <a:endParaRPr lang="en-US" sz="1600" dirty="0">
              <a:solidFill>
                <a:srgbClr val="000000"/>
              </a:solidFill>
            </a:endParaRPr>
          </a:p>
          <a:p>
            <a:r>
              <a:rPr lang="it-IT" sz="1600" dirty="0">
                <a:solidFill>
                  <a:srgbClr val="000000"/>
                </a:solidFill>
                <a:latin typeface="Consolas" panose="020B0609020204030204" pitchFamily="49" charset="0"/>
              </a:rPr>
              <a:t>            return VALUES[END]</a:t>
            </a:r>
            <a:endParaRPr lang="en-US" sz="1600" dirty="0">
              <a:solidFill>
                <a:srgbClr val="000000"/>
              </a:solidFill>
            </a:endParaRPr>
          </a:p>
          <a:p>
            <a:r>
              <a:rPr lang="it-IT" sz="1600" dirty="0">
                <a:solidFill>
                  <a:srgbClr val="000000"/>
                </a:solidFill>
                <a:latin typeface="Consolas" panose="020B0609020204030204" pitchFamily="49" charset="0"/>
              </a:rPr>
              <a:t>        end if</a:t>
            </a:r>
            <a:endParaRPr lang="en-US" sz="1600" dirty="0">
              <a:solidFill>
                <a:srgbClr val="000000"/>
              </a:solidFill>
            </a:endParaRPr>
          </a:p>
          <a:p>
            <a:r>
              <a:rPr lang="it-IT" sz="1600" dirty="0">
                <a:solidFill>
                  <a:srgbClr val="000000"/>
                </a:solidFill>
                <a:latin typeface="Consolas" panose="020B0609020204030204" pitchFamily="49" charset="0"/>
              </a:rPr>
              <a:t>    else</a:t>
            </a:r>
            <a:endParaRPr lang="en-US" sz="1600" dirty="0">
              <a:solidFill>
                <a:srgbClr val="000000"/>
              </a:solidFill>
            </a:endParaRPr>
          </a:p>
          <a:p>
            <a:r>
              <a:rPr lang="it-IT"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MIDDLE = ROUND((END – START) / 2) </a:t>
            </a:r>
            <a:br>
              <a:rPr lang="it-IT" sz="1600" dirty="0">
                <a:solidFill>
                  <a:srgbClr val="000000"/>
                </a:solidFill>
              </a:rPr>
            </a:br>
            <a:r>
              <a:rPr lang="it-IT" sz="1600" dirty="0">
                <a:solidFill>
                  <a:srgbClr val="000000"/>
                </a:solidFill>
                <a:latin typeface="Consolas" panose="020B0609020204030204" pitchFamily="49" charset="0"/>
              </a:rPr>
              <a:t>        MAX1 = MAX(VALUES, START, START + MIDDLE – 1)</a:t>
            </a:r>
            <a:br>
              <a:rPr lang="it-IT" sz="1600" dirty="0">
                <a:solidFill>
                  <a:srgbClr val="000000"/>
                </a:solidFill>
              </a:rPr>
            </a:br>
            <a:r>
              <a:rPr lang="it-IT" sz="1600" dirty="0">
                <a:solidFill>
                  <a:srgbClr val="000000"/>
                </a:solidFill>
                <a:latin typeface="Consolas" panose="020B0609020204030204" pitchFamily="49" charset="0"/>
              </a:rPr>
              <a:t>        MAX2 = MAX(VALUES, START + MIDDLE, END)</a:t>
            </a:r>
            <a:br>
              <a:rPr lang="it-IT" sz="1600" dirty="0">
                <a:solidFill>
                  <a:srgbClr val="000000"/>
                </a:solidFill>
              </a:rPr>
            </a:br>
            <a:r>
              <a:rPr lang="it-IT" sz="1600" dirty="0">
                <a:solidFill>
                  <a:srgbClr val="000000"/>
                </a:solidFill>
                <a:latin typeface="Consolas" panose="020B0609020204030204" pitchFamily="49" charset="0"/>
              </a:rPr>
              <a:t>        if MAX1 &gt; MAX2</a:t>
            </a:r>
            <a:br>
              <a:rPr lang="it-IT" sz="1600" dirty="0">
                <a:solidFill>
                  <a:srgbClr val="000000"/>
                </a:solidFill>
              </a:rPr>
            </a:br>
            <a:r>
              <a:rPr lang="it-IT" sz="1600" dirty="0">
                <a:solidFill>
                  <a:srgbClr val="000000"/>
                </a:solidFill>
                <a:latin typeface="Consolas" panose="020B0609020204030204" pitchFamily="49" charset="0"/>
              </a:rPr>
              <a:t>            return MAX1</a:t>
            </a:r>
            <a:br>
              <a:rPr lang="it-IT" sz="1600" dirty="0">
                <a:solidFill>
                  <a:srgbClr val="000000"/>
                </a:solidFill>
              </a:rPr>
            </a:br>
            <a:r>
              <a:rPr lang="it-IT" sz="1600" dirty="0">
                <a:solidFill>
                  <a:srgbClr val="000000"/>
                </a:solidFill>
                <a:latin typeface="Consolas" panose="020B0609020204030204" pitchFamily="49" charset="0"/>
              </a:rPr>
              <a:t>        else</a:t>
            </a:r>
            <a:br>
              <a:rPr lang="it-IT" sz="1600" dirty="0">
                <a:solidFill>
                  <a:srgbClr val="000000"/>
                </a:solidFill>
              </a:rPr>
            </a:br>
            <a:r>
              <a:rPr lang="it-IT" sz="1600" dirty="0">
                <a:solidFill>
                  <a:srgbClr val="000000"/>
                </a:solidFill>
                <a:latin typeface="Consolas" panose="020B0609020204030204" pitchFamily="49" charset="0"/>
              </a:rPr>
              <a:t>            return MAX2</a:t>
            </a:r>
            <a:endParaRPr lang="en-US" sz="1600" dirty="0">
              <a:solidFill>
                <a:srgbClr val="000000"/>
              </a:solidFill>
            </a:endParaRPr>
          </a:p>
          <a:p>
            <a:r>
              <a:rPr lang="it-IT" sz="1600" dirty="0">
                <a:solidFill>
                  <a:srgbClr val="000000"/>
                </a:solidFill>
                <a:latin typeface="Consolas" panose="020B0609020204030204" pitchFamily="49" charset="0"/>
              </a:rPr>
              <a:t>        end if</a:t>
            </a:r>
            <a:br>
              <a:rPr lang="it-IT" sz="1600" dirty="0">
                <a:solidFill>
                  <a:srgbClr val="000000"/>
                </a:solidFill>
              </a:rPr>
            </a:br>
            <a:r>
              <a:rPr lang="it-IT" sz="1600" dirty="0">
                <a:solidFill>
                  <a:srgbClr val="000000"/>
                </a:solidFill>
                <a:latin typeface="Consolas" panose="020B0609020204030204" pitchFamily="49" charset="0"/>
              </a:rPr>
              <a:t>    end if</a:t>
            </a:r>
            <a:br>
              <a:rPr lang="it-IT" sz="1600" dirty="0">
                <a:solidFill>
                  <a:srgbClr val="000000"/>
                </a:solidFill>
              </a:rPr>
            </a:br>
            <a:r>
              <a:rPr lang="it-IT" sz="1600" dirty="0">
                <a:solidFill>
                  <a:srgbClr val="000000"/>
                </a:solidFill>
                <a:latin typeface="Consolas" panose="020B0609020204030204" pitchFamily="49" charset="0"/>
              </a:rPr>
              <a:t>end function</a:t>
            </a:r>
            <a:endParaRPr lang="en-US" sz="1600" dirty="0">
              <a:solidFill>
                <a:srgbClr val="000000"/>
              </a:solidFill>
              <a:effectLst/>
            </a:endParaRPr>
          </a:p>
        </p:txBody>
      </p:sp>
      <p:sp>
        <p:nvSpPr>
          <p:cNvPr id="4" name="TextBox 3">
            <a:extLst>
              <a:ext uri="{FF2B5EF4-FFF2-40B4-BE49-F238E27FC236}">
                <a16:creationId xmlns:a16="http://schemas.microsoft.com/office/drawing/2014/main" id="{E8A228A7-9222-4CA4-A089-6C0F5D0DC12B}"/>
              </a:ext>
            </a:extLst>
          </p:cNvPr>
          <p:cNvSpPr txBox="1"/>
          <p:nvPr/>
        </p:nvSpPr>
        <p:spPr>
          <a:xfrm>
            <a:off x="5400136" y="824069"/>
            <a:ext cx="1391728" cy="400110"/>
          </a:xfrm>
          <a:prstGeom prst="rect">
            <a:avLst/>
          </a:prstGeom>
          <a:noFill/>
        </p:spPr>
        <p:txBody>
          <a:bodyPr wrap="none" rtlCol="0">
            <a:spAutoFit/>
          </a:bodyPr>
          <a:lstStyle/>
          <a:p>
            <a:r>
              <a:rPr lang="en-US" sz="2000" dirty="0">
                <a:latin typeface="Myriad Pro" panose="020B0503030403020204" pitchFamily="34" charset="0"/>
              </a:rPr>
              <a:t>base case 1</a:t>
            </a:r>
          </a:p>
        </p:txBody>
      </p:sp>
    </p:spTree>
    <p:extLst>
      <p:ext uri="{BB962C8B-B14F-4D97-AF65-F5344CB8AC3E}">
        <p14:creationId xmlns:p14="http://schemas.microsoft.com/office/powerpoint/2010/main" val="279500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AF5376-3F1C-42CA-A9AB-488254A83AC2}"/>
              </a:ext>
            </a:extLst>
          </p:cNvPr>
          <p:cNvSpPr/>
          <p:nvPr/>
        </p:nvSpPr>
        <p:spPr>
          <a:xfrm>
            <a:off x="984222" y="1242784"/>
            <a:ext cx="5854149" cy="1480537"/>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F425F38-3622-4AD3-A401-39FE524E80FA}"/>
              </a:ext>
            </a:extLst>
          </p:cNvPr>
          <p:cNvSpPr/>
          <p:nvPr/>
        </p:nvSpPr>
        <p:spPr>
          <a:xfrm>
            <a:off x="546902" y="466745"/>
            <a:ext cx="6291469" cy="5016758"/>
          </a:xfrm>
          <a:prstGeom prst="rect">
            <a:avLst/>
          </a:prstGeom>
        </p:spPr>
        <p:txBody>
          <a:bodyPr wrap="square">
            <a:spAutoFit/>
          </a:bodyPr>
          <a:lstStyle/>
          <a:p>
            <a:r>
              <a:rPr lang="it-IT" sz="1600" dirty="0">
                <a:solidFill>
                  <a:srgbClr val="000000"/>
                </a:solidFill>
                <a:latin typeface="Consolas" panose="020B0609020204030204" pitchFamily="49" charset="0"/>
              </a:rPr>
              <a:t>function MAX(VALUES, START, END)</a:t>
            </a:r>
            <a:br>
              <a:rPr lang="it-IT" sz="1600" dirty="0">
                <a:solidFill>
                  <a:srgbClr val="000000"/>
                </a:solidFill>
              </a:rPr>
            </a:br>
            <a:r>
              <a:rPr lang="it-IT" sz="1600" dirty="0">
                <a:solidFill>
                  <a:srgbClr val="000000"/>
                </a:solidFill>
                <a:latin typeface="Consolas" panose="020B0609020204030204" pitchFamily="49" charset="0"/>
              </a:rPr>
              <a:t>    if END – START = 0</a:t>
            </a:r>
            <a:br>
              <a:rPr lang="it-IT" sz="1600" dirty="0">
                <a:solidFill>
                  <a:srgbClr val="000000"/>
                </a:solidFill>
              </a:rPr>
            </a:br>
            <a:r>
              <a:rPr lang="it-IT" sz="1600" dirty="0">
                <a:solidFill>
                  <a:srgbClr val="000000"/>
                </a:solidFill>
                <a:latin typeface="Consolas" panose="020B0609020204030204" pitchFamily="49" charset="0"/>
              </a:rPr>
              <a:t>        return VALUES[START]</a:t>
            </a:r>
            <a:br>
              <a:rPr lang="it-IT" sz="1600" dirty="0">
                <a:solidFill>
                  <a:srgbClr val="000000"/>
                </a:solidFill>
              </a:rPr>
            </a:br>
            <a:r>
              <a:rPr lang="it-IT" sz="1600" dirty="0">
                <a:solidFill>
                  <a:srgbClr val="000000"/>
                </a:solidFill>
                <a:latin typeface="Consolas" panose="020B0609020204030204" pitchFamily="49" charset="0"/>
              </a:rPr>
              <a:t>    else if END – START = 1</a:t>
            </a:r>
            <a:br>
              <a:rPr lang="it-IT" sz="1600" dirty="0">
                <a:solidFill>
                  <a:srgbClr val="000000"/>
                </a:solidFill>
              </a:rPr>
            </a:br>
            <a:r>
              <a:rPr lang="it-IT" sz="1600" dirty="0">
                <a:solidFill>
                  <a:srgbClr val="000000"/>
                </a:solidFill>
                <a:latin typeface="Consolas" panose="020B0609020204030204" pitchFamily="49" charset="0"/>
              </a:rPr>
              <a:t>        if VALUES(START) &gt; VALUES(END)</a:t>
            </a:r>
            <a:endParaRPr lang="en-US" sz="1600" dirty="0">
              <a:solidFill>
                <a:srgbClr val="000000"/>
              </a:solidFill>
            </a:endParaRPr>
          </a:p>
          <a:p>
            <a:r>
              <a:rPr lang="it-IT" sz="1600" dirty="0">
                <a:solidFill>
                  <a:srgbClr val="000000"/>
                </a:solidFill>
                <a:latin typeface="Consolas" panose="020B0609020204030204" pitchFamily="49" charset="0"/>
              </a:rPr>
              <a:t>            return VALUES[START]</a:t>
            </a:r>
            <a:endParaRPr lang="en-US" sz="1600" dirty="0">
              <a:solidFill>
                <a:srgbClr val="000000"/>
              </a:solidFill>
            </a:endParaRPr>
          </a:p>
          <a:p>
            <a:r>
              <a:rPr lang="it-IT" sz="1600" dirty="0">
                <a:solidFill>
                  <a:srgbClr val="000000"/>
                </a:solidFill>
                <a:latin typeface="Consolas" panose="020B0609020204030204" pitchFamily="49" charset="0"/>
              </a:rPr>
              <a:t>        else</a:t>
            </a:r>
            <a:endParaRPr lang="en-US" sz="1600" dirty="0">
              <a:solidFill>
                <a:srgbClr val="000000"/>
              </a:solidFill>
            </a:endParaRPr>
          </a:p>
          <a:p>
            <a:r>
              <a:rPr lang="it-IT" sz="1600" dirty="0">
                <a:solidFill>
                  <a:srgbClr val="000000"/>
                </a:solidFill>
                <a:latin typeface="Consolas" panose="020B0609020204030204" pitchFamily="49" charset="0"/>
              </a:rPr>
              <a:t>            return VALUES[END]</a:t>
            </a:r>
            <a:endParaRPr lang="en-US" sz="1600" dirty="0">
              <a:solidFill>
                <a:srgbClr val="000000"/>
              </a:solidFill>
            </a:endParaRPr>
          </a:p>
          <a:p>
            <a:r>
              <a:rPr lang="it-IT" sz="1600" dirty="0">
                <a:solidFill>
                  <a:srgbClr val="000000"/>
                </a:solidFill>
                <a:latin typeface="Consolas" panose="020B0609020204030204" pitchFamily="49" charset="0"/>
              </a:rPr>
              <a:t>        end if</a:t>
            </a:r>
            <a:endParaRPr lang="en-US" sz="1600" dirty="0">
              <a:solidFill>
                <a:srgbClr val="000000"/>
              </a:solidFill>
            </a:endParaRPr>
          </a:p>
          <a:p>
            <a:r>
              <a:rPr lang="it-IT" sz="1600" dirty="0">
                <a:solidFill>
                  <a:srgbClr val="000000"/>
                </a:solidFill>
                <a:latin typeface="Consolas" panose="020B0609020204030204" pitchFamily="49" charset="0"/>
              </a:rPr>
              <a:t>    else</a:t>
            </a:r>
            <a:endParaRPr lang="en-US" sz="1600" dirty="0">
              <a:solidFill>
                <a:srgbClr val="000000"/>
              </a:solidFill>
            </a:endParaRPr>
          </a:p>
          <a:p>
            <a:r>
              <a:rPr lang="it-IT"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MIDDLE = ROUND((END – START) / 2) </a:t>
            </a:r>
            <a:br>
              <a:rPr lang="it-IT" sz="1600" dirty="0">
                <a:solidFill>
                  <a:srgbClr val="000000"/>
                </a:solidFill>
              </a:rPr>
            </a:br>
            <a:r>
              <a:rPr lang="it-IT" sz="1600" dirty="0">
                <a:solidFill>
                  <a:srgbClr val="000000"/>
                </a:solidFill>
                <a:latin typeface="Consolas" panose="020B0609020204030204" pitchFamily="49" charset="0"/>
              </a:rPr>
              <a:t>        MAX1 = MAX(VALUES, START, START + MIDDLE – 1)</a:t>
            </a:r>
            <a:br>
              <a:rPr lang="it-IT" sz="1600" dirty="0">
                <a:solidFill>
                  <a:srgbClr val="000000"/>
                </a:solidFill>
              </a:rPr>
            </a:br>
            <a:r>
              <a:rPr lang="it-IT" sz="1600" dirty="0">
                <a:solidFill>
                  <a:srgbClr val="000000"/>
                </a:solidFill>
                <a:latin typeface="Consolas" panose="020B0609020204030204" pitchFamily="49" charset="0"/>
              </a:rPr>
              <a:t>        MAX2 = MAX(VALUES, START + MIDDLE, END)</a:t>
            </a:r>
            <a:br>
              <a:rPr lang="it-IT" sz="1600" dirty="0">
                <a:solidFill>
                  <a:srgbClr val="000000"/>
                </a:solidFill>
              </a:rPr>
            </a:br>
            <a:r>
              <a:rPr lang="it-IT" sz="1600" dirty="0">
                <a:solidFill>
                  <a:srgbClr val="000000"/>
                </a:solidFill>
                <a:latin typeface="Consolas" panose="020B0609020204030204" pitchFamily="49" charset="0"/>
              </a:rPr>
              <a:t>        if MAX1 &gt; MAX2</a:t>
            </a:r>
            <a:br>
              <a:rPr lang="it-IT" sz="1600" dirty="0">
                <a:solidFill>
                  <a:srgbClr val="000000"/>
                </a:solidFill>
              </a:rPr>
            </a:br>
            <a:r>
              <a:rPr lang="it-IT" sz="1600" dirty="0">
                <a:solidFill>
                  <a:srgbClr val="000000"/>
                </a:solidFill>
                <a:latin typeface="Consolas" panose="020B0609020204030204" pitchFamily="49" charset="0"/>
              </a:rPr>
              <a:t>            return MAX1</a:t>
            </a:r>
            <a:br>
              <a:rPr lang="it-IT" sz="1600" dirty="0">
                <a:solidFill>
                  <a:srgbClr val="000000"/>
                </a:solidFill>
              </a:rPr>
            </a:br>
            <a:r>
              <a:rPr lang="it-IT" sz="1600" dirty="0">
                <a:solidFill>
                  <a:srgbClr val="000000"/>
                </a:solidFill>
                <a:latin typeface="Consolas" panose="020B0609020204030204" pitchFamily="49" charset="0"/>
              </a:rPr>
              <a:t>        else</a:t>
            </a:r>
            <a:br>
              <a:rPr lang="it-IT" sz="1600" dirty="0">
                <a:solidFill>
                  <a:srgbClr val="000000"/>
                </a:solidFill>
              </a:rPr>
            </a:br>
            <a:r>
              <a:rPr lang="it-IT" sz="1600" dirty="0">
                <a:solidFill>
                  <a:srgbClr val="000000"/>
                </a:solidFill>
                <a:latin typeface="Consolas" panose="020B0609020204030204" pitchFamily="49" charset="0"/>
              </a:rPr>
              <a:t>            return MAX2</a:t>
            </a:r>
            <a:endParaRPr lang="en-US" sz="1600" dirty="0">
              <a:solidFill>
                <a:srgbClr val="000000"/>
              </a:solidFill>
            </a:endParaRPr>
          </a:p>
          <a:p>
            <a:r>
              <a:rPr lang="it-IT" sz="1600" dirty="0">
                <a:solidFill>
                  <a:srgbClr val="000000"/>
                </a:solidFill>
                <a:latin typeface="Consolas" panose="020B0609020204030204" pitchFamily="49" charset="0"/>
              </a:rPr>
              <a:t>        end if</a:t>
            </a:r>
            <a:br>
              <a:rPr lang="it-IT" sz="1600" dirty="0">
                <a:solidFill>
                  <a:srgbClr val="000000"/>
                </a:solidFill>
              </a:rPr>
            </a:br>
            <a:r>
              <a:rPr lang="it-IT" sz="1600" dirty="0">
                <a:solidFill>
                  <a:srgbClr val="000000"/>
                </a:solidFill>
                <a:latin typeface="Consolas" panose="020B0609020204030204" pitchFamily="49" charset="0"/>
              </a:rPr>
              <a:t>    end if</a:t>
            </a:r>
            <a:br>
              <a:rPr lang="it-IT" sz="1600" dirty="0">
                <a:solidFill>
                  <a:srgbClr val="000000"/>
                </a:solidFill>
              </a:rPr>
            </a:br>
            <a:r>
              <a:rPr lang="it-IT" sz="1600" dirty="0">
                <a:solidFill>
                  <a:srgbClr val="000000"/>
                </a:solidFill>
                <a:latin typeface="Consolas" panose="020B0609020204030204" pitchFamily="49" charset="0"/>
              </a:rPr>
              <a:t>end function</a:t>
            </a:r>
            <a:endParaRPr lang="en-US" sz="1600" dirty="0">
              <a:solidFill>
                <a:srgbClr val="000000"/>
              </a:solidFill>
              <a:effectLst/>
            </a:endParaRPr>
          </a:p>
        </p:txBody>
      </p:sp>
      <p:sp>
        <p:nvSpPr>
          <p:cNvPr id="4" name="TextBox 3">
            <a:extLst>
              <a:ext uri="{FF2B5EF4-FFF2-40B4-BE49-F238E27FC236}">
                <a16:creationId xmlns:a16="http://schemas.microsoft.com/office/drawing/2014/main" id="{E8A228A7-9222-4CA4-A089-6C0F5D0DC12B}"/>
              </a:ext>
            </a:extLst>
          </p:cNvPr>
          <p:cNvSpPr txBox="1"/>
          <p:nvPr/>
        </p:nvSpPr>
        <p:spPr>
          <a:xfrm>
            <a:off x="5337561" y="1650289"/>
            <a:ext cx="1863381" cy="400110"/>
          </a:xfrm>
          <a:prstGeom prst="rect">
            <a:avLst/>
          </a:prstGeom>
          <a:noFill/>
        </p:spPr>
        <p:txBody>
          <a:bodyPr wrap="square" rtlCol="0">
            <a:spAutoFit/>
          </a:bodyPr>
          <a:lstStyle/>
          <a:p>
            <a:r>
              <a:rPr lang="en-US" sz="2000" dirty="0">
                <a:latin typeface="Myriad Pro" panose="020B0503030403020204" pitchFamily="34" charset="0"/>
              </a:rPr>
              <a:t>base case 2</a:t>
            </a:r>
          </a:p>
        </p:txBody>
      </p:sp>
    </p:spTree>
    <p:extLst>
      <p:ext uri="{BB962C8B-B14F-4D97-AF65-F5344CB8AC3E}">
        <p14:creationId xmlns:p14="http://schemas.microsoft.com/office/powerpoint/2010/main" val="131969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AF5376-3F1C-42CA-A9AB-488254A83AC2}"/>
              </a:ext>
            </a:extLst>
          </p:cNvPr>
          <p:cNvSpPr/>
          <p:nvPr/>
        </p:nvSpPr>
        <p:spPr>
          <a:xfrm>
            <a:off x="984222" y="2688731"/>
            <a:ext cx="5665056" cy="2469678"/>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F425F38-3622-4AD3-A401-39FE524E80FA}"/>
              </a:ext>
            </a:extLst>
          </p:cNvPr>
          <p:cNvSpPr/>
          <p:nvPr/>
        </p:nvSpPr>
        <p:spPr>
          <a:xfrm>
            <a:off x="546902" y="466745"/>
            <a:ext cx="6291469" cy="5016758"/>
          </a:xfrm>
          <a:prstGeom prst="rect">
            <a:avLst/>
          </a:prstGeom>
        </p:spPr>
        <p:txBody>
          <a:bodyPr wrap="square">
            <a:spAutoFit/>
          </a:bodyPr>
          <a:lstStyle/>
          <a:p>
            <a:r>
              <a:rPr lang="it-IT" sz="1600" dirty="0">
                <a:solidFill>
                  <a:srgbClr val="000000"/>
                </a:solidFill>
                <a:latin typeface="Consolas" panose="020B0609020204030204" pitchFamily="49" charset="0"/>
              </a:rPr>
              <a:t>function MAX(VALUES, START, END)</a:t>
            </a:r>
            <a:br>
              <a:rPr lang="it-IT" sz="1600" dirty="0">
                <a:solidFill>
                  <a:srgbClr val="000000"/>
                </a:solidFill>
              </a:rPr>
            </a:br>
            <a:r>
              <a:rPr lang="it-IT" sz="1600" dirty="0">
                <a:solidFill>
                  <a:srgbClr val="000000"/>
                </a:solidFill>
                <a:latin typeface="Consolas" panose="020B0609020204030204" pitchFamily="49" charset="0"/>
              </a:rPr>
              <a:t>    if END – START = 0</a:t>
            </a:r>
            <a:br>
              <a:rPr lang="it-IT" sz="1600" dirty="0">
                <a:solidFill>
                  <a:srgbClr val="000000"/>
                </a:solidFill>
              </a:rPr>
            </a:br>
            <a:r>
              <a:rPr lang="it-IT" sz="1600" dirty="0">
                <a:solidFill>
                  <a:srgbClr val="000000"/>
                </a:solidFill>
                <a:latin typeface="Consolas" panose="020B0609020204030204" pitchFamily="49" charset="0"/>
              </a:rPr>
              <a:t>        return VALUES[START]</a:t>
            </a:r>
            <a:br>
              <a:rPr lang="it-IT" sz="1600" dirty="0">
                <a:solidFill>
                  <a:srgbClr val="000000"/>
                </a:solidFill>
              </a:rPr>
            </a:br>
            <a:r>
              <a:rPr lang="it-IT" sz="1600" dirty="0">
                <a:solidFill>
                  <a:srgbClr val="000000"/>
                </a:solidFill>
                <a:latin typeface="Consolas" panose="020B0609020204030204" pitchFamily="49" charset="0"/>
              </a:rPr>
              <a:t>    else if END – START = 1</a:t>
            </a:r>
            <a:br>
              <a:rPr lang="it-IT" sz="1600" dirty="0">
                <a:solidFill>
                  <a:srgbClr val="000000"/>
                </a:solidFill>
              </a:rPr>
            </a:br>
            <a:r>
              <a:rPr lang="it-IT" sz="1600" dirty="0">
                <a:solidFill>
                  <a:srgbClr val="000000"/>
                </a:solidFill>
                <a:latin typeface="Consolas" panose="020B0609020204030204" pitchFamily="49" charset="0"/>
              </a:rPr>
              <a:t>        if VALUES(START) &gt; VALUES(END)</a:t>
            </a:r>
            <a:endParaRPr lang="en-US" sz="1600" dirty="0">
              <a:solidFill>
                <a:srgbClr val="000000"/>
              </a:solidFill>
            </a:endParaRPr>
          </a:p>
          <a:p>
            <a:r>
              <a:rPr lang="it-IT" sz="1600" dirty="0">
                <a:solidFill>
                  <a:srgbClr val="000000"/>
                </a:solidFill>
                <a:latin typeface="Consolas" panose="020B0609020204030204" pitchFamily="49" charset="0"/>
              </a:rPr>
              <a:t>            return VALUES[START]</a:t>
            </a:r>
            <a:endParaRPr lang="en-US" sz="1600" dirty="0">
              <a:solidFill>
                <a:srgbClr val="000000"/>
              </a:solidFill>
            </a:endParaRPr>
          </a:p>
          <a:p>
            <a:r>
              <a:rPr lang="it-IT" sz="1600" dirty="0">
                <a:solidFill>
                  <a:srgbClr val="000000"/>
                </a:solidFill>
                <a:latin typeface="Consolas" panose="020B0609020204030204" pitchFamily="49" charset="0"/>
              </a:rPr>
              <a:t>        else</a:t>
            </a:r>
            <a:endParaRPr lang="en-US" sz="1600" dirty="0">
              <a:solidFill>
                <a:srgbClr val="000000"/>
              </a:solidFill>
            </a:endParaRPr>
          </a:p>
          <a:p>
            <a:r>
              <a:rPr lang="it-IT" sz="1600" dirty="0">
                <a:solidFill>
                  <a:srgbClr val="000000"/>
                </a:solidFill>
                <a:latin typeface="Consolas" panose="020B0609020204030204" pitchFamily="49" charset="0"/>
              </a:rPr>
              <a:t>            return VALUES[END]</a:t>
            </a:r>
            <a:endParaRPr lang="en-US" sz="1600" dirty="0">
              <a:solidFill>
                <a:srgbClr val="000000"/>
              </a:solidFill>
            </a:endParaRPr>
          </a:p>
          <a:p>
            <a:r>
              <a:rPr lang="it-IT" sz="1600" dirty="0">
                <a:solidFill>
                  <a:srgbClr val="000000"/>
                </a:solidFill>
                <a:latin typeface="Consolas" panose="020B0609020204030204" pitchFamily="49" charset="0"/>
              </a:rPr>
              <a:t>        end if</a:t>
            </a:r>
            <a:endParaRPr lang="en-US" sz="1600" dirty="0">
              <a:solidFill>
                <a:srgbClr val="000000"/>
              </a:solidFill>
            </a:endParaRPr>
          </a:p>
          <a:p>
            <a:r>
              <a:rPr lang="it-IT" sz="1600" dirty="0">
                <a:solidFill>
                  <a:srgbClr val="000000"/>
                </a:solidFill>
                <a:latin typeface="Consolas" panose="020B0609020204030204" pitchFamily="49" charset="0"/>
              </a:rPr>
              <a:t>    else</a:t>
            </a:r>
            <a:endParaRPr lang="en-US" sz="1600" dirty="0">
              <a:solidFill>
                <a:srgbClr val="000000"/>
              </a:solidFill>
            </a:endParaRPr>
          </a:p>
          <a:p>
            <a:r>
              <a:rPr lang="it-IT"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MIDDLE = ROUND((END – START) / 2) </a:t>
            </a:r>
            <a:br>
              <a:rPr lang="it-IT" sz="1600" dirty="0">
                <a:solidFill>
                  <a:srgbClr val="000000"/>
                </a:solidFill>
              </a:rPr>
            </a:br>
            <a:r>
              <a:rPr lang="it-IT" sz="1600" dirty="0">
                <a:solidFill>
                  <a:srgbClr val="000000"/>
                </a:solidFill>
                <a:latin typeface="Consolas" panose="020B0609020204030204" pitchFamily="49" charset="0"/>
              </a:rPr>
              <a:t>        MAX1 = MAX(VALUES, START, START + MIDDLE – 1)</a:t>
            </a:r>
            <a:br>
              <a:rPr lang="it-IT" sz="1600" dirty="0">
                <a:solidFill>
                  <a:srgbClr val="000000"/>
                </a:solidFill>
              </a:rPr>
            </a:br>
            <a:r>
              <a:rPr lang="it-IT" sz="1600" dirty="0">
                <a:solidFill>
                  <a:srgbClr val="000000"/>
                </a:solidFill>
                <a:latin typeface="Consolas" panose="020B0609020204030204" pitchFamily="49" charset="0"/>
              </a:rPr>
              <a:t>        MAX2 = MAX(VALUES, START + MIDDLE, END)</a:t>
            </a:r>
            <a:br>
              <a:rPr lang="it-IT" sz="1600" dirty="0">
                <a:solidFill>
                  <a:srgbClr val="000000"/>
                </a:solidFill>
              </a:rPr>
            </a:br>
            <a:r>
              <a:rPr lang="it-IT" sz="1600" dirty="0">
                <a:solidFill>
                  <a:srgbClr val="000000"/>
                </a:solidFill>
                <a:latin typeface="Consolas" panose="020B0609020204030204" pitchFamily="49" charset="0"/>
              </a:rPr>
              <a:t>        if MAX1 &gt; MAX2</a:t>
            </a:r>
            <a:br>
              <a:rPr lang="it-IT" sz="1600" dirty="0">
                <a:solidFill>
                  <a:srgbClr val="000000"/>
                </a:solidFill>
              </a:rPr>
            </a:br>
            <a:r>
              <a:rPr lang="it-IT" sz="1600" dirty="0">
                <a:solidFill>
                  <a:srgbClr val="000000"/>
                </a:solidFill>
                <a:latin typeface="Consolas" panose="020B0609020204030204" pitchFamily="49" charset="0"/>
              </a:rPr>
              <a:t>            return MAX1</a:t>
            </a:r>
            <a:br>
              <a:rPr lang="it-IT" sz="1600" dirty="0">
                <a:solidFill>
                  <a:srgbClr val="000000"/>
                </a:solidFill>
              </a:rPr>
            </a:br>
            <a:r>
              <a:rPr lang="it-IT" sz="1600" dirty="0">
                <a:solidFill>
                  <a:srgbClr val="000000"/>
                </a:solidFill>
                <a:latin typeface="Consolas" panose="020B0609020204030204" pitchFamily="49" charset="0"/>
              </a:rPr>
              <a:t>        else</a:t>
            </a:r>
            <a:br>
              <a:rPr lang="it-IT" sz="1600" dirty="0">
                <a:solidFill>
                  <a:srgbClr val="000000"/>
                </a:solidFill>
              </a:rPr>
            </a:br>
            <a:r>
              <a:rPr lang="it-IT" sz="1600" dirty="0">
                <a:solidFill>
                  <a:srgbClr val="000000"/>
                </a:solidFill>
                <a:latin typeface="Consolas" panose="020B0609020204030204" pitchFamily="49" charset="0"/>
              </a:rPr>
              <a:t>            return MAX2</a:t>
            </a:r>
            <a:endParaRPr lang="en-US" sz="1600" dirty="0">
              <a:solidFill>
                <a:srgbClr val="000000"/>
              </a:solidFill>
            </a:endParaRPr>
          </a:p>
          <a:p>
            <a:r>
              <a:rPr lang="it-IT" sz="1600" dirty="0">
                <a:solidFill>
                  <a:srgbClr val="000000"/>
                </a:solidFill>
                <a:latin typeface="Consolas" panose="020B0609020204030204" pitchFamily="49" charset="0"/>
              </a:rPr>
              <a:t>        end if</a:t>
            </a:r>
            <a:br>
              <a:rPr lang="it-IT" sz="1600" dirty="0">
                <a:solidFill>
                  <a:srgbClr val="000000"/>
                </a:solidFill>
              </a:rPr>
            </a:br>
            <a:r>
              <a:rPr lang="it-IT" sz="1600" dirty="0">
                <a:solidFill>
                  <a:srgbClr val="000000"/>
                </a:solidFill>
                <a:latin typeface="Consolas" panose="020B0609020204030204" pitchFamily="49" charset="0"/>
              </a:rPr>
              <a:t>    end if</a:t>
            </a:r>
            <a:br>
              <a:rPr lang="it-IT" sz="1600" dirty="0">
                <a:solidFill>
                  <a:srgbClr val="000000"/>
                </a:solidFill>
              </a:rPr>
            </a:br>
            <a:r>
              <a:rPr lang="it-IT" sz="1600" dirty="0">
                <a:solidFill>
                  <a:srgbClr val="000000"/>
                </a:solidFill>
                <a:latin typeface="Consolas" panose="020B0609020204030204" pitchFamily="49" charset="0"/>
              </a:rPr>
              <a:t>end function</a:t>
            </a:r>
            <a:endParaRPr lang="en-US" sz="1600" dirty="0">
              <a:solidFill>
                <a:srgbClr val="000000"/>
              </a:solidFill>
              <a:effectLst/>
            </a:endParaRPr>
          </a:p>
        </p:txBody>
      </p:sp>
      <p:sp>
        <p:nvSpPr>
          <p:cNvPr id="4" name="TextBox 3">
            <a:extLst>
              <a:ext uri="{FF2B5EF4-FFF2-40B4-BE49-F238E27FC236}">
                <a16:creationId xmlns:a16="http://schemas.microsoft.com/office/drawing/2014/main" id="{E8A228A7-9222-4CA4-A089-6C0F5D0DC12B}"/>
              </a:ext>
            </a:extLst>
          </p:cNvPr>
          <p:cNvSpPr txBox="1"/>
          <p:nvPr/>
        </p:nvSpPr>
        <p:spPr>
          <a:xfrm>
            <a:off x="4406846" y="4149784"/>
            <a:ext cx="1729160" cy="400110"/>
          </a:xfrm>
          <a:prstGeom prst="rect">
            <a:avLst/>
          </a:prstGeom>
          <a:noFill/>
        </p:spPr>
        <p:txBody>
          <a:bodyPr wrap="square" rtlCol="0">
            <a:spAutoFit/>
          </a:bodyPr>
          <a:lstStyle/>
          <a:p>
            <a:r>
              <a:rPr lang="en-US" sz="2000" dirty="0">
                <a:latin typeface="Myriad Pro" panose="020B0503030403020204" pitchFamily="34" charset="0"/>
              </a:rPr>
              <a:t>tree recursion</a:t>
            </a:r>
          </a:p>
        </p:txBody>
      </p:sp>
    </p:spTree>
    <p:extLst>
      <p:ext uri="{BB962C8B-B14F-4D97-AF65-F5344CB8AC3E}">
        <p14:creationId xmlns:p14="http://schemas.microsoft.com/office/powerpoint/2010/main" val="355997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315836FE-5096-4C93-845B-F856238538DB}"/>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CC56E1-6C45-4F21-8229-46D96F62A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117" y="4155579"/>
            <a:ext cx="962025" cy="200025"/>
          </a:xfrm>
          <a:prstGeom prst="rect">
            <a:avLst/>
          </a:prstGeom>
        </p:spPr>
      </p:pic>
      <p:sp>
        <p:nvSpPr>
          <p:cNvPr id="9" name="Rectangle 8">
            <a:extLst>
              <a:ext uri="{FF2B5EF4-FFF2-40B4-BE49-F238E27FC236}">
                <a16:creationId xmlns:a16="http://schemas.microsoft.com/office/drawing/2014/main" id="{F00463DA-A34A-4EAD-A277-7CD5DF7A131C}"/>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269295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DC1D460-1D1F-4974-99F9-099CBE4A5431}"/>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04763263-0034-4C2A-98BD-5303D874A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617" y="4155579"/>
            <a:ext cx="2676525" cy="581025"/>
          </a:xfrm>
          <a:prstGeom prst="rect">
            <a:avLst/>
          </a:prstGeom>
        </p:spPr>
      </p:pic>
      <p:sp>
        <p:nvSpPr>
          <p:cNvPr id="6" name="Rectangle 5">
            <a:extLst>
              <a:ext uri="{FF2B5EF4-FFF2-40B4-BE49-F238E27FC236}">
                <a16:creationId xmlns:a16="http://schemas.microsoft.com/office/drawing/2014/main" id="{6A3F1DAA-B134-4FA6-BCC4-B1D832758F31}"/>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139957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96E0BD2-3A56-46A9-90D7-CFAA51F87A4A}"/>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7ED6F06C-9528-4595-AA8D-EDE53EB72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3486150" cy="1152525"/>
          </a:xfrm>
          <a:prstGeom prst="rect">
            <a:avLst/>
          </a:prstGeom>
        </p:spPr>
      </p:pic>
      <p:sp>
        <p:nvSpPr>
          <p:cNvPr id="5" name="Rectangle 4">
            <a:extLst>
              <a:ext uri="{FF2B5EF4-FFF2-40B4-BE49-F238E27FC236}">
                <a16:creationId xmlns:a16="http://schemas.microsoft.com/office/drawing/2014/main" id="{692D402D-24E0-42FE-9FA8-1C363002C88F}"/>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42175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7FC1C95-81F2-424A-80F4-583A03CFCA36}"/>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F1B666D8-143A-45D9-97FC-0E48BAAC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3486150" cy="1152525"/>
          </a:xfrm>
          <a:prstGeom prst="rect">
            <a:avLst/>
          </a:prstGeom>
        </p:spPr>
      </p:pic>
      <p:sp>
        <p:nvSpPr>
          <p:cNvPr id="5" name="Rectangle 4">
            <a:extLst>
              <a:ext uri="{FF2B5EF4-FFF2-40B4-BE49-F238E27FC236}">
                <a16:creationId xmlns:a16="http://schemas.microsoft.com/office/drawing/2014/main" id="{FCE31E2B-A097-4C38-9D54-31154EF0CE3D}"/>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267216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090D36B-E88D-4047-BA13-02228176D9E3}"/>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5E9E9F1-8E5E-44F6-BF50-0FC7E3EA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5200650" cy="1152525"/>
          </a:xfrm>
          <a:prstGeom prst="rect">
            <a:avLst/>
          </a:prstGeom>
        </p:spPr>
      </p:pic>
      <p:sp>
        <p:nvSpPr>
          <p:cNvPr id="5" name="Rectangle 4">
            <a:extLst>
              <a:ext uri="{FF2B5EF4-FFF2-40B4-BE49-F238E27FC236}">
                <a16:creationId xmlns:a16="http://schemas.microsoft.com/office/drawing/2014/main" id="{5EA53636-43B3-472A-8E69-AD0298CDD68C}"/>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411659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2027977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710DA6D-24FC-4764-B0DB-AD6BC849661B}"/>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EAEB8CCF-A74E-43DF-8212-18AA4617E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5200650" cy="1152525"/>
          </a:xfrm>
          <a:prstGeom prst="rect">
            <a:avLst/>
          </a:prstGeom>
        </p:spPr>
      </p:pic>
      <p:sp>
        <p:nvSpPr>
          <p:cNvPr id="7" name="Rectangle 6">
            <a:extLst>
              <a:ext uri="{FF2B5EF4-FFF2-40B4-BE49-F238E27FC236}">
                <a16:creationId xmlns:a16="http://schemas.microsoft.com/office/drawing/2014/main" id="{E4FAB813-814F-4546-8AF2-369A9565FFAE}"/>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232193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9860CDB-D9FD-446B-BA88-5E8DDD35139D}"/>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5C5D5B53-B97C-4E71-B84A-B6751FDA2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6010275" cy="1152525"/>
          </a:xfrm>
          <a:prstGeom prst="rect">
            <a:avLst/>
          </a:prstGeom>
        </p:spPr>
      </p:pic>
      <p:sp>
        <p:nvSpPr>
          <p:cNvPr id="4" name="Rectangle 3">
            <a:extLst>
              <a:ext uri="{FF2B5EF4-FFF2-40B4-BE49-F238E27FC236}">
                <a16:creationId xmlns:a16="http://schemas.microsoft.com/office/drawing/2014/main" id="{306E5A48-61F1-48C1-AFCB-832F3D4B63B8}"/>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287897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E5C958A-B3CF-4C88-B1B4-5B53961A6ABC}"/>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54B02B32-1C76-426D-8A56-8D2747694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6010275" cy="1724025"/>
          </a:xfrm>
          <a:prstGeom prst="rect">
            <a:avLst/>
          </a:prstGeom>
        </p:spPr>
      </p:pic>
      <p:sp>
        <p:nvSpPr>
          <p:cNvPr id="5" name="Rectangle 4">
            <a:extLst>
              <a:ext uri="{FF2B5EF4-FFF2-40B4-BE49-F238E27FC236}">
                <a16:creationId xmlns:a16="http://schemas.microsoft.com/office/drawing/2014/main" id="{B9CE4ADD-9061-4F20-A806-1F88AF7D7C06}"/>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2595437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51FD43C-ADC5-4302-97F6-6131BFB16D11}"/>
              </a:ext>
            </a:extLst>
          </p:cNvPr>
          <p:cNvSpPr/>
          <p:nvPr/>
        </p:nvSpPr>
        <p:spPr>
          <a:xfrm>
            <a:off x="1387736" y="4023360"/>
            <a:ext cx="6766560" cy="2108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820525F6-C5AC-4B1D-908E-8CEBF290B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992" y="4155579"/>
            <a:ext cx="6438900" cy="1724025"/>
          </a:xfrm>
          <a:prstGeom prst="rect">
            <a:avLst/>
          </a:prstGeom>
        </p:spPr>
      </p:pic>
      <p:sp>
        <p:nvSpPr>
          <p:cNvPr id="7" name="Rectangle 6">
            <a:extLst>
              <a:ext uri="{FF2B5EF4-FFF2-40B4-BE49-F238E27FC236}">
                <a16:creationId xmlns:a16="http://schemas.microsoft.com/office/drawing/2014/main" id="{D91828B1-8655-4483-9BF4-B36AD6F73158}"/>
              </a:ext>
            </a:extLst>
          </p:cNvPr>
          <p:cNvSpPr/>
          <p:nvPr/>
        </p:nvSpPr>
        <p:spPr>
          <a:xfrm>
            <a:off x="460841" y="369927"/>
            <a:ext cx="6291469" cy="3785652"/>
          </a:xfrm>
          <a:prstGeom prst="rect">
            <a:avLst/>
          </a:prstGeom>
        </p:spPr>
        <p:txBody>
          <a:bodyPr wrap="square">
            <a:spAutoFit/>
          </a:bodyPr>
          <a:lstStyle/>
          <a:p>
            <a:r>
              <a:rPr lang="it-IT" sz="1200" dirty="0">
                <a:solidFill>
                  <a:srgbClr val="000000"/>
                </a:solidFill>
                <a:latin typeface="Consolas" panose="020B0609020204030204" pitchFamily="49" charset="0"/>
              </a:rPr>
              <a:t>function MAX(VALUES, START, END)</a:t>
            </a:r>
            <a:br>
              <a:rPr lang="it-IT" sz="1200" dirty="0">
                <a:solidFill>
                  <a:srgbClr val="000000"/>
                </a:solidFill>
              </a:rPr>
            </a:br>
            <a:r>
              <a:rPr lang="it-IT" sz="1200" dirty="0">
                <a:solidFill>
                  <a:srgbClr val="000000"/>
                </a:solidFill>
                <a:latin typeface="Consolas" panose="020B0609020204030204" pitchFamily="49" charset="0"/>
              </a:rPr>
              <a:t>    if END – START = 0</a:t>
            </a:r>
            <a:br>
              <a:rPr lang="it-IT" sz="1200" dirty="0">
                <a:solidFill>
                  <a:srgbClr val="000000"/>
                </a:solidFill>
              </a:rPr>
            </a:br>
            <a:r>
              <a:rPr lang="it-IT" sz="1200" dirty="0">
                <a:solidFill>
                  <a:srgbClr val="000000"/>
                </a:solidFill>
                <a:latin typeface="Consolas" panose="020B0609020204030204" pitchFamily="49" charset="0"/>
              </a:rPr>
              <a:t>        return VALUES[START]</a:t>
            </a:r>
            <a:br>
              <a:rPr lang="it-IT" sz="1200" dirty="0">
                <a:solidFill>
                  <a:srgbClr val="000000"/>
                </a:solidFill>
              </a:rPr>
            </a:br>
            <a:r>
              <a:rPr lang="it-IT" sz="1200" dirty="0">
                <a:solidFill>
                  <a:srgbClr val="000000"/>
                </a:solidFill>
                <a:latin typeface="Consolas" panose="020B0609020204030204" pitchFamily="49" charset="0"/>
              </a:rPr>
              <a:t>    else if END – START = 1</a:t>
            </a:r>
            <a:br>
              <a:rPr lang="it-IT" sz="1200" dirty="0">
                <a:solidFill>
                  <a:srgbClr val="000000"/>
                </a:solidFill>
              </a:rPr>
            </a:br>
            <a:r>
              <a:rPr lang="it-IT" sz="1200" dirty="0">
                <a:solidFill>
                  <a:srgbClr val="000000"/>
                </a:solidFill>
                <a:latin typeface="Consolas" panose="020B0609020204030204" pitchFamily="49" charset="0"/>
              </a:rPr>
              <a:t>        if VALUES(START) &gt; VALUES(END)</a:t>
            </a:r>
            <a:endParaRPr lang="en-US" sz="1200" dirty="0">
              <a:solidFill>
                <a:srgbClr val="000000"/>
              </a:solidFill>
            </a:endParaRPr>
          </a:p>
          <a:p>
            <a:r>
              <a:rPr lang="it-IT" sz="1200" dirty="0">
                <a:solidFill>
                  <a:srgbClr val="000000"/>
                </a:solidFill>
                <a:latin typeface="Consolas" panose="020B0609020204030204" pitchFamily="49" charset="0"/>
              </a:rPr>
              <a:t>            return VALUES[START]</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return VALUES[END]</a:t>
            </a:r>
            <a:endParaRPr lang="en-US" sz="1200" dirty="0">
              <a:solidFill>
                <a:srgbClr val="000000"/>
              </a:solidFill>
            </a:endParaRPr>
          </a:p>
          <a:p>
            <a:r>
              <a:rPr lang="it-IT" sz="1200" dirty="0">
                <a:solidFill>
                  <a:srgbClr val="000000"/>
                </a:solidFill>
                <a:latin typeface="Consolas" panose="020B0609020204030204" pitchFamily="49" charset="0"/>
              </a:rPr>
              <a:t>        end if</a:t>
            </a:r>
            <a:endParaRPr lang="en-US" sz="1200" dirty="0">
              <a:solidFill>
                <a:srgbClr val="000000"/>
              </a:solidFill>
            </a:endParaRPr>
          </a:p>
          <a:p>
            <a:r>
              <a:rPr lang="it-IT" sz="1200" dirty="0">
                <a:solidFill>
                  <a:srgbClr val="000000"/>
                </a:solidFill>
                <a:latin typeface="Consolas" panose="020B0609020204030204" pitchFamily="49" charset="0"/>
              </a:rPr>
              <a:t>    else</a:t>
            </a:r>
            <a:endParaRPr lang="en-US" sz="1200" dirty="0">
              <a:solidFill>
                <a:srgbClr val="000000"/>
              </a:solidFill>
            </a:endParaRPr>
          </a:p>
          <a:p>
            <a:r>
              <a:rPr lang="it-IT"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MIDDLE = ROUND((END – START) / 2) </a:t>
            </a:r>
            <a:br>
              <a:rPr lang="it-IT" sz="1200" dirty="0">
                <a:solidFill>
                  <a:srgbClr val="000000"/>
                </a:solidFill>
              </a:rPr>
            </a:br>
            <a:r>
              <a:rPr lang="it-IT" sz="1200" dirty="0">
                <a:solidFill>
                  <a:srgbClr val="000000"/>
                </a:solidFill>
                <a:latin typeface="Consolas" panose="020B0609020204030204" pitchFamily="49" charset="0"/>
              </a:rPr>
              <a:t>        MAX1 = MAX(VALUES, START, START + MIDDLE – 1)</a:t>
            </a:r>
            <a:br>
              <a:rPr lang="it-IT" sz="1200" dirty="0">
                <a:solidFill>
                  <a:srgbClr val="000000"/>
                </a:solidFill>
              </a:rPr>
            </a:br>
            <a:r>
              <a:rPr lang="it-IT" sz="1200" dirty="0">
                <a:solidFill>
                  <a:srgbClr val="000000"/>
                </a:solidFill>
                <a:latin typeface="Consolas" panose="020B0609020204030204" pitchFamily="49" charset="0"/>
              </a:rPr>
              <a:t>        MAX2 = MAX(VALUES, START + MIDDLE, END)</a:t>
            </a:r>
            <a:br>
              <a:rPr lang="it-IT" sz="1200" dirty="0">
                <a:solidFill>
                  <a:srgbClr val="000000"/>
                </a:solidFill>
              </a:rPr>
            </a:br>
            <a:r>
              <a:rPr lang="it-IT" sz="1200" dirty="0">
                <a:solidFill>
                  <a:srgbClr val="000000"/>
                </a:solidFill>
                <a:latin typeface="Consolas" panose="020B0609020204030204" pitchFamily="49" charset="0"/>
              </a:rPr>
              <a:t>        if MAX1 &gt; MAX2</a:t>
            </a:r>
            <a:br>
              <a:rPr lang="it-IT" sz="1200" dirty="0">
                <a:solidFill>
                  <a:srgbClr val="000000"/>
                </a:solidFill>
              </a:rPr>
            </a:br>
            <a:r>
              <a:rPr lang="it-IT" sz="1200" dirty="0">
                <a:solidFill>
                  <a:srgbClr val="000000"/>
                </a:solidFill>
                <a:latin typeface="Consolas" panose="020B0609020204030204" pitchFamily="49" charset="0"/>
              </a:rPr>
              <a:t>            return MAX1</a:t>
            </a:r>
            <a:br>
              <a:rPr lang="it-IT" sz="1200" dirty="0">
                <a:solidFill>
                  <a:srgbClr val="000000"/>
                </a:solidFill>
              </a:rPr>
            </a:br>
            <a:r>
              <a:rPr lang="it-IT" sz="1200" dirty="0">
                <a:solidFill>
                  <a:srgbClr val="000000"/>
                </a:solidFill>
                <a:latin typeface="Consolas" panose="020B0609020204030204" pitchFamily="49" charset="0"/>
              </a:rPr>
              <a:t>        else</a:t>
            </a:r>
            <a:br>
              <a:rPr lang="it-IT" sz="1200" dirty="0">
                <a:solidFill>
                  <a:srgbClr val="000000"/>
                </a:solidFill>
              </a:rPr>
            </a:br>
            <a:r>
              <a:rPr lang="it-IT" sz="1200" dirty="0">
                <a:solidFill>
                  <a:srgbClr val="000000"/>
                </a:solidFill>
                <a:latin typeface="Consolas" panose="020B0609020204030204" pitchFamily="49" charset="0"/>
              </a:rPr>
              <a:t>            return MAX2</a:t>
            </a:r>
            <a:endParaRPr lang="en-US" sz="1200" dirty="0">
              <a:solidFill>
                <a:srgbClr val="000000"/>
              </a:solidFill>
            </a:endParaRPr>
          </a:p>
          <a:p>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    end if</a:t>
            </a:r>
            <a:br>
              <a:rPr lang="it-IT" sz="1200" dirty="0">
                <a:solidFill>
                  <a:srgbClr val="000000"/>
                </a:solidFill>
              </a:rPr>
            </a:br>
            <a:r>
              <a:rPr lang="it-IT" sz="1200" dirty="0">
                <a:solidFill>
                  <a:srgbClr val="000000"/>
                </a:solidFill>
                <a:latin typeface="Consolas" panose="020B0609020204030204" pitchFamily="49" charset="0"/>
              </a:rPr>
              <a:t>end function</a:t>
            </a:r>
            <a:endParaRPr lang="en-US" sz="1200" dirty="0">
              <a:solidFill>
                <a:srgbClr val="000000"/>
              </a:solidFill>
              <a:effectLst/>
            </a:endParaRPr>
          </a:p>
        </p:txBody>
      </p:sp>
    </p:spTree>
    <p:extLst>
      <p:ext uri="{BB962C8B-B14F-4D97-AF65-F5344CB8AC3E}">
        <p14:creationId xmlns:p14="http://schemas.microsoft.com/office/powerpoint/2010/main" val="1285003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157634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1341782" y="1560444"/>
            <a:ext cx="3457100" cy="2739211"/>
          </a:xfrm>
          <a:prstGeom prst="rect">
            <a:avLst/>
          </a:prstGeom>
          <a:noFill/>
        </p:spPr>
        <p:txBody>
          <a:bodyPr wrap="none" rtlCol="0">
            <a:spAutoFit/>
          </a:bodyPr>
          <a:lstStyle/>
          <a:p>
            <a:r>
              <a:rPr lang="en-US" sz="3600" dirty="0">
                <a:latin typeface="Myriad Pro" panose="020B0503030403020204" pitchFamily="34" charset="0"/>
              </a:rPr>
              <a:t>Linear recursion</a:t>
            </a:r>
          </a:p>
          <a:p>
            <a:pPr marL="685800" indent="-338138">
              <a:buFont typeface="Wingdings" panose="05000000000000000000" pitchFamily="2" charset="2"/>
              <a:buChar char="§"/>
            </a:pPr>
            <a:r>
              <a:rPr lang="en-US" sz="3200" dirty="0">
                <a:latin typeface="Myriad Pro" panose="020B0503030403020204" pitchFamily="34" charset="0"/>
              </a:rPr>
              <a:t>Head recursion</a:t>
            </a:r>
          </a:p>
          <a:p>
            <a:pPr marL="685800" indent="-338138">
              <a:buFont typeface="Wingdings" panose="05000000000000000000" pitchFamily="2" charset="2"/>
              <a:buChar char="§"/>
            </a:pPr>
            <a:r>
              <a:rPr lang="en-US" sz="3200" dirty="0">
                <a:latin typeface="Myriad Pro" panose="020B0503030403020204" pitchFamily="34" charset="0"/>
              </a:rPr>
              <a:t>Tail recursion</a:t>
            </a:r>
          </a:p>
          <a:p>
            <a:pPr marL="285750" indent="-285750">
              <a:buFontTx/>
              <a:buChar char="-"/>
            </a:pPr>
            <a:endParaRPr lang="en-US" sz="3600" dirty="0">
              <a:latin typeface="Myriad Pro" panose="020B0503030403020204" pitchFamily="34" charset="0"/>
            </a:endParaRPr>
          </a:p>
          <a:p>
            <a:r>
              <a:rPr lang="en-US" sz="3600" dirty="0">
                <a:latin typeface="Myriad Pro" panose="020B0503030403020204" pitchFamily="34" charset="0"/>
              </a:rPr>
              <a:t>Tree recursion</a:t>
            </a:r>
          </a:p>
        </p:txBody>
      </p:sp>
    </p:spTree>
    <p:extLst>
      <p:ext uri="{BB962C8B-B14F-4D97-AF65-F5344CB8AC3E}">
        <p14:creationId xmlns:p14="http://schemas.microsoft.com/office/powerpoint/2010/main" val="26518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Tree>
    <p:extLst>
      <p:ext uri="{BB962C8B-B14F-4D97-AF65-F5344CB8AC3E}">
        <p14:creationId xmlns:p14="http://schemas.microsoft.com/office/powerpoint/2010/main" val="371217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31" name="Left Brace 30">
            <a:extLst>
              <a:ext uri="{FF2B5EF4-FFF2-40B4-BE49-F238E27FC236}">
                <a16:creationId xmlns:a16="http://schemas.microsoft.com/office/drawing/2014/main" id="{FDCCF98E-851A-4D15-ABC1-6F4B8A75BBDE}"/>
              </a:ext>
            </a:extLst>
          </p:cNvPr>
          <p:cNvSpPr/>
          <p:nvPr/>
        </p:nvSpPr>
        <p:spPr>
          <a:xfrm rot="16200000">
            <a:off x="2247182" y="3111884"/>
            <a:ext cx="114304" cy="2030677"/>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885A1823-1D59-4640-B8E8-B92388851355}"/>
              </a:ext>
            </a:extLst>
          </p:cNvPr>
          <p:cNvSpPr/>
          <p:nvPr/>
        </p:nvSpPr>
        <p:spPr>
          <a:xfrm rot="16200000">
            <a:off x="4314519" y="3111884"/>
            <a:ext cx="114304" cy="2030677"/>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4683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4" name="Rectangle 13">
            <a:extLst>
              <a:ext uri="{FF2B5EF4-FFF2-40B4-BE49-F238E27FC236}">
                <a16:creationId xmlns:a16="http://schemas.microsoft.com/office/drawing/2014/main" id="{58F7EEB9-EDD7-4FCA-AE46-F52018DA7417}"/>
              </a:ext>
            </a:extLst>
          </p:cNvPr>
          <p:cNvSpPr/>
          <p:nvPr/>
        </p:nvSpPr>
        <p:spPr>
          <a:xfrm>
            <a:off x="99391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47E402BF-F819-4F4E-A12F-FC183214B307}"/>
              </a:ext>
            </a:extLst>
          </p:cNvPr>
          <p:cNvSpPr/>
          <p:nvPr/>
        </p:nvSpPr>
        <p:spPr>
          <a:xfrm>
            <a:off x="151074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16" name="Rectangle 15">
            <a:extLst>
              <a:ext uri="{FF2B5EF4-FFF2-40B4-BE49-F238E27FC236}">
                <a16:creationId xmlns:a16="http://schemas.microsoft.com/office/drawing/2014/main" id="{913F9457-5F7B-457F-9BC3-479D03656189}"/>
              </a:ext>
            </a:extLst>
          </p:cNvPr>
          <p:cNvSpPr/>
          <p:nvPr/>
        </p:nvSpPr>
        <p:spPr>
          <a:xfrm>
            <a:off x="202758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7" name="Rectangle 16">
            <a:extLst>
              <a:ext uri="{FF2B5EF4-FFF2-40B4-BE49-F238E27FC236}">
                <a16:creationId xmlns:a16="http://schemas.microsoft.com/office/drawing/2014/main" id="{67075C91-0945-4608-AE94-C0505C68E288}"/>
              </a:ext>
            </a:extLst>
          </p:cNvPr>
          <p:cNvSpPr/>
          <p:nvPr/>
        </p:nvSpPr>
        <p:spPr>
          <a:xfrm>
            <a:off x="254441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18" name="Rectangle 17">
            <a:extLst>
              <a:ext uri="{FF2B5EF4-FFF2-40B4-BE49-F238E27FC236}">
                <a16:creationId xmlns:a16="http://schemas.microsoft.com/office/drawing/2014/main" id="{3E8D3E57-CEEC-4648-B39A-7712F075AAC2}"/>
              </a:ext>
            </a:extLst>
          </p:cNvPr>
          <p:cNvSpPr/>
          <p:nvPr/>
        </p:nvSpPr>
        <p:spPr>
          <a:xfrm>
            <a:off x="357808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19" name="Rectangle 18">
            <a:extLst>
              <a:ext uri="{FF2B5EF4-FFF2-40B4-BE49-F238E27FC236}">
                <a16:creationId xmlns:a16="http://schemas.microsoft.com/office/drawing/2014/main" id="{0CCB73C1-D278-4694-9E2C-C8A2C197F2BE}"/>
              </a:ext>
            </a:extLst>
          </p:cNvPr>
          <p:cNvSpPr/>
          <p:nvPr/>
        </p:nvSpPr>
        <p:spPr>
          <a:xfrm>
            <a:off x="409492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1DB6A8AA-E66B-474C-B13C-6D704C7449E2}"/>
              </a:ext>
            </a:extLst>
          </p:cNvPr>
          <p:cNvSpPr/>
          <p:nvPr/>
        </p:nvSpPr>
        <p:spPr>
          <a:xfrm>
            <a:off x="461175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21" name="Rectangle 20">
            <a:extLst>
              <a:ext uri="{FF2B5EF4-FFF2-40B4-BE49-F238E27FC236}">
                <a16:creationId xmlns:a16="http://schemas.microsoft.com/office/drawing/2014/main" id="{3B5AA0C6-33C4-4607-AF26-010D11655AD3}"/>
              </a:ext>
            </a:extLst>
          </p:cNvPr>
          <p:cNvSpPr/>
          <p:nvPr/>
        </p:nvSpPr>
        <p:spPr>
          <a:xfrm>
            <a:off x="512859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Tree>
    <p:extLst>
      <p:ext uri="{BB962C8B-B14F-4D97-AF65-F5344CB8AC3E}">
        <p14:creationId xmlns:p14="http://schemas.microsoft.com/office/powerpoint/2010/main" val="305001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4" name="Rectangle 13">
            <a:extLst>
              <a:ext uri="{FF2B5EF4-FFF2-40B4-BE49-F238E27FC236}">
                <a16:creationId xmlns:a16="http://schemas.microsoft.com/office/drawing/2014/main" id="{58F7EEB9-EDD7-4FCA-AE46-F52018DA7417}"/>
              </a:ext>
            </a:extLst>
          </p:cNvPr>
          <p:cNvSpPr/>
          <p:nvPr/>
        </p:nvSpPr>
        <p:spPr>
          <a:xfrm>
            <a:off x="99391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47E402BF-F819-4F4E-A12F-FC183214B307}"/>
              </a:ext>
            </a:extLst>
          </p:cNvPr>
          <p:cNvSpPr/>
          <p:nvPr/>
        </p:nvSpPr>
        <p:spPr>
          <a:xfrm>
            <a:off x="151074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16" name="Rectangle 15">
            <a:extLst>
              <a:ext uri="{FF2B5EF4-FFF2-40B4-BE49-F238E27FC236}">
                <a16:creationId xmlns:a16="http://schemas.microsoft.com/office/drawing/2014/main" id="{913F9457-5F7B-457F-9BC3-479D03656189}"/>
              </a:ext>
            </a:extLst>
          </p:cNvPr>
          <p:cNvSpPr/>
          <p:nvPr/>
        </p:nvSpPr>
        <p:spPr>
          <a:xfrm>
            <a:off x="202758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7" name="Rectangle 16">
            <a:extLst>
              <a:ext uri="{FF2B5EF4-FFF2-40B4-BE49-F238E27FC236}">
                <a16:creationId xmlns:a16="http://schemas.microsoft.com/office/drawing/2014/main" id="{67075C91-0945-4608-AE94-C0505C68E288}"/>
              </a:ext>
            </a:extLst>
          </p:cNvPr>
          <p:cNvSpPr/>
          <p:nvPr/>
        </p:nvSpPr>
        <p:spPr>
          <a:xfrm>
            <a:off x="254441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18" name="Rectangle 17">
            <a:extLst>
              <a:ext uri="{FF2B5EF4-FFF2-40B4-BE49-F238E27FC236}">
                <a16:creationId xmlns:a16="http://schemas.microsoft.com/office/drawing/2014/main" id="{3E8D3E57-CEEC-4648-B39A-7712F075AAC2}"/>
              </a:ext>
            </a:extLst>
          </p:cNvPr>
          <p:cNvSpPr/>
          <p:nvPr/>
        </p:nvSpPr>
        <p:spPr>
          <a:xfrm>
            <a:off x="357808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19" name="Rectangle 18">
            <a:extLst>
              <a:ext uri="{FF2B5EF4-FFF2-40B4-BE49-F238E27FC236}">
                <a16:creationId xmlns:a16="http://schemas.microsoft.com/office/drawing/2014/main" id="{0CCB73C1-D278-4694-9E2C-C8A2C197F2BE}"/>
              </a:ext>
            </a:extLst>
          </p:cNvPr>
          <p:cNvSpPr/>
          <p:nvPr/>
        </p:nvSpPr>
        <p:spPr>
          <a:xfrm>
            <a:off x="409492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1DB6A8AA-E66B-474C-B13C-6D704C7449E2}"/>
              </a:ext>
            </a:extLst>
          </p:cNvPr>
          <p:cNvSpPr/>
          <p:nvPr/>
        </p:nvSpPr>
        <p:spPr>
          <a:xfrm>
            <a:off x="461175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21" name="Rectangle 20">
            <a:extLst>
              <a:ext uri="{FF2B5EF4-FFF2-40B4-BE49-F238E27FC236}">
                <a16:creationId xmlns:a16="http://schemas.microsoft.com/office/drawing/2014/main" id="{3B5AA0C6-33C4-4607-AF26-010D11655AD3}"/>
              </a:ext>
            </a:extLst>
          </p:cNvPr>
          <p:cNvSpPr/>
          <p:nvPr/>
        </p:nvSpPr>
        <p:spPr>
          <a:xfrm>
            <a:off x="512859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34" name="Left Brace 33">
            <a:extLst>
              <a:ext uri="{FF2B5EF4-FFF2-40B4-BE49-F238E27FC236}">
                <a16:creationId xmlns:a16="http://schemas.microsoft.com/office/drawing/2014/main" id="{038C17AF-EFEA-4245-B47C-64D653C7364E}"/>
              </a:ext>
            </a:extLst>
          </p:cNvPr>
          <p:cNvSpPr/>
          <p:nvPr/>
        </p:nvSpPr>
        <p:spPr>
          <a:xfrm rot="16200000">
            <a:off x="2521557" y="4793488"/>
            <a:ext cx="45719" cy="92433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2FD75C9-1D48-4FB3-894F-4422BA9B9069}"/>
              </a:ext>
            </a:extLst>
          </p:cNvPr>
          <p:cNvSpPr/>
          <p:nvPr/>
        </p:nvSpPr>
        <p:spPr>
          <a:xfrm rot="16200000">
            <a:off x="1487887" y="4793488"/>
            <a:ext cx="45719" cy="92433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B9433A8F-8317-4EE3-B435-A1B74D2FFCF0}"/>
              </a:ext>
            </a:extLst>
          </p:cNvPr>
          <p:cNvSpPr/>
          <p:nvPr/>
        </p:nvSpPr>
        <p:spPr>
          <a:xfrm rot="16200000">
            <a:off x="5105732" y="4791340"/>
            <a:ext cx="45719" cy="92433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66D1573C-C4A0-48E0-BA76-5B0CF737C610}"/>
              </a:ext>
            </a:extLst>
          </p:cNvPr>
          <p:cNvSpPr/>
          <p:nvPr/>
        </p:nvSpPr>
        <p:spPr>
          <a:xfrm rot="16200000">
            <a:off x="4072062" y="4791340"/>
            <a:ext cx="45719" cy="92433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527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4" name="Rectangle 13">
            <a:extLst>
              <a:ext uri="{FF2B5EF4-FFF2-40B4-BE49-F238E27FC236}">
                <a16:creationId xmlns:a16="http://schemas.microsoft.com/office/drawing/2014/main" id="{58F7EEB9-EDD7-4FCA-AE46-F52018DA7417}"/>
              </a:ext>
            </a:extLst>
          </p:cNvPr>
          <p:cNvSpPr/>
          <p:nvPr/>
        </p:nvSpPr>
        <p:spPr>
          <a:xfrm>
            <a:off x="99391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47E402BF-F819-4F4E-A12F-FC183214B307}"/>
              </a:ext>
            </a:extLst>
          </p:cNvPr>
          <p:cNvSpPr/>
          <p:nvPr/>
        </p:nvSpPr>
        <p:spPr>
          <a:xfrm>
            <a:off x="151074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16" name="Rectangle 15">
            <a:extLst>
              <a:ext uri="{FF2B5EF4-FFF2-40B4-BE49-F238E27FC236}">
                <a16:creationId xmlns:a16="http://schemas.microsoft.com/office/drawing/2014/main" id="{913F9457-5F7B-457F-9BC3-479D03656189}"/>
              </a:ext>
            </a:extLst>
          </p:cNvPr>
          <p:cNvSpPr/>
          <p:nvPr/>
        </p:nvSpPr>
        <p:spPr>
          <a:xfrm>
            <a:off x="202758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7" name="Rectangle 16">
            <a:extLst>
              <a:ext uri="{FF2B5EF4-FFF2-40B4-BE49-F238E27FC236}">
                <a16:creationId xmlns:a16="http://schemas.microsoft.com/office/drawing/2014/main" id="{67075C91-0945-4608-AE94-C0505C68E288}"/>
              </a:ext>
            </a:extLst>
          </p:cNvPr>
          <p:cNvSpPr/>
          <p:nvPr/>
        </p:nvSpPr>
        <p:spPr>
          <a:xfrm>
            <a:off x="254441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18" name="Rectangle 17">
            <a:extLst>
              <a:ext uri="{FF2B5EF4-FFF2-40B4-BE49-F238E27FC236}">
                <a16:creationId xmlns:a16="http://schemas.microsoft.com/office/drawing/2014/main" id="{3E8D3E57-CEEC-4648-B39A-7712F075AAC2}"/>
              </a:ext>
            </a:extLst>
          </p:cNvPr>
          <p:cNvSpPr/>
          <p:nvPr/>
        </p:nvSpPr>
        <p:spPr>
          <a:xfrm>
            <a:off x="357808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19" name="Rectangle 18">
            <a:extLst>
              <a:ext uri="{FF2B5EF4-FFF2-40B4-BE49-F238E27FC236}">
                <a16:creationId xmlns:a16="http://schemas.microsoft.com/office/drawing/2014/main" id="{0CCB73C1-D278-4694-9E2C-C8A2C197F2BE}"/>
              </a:ext>
            </a:extLst>
          </p:cNvPr>
          <p:cNvSpPr/>
          <p:nvPr/>
        </p:nvSpPr>
        <p:spPr>
          <a:xfrm>
            <a:off x="409492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1DB6A8AA-E66B-474C-B13C-6D704C7449E2}"/>
              </a:ext>
            </a:extLst>
          </p:cNvPr>
          <p:cNvSpPr/>
          <p:nvPr/>
        </p:nvSpPr>
        <p:spPr>
          <a:xfrm>
            <a:off x="461175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21" name="Rectangle 20">
            <a:extLst>
              <a:ext uri="{FF2B5EF4-FFF2-40B4-BE49-F238E27FC236}">
                <a16:creationId xmlns:a16="http://schemas.microsoft.com/office/drawing/2014/main" id="{3B5AA0C6-33C4-4607-AF26-010D11655AD3}"/>
              </a:ext>
            </a:extLst>
          </p:cNvPr>
          <p:cNvSpPr/>
          <p:nvPr/>
        </p:nvSpPr>
        <p:spPr>
          <a:xfrm>
            <a:off x="512859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23" name="Rectangle 22">
            <a:extLst>
              <a:ext uri="{FF2B5EF4-FFF2-40B4-BE49-F238E27FC236}">
                <a16:creationId xmlns:a16="http://schemas.microsoft.com/office/drawing/2014/main" id="{36FF2120-8CA5-4B55-9591-65538A4F741D}"/>
              </a:ext>
            </a:extLst>
          </p:cNvPr>
          <p:cNvSpPr/>
          <p:nvPr/>
        </p:nvSpPr>
        <p:spPr>
          <a:xfrm>
            <a:off x="772160"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4" name="Rectangle 23">
            <a:extLst>
              <a:ext uri="{FF2B5EF4-FFF2-40B4-BE49-F238E27FC236}">
                <a16:creationId xmlns:a16="http://schemas.microsoft.com/office/drawing/2014/main" id="{B84588DD-5E60-4DE4-AAF3-C3EC2F6C949F}"/>
              </a:ext>
            </a:extLst>
          </p:cNvPr>
          <p:cNvSpPr/>
          <p:nvPr/>
        </p:nvSpPr>
        <p:spPr>
          <a:xfrm>
            <a:off x="1288995"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25" name="Rectangle 24">
            <a:extLst>
              <a:ext uri="{FF2B5EF4-FFF2-40B4-BE49-F238E27FC236}">
                <a16:creationId xmlns:a16="http://schemas.microsoft.com/office/drawing/2014/main" id="{15A872C6-CFBD-4255-BBC4-FD380696F199}"/>
              </a:ext>
            </a:extLst>
          </p:cNvPr>
          <p:cNvSpPr/>
          <p:nvPr/>
        </p:nvSpPr>
        <p:spPr>
          <a:xfrm>
            <a:off x="2027583"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9BE0E38A-1530-4FD2-AC2E-B3F5529E8881}"/>
              </a:ext>
            </a:extLst>
          </p:cNvPr>
          <p:cNvSpPr/>
          <p:nvPr/>
        </p:nvSpPr>
        <p:spPr>
          <a:xfrm>
            <a:off x="2544418"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27" name="Rectangle 26">
            <a:extLst>
              <a:ext uri="{FF2B5EF4-FFF2-40B4-BE49-F238E27FC236}">
                <a16:creationId xmlns:a16="http://schemas.microsoft.com/office/drawing/2014/main" id="{89609276-C76E-4B35-B29A-30DE03D9D360}"/>
              </a:ext>
            </a:extLst>
          </p:cNvPr>
          <p:cNvSpPr/>
          <p:nvPr/>
        </p:nvSpPr>
        <p:spPr>
          <a:xfrm>
            <a:off x="3578087"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28" name="Rectangle 27">
            <a:extLst>
              <a:ext uri="{FF2B5EF4-FFF2-40B4-BE49-F238E27FC236}">
                <a16:creationId xmlns:a16="http://schemas.microsoft.com/office/drawing/2014/main" id="{33DA563C-6AFA-4F63-B0B6-FB4E0386DE83}"/>
              </a:ext>
            </a:extLst>
          </p:cNvPr>
          <p:cNvSpPr/>
          <p:nvPr/>
        </p:nvSpPr>
        <p:spPr>
          <a:xfrm>
            <a:off x="4094922"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Rectangle 28">
            <a:extLst>
              <a:ext uri="{FF2B5EF4-FFF2-40B4-BE49-F238E27FC236}">
                <a16:creationId xmlns:a16="http://schemas.microsoft.com/office/drawing/2014/main" id="{61160A80-C770-4618-92C6-B62B4E162617}"/>
              </a:ext>
            </a:extLst>
          </p:cNvPr>
          <p:cNvSpPr/>
          <p:nvPr/>
        </p:nvSpPr>
        <p:spPr>
          <a:xfrm>
            <a:off x="4870174"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30" name="Rectangle 29">
            <a:extLst>
              <a:ext uri="{FF2B5EF4-FFF2-40B4-BE49-F238E27FC236}">
                <a16:creationId xmlns:a16="http://schemas.microsoft.com/office/drawing/2014/main" id="{13418CD4-E62A-4C69-B624-A47C22CDE4EC}"/>
              </a:ext>
            </a:extLst>
          </p:cNvPr>
          <p:cNvSpPr/>
          <p:nvPr/>
        </p:nvSpPr>
        <p:spPr>
          <a:xfrm>
            <a:off x="5387009" y="572903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Tree>
    <p:extLst>
      <p:ext uri="{BB962C8B-B14F-4D97-AF65-F5344CB8AC3E}">
        <p14:creationId xmlns:p14="http://schemas.microsoft.com/office/powerpoint/2010/main" val="126038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F0256-69B7-4ACA-8839-D9B40B25E686}"/>
              </a:ext>
            </a:extLst>
          </p:cNvPr>
          <p:cNvSpPr txBox="1"/>
          <p:nvPr/>
        </p:nvSpPr>
        <p:spPr>
          <a:xfrm>
            <a:off x="772160" y="645823"/>
            <a:ext cx="8689892" cy="2492990"/>
          </a:xfrm>
          <a:prstGeom prst="rect">
            <a:avLst/>
          </a:prstGeom>
          <a:noFill/>
        </p:spPr>
        <p:txBody>
          <a:bodyPr wrap="square" rtlCol="0">
            <a:spAutoFit/>
          </a:bodyPr>
          <a:lstStyle/>
          <a:p>
            <a:pPr hangingPunct="0"/>
            <a:r>
              <a:rPr lang="en-US" sz="2400" dirty="0">
                <a:latin typeface="Myriad Pro" panose="020B0503030403020204" pitchFamily="34" charset="0"/>
              </a:rPr>
              <a:t>Example: </a:t>
            </a:r>
            <a:r>
              <a:rPr lang="en-US" sz="2400" i="1" dirty="0">
                <a:latin typeface="Myriad Pro" panose="020B0503030403020204" pitchFamily="34" charset="0"/>
              </a:rPr>
              <a:t>max</a:t>
            </a:r>
            <a:r>
              <a:rPr lang="en-US" sz="2400" dirty="0">
                <a:latin typeface="Myriad Pro" panose="020B0503030403020204" pitchFamily="34" charset="0"/>
              </a:rPr>
              <a:t>, finds the largest value in an array of N numbers.</a:t>
            </a:r>
          </a:p>
          <a:p>
            <a:pPr hangingPunct="0"/>
            <a:endParaRPr lang="en-US" sz="2400" dirty="0">
              <a:latin typeface="Myriad Pro" panose="020B0503030403020204" pitchFamily="34" charset="0"/>
            </a:endParaRPr>
          </a:p>
          <a:p>
            <a:pPr hangingPunct="0"/>
            <a:r>
              <a:rPr lang="en-US" sz="2400" dirty="0">
                <a:latin typeface="Myriad Pro" panose="020B0503030403020204" pitchFamily="34" charset="0"/>
              </a:rPr>
              <a:t>Use a recursive process:</a:t>
            </a:r>
          </a:p>
          <a:p>
            <a:pPr marL="804862" lvl="0" indent="-457200">
              <a:buFont typeface="+mj-lt"/>
              <a:buAutoNum type="arabicPeriod"/>
            </a:pPr>
            <a:r>
              <a:rPr lang="en-US" sz="2000" dirty="0">
                <a:latin typeface="Myriad Pro" panose="020B0503030403020204" pitchFamily="34" charset="0"/>
              </a:rPr>
              <a:t>Compute the maximum of the first N/2 elements and store in max1.</a:t>
            </a:r>
          </a:p>
          <a:p>
            <a:pPr marL="804862" lvl="0" indent="-457200">
              <a:buFont typeface="+mj-lt"/>
              <a:buAutoNum type="arabicPeriod"/>
            </a:pPr>
            <a:r>
              <a:rPr lang="en-US" sz="2000" dirty="0">
                <a:latin typeface="Myriad Pro" panose="020B0503030403020204" pitchFamily="34" charset="0"/>
              </a:rPr>
              <a:t>Compute the maximum of the last N/2 elements and store in max2.</a:t>
            </a:r>
          </a:p>
          <a:p>
            <a:pPr marL="804862" lvl="0" indent="-457200">
              <a:buFont typeface="+mj-lt"/>
              <a:buAutoNum type="arabicPeriod"/>
            </a:pPr>
            <a:r>
              <a:rPr lang="en-US" sz="2000" dirty="0">
                <a:latin typeface="Myriad Pro" panose="020B0503030403020204" pitchFamily="34" charset="0"/>
              </a:rPr>
              <a:t>Compare max1 and max2 to find the maximum of all elements.</a:t>
            </a:r>
          </a:p>
          <a:p>
            <a:endParaRPr lang="en-US" sz="2400" dirty="0">
              <a:latin typeface="Myriad Pro" panose="020B0503030403020204" pitchFamily="34" charset="0"/>
            </a:endParaRPr>
          </a:p>
        </p:txBody>
      </p:sp>
      <p:sp>
        <p:nvSpPr>
          <p:cNvPr id="3" name="Rectangle 2">
            <a:extLst>
              <a:ext uri="{FF2B5EF4-FFF2-40B4-BE49-F238E27FC236}">
                <a16:creationId xmlns:a16="http://schemas.microsoft.com/office/drawing/2014/main" id="{FF2D2F0E-BD61-4678-831E-DFCD9404D1FF}"/>
              </a:ext>
            </a:extLst>
          </p:cNvPr>
          <p:cNvSpPr/>
          <p:nvPr/>
        </p:nvSpPr>
        <p:spPr>
          <a:xfrm>
            <a:off x="1252330" y="3528391"/>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20AF9637-38CF-419B-A5A4-68D1A56F49AE}"/>
              </a:ext>
            </a:extLst>
          </p:cNvPr>
          <p:cNvSpPr/>
          <p:nvPr/>
        </p:nvSpPr>
        <p:spPr>
          <a:xfrm>
            <a:off x="1769165" y="3528390"/>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5" name="Rectangle 4">
            <a:extLst>
              <a:ext uri="{FF2B5EF4-FFF2-40B4-BE49-F238E27FC236}">
                <a16:creationId xmlns:a16="http://schemas.microsoft.com/office/drawing/2014/main" id="{9A935D8D-63F5-48E8-9402-032ECDD9D0D1}"/>
              </a:ext>
            </a:extLst>
          </p:cNvPr>
          <p:cNvSpPr/>
          <p:nvPr/>
        </p:nvSpPr>
        <p:spPr>
          <a:xfrm>
            <a:off x="2286000" y="3528389"/>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419790BC-904E-48BD-BF40-66FA9DC5A724}"/>
              </a:ext>
            </a:extLst>
          </p:cNvPr>
          <p:cNvSpPr/>
          <p:nvPr/>
        </p:nvSpPr>
        <p:spPr>
          <a:xfrm>
            <a:off x="2802835" y="3528388"/>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7" name="Rectangle 6">
            <a:extLst>
              <a:ext uri="{FF2B5EF4-FFF2-40B4-BE49-F238E27FC236}">
                <a16:creationId xmlns:a16="http://schemas.microsoft.com/office/drawing/2014/main" id="{6AE2E50D-527A-4B28-A699-7A366627DA47}"/>
              </a:ext>
            </a:extLst>
          </p:cNvPr>
          <p:cNvSpPr/>
          <p:nvPr/>
        </p:nvSpPr>
        <p:spPr>
          <a:xfrm>
            <a:off x="3319670" y="352838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8" name="Rectangle 7">
            <a:extLst>
              <a:ext uri="{FF2B5EF4-FFF2-40B4-BE49-F238E27FC236}">
                <a16:creationId xmlns:a16="http://schemas.microsoft.com/office/drawing/2014/main" id="{A4B93626-C428-4F1B-B962-F9AD07CE65C2}"/>
              </a:ext>
            </a:extLst>
          </p:cNvPr>
          <p:cNvSpPr/>
          <p:nvPr/>
        </p:nvSpPr>
        <p:spPr>
          <a:xfrm>
            <a:off x="3836505" y="3528386"/>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39924316-CCF4-4155-9166-0B8BD6267E9B}"/>
              </a:ext>
            </a:extLst>
          </p:cNvPr>
          <p:cNvSpPr/>
          <p:nvPr/>
        </p:nvSpPr>
        <p:spPr>
          <a:xfrm>
            <a:off x="4353340" y="3528385"/>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0" name="Rectangle 9">
            <a:extLst>
              <a:ext uri="{FF2B5EF4-FFF2-40B4-BE49-F238E27FC236}">
                <a16:creationId xmlns:a16="http://schemas.microsoft.com/office/drawing/2014/main" id="{5F417365-6A3D-4AEA-B6E8-D3648F94C755}"/>
              </a:ext>
            </a:extLst>
          </p:cNvPr>
          <p:cNvSpPr/>
          <p:nvPr/>
        </p:nvSpPr>
        <p:spPr>
          <a:xfrm>
            <a:off x="4870175" y="3528384"/>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4" name="Rectangle 13">
            <a:extLst>
              <a:ext uri="{FF2B5EF4-FFF2-40B4-BE49-F238E27FC236}">
                <a16:creationId xmlns:a16="http://schemas.microsoft.com/office/drawing/2014/main" id="{58F7EEB9-EDD7-4FCA-AE46-F52018DA7417}"/>
              </a:ext>
            </a:extLst>
          </p:cNvPr>
          <p:cNvSpPr/>
          <p:nvPr/>
        </p:nvSpPr>
        <p:spPr>
          <a:xfrm>
            <a:off x="99391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47E402BF-F819-4F4E-A12F-FC183214B307}"/>
              </a:ext>
            </a:extLst>
          </p:cNvPr>
          <p:cNvSpPr/>
          <p:nvPr/>
        </p:nvSpPr>
        <p:spPr>
          <a:xfrm>
            <a:off x="151074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34</a:t>
            </a:r>
          </a:p>
        </p:txBody>
      </p:sp>
      <p:sp>
        <p:nvSpPr>
          <p:cNvPr id="16" name="Rectangle 15">
            <a:extLst>
              <a:ext uri="{FF2B5EF4-FFF2-40B4-BE49-F238E27FC236}">
                <a16:creationId xmlns:a16="http://schemas.microsoft.com/office/drawing/2014/main" id="{913F9457-5F7B-457F-9BC3-479D03656189}"/>
              </a:ext>
            </a:extLst>
          </p:cNvPr>
          <p:cNvSpPr/>
          <p:nvPr/>
        </p:nvSpPr>
        <p:spPr>
          <a:xfrm>
            <a:off x="2027583"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7" name="Rectangle 16">
            <a:extLst>
              <a:ext uri="{FF2B5EF4-FFF2-40B4-BE49-F238E27FC236}">
                <a16:creationId xmlns:a16="http://schemas.microsoft.com/office/drawing/2014/main" id="{67075C91-0945-4608-AE94-C0505C68E288}"/>
              </a:ext>
            </a:extLst>
          </p:cNvPr>
          <p:cNvSpPr/>
          <p:nvPr/>
        </p:nvSpPr>
        <p:spPr>
          <a:xfrm>
            <a:off x="2544418"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44</a:t>
            </a:r>
          </a:p>
        </p:txBody>
      </p:sp>
      <p:sp>
        <p:nvSpPr>
          <p:cNvPr id="18" name="Rectangle 17">
            <a:extLst>
              <a:ext uri="{FF2B5EF4-FFF2-40B4-BE49-F238E27FC236}">
                <a16:creationId xmlns:a16="http://schemas.microsoft.com/office/drawing/2014/main" id="{3E8D3E57-CEEC-4648-B39A-7712F075AAC2}"/>
              </a:ext>
            </a:extLst>
          </p:cNvPr>
          <p:cNvSpPr/>
          <p:nvPr/>
        </p:nvSpPr>
        <p:spPr>
          <a:xfrm>
            <a:off x="357808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76</a:t>
            </a:r>
          </a:p>
        </p:txBody>
      </p:sp>
      <p:sp>
        <p:nvSpPr>
          <p:cNvPr id="19" name="Rectangle 18">
            <a:extLst>
              <a:ext uri="{FF2B5EF4-FFF2-40B4-BE49-F238E27FC236}">
                <a16:creationId xmlns:a16="http://schemas.microsoft.com/office/drawing/2014/main" id="{0CCB73C1-D278-4694-9E2C-C8A2C197F2BE}"/>
              </a:ext>
            </a:extLst>
          </p:cNvPr>
          <p:cNvSpPr/>
          <p:nvPr/>
        </p:nvSpPr>
        <p:spPr>
          <a:xfrm>
            <a:off x="409492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1DB6A8AA-E66B-474C-B13C-6D704C7449E2}"/>
              </a:ext>
            </a:extLst>
          </p:cNvPr>
          <p:cNvSpPr/>
          <p:nvPr/>
        </p:nvSpPr>
        <p:spPr>
          <a:xfrm>
            <a:off x="4611757"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21" name="Rectangle 20">
            <a:extLst>
              <a:ext uri="{FF2B5EF4-FFF2-40B4-BE49-F238E27FC236}">
                <a16:creationId xmlns:a16="http://schemas.microsoft.com/office/drawing/2014/main" id="{3B5AA0C6-33C4-4607-AF26-010D11655AD3}"/>
              </a:ext>
            </a:extLst>
          </p:cNvPr>
          <p:cNvSpPr/>
          <p:nvPr/>
        </p:nvSpPr>
        <p:spPr>
          <a:xfrm>
            <a:off x="5128592" y="4655797"/>
            <a:ext cx="516835" cy="47707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29</a:t>
            </a:r>
          </a:p>
        </p:txBody>
      </p:sp>
      <p:sp>
        <p:nvSpPr>
          <p:cNvPr id="11" name="Rectangle 10">
            <a:extLst>
              <a:ext uri="{FF2B5EF4-FFF2-40B4-BE49-F238E27FC236}">
                <a16:creationId xmlns:a16="http://schemas.microsoft.com/office/drawing/2014/main" id="{85836934-4E07-4691-B0BC-8FA2F77CBDBA}"/>
              </a:ext>
            </a:extLst>
          </p:cNvPr>
          <p:cNvSpPr/>
          <p:nvPr/>
        </p:nvSpPr>
        <p:spPr>
          <a:xfrm>
            <a:off x="1301395" y="5153122"/>
            <a:ext cx="418704" cy="369332"/>
          </a:xfrm>
          <a:prstGeom prst="rect">
            <a:avLst/>
          </a:prstGeom>
        </p:spPr>
        <p:txBody>
          <a:bodyPr wrap="none">
            <a:spAutoFit/>
          </a:bodyPr>
          <a:lstStyle/>
          <a:p>
            <a:r>
              <a:rPr lang="en-US" dirty="0"/>
              <a:t>34</a:t>
            </a:r>
          </a:p>
        </p:txBody>
      </p:sp>
      <p:sp>
        <p:nvSpPr>
          <p:cNvPr id="12" name="Rectangle 11">
            <a:extLst>
              <a:ext uri="{FF2B5EF4-FFF2-40B4-BE49-F238E27FC236}">
                <a16:creationId xmlns:a16="http://schemas.microsoft.com/office/drawing/2014/main" id="{1111EC63-1BED-43F8-B8E3-AC29AA7CD727}"/>
              </a:ext>
            </a:extLst>
          </p:cNvPr>
          <p:cNvSpPr/>
          <p:nvPr/>
        </p:nvSpPr>
        <p:spPr>
          <a:xfrm>
            <a:off x="2335065" y="5132876"/>
            <a:ext cx="418704" cy="369332"/>
          </a:xfrm>
          <a:prstGeom prst="rect">
            <a:avLst/>
          </a:prstGeom>
        </p:spPr>
        <p:txBody>
          <a:bodyPr wrap="none">
            <a:spAutoFit/>
          </a:bodyPr>
          <a:lstStyle/>
          <a:p>
            <a:r>
              <a:rPr lang="en-US" dirty="0"/>
              <a:t>44</a:t>
            </a:r>
          </a:p>
        </p:txBody>
      </p:sp>
      <p:sp>
        <p:nvSpPr>
          <p:cNvPr id="13" name="Rectangle 12">
            <a:extLst>
              <a:ext uri="{FF2B5EF4-FFF2-40B4-BE49-F238E27FC236}">
                <a16:creationId xmlns:a16="http://schemas.microsoft.com/office/drawing/2014/main" id="{EF999CF1-6DA0-47B1-A5E3-A2EF3F84E1C8}"/>
              </a:ext>
            </a:extLst>
          </p:cNvPr>
          <p:cNvSpPr/>
          <p:nvPr/>
        </p:nvSpPr>
        <p:spPr>
          <a:xfrm>
            <a:off x="3885570" y="5153122"/>
            <a:ext cx="418704" cy="369332"/>
          </a:xfrm>
          <a:prstGeom prst="rect">
            <a:avLst/>
          </a:prstGeom>
        </p:spPr>
        <p:txBody>
          <a:bodyPr wrap="none">
            <a:spAutoFit/>
          </a:bodyPr>
          <a:lstStyle/>
          <a:p>
            <a:r>
              <a:rPr lang="en-US" dirty="0"/>
              <a:t>76</a:t>
            </a:r>
          </a:p>
        </p:txBody>
      </p:sp>
      <p:sp>
        <p:nvSpPr>
          <p:cNvPr id="22" name="Rectangle 21">
            <a:extLst>
              <a:ext uri="{FF2B5EF4-FFF2-40B4-BE49-F238E27FC236}">
                <a16:creationId xmlns:a16="http://schemas.microsoft.com/office/drawing/2014/main" id="{45A3DD6A-69C2-4910-A5DB-6FB068571192}"/>
              </a:ext>
            </a:extLst>
          </p:cNvPr>
          <p:cNvSpPr/>
          <p:nvPr/>
        </p:nvSpPr>
        <p:spPr>
          <a:xfrm>
            <a:off x="4919240" y="5153122"/>
            <a:ext cx="418704" cy="369332"/>
          </a:xfrm>
          <a:prstGeom prst="rect">
            <a:avLst/>
          </a:prstGeom>
        </p:spPr>
        <p:txBody>
          <a:bodyPr wrap="none">
            <a:spAutoFit/>
          </a:bodyPr>
          <a:lstStyle/>
          <a:p>
            <a:r>
              <a:rPr lang="en-US" dirty="0"/>
              <a:t>29</a:t>
            </a:r>
          </a:p>
        </p:txBody>
      </p:sp>
    </p:spTree>
    <p:extLst>
      <p:ext uri="{BB962C8B-B14F-4D97-AF65-F5344CB8AC3E}">
        <p14:creationId xmlns:p14="http://schemas.microsoft.com/office/powerpoint/2010/main" val="3089523764"/>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58c44ba5-51a4-40bc-b9f0-9fe2032e2130"/>
    <ds:schemaRef ds:uri="http://schemas.microsoft.com/office/2006/documentManagement/types"/>
    <ds:schemaRef ds:uri="http://purl.org/dc/elements/1.1/"/>
    <ds:schemaRef ds:uri="http://purl.org/dc/terms/"/>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484</TotalTime>
  <Words>3507</Words>
  <Application>Microsoft Office PowerPoint</Application>
  <PresentationFormat>Widescreen</PresentationFormat>
  <Paragraphs>356</Paragraphs>
  <Slides>24</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Myriad Pro</vt:lpstr>
      <vt:lpstr>Wingdings</vt:lpstr>
      <vt:lpstr>CC_theme</vt:lpstr>
      <vt:lpstr>Tree 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51</cp:revision>
  <dcterms:created xsi:type="dcterms:W3CDTF">2020-02-07T13:53:42Z</dcterms:created>
  <dcterms:modified xsi:type="dcterms:W3CDTF">2020-02-19T01:31:25Z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