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0"/>
  </p:notesMasterIdLst>
  <p:sldIdLst>
    <p:sldId id="257" r:id="rId5"/>
    <p:sldId id="272" r:id="rId6"/>
    <p:sldId id="274" r:id="rId7"/>
    <p:sldId id="276" r:id="rId8"/>
    <p:sldId id="275" r:id="rId9"/>
    <p:sldId id="277" r:id="rId10"/>
    <p:sldId id="280" r:id="rId11"/>
    <p:sldId id="278" r:id="rId12"/>
    <p:sldId id="281" r:id="rId13"/>
    <p:sldId id="282" r:id="rId14"/>
    <p:sldId id="283" r:id="rId15"/>
    <p:sldId id="284" r:id="rId16"/>
    <p:sldId id="279" r:id="rId17"/>
    <p:sldId id="285"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C0C0"/>
    <a:srgbClr val="000000"/>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3550" autoAdjust="0"/>
  </p:normalViewPr>
  <p:slideViewPr>
    <p:cSldViewPr snapToGrid="0">
      <p:cViewPr varScale="1">
        <p:scale>
          <a:sx n="80" d="100"/>
          <a:sy n="80" d="100"/>
        </p:scale>
        <p:origin x="954"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65C686-E975-4851-995B-B3B455D4CBEA}" type="datetimeFigureOut">
              <a:rPr lang="en-US" smtClean="0"/>
              <a:t>2/18/2020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44883D-7433-4936-953B-ADB591C14B73}" type="slidenum">
              <a:rPr lang="en-US" smtClean="0"/>
              <a:t>‹#›</a:t>
            </a:fld>
            <a:endParaRPr lang="en-US"/>
          </a:p>
        </p:txBody>
      </p:sp>
    </p:spTree>
    <p:extLst>
      <p:ext uri="{BB962C8B-B14F-4D97-AF65-F5344CB8AC3E}">
        <p14:creationId xmlns:p14="http://schemas.microsoft.com/office/powerpoint/2010/main" val="7257574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138D14-699C-41C7-9F71-9AB5B6DFBBAC}" type="slidenum">
              <a:rPr lang="en-US" smtClean="0"/>
              <a:t>1</a:t>
            </a:fld>
            <a:endParaRPr lang="en-US" dirty="0"/>
          </a:p>
        </p:txBody>
      </p:sp>
    </p:spTree>
    <p:extLst>
      <p:ext uri="{BB962C8B-B14F-4D97-AF65-F5344CB8AC3E}">
        <p14:creationId xmlns:p14="http://schemas.microsoft.com/office/powerpoint/2010/main" val="21214561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Of course the obvious solution would be to compute values only once and then save them so we don’t have to recompute them.</a:t>
            </a:r>
          </a:p>
          <a:p>
            <a:endParaRPr lang="en-US" dirty="0"/>
          </a:p>
          <a:p>
            <a:r>
              <a:rPr lang="en-US" dirty="0"/>
              <a:t>This is the basis of a technique called “memoization”. Essentially, any time we do a computation, we will save the result into an array. Then, if we need to compute a result, we will check our array to see if it has been computed before.</a:t>
            </a:r>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10</a:t>
            </a:fld>
            <a:endParaRPr lang="en-US"/>
          </a:p>
        </p:txBody>
      </p:sp>
    </p:spTree>
    <p:extLst>
      <p:ext uri="{BB962C8B-B14F-4D97-AF65-F5344CB8AC3E}">
        <p14:creationId xmlns:p14="http://schemas.microsoft.com/office/powerpoint/2010/main" val="4705038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let’s modify our algorithm a little. We will introduce an array called FA to save our computed results. We initialize FA so that every item has the value of -1. Since Fibonacci numbers are all greater than 0, we know that if the value of FA[N] is -1 then we have not yet computed that Fibonacci number.</a:t>
            </a:r>
          </a:p>
          <a:p>
            <a:endParaRPr lang="en-US" dirty="0"/>
          </a:p>
          <a:p>
            <a:r>
              <a:rPr lang="en-US" dirty="0"/>
              <a:t>Then, if we are not in a base case, we simply check to see if anything has been stored in the array at that position, or if FA[N] is equal to -1. If it is, we compute the value of f(N) using the traditional recursive formula. We then save that value in the array and return.</a:t>
            </a:r>
          </a:p>
          <a:p>
            <a:endParaRPr lang="en-US" dirty="0"/>
          </a:p>
          <a:p>
            <a:r>
              <a:rPr lang="en-US" dirty="0"/>
              <a:t>However, if FA[N] does not equal -1, that means that the value in FA[N] is the Nth Fibonacci number and we can just return it directly and eliminated a lot of extra computation.</a:t>
            </a:r>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11</a:t>
            </a:fld>
            <a:endParaRPr lang="en-US"/>
          </a:p>
        </p:txBody>
      </p:sp>
    </p:spTree>
    <p:extLst>
      <p:ext uri="{BB962C8B-B14F-4D97-AF65-F5344CB8AC3E}">
        <p14:creationId xmlns:p14="http://schemas.microsoft.com/office/powerpoint/2010/main" val="40811195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our memoized  algorithm, all the highlighted function calls will not have to be recomputed. But, its even better than that.</a:t>
            </a:r>
          </a:p>
        </p:txBody>
      </p:sp>
      <p:sp>
        <p:nvSpPr>
          <p:cNvPr id="4" name="Slide Number Placeholder 3"/>
          <p:cNvSpPr>
            <a:spLocks noGrp="1"/>
          </p:cNvSpPr>
          <p:nvPr>
            <p:ph type="sldNum" sz="quarter" idx="5"/>
          </p:nvPr>
        </p:nvSpPr>
        <p:spPr/>
        <p:txBody>
          <a:bodyPr/>
          <a:lstStyle/>
          <a:p>
            <a:fld id="{1A44883D-7433-4936-953B-ADB591C14B73}" type="slidenum">
              <a:rPr lang="en-US" smtClean="0"/>
              <a:t>12</a:t>
            </a:fld>
            <a:endParaRPr lang="en-US"/>
          </a:p>
        </p:txBody>
      </p:sp>
    </p:spTree>
    <p:extLst>
      <p:ext uri="{BB962C8B-B14F-4D97-AF65-F5344CB8AC3E}">
        <p14:creationId xmlns:p14="http://schemas.microsoft.com/office/powerpoint/2010/main" val="36656955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reality, when the yellow highlighted function calls are made, none of the red highlighted function calls will need to be made. This is due to the fact that the yellow highlighted Fibonacci numbers have already been computed and stored in FA and thus no additional calls are needed.</a:t>
            </a:r>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13</a:t>
            </a:fld>
            <a:endParaRPr lang="en-US"/>
          </a:p>
        </p:txBody>
      </p:sp>
    </p:spTree>
    <p:extLst>
      <p:ext uri="{BB962C8B-B14F-4D97-AF65-F5344CB8AC3E}">
        <p14:creationId xmlns:p14="http://schemas.microsoft.com/office/powerpoint/2010/main" val="42137878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if we look at the real call tree, we see that only 11 of the original 25 functions are actually made. Obviously this is a significant savings in terms of computation. And, as we attempt to compute the really large Fibonacci numbers, the savings will become equally large.</a:t>
            </a:r>
          </a:p>
        </p:txBody>
      </p:sp>
      <p:sp>
        <p:nvSpPr>
          <p:cNvPr id="4" name="Slide Number Placeholder 3"/>
          <p:cNvSpPr>
            <a:spLocks noGrp="1"/>
          </p:cNvSpPr>
          <p:nvPr>
            <p:ph type="sldNum" sz="quarter" idx="5"/>
          </p:nvPr>
        </p:nvSpPr>
        <p:spPr/>
        <p:txBody>
          <a:bodyPr/>
          <a:lstStyle/>
          <a:p>
            <a:fld id="{1A44883D-7433-4936-953B-ADB591C14B73}" type="slidenum">
              <a:rPr lang="en-US" smtClean="0"/>
              <a:t>14</a:t>
            </a:fld>
            <a:endParaRPr lang="en-US"/>
          </a:p>
        </p:txBody>
      </p:sp>
    </p:spTree>
    <p:extLst>
      <p:ext uri="{BB962C8B-B14F-4D97-AF65-F5344CB8AC3E}">
        <p14:creationId xmlns:p14="http://schemas.microsoft.com/office/powerpoint/2010/main" val="15806329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we have looked at the effect that a straightforward implementation of recursive definition can have. However, the effect really depends on the type of definition you are dealing with. </a:t>
            </a:r>
          </a:p>
          <a:p>
            <a:endParaRPr lang="en-US" dirty="0"/>
          </a:p>
          <a:p>
            <a:r>
              <a:rPr lang="en-US" dirty="0"/>
              <a:t>In this case, the tree recursive calls ended up recomputing the same values over and over again. This is particularly common on tree recursion where you are performing multiple recursive calls within the same function. If we can decompose our problems so that the subproblems are unique, then we will be OK. However, if the subproblems overlap, then we have the potential for doing extra computations.</a:t>
            </a:r>
          </a:p>
          <a:p>
            <a:endParaRPr lang="en-US" dirty="0"/>
          </a:p>
          <a:p>
            <a:r>
              <a:rPr lang="en-US" dirty="0"/>
              <a:t>Of course the good news is that we have found a technique that can be used to shortcut excessive computation by storing values as we compute them </a:t>
            </a:r>
            <a:r>
              <a:rPr lang="en-US"/>
              <a:t>and then simply </a:t>
            </a:r>
            <a:r>
              <a:rPr lang="en-US" dirty="0"/>
              <a:t>looking them up instead of recomputing them. </a:t>
            </a:r>
          </a:p>
        </p:txBody>
      </p:sp>
      <p:sp>
        <p:nvSpPr>
          <p:cNvPr id="4" name="Slide Number Placeholder 3"/>
          <p:cNvSpPr>
            <a:spLocks noGrp="1"/>
          </p:cNvSpPr>
          <p:nvPr>
            <p:ph type="sldNum" sz="quarter" idx="5"/>
          </p:nvPr>
        </p:nvSpPr>
        <p:spPr/>
        <p:txBody>
          <a:bodyPr/>
          <a:lstStyle/>
          <a:p>
            <a:fld id="{1A44883D-7433-4936-953B-ADB591C14B73}" type="slidenum">
              <a:rPr lang="en-US" smtClean="0"/>
              <a:t>15</a:t>
            </a:fld>
            <a:endParaRPr lang="en-US"/>
          </a:p>
        </p:txBody>
      </p:sp>
    </p:spTree>
    <p:extLst>
      <p:ext uri="{BB962C8B-B14F-4D97-AF65-F5344CB8AC3E}">
        <p14:creationId xmlns:p14="http://schemas.microsoft.com/office/powerpoint/2010/main" val="4986912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Oftentimes problems that look like they are tailor made for recursive function may not work quite as well as what we assumed. Computing Fibonacci numbers is one of those problems.</a:t>
            </a:r>
          </a:p>
          <a:p>
            <a:endParaRPr lang="en-US" dirty="0"/>
          </a:p>
          <a:p>
            <a:r>
              <a:rPr lang="en-US" dirty="0"/>
              <a:t>However, there are some techniques we can use to help optimize our recursive algorithms.</a:t>
            </a:r>
          </a:p>
        </p:txBody>
      </p:sp>
      <p:sp>
        <p:nvSpPr>
          <p:cNvPr id="4" name="Slide Number Placeholder 3"/>
          <p:cNvSpPr>
            <a:spLocks noGrp="1"/>
          </p:cNvSpPr>
          <p:nvPr>
            <p:ph type="sldNum" sz="quarter" idx="5"/>
          </p:nvPr>
        </p:nvSpPr>
        <p:spPr/>
        <p:txBody>
          <a:bodyPr/>
          <a:lstStyle/>
          <a:p>
            <a:fld id="{1A44883D-7433-4936-953B-ADB591C14B73}" type="slidenum">
              <a:rPr lang="en-US" smtClean="0"/>
              <a:t>2</a:t>
            </a:fld>
            <a:endParaRPr lang="en-US"/>
          </a:p>
        </p:txBody>
      </p:sp>
    </p:spTree>
    <p:extLst>
      <p:ext uri="{BB962C8B-B14F-4D97-AF65-F5344CB8AC3E}">
        <p14:creationId xmlns:p14="http://schemas.microsoft.com/office/powerpoint/2010/main" val="4278854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Fibonacci numbers form a series of number in which each number is the sum of the previous two numbers in the series. As you can see this leads to the numbers in the series growing very rapidly.</a:t>
            </a:r>
          </a:p>
        </p:txBody>
      </p:sp>
      <p:sp>
        <p:nvSpPr>
          <p:cNvPr id="4" name="Slide Number Placeholder 3"/>
          <p:cNvSpPr>
            <a:spLocks noGrp="1"/>
          </p:cNvSpPr>
          <p:nvPr>
            <p:ph type="sldNum" sz="quarter" idx="5"/>
          </p:nvPr>
        </p:nvSpPr>
        <p:spPr/>
        <p:txBody>
          <a:bodyPr/>
          <a:lstStyle/>
          <a:p>
            <a:fld id="{1A44883D-7433-4936-953B-ADB591C14B73}" type="slidenum">
              <a:rPr lang="en-US" smtClean="0"/>
              <a:t>3</a:t>
            </a:fld>
            <a:endParaRPr lang="en-US"/>
          </a:p>
        </p:txBody>
      </p:sp>
    </p:spTree>
    <p:extLst>
      <p:ext uri="{BB962C8B-B14F-4D97-AF65-F5344CB8AC3E}">
        <p14:creationId xmlns:p14="http://schemas.microsoft.com/office/powerpoint/2010/main" val="8572325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nice thing about computing Fibonacci numbers is that the equation is quite simple and elegant. A Fibonacci number is simply the sum of the two Fibonacci number preceding it.</a:t>
            </a:r>
          </a:p>
          <a:p>
            <a:endParaRPr lang="en-US" dirty="0"/>
          </a:p>
          <a:p>
            <a:r>
              <a:rPr lang="en-US" dirty="0"/>
              <a:t>For our purposes in studying recursion it is perfect. We just sum the result from two recursive calls.</a:t>
            </a:r>
          </a:p>
          <a:p>
            <a:endParaRPr lang="en-US" dirty="0"/>
          </a:p>
          <a:p>
            <a:r>
              <a:rPr lang="en-US" dirty="0"/>
              <a:t>Of course, its important to know the base cases, which are also well defined. F0 = 0 while f1 = 1. This when coupled with the definition allows us to easily compute f2 as 0 + 1, or 2.</a:t>
            </a:r>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4</a:t>
            </a:fld>
            <a:endParaRPr lang="en-US"/>
          </a:p>
        </p:txBody>
      </p:sp>
    </p:spTree>
    <p:extLst>
      <p:ext uri="{BB962C8B-B14F-4D97-AF65-F5344CB8AC3E}">
        <p14:creationId xmlns:p14="http://schemas.microsoft.com/office/powerpoint/2010/main" val="3816715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Given the nice simple definitions, creating the function “f” to compute Fibonacci numbers is straightforward.</a:t>
            </a:r>
          </a:p>
          <a:p>
            <a:endParaRPr lang="en-US" dirty="0"/>
          </a:p>
          <a:p>
            <a:r>
              <a:rPr lang="en-US" dirty="0"/>
              <a:t>First, we include our two base cases. If our input number N is 0, we return 0. If N is 1, we return 1.</a:t>
            </a:r>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5</a:t>
            </a:fld>
            <a:endParaRPr lang="en-US"/>
          </a:p>
        </p:txBody>
      </p:sp>
    </p:spTree>
    <p:extLst>
      <p:ext uri="{BB962C8B-B14F-4D97-AF65-F5344CB8AC3E}">
        <p14:creationId xmlns:p14="http://schemas.microsoft.com/office/powerpoint/2010/main" val="39316444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then include the basic definition as our recursive case. In this case, we simply return f(N-1) + f(n-2).</a:t>
            </a:r>
          </a:p>
          <a:p>
            <a:endParaRPr lang="en-US" dirty="0"/>
          </a:p>
          <a:p>
            <a:r>
              <a:rPr lang="en-US" dirty="0"/>
              <a:t>I think we would all agree that this is a very elegant and straightforward application of recursion that should work very well for us.</a:t>
            </a:r>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6</a:t>
            </a:fld>
            <a:endParaRPr lang="en-US"/>
          </a:p>
        </p:txBody>
      </p:sp>
    </p:spTree>
    <p:extLst>
      <p:ext uri="{BB962C8B-B14F-4D97-AF65-F5344CB8AC3E}">
        <p14:creationId xmlns:p14="http://schemas.microsoft.com/office/powerpoint/2010/main" val="3827844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if we execute our function to compute the 6</a:t>
            </a:r>
            <a:r>
              <a:rPr lang="en-US" baseline="30000" dirty="0"/>
              <a:t>th</a:t>
            </a:r>
            <a:r>
              <a:rPr lang="en-US" dirty="0"/>
              <a:t> Fibonacci number, we get the following tree that illustrates the calls made to “f”.</a:t>
            </a:r>
          </a:p>
          <a:p>
            <a:endParaRPr lang="en-US" dirty="0"/>
          </a:p>
          <a:p>
            <a:r>
              <a:rPr lang="en-US" dirty="0"/>
              <a:t>As you can see f(6) makes calls to f(5) and f(4), while f(5) makes calls to f(4) and f(3), etc. on down to the base cases of f(0) and f(1).</a:t>
            </a:r>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7</a:t>
            </a:fld>
            <a:endParaRPr lang="en-US"/>
          </a:p>
        </p:txBody>
      </p:sp>
    </p:spTree>
    <p:extLst>
      <p:ext uri="{BB962C8B-B14F-4D97-AF65-F5344CB8AC3E}">
        <p14:creationId xmlns:p14="http://schemas.microsoft.com/office/powerpoint/2010/main" val="8466541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However, as we look at the calling tree more closely, we see that there are several calls that are made multiple times. If we look closely, you’ll see that f(2) is called five separate times, which means that we recompute the value of f(4) four additional times after we had already computed it. Obviously, these are wasted computations. Imagine if we wanted to compute the 10</a:t>
            </a:r>
            <a:r>
              <a:rPr lang="en-US" baseline="30000" dirty="0"/>
              <a:t>th</a:t>
            </a:r>
            <a:r>
              <a:rPr lang="en-US" dirty="0"/>
              <a:t> Fibonacci number. There would be a huge number of extract computations going on.</a:t>
            </a:r>
          </a:p>
        </p:txBody>
      </p:sp>
      <p:sp>
        <p:nvSpPr>
          <p:cNvPr id="4" name="Slide Number Placeholder 3"/>
          <p:cNvSpPr>
            <a:spLocks noGrp="1"/>
          </p:cNvSpPr>
          <p:nvPr>
            <p:ph type="sldNum" sz="quarter" idx="5"/>
          </p:nvPr>
        </p:nvSpPr>
        <p:spPr/>
        <p:txBody>
          <a:bodyPr/>
          <a:lstStyle/>
          <a:p>
            <a:fld id="{1A44883D-7433-4936-953B-ADB591C14B73}" type="slidenum">
              <a:rPr lang="en-US" smtClean="0"/>
              <a:t>8</a:t>
            </a:fld>
            <a:endParaRPr lang="en-US"/>
          </a:p>
        </p:txBody>
      </p:sp>
    </p:spTree>
    <p:extLst>
      <p:ext uri="{BB962C8B-B14F-4D97-AF65-F5344CB8AC3E}">
        <p14:creationId xmlns:p14="http://schemas.microsoft.com/office/powerpoint/2010/main" val="18414805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problem lies in the recursive definition of Fibonacci numbers and our straightforward implementation of that definition. </a:t>
            </a:r>
          </a:p>
          <a:p>
            <a:endParaRPr lang="en-US" dirty="0"/>
          </a:p>
          <a:p>
            <a:r>
              <a:rPr lang="en-US" dirty="0"/>
              <a:t>If we look at the line with the recursive definition, it computes f(n-1) and then calls f(n-2). This causes f(N-2) to be computed twice, once within the f(n-1) computation and then again separately.</a:t>
            </a:r>
          </a:p>
          <a:p>
            <a:endParaRPr lang="en-US" dirty="0"/>
          </a:p>
          <a:p>
            <a:r>
              <a:rPr lang="en-US" dirty="0"/>
              <a:t>Surely there has to be a better approach.</a:t>
            </a:r>
          </a:p>
        </p:txBody>
      </p:sp>
      <p:sp>
        <p:nvSpPr>
          <p:cNvPr id="4" name="Slide Number Placeholder 3"/>
          <p:cNvSpPr>
            <a:spLocks noGrp="1"/>
          </p:cNvSpPr>
          <p:nvPr>
            <p:ph type="sldNum" sz="quarter" idx="5"/>
          </p:nvPr>
        </p:nvSpPr>
        <p:spPr/>
        <p:txBody>
          <a:bodyPr/>
          <a:lstStyle/>
          <a:p>
            <a:fld id="{1A44883D-7433-4936-953B-ADB591C14B73}" type="slidenum">
              <a:rPr lang="en-US" smtClean="0"/>
              <a:t>9</a:t>
            </a:fld>
            <a:endParaRPr lang="en-US"/>
          </a:p>
        </p:txBody>
      </p:sp>
    </p:spTree>
    <p:extLst>
      <p:ext uri="{BB962C8B-B14F-4D97-AF65-F5344CB8AC3E}">
        <p14:creationId xmlns:p14="http://schemas.microsoft.com/office/powerpoint/2010/main" val="26466342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104E3-1C7C-409C-8342-658BB880E0B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D721DC8-CF14-480F-A5F4-B878663CD3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78D464D-ED86-4336-8B26-84E7E5BC2F8B}"/>
              </a:ext>
            </a:extLst>
          </p:cNvPr>
          <p:cNvSpPr>
            <a:spLocks noGrp="1"/>
          </p:cNvSpPr>
          <p:nvPr>
            <p:ph type="dt" sz="half" idx="10"/>
          </p:nvPr>
        </p:nvSpPr>
        <p:spPr/>
        <p:txBody>
          <a:bodyPr/>
          <a:lstStyle/>
          <a:p>
            <a:fld id="{6B9CC98C-563E-4F7D-9927-73EC4AAC1618}" type="datetimeFigureOut">
              <a:rPr lang="en-US" smtClean="0"/>
              <a:t>2/18/2020</a:t>
            </a:fld>
            <a:endParaRPr lang="en-US"/>
          </a:p>
        </p:txBody>
      </p:sp>
      <p:sp>
        <p:nvSpPr>
          <p:cNvPr id="5" name="Footer Placeholder 4">
            <a:extLst>
              <a:ext uri="{FF2B5EF4-FFF2-40B4-BE49-F238E27FC236}">
                <a16:creationId xmlns:a16="http://schemas.microsoft.com/office/drawing/2014/main" id="{B4133C7E-997E-4B5D-8683-E025E4C593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5AED76-5B99-480B-9062-756DEF54DCAB}"/>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11934734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8654F-89BB-41D7-A595-9B119E702E7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533299F-1472-4593-8CB1-558189C11EE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179A93-E34A-4EA1-8E4E-80DAAFEDAD7C}"/>
              </a:ext>
            </a:extLst>
          </p:cNvPr>
          <p:cNvSpPr>
            <a:spLocks noGrp="1"/>
          </p:cNvSpPr>
          <p:nvPr>
            <p:ph type="dt" sz="half" idx="10"/>
          </p:nvPr>
        </p:nvSpPr>
        <p:spPr/>
        <p:txBody>
          <a:bodyPr/>
          <a:lstStyle/>
          <a:p>
            <a:fld id="{6B9CC98C-563E-4F7D-9927-73EC4AAC1618}" type="datetimeFigureOut">
              <a:rPr lang="en-US" smtClean="0"/>
              <a:t>2/18/2020</a:t>
            </a:fld>
            <a:endParaRPr lang="en-US"/>
          </a:p>
        </p:txBody>
      </p:sp>
      <p:sp>
        <p:nvSpPr>
          <p:cNvPr id="5" name="Footer Placeholder 4">
            <a:extLst>
              <a:ext uri="{FF2B5EF4-FFF2-40B4-BE49-F238E27FC236}">
                <a16:creationId xmlns:a16="http://schemas.microsoft.com/office/drawing/2014/main" id="{BE3508D0-88CB-4A32-BA8D-322A10A36B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4CA5F7-65F2-4C05-BFC9-0ABC1BD6EBF3}"/>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986596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3BFD89-B3B3-4B4F-94C9-06350178229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0DF465C-CEE7-4823-8F13-024803C0417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FD2C3C-D457-4216-B169-D06FB453D3DF}"/>
              </a:ext>
            </a:extLst>
          </p:cNvPr>
          <p:cNvSpPr>
            <a:spLocks noGrp="1"/>
          </p:cNvSpPr>
          <p:nvPr>
            <p:ph type="dt" sz="half" idx="10"/>
          </p:nvPr>
        </p:nvSpPr>
        <p:spPr/>
        <p:txBody>
          <a:bodyPr/>
          <a:lstStyle/>
          <a:p>
            <a:fld id="{6B9CC98C-563E-4F7D-9927-73EC4AAC1618}" type="datetimeFigureOut">
              <a:rPr lang="en-US" smtClean="0"/>
              <a:t>2/18/2020</a:t>
            </a:fld>
            <a:endParaRPr lang="en-US"/>
          </a:p>
        </p:txBody>
      </p:sp>
      <p:sp>
        <p:nvSpPr>
          <p:cNvPr id="5" name="Footer Placeholder 4">
            <a:extLst>
              <a:ext uri="{FF2B5EF4-FFF2-40B4-BE49-F238E27FC236}">
                <a16:creationId xmlns:a16="http://schemas.microsoft.com/office/drawing/2014/main" id="{62631284-AA09-45E0-AC63-92C38EFBDE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B34F62-4D1E-4F66-82ED-2AB0EDA8ABCA}"/>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27664375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518D2-9324-43A7-9BBB-AEF86E4BBBE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868CE8-FCDF-47ED-AFD1-9EDB62ECB05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1891FD-429E-422B-8000-A7658AC5AB59}"/>
              </a:ext>
            </a:extLst>
          </p:cNvPr>
          <p:cNvSpPr>
            <a:spLocks noGrp="1"/>
          </p:cNvSpPr>
          <p:nvPr>
            <p:ph type="dt" sz="half" idx="10"/>
          </p:nvPr>
        </p:nvSpPr>
        <p:spPr/>
        <p:txBody>
          <a:bodyPr/>
          <a:lstStyle/>
          <a:p>
            <a:fld id="{6B9CC98C-563E-4F7D-9927-73EC4AAC1618}" type="datetimeFigureOut">
              <a:rPr lang="en-US" smtClean="0"/>
              <a:t>2/18/2020</a:t>
            </a:fld>
            <a:endParaRPr lang="en-US"/>
          </a:p>
        </p:txBody>
      </p:sp>
      <p:sp>
        <p:nvSpPr>
          <p:cNvPr id="5" name="Footer Placeholder 4">
            <a:extLst>
              <a:ext uri="{FF2B5EF4-FFF2-40B4-BE49-F238E27FC236}">
                <a16:creationId xmlns:a16="http://schemas.microsoft.com/office/drawing/2014/main" id="{BC0D7F40-6AA0-4732-B458-BEFFAECC5E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029E76-DF98-4CDE-B634-254F482C7C83}"/>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627666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C9BD4-62DF-4D8A-AC73-7B7B99AE67D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5A47A3E-DAC6-402C-8A52-20470B1743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5B78356-A776-449D-8AF7-C5C294EDD105}"/>
              </a:ext>
            </a:extLst>
          </p:cNvPr>
          <p:cNvSpPr>
            <a:spLocks noGrp="1"/>
          </p:cNvSpPr>
          <p:nvPr>
            <p:ph type="dt" sz="half" idx="10"/>
          </p:nvPr>
        </p:nvSpPr>
        <p:spPr/>
        <p:txBody>
          <a:bodyPr/>
          <a:lstStyle/>
          <a:p>
            <a:fld id="{6B9CC98C-563E-4F7D-9927-73EC4AAC1618}" type="datetimeFigureOut">
              <a:rPr lang="en-US" smtClean="0"/>
              <a:t>2/18/2020</a:t>
            </a:fld>
            <a:endParaRPr lang="en-US"/>
          </a:p>
        </p:txBody>
      </p:sp>
      <p:sp>
        <p:nvSpPr>
          <p:cNvPr id="5" name="Footer Placeholder 4">
            <a:extLst>
              <a:ext uri="{FF2B5EF4-FFF2-40B4-BE49-F238E27FC236}">
                <a16:creationId xmlns:a16="http://schemas.microsoft.com/office/drawing/2014/main" id="{9EC62751-05F9-43A7-8FE6-E66A4BE08F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C7F848-BA2C-431F-B184-A4DCD4408AF6}"/>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455892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4B0C3-5972-435E-ABBF-0F0B7767EF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F4E02D-90E6-406B-AA3A-38587F41475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CEACEBE-6C1F-48E0-BA5B-18C6B47BE16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ED72193-7DA4-4103-BB39-ECFCDDE957B6}"/>
              </a:ext>
            </a:extLst>
          </p:cNvPr>
          <p:cNvSpPr>
            <a:spLocks noGrp="1"/>
          </p:cNvSpPr>
          <p:nvPr>
            <p:ph type="dt" sz="half" idx="10"/>
          </p:nvPr>
        </p:nvSpPr>
        <p:spPr/>
        <p:txBody>
          <a:bodyPr/>
          <a:lstStyle/>
          <a:p>
            <a:fld id="{6B9CC98C-563E-4F7D-9927-73EC4AAC1618}" type="datetimeFigureOut">
              <a:rPr lang="en-US" smtClean="0"/>
              <a:t>2/18/2020</a:t>
            </a:fld>
            <a:endParaRPr lang="en-US"/>
          </a:p>
        </p:txBody>
      </p:sp>
      <p:sp>
        <p:nvSpPr>
          <p:cNvPr id="6" name="Footer Placeholder 5">
            <a:extLst>
              <a:ext uri="{FF2B5EF4-FFF2-40B4-BE49-F238E27FC236}">
                <a16:creationId xmlns:a16="http://schemas.microsoft.com/office/drawing/2014/main" id="{E4988808-F6B4-4996-AD17-1EB0FF531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A70704-1554-4964-B7DB-08A8D43E6085}"/>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596273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96D14-D940-4609-85D3-98761FBA471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508B2BB-F6E8-4563-AE83-7FB9D18210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2E996C-9A7C-40C4-B6DF-F9B94C13312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D2053C-721C-4122-BB8B-FCFA03E390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B6232E0-FCD5-4A75-94DF-293B6350F8F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1F97165-6094-43A1-8AD8-97F258F734AD}"/>
              </a:ext>
            </a:extLst>
          </p:cNvPr>
          <p:cNvSpPr>
            <a:spLocks noGrp="1"/>
          </p:cNvSpPr>
          <p:nvPr>
            <p:ph type="dt" sz="half" idx="10"/>
          </p:nvPr>
        </p:nvSpPr>
        <p:spPr/>
        <p:txBody>
          <a:bodyPr/>
          <a:lstStyle/>
          <a:p>
            <a:fld id="{6B9CC98C-563E-4F7D-9927-73EC4AAC1618}" type="datetimeFigureOut">
              <a:rPr lang="en-US" smtClean="0"/>
              <a:t>2/18/2020</a:t>
            </a:fld>
            <a:endParaRPr lang="en-US"/>
          </a:p>
        </p:txBody>
      </p:sp>
      <p:sp>
        <p:nvSpPr>
          <p:cNvPr id="8" name="Footer Placeholder 7">
            <a:extLst>
              <a:ext uri="{FF2B5EF4-FFF2-40B4-BE49-F238E27FC236}">
                <a16:creationId xmlns:a16="http://schemas.microsoft.com/office/drawing/2014/main" id="{3B459F5C-59E6-4E02-922C-9F69B92E2D0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94B26B5-C338-4144-80AE-E23FABE3345B}"/>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2010620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853C0-C38A-4886-BBFE-C16A2568D05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B5D7151-EEA9-4F11-B7AB-5672599A91B9}"/>
              </a:ext>
            </a:extLst>
          </p:cNvPr>
          <p:cNvSpPr>
            <a:spLocks noGrp="1"/>
          </p:cNvSpPr>
          <p:nvPr>
            <p:ph type="dt" sz="half" idx="10"/>
          </p:nvPr>
        </p:nvSpPr>
        <p:spPr/>
        <p:txBody>
          <a:bodyPr/>
          <a:lstStyle/>
          <a:p>
            <a:fld id="{6B9CC98C-563E-4F7D-9927-73EC4AAC1618}" type="datetimeFigureOut">
              <a:rPr lang="en-US" smtClean="0"/>
              <a:t>2/18/2020</a:t>
            </a:fld>
            <a:endParaRPr lang="en-US"/>
          </a:p>
        </p:txBody>
      </p:sp>
      <p:sp>
        <p:nvSpPr>
          <p:cNvPr id="4" name="Footer Placeholder 3">
            <a:extLst>
              <a:ext uri="{FF2B5EF4-FFF2-40B4-BE49-F238E27FC236}">
                <a16:creationId xmlns:a16="http://schemas.microsoft.com/office/drawing/2014/main" id="{268C2E75-58C4-44DD-8A53-1AD83F6E733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67A0F24-559E-4551-8F15-47F854121CE8}"/>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3710833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D67101B-6D9C-41F6-ABC1-3538333B239F}"/>
              </a:ext>
            </a:extLst>
          </p:cNvPr>
          <p:cNvSpPr>
            <a:spLocks noGrp="1"/>
          </p:cNvSpPr>
          <p:nvPr>
            <p:ph type="dt" sz="half" idx="10"/>
          </p:nvPr>
        </p:nvSpPr>
        <p:spPr/>
        <p:txBody>
          <a:bodyPr/>
          <a:lstStyle/>
          <a:p>
            <a:fld id="{6B9CC98C-563E-4F7D-9927-73EC4AAC1618}" type="datetimeFigureOut">
              <a:rPr lang="en-US" smtClean="0"/>
              <a:t>2/18/2020</a:t>
            </a:fld>
            <a:endParaRPr lang="en-US"/>
          </a:p>
        </p:txBody>
      </p:sp>
      <p:sp>
        <p:nvSpPr>
          <p:cNvPr id="3" name="Footer Placeholder 2">
            <a:extLst>
              <a:ext uri="{FF2B5EF4-FFF2-40B4-BE49-F238E27FC236}">
                <a16:creationId xmlns:a16="http://schemas.microsoft.com/office/drawing/2014/main" id="{FBF00F5C-5029-4239-8E71-DC0B11AD06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94FEA6E-530F-4070-8AAE-5A5D7E80F4E6}"/>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2365759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B4B58-A67D-4C1F-8C06-AA67E33433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05E9842-B95A-46EB-B98A-E4960191E2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A6FAECC-5B29-4784-92A4-4DEC9BD296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ED51BD-5559-48EA-9F25-F443B67CC62A}"/>
              </a:ext>
            </a:extLst>
          </p:cNvPr>
          <p:cNvSpPr>
            <a:spLocks noGrp="1"/>
          </p:cNvSpPr>
          <p:nvPr>
            <p:ph type="dt" sz="half" idx="10"/>
          </p:nvPr>
        </p:nvSpPr>
        <p:spPr/>
        <p:txBody>
          <a:bodyPr/>
          <a:lstStyle/>
          <a:p>
            <a:fld id="{6B9CC98C-563E-4F7D-9927-73EC4AAC1618}" type="datetimeFigureOut">
              <a:rPr lang="en-US" smtClean="0"/>
              <a:t>2/18/2020</a:t>
            </a:fld>
            <a:endParaRPr lang="en-US"/>
          </a:p>
        </p:txBody>
      </p:sp>
      <p:sp>
        <p:nvSpPr>
          <p:cNvPr id="6" name="Footer Placeholder 5">
            <a:extLst>
              <a:ext uri="{FF2B5EF4-FFF2-40B4-BE49-F238E27FC236}">
                <a16:creationId xmlns:a16="http://schemas.microsoft.com/office/drawing/2014/main" id="{092F858E-CE8A-42A4-A4F0-CF7CC46E78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692012-98F1-48CE-97D1-8E4476F8E47C}"/>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30706922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AE0A1-D493-441B-8BFC-6AA30E5FCA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5C32401-F764-4FDB-BC5F-D989C91BDE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A4D8D3D4-4873-42DD-A5DD-663E55E7C5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90B3A5-7291-4DBC-9848-C617506C09EC}"/>
              </a:ext>
            </a:extLst>
          </p:cNvPr>
          <p:cNvSpPr>
            <a:spLocks noGrp="1"/>
          </p:cNvSpPr>
          <p:nvPr>
            <p:ph type="dt" sz="half" idx="10"/>
          </p:nvPr>
        </p:nvSpPr>
        <p:spPr/>
        <p:txBody>
          <a:bodyPr/>
          <a:lstStyle/>
          <a:p>
            <a:fld id="{6B9CC98C-563E-4F7D-9927-73EC4AAC1618}" type="datetimeFigureOut">
              <a:rPr lang="en-US" smtClean="0"/>
              <a:t>2/18/2020</a:t>
            </a:fld>
            <a:endParaRPr lang="en-US"/>
          </a:p>
        </p:txBody>
      </p:sp>
      <p:sp>
        <p:nvSpPr>
          <p:cNvPr id="6" name="Footer Placeholder 5">
            <a:extLst>
              <a:ext uri="{FF2B5EF4-FFF2-40B4-BE49-F238E27FC236}">
                <a16:creationId xmlns:a16="http://schemas.microsoft.com/office/drawing/2014/main" id="{F326CF71-2C52-4A4E-B0D0-B8897A60C8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9D5335-CDB5-4A3B-94EC-03AA218609AF}"/>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4940349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C0C0C0"/>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AE31BB-55D7-422A-B0FC-D5489D19473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F90F10A-4A03-4A83-91AD-171B7E25AE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F9F6E54-36F0-48D0-A8FC-7CC5C50004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9CC98C-563E-4F7D-9927-73EC4AAC1618}" type="datetimeFigureOut">
              <a:rPr lang="en-US" smtClean="0"/>
              <a:t>2/18/2020</a:t>
            </a:fld>
            <a:endParaRPr lang="en-US"/>
          </a:p>
        </p:txBody>
      </p:sp>
      <p:sp>
        <p:nvSpPr>
          <p:cNvPr id="5" name="Footer Placeholder 4">
            <a:extLst>
              <a:ext uri="{FF2B5EF4-FFF2-40B4-BE49-F238E27FC236}">
                <a16:creationId xmlns:a16="http://schemas.microsoft.com/office/drawing/2014/main" id="{31AF3AD2-C245-444A-88AC-AAAAA375079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9430A94-BF88-41E4-B45A-0869F752EA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1F958E-7B8F-4EBF-90B1-6C1DA9F53C9C}" type="slidenum">
              <a:rPr lang="en-US" smtClean="0"/>
              <a:t>‹#›</a:t>
            </a:fld>
            <a:endParaRPr lang="en-US"/>
          </a:p>
        </p:txBody>
      </p:sp>
    </p:spTree>
    <p:extLst>
      <p:ext uri="{BB962C8B-B14F-4D97-AF65-F5344CB8AC3E}">
        <p14:creationId xmlns:p14="http://schemas.microsoft.com/office/powerpoint/2010/main" val="8668309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yriad Pro" panose="020B0503030403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yriad Pro" panose="020B0503030403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yriad Pro" panose="020B0503030403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yriad Pro" panose="020B0503030403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yriad Pro" panose="020B0503030403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yriad Pro" panose="020B0503030403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AF1BC-DB19-462B-97BF-A269442C946D}"/>
              </a:ext>
            </a:extLst>
          </p:cNvPr>
          <p:cNvSpPr>
            <a:spLocks noGrp="1"/>
          </p:cNvSpPr>
          <p:nvPr>
            <p:ph type="ctrTitle"/>
          </p:nvPr>
        </p:nvSpPr>
        <p:spPr>
          <a:xfrm>
            <a:off x="1524000" y="2408238"/>
            <a:ext cx="9144000" cy="2387600"/>
          </a:xfrm>
        </p:spPr>
        <p:txBody>
          <a:bodyPr>
            <a:normAutofit/>
          </a:bodyPr>
          <a:lstStyle/>
          <a:p>
            <a:r>
              <a:rPr lang="en-US" sz="5400" dirty="0">
                <a:solidFill>
                  <a:srgbClr val="512888"/>
                </a:solidFill>
                <a:latin typeface="Myriad Pro" panose="020B0503030403020204" pitchFamily="34" charset="0"/>
              </a:rPr>
              <a:t>Tree Recursion</a:t>
            </a:r>
          </a:p>
        </p:txBody>
      </p:sp>
      <p:sp>
        <p:nvSpPr>
          <p:cNvPr id="3" name="Subtitle 2">
            <a:extLst>
              <a:ext uri="{FF2B5EF4-FFF2-40B4-BE49-F238E27FC236}">
                <a16:creationId xmlns:a16="http://schemas.microsoft.com/office/drawing/2014/main" id="{C76A5337-4A2F-4A36-BCA0-BB15150C2A8F}"/>
              </a:ext>
            </a:extLst>
          </p:cNvPr>
          <p:cNvSpPr>
            <a:spLocks noGrp="1"/>
          </p:cNvSpPr>
          <p:nvPr>
            <p:ph type="subTitle" idx="1"/>
          </p:nvPr>
        </p:nvSpPr>
        <p:spPr>
          <a:xfrm>
            <a:off x="1524000" y="4887913"/>
            <a:ext cx="9144000" cy="1655762"/>
          </a:xfrm>
        </p:spPr>
        <p:txBody>
          <a:bodyPr>
            <a:normAutofit/>
          </a:bodyPr>
          <a:lstStyle/>
          <a:p>
            <a:r>
              <a:rPr lang="en-US" sz="2800" dirty="0">
                <a:latin typeface="Myriad Pro" panose="020B0503030403020204" pitchFamily="34" charset="0"/>
              </a:rPr>
              <a:t>Computational Core</a:t>
            </a:r>
          </a:p>
        </p:txBody>
      </p:sp>
      <p:cxnSp>
        <p:nvCxnSpPr>
          <p:cNvPr id="7" name="Straight Connector 6">
            <a:extLst>
              <a:ext uri="{FF2B5EF4-FFF2-40B4-BE49-F238E27FC236}">
                <a16:creationId xmlns:a16="http://schemas.microsoft.com/office/drawing/2014/main" id="{C4AFE65F-16DA-4B5F-AF08-EF450E91D0B1}"/>
              </a:ext>
            </a:extLst>
          </p:cNvPr>
          <p:cNvCxnSpPr>
            <a:cxnSpLocks/>
          </p:cNvCxnSpPr>
          <p:nvPr/>
        </p:nvCxnSpPr>
        <p:spPr>
          <a:xfrm>
            <a:off x="2050991" y="4795838"/>
            <a:ext cx="8067230" cy="0"/>
          </a:xfrm>
          <a:prstGeom prst="line">
            <a:avLst/>
          </a:prstGeom>
          <a:ln w="73025">
            <a:solidFill>
              <a:srgbClr val="512888"/>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3C2D0340-241A-4A75-89B8-7CB43F602217}"/>
              </a:ext>
            </a:extLst>
          </p:cNvPr>
          <p:cNvPicPr>
            <a:picLocks noChangeAspect="1"/>
          </p:cNvPicPr>
          <p:nvPr/>
        </p:nvPicPr>
        <p:blipFill>
          <a:blip r:embed="rId3"/>
          <a:stretch>
            <a:fillRect/>
          </a:stretch>
        </p:blipFill>
        <p:spPr>
          <a:xfrm>
            <a:off x="3154423" y="693991"/>
            <a:ext cx="5883154" cy="2078823"/>
          </a:xfrm>
          <a:prstGeom prst="rect">
            <a:avLst/>
          </a:prstGeom>
        </p:spPr>
      </p:pic>
    </p:spTree>
    <p:extLst>
      <p:ext uri="{BB962C8B-B14F-4D97-AF65-F5344CB8AC3E}">
        <p14:creationId xmlns:p14="http://schemas.microsoft.com/office/powerpoint/2010/main" val="25365168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1500B4-9C53-48D0-ABCE-F17EAB9AADF5}"/>
              </a:ext>
            </a:extLst>
          </p:cNvPr>
          <p:cNvSpPr txBox="1"/>
          <p:nvPr/>
        </p:nvSpPr>
        <p:spPr>
          <a:xfrm>
            <a:off x="914400" y="914400"/>
            <a:ext cx="5856603" cy="1354217"/>
          </a:xfrm>
          <a:prstGeom prst="rect">
            <a:avLst/>
          </a:prstGeom>
          <a:noFill/>
        </p:spPr>
        <p:txBody>
          <a:bodyPr wrap="none" rtlCol="0">
            <a:spAutoFit/>
          </a:bodyPr>
          <a:lstStyle/>
          <a:p>
            <a:pPr>
              <a:spcAft>
                <a:spcPts val="1200"/>
              </a:spcAft>
            </a:pPr>
            <a:r>
              <a:rPr lang="en-US" sz="3600" dirty="0">
                <a:latin typeface="Myriad Pro" panose="020B0503030403020204" pitchFamily="34" charset="0"/>
              </a:rPr>
              <a:t>Memoization</a:t>
            </a:r>
          </a:p>
          <a:p>
            <a:pPr>
              <a:spcAft>
                <a:spcPts val="1200"/>
              </a:spcAft>
            </a:pPr>
            <a:r>
              <a:rPr lang="en-US" sz="3600" dirty="0">
                <a:latin typeface="Myriad Pro" panose="020B0503030403020204" pitchFamily="34" charset="0"/>
              </a:rPr>
              <a:t> goal – save results in an array</a:t>
            </a:r>
          </a:p>
        </p:txBody>
      </p:sp>
    </p:spTree>
    <p:extLst>
      <p:ext uri="{BB962C8B-B14F-4D97-AF65-F5344CB8AC3E}">
        <p14:creationId xmlns:p14="http://schemas.microsoft.com/office/powerpoint/2010/main" val="5419392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04BFBB2-B3CF-4F1A-B63B-F28F6B2E35DE}"/>
              </a:ext>
            </a:extLst>
          </p:cNvPr>
          <p:cNvSpPr/>
          <p:nvPr/>
        </p:nvSpPr>
        <p:spPr>
          <a:xfrm>
            <a:off x="1098883" y="2558058"/>
            <a:ext cx="5487635" cy="3785652"/>
          </a:xfrm>
          <a:prstGeom prst="rect">
            <a:avLst/>
          </a:prstGeom>
        </p:spPr>
        <p:txBody>
          <a:bodyPr wrap="square">
            <a:spAutoFit/>
          </a:bodyPr>
          <a:lstStyle/>
          <a:p>
            <a:r>
              <a:rPr lang="it-IT" sz="2000" dirty="0">
                <a:solidFill>
                  <a:schemeClr val="bg2">
                    <a:lumMod val="10000"/>
                  </a:schemeClr>
                </a:solidFill>
                <a:latin typeface="Consolas" panose="020B0609020204030204" pitchFamily="49" charset="0"/>
              </a:rPr>
              <a:t>function f'(N)</a:t>
            </a:r>
            <a:endParaRPr lang="en-US" sz="2000" dirty="0">
              <a:solidFill>
                <a:schemeClr val="bg2">
                  <a:lumMod val="10000"/>
                </a:schemeClr>
              </a:solidFill>
            </a:endParaRPr>
          </a:p>
          <a:p>
            <a:r>
              <a:rPr lang="it-IT" sz="2000" dirty="0">
                <a:solidFill>
                  <a:schemeClr val="bg2">
                    <a:lumMod val="10000"/>
                  </a:schemeClr>
                </a:solidFill>
                <a:latin typeface="Consolas" panose="020B0609020204030204" pitchFamily="49" charset="0"/>
              </a:rPr>
              <a:t>    if N == 0</a:t>
            </a:r>
            <a:br>
              <a:rPr lang="it-IT" sz="2000" dirty="0">
                <a:solidFill>
                  <a:schemeClr val="bg2">
                    <a:lumMod val="10000"/>
                  </a:schemeClr>
                </a:solidFill>
              </a:rPr>
            </a:br>
            <a:r>
              <a:rPr lang="it-IT" sz="2000" dirty="0">
                <a:solidFill>
                  <a:schemeClr val="bg2">
                    <a:lumMod val="10000"/>
                  </a:schemeClr>
                </a:solidFill>
                <a:latin typeface="Consolas" panose="020B0609020204030204" pitchFamily="49" charset="0"/>
              </a:rPr>
              <a:t>        return 0</a:t>
            </a:r>
            <a:br>
              <a:rPr lang="it-IT" sz="2000" dirty="0">
                <a:solidFill>
                  <a:schemeClr val="bg2">
                    <a:lumMod val="10000"/>
                  </a:schemeClr>
                </a:solidFill>
              </a:rPr>
            </a:br>
            <a:r>
              <a:rPr lang="it-IT" sz="2000" dirty="0">
                <a:solidFill>
                  <a:schemeClr val="bg2">
                    <a:lumMod val="10000"/>
                  </a:schemeClr>
                </a:solidFill>
                <a:latin typeface="Consolas" panose="020B0609020204030204" pitchFamily="49" charset="0"/>
              </a:rPr>
              <a:t>    else if N == 1</a:t>
            </a:r>
            <a:endParaRPr lang="en-US" sz="2000" dirty="0">
              <a:solidFill>
                <a:schemeClr val="bg2">
                  <a:lumMod val="10000"/>
                </a:schemeClr>
              </a:solidFill>
            </a:endParaRPr>
          </a:p>
          <a:p>
            <a:r>
              <a:rPr lang="it-IT" sz="2000" dirty="0">
                <a:solidFill>
                  <a:schemeClr val="bg2">
                    <a:lumMod val="10000"/>
                  </a:schemeClr>
                </a:solidFill>
                <a:latin typeface="Consolas" panose="020B0609020204030204" pitchFamily="49" charset="0"/>
              </a:rPr>
              <a:t>        return 1</a:t>
            </a:r>
            <a:endParaRPr lang="en-US" sz="2000" dirty="0">
              <a:solidFill>
                <a:schemeClr val="bg2">
                  <a:lumMod val="10000"/>
                </a:schemeClr>
              </a:solidFill>
            </a:endParaRPr>
          </a:p>
          <a:p>
            <a:r>
              <a:rPr lang="it-IT" sz="2000" dirty="0">
                <a:solidFill>
                  <a:schemeClr val="bg2">
                    <a:lumMod val="10000"/>
                  </a:schemeClr>
                </a:solidFill>
                <a:latin typeface="Consolas" panose="020B0609020204030204" pitchFamily="49" charset="0"/>
              </a:rPr>
              <a:t>    else if FA[N] == -1</a:t>
            </a:r>
            <a:endParaRPr lang="en-US" sz="2000" dirty="0">
              <a:solidFill>
                <a:schemeClr val="bg2">
                  <a:lumMod val="10000"/>
                </a:schemeClr>
              </a:solidFill>
            </a:endParaRPr>
          </a:p>
          <a:p>
            <a:r>
              <a:rPr lang="it-IT" sz="2000" dirty="0">
                <a:solidFill>
                  <a:schemeClr val="bg2">
                    <a:lumMod val="10000"/>
                  </a:schemeClr>
                </a:solidFill>
                <a:latin typeface="Consolas" panose="020B0609020204030204" pitchFamily="49" charset="0"/>
              </a:rPr>
              <a:t>        FA[N] = f'(N-1) + f'(N-2)</a:t>
            </a:r>
            <a:endParaRPr lang="en-US" sz="2000" dirty="0">
              <a:solidFill>
                <a:schemeClr val="bg2">
                  <a:lumMod val="10000"/>
                </a:schemeClr>
              </a:solidFill>
            </a:endParaRPr>
          </a:p>
          <a:p>
            <a:r>
              <a:rPr lang="it-IT" sz="2000" dirty="0">
                <a:solidFill>
                  <a:schemeClr val="bg2">
                    <a:lumMod val="10000"/>
                  </a:schemeClr>
                </a:solidFill>
                <a:latin typeface="Consolas" panose="020B0609020204030204" pitchFamily="49" charset="0"/>
              </a:rPr>
              <a:t>        return FA[N]</a:t>
            </a:r>
            <a:endParaRPr lang="en-US" sz="2000" dirty="0">
              <a:solidFill>
                <a:schemeClr val="bg2">
                  <a:lumMod val="10000"/>
                </a:schemeClr>
              </a:solidFill>
            </a:endParaRPr>
          </a:p>
          <a:p>
            <a:r>
              <a:rPr lang="it-IT" sz="2000" dirty="0">
                <a:solidFill>
                  <a:schemeClr val="bg2">
                    <a:lumMod val="10000"/>
                  </a:schemeClr>
                </a:solidFill>
                <a:latin typeface="Consolas" panose="020B0609020204030204" pitchFamily="49" charset="0"/>
              </a:rPr>
              <a:t>    else</a:t>
            </a:r>
            <a:endParaRPr lang="en-US" sz="2000" dirty="0">
              <a:solidFill>
                <a:schemeClr val="bg2">
                  <a:lumMod val="10000"/>
                </a:schemeClr>
              </a:solidFill>
            </a:endParaRPr>
          </a:p>
          <a:p>
            <a:r>
              <a:rPr lang="it-IT" sz="2000" dirty="0">
                <a:solidFill>
                  <a:schemeClr val="bg2">
                    <a:lumMod val="10000"/>
                  </a:schemeClr>
                </a:solidFill>
                <a:latin typeface="Consolas" panose="020B0609020204030204" pitchFamily="49" charset="0"/>
              </a:rPr>
              <a:t>        return FA[N]</a:t>
            </a:r>
            <a:endParaRPr lang="en-US" sz="2000" dirty="0">
              <a:solidFill>
                <a:schemeClr val="bg2">
                  <a:lumMod val="10000"/>
                </a:schemeClr>
              </a:solidFill>
            </a:endParaRPr>
          </a:p>
          <a:p>
            <a:r>
              <a:rPr lang="it-IT" sz="2000" dirty="0">
                <a:solidFill>
                  <a:schemeClr val="bg2">
                    <a:lumMod val="10000"/>
                  </a:schemeClr>
                </a:solidFill>
                <a:latin typeface="Consolas" panose="020B0609020204030204" pitchFamily="49" charset="0"/>
              </a:rPr>
              <a:t>    end if</a:t>
            </a:r>
            <a:endParaRPr lang="en-US" sz="2000" dirty="0">
              <a:solidFill>
                <a:schemeClr val="bg2">
                  <a:lumMod val="10000"/>
                </a:schemeClr>
              </a:solidFill>
            </a:endParaRPr>
          </a:p>
          <a:p>
            <a:r>
              <a:rPr lang="it-IT" sz="2000" dirty="0">
                <a:solidFill>
                  <a:schemeClr val="bg2">
                    <a:lumMod val="10000"/>
                  </a:schemeClr>
                </a:solidFill>
                <a:latin typeface="Consolas" panose="020B0609020204030204" pitchFamily="49" charset="0"/>
              </a:rPr>
              <a:t>end function</a:t>
            </a:r>
            <a:endParaRPr lang="en-US" sz="2000" dirty="0">
              <a:solidFill>
                <a:schemeClr val="bg2">
                  <a:lumMod val="10000"/>
                </a:schemeClr>
              </a:solidFill>
              <a:effectLst/>
            </a:endParaRPr>
          </a:p>
        </p:txBody>
      </p:sp>
      <p:sp>
        <p:nvSpPr>
          <p:cNvPr id="4" name="TextBox 3">
            <a:extLst>
              <a:ext uri="{FF2B5EF4-FFF2-40B4-BE49-F238E27FC236}">
                <a16:creationId xmlns:a16="http://schemas.microsoft.com/office/drawing/2014/main" id="{C93AC3DA-5F34-4A58-BE6F-E69F5AF7D482}"/>
              </a:ext>
            </a:extLst>
          </p:cNvPr>
          <p:cNvSpPr txBox="1"/>
          <p:nvPr/>
        </p:nvSpPr>
        <p:spPr>
          <a:xfrm>
            <a:off x="914400" y="914400"/>
            <a:ext cx="3156633" cy="1231106"/>
          </a:xfrm>
          <a:prstGeom prst="rect">
            <a:avLst/>
          </a:prstGeom>
          <a:noFill/>
        </p:spPr>
        <p:txBody>
          <a:bodyPr wrap="none" rtlCol="0">
            <a:spAutoFit/>
          </a:bodyPr>
          <a:lstStyle/>
          <a:p>
            <a:pPr>
              <a:spcAft>
                <a:spcPts val="1200"/>
              </a:spcAft>
            </a:pPr>
            <a:r>
              <a:rPr lang="en-US" sz="3600" dirty="0">
                <a:latin typeface="Myriad Pro" panose="020B0503030403020204" pitchFamily="34" charset="0"/>
              </a:rPr>
              <a:t>Memoization</a:t>
            </a:r>
          </a:p>
          <a:p>
            <a:pPr>
              <a:spcAft>
                <a:spcPts val="1200"/>
              </a:spcAft>
            </a:pPr>
            <a:r>
              <a:rPr lang="en-US" sz="2800" dirty="0">
                <a:latin typeface="Myriad Pro" panose="020B0503030403020204" pitchFamily="34" charset="0"/>
              </a:rPr>
              <a:t> - introduce array FA</a:t>
            </a:r>
          </a:p>
        </p:txBody>
      </p:sp>
    </p:spTree>
    <p:extLst>
      <p:ext uri="{BB962C8B-B14F-4D97-AF65-F5344CB8AC3E}">
        <p14:creationId xmlns:p14="http://schemas.microsoft.com/office/powerpoint/2010/main" val="1713681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picture containing black, bear, sign, street&#10;&#10;Description automatically generated">
            <a:extLst>
              <a:ext uri="{FF2B5EF4-FFF2-40B4-BE49-F238E27FC236}">
                <a16:creationId xmlns:a16="http://schemas.microsoft.com/office/drawing/2014/main" id="{653F023E-F324-487D-AC4F-1F74EB5ACF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10032" y="640080"/>
            <a:ext cx="6210300" cy="3152775"/>
          </a:xfrm>
          <a:prstGeom prst="rect">
            <a:avLst/>
          </a:prstGeom>
        </p:spPr>
      </p:pic>
      <p:sp>
        <p:nvSpPr>
          <p:cNvPr id="5" name="Rectangle 4">
            <a:extLst>
              <a:ext uri="{FF2B5EF4-FFF2-40B4-BE49-F238E27FC236}">
                <a16:creationId xmlns:a16="http://schemas.microsoft.com/office/drawing/2014/main" id="{8D3FE8B3-0349-4D93-9F61-F9DD3C5E5FD5}"/>
              </a:ext>
            </a:extLst>
          </p:cNvPr>
          <p:cNvSpPr/>
          <p:nvPr/>
        </p:nvSpPr>
        <p:spPr>
          <a:xfrm>
            <a:off x="1098883" y="2558058"/>
            <a:ext cx="5487635" cy="3785652"/>
          </a:xfrm>
          <a:prstGeom prst="rect">
            <a:avLst/>
          </a:prstGeom>
        </p:spPr>
        <p:txBody>
          <a:bodyPr wrap="square">
            <a:spAutoFit/>
          </a:bodyPr>
          <a:lstStyle/>
          <a:p>
            <a:r>
              <a:rPr lang="it-IT" sz="2000" dirty="0">
                <a:solidFill>
                  <a:schemeClr val="bg2">
                    <a:lumMod val="10000"/>
                  </a:schemeClr>
                </a:solidFill>
                <a:latin typeface="Consolas" panose="020B0609020204030204" pitchFamily="49" charset="0"/>
              </a:rPr>
              <a:t>function f'(N)</a:t>
            </a:r>
            <a:endParaRPr lang="en-US" sz="2000" dirty="0">
              <a:solidFill>
                <a:schemeClr val="bg2">
                  <a:lumMod val="10000"/>
                </a:schemeClr>
              </a:solidFill>
            </a:endParaRPr>
          </a:p>
          <a:p>
            <a:r>
              <a:rPr lang="it-IT" sz="2000" dirty="0">
                <a:solidFill>
                  <a:schemeClr val="bg2">
                    <a:lumMod val="10000"/>
                  </a:schemeClr>
                </a:solidFill>
                <a:latin typeface="Consolas" panose="020B0609020204030204" pitchFamily="49" charset="0"/>
              </a:rPr>
              <a:t>    if N == 0</a:t>
            </a:r>
            <a:br>
              <a:rPr lang="it-IT" sz="2000" dirty="0">
                <a:solidFill>
                  <a:schemeClr val="bg2">
                    <a:lumMod val="10000"/>
                  </a:schemeClr>
                </a:solidFill>
              </a:rPr>
            </a:br>
            <a:r>
              <a:rPr lang="it-IT" sz="2000" dirty="0">
                <a:solidFill>
                  <a:schemeClr val="bg2">
                    <a:lumMod val="10000"/>
                  </a:schemeClr>
                </a:solidFill>
                <a:latin typeface="Consolas" panose="020B0609020204030204" pitchFamily="49" charset="0"/>
              </a:rPr>
              <a:t>        return 0</a:t>
            </a:r>
            <a:br>
              <a:rPr lang="it-IT" sz="2000" dirty="0">
                <a:solidFill>
                  <a:schemeClr val="bg2">
                    <a:lumMod val="10000"/>
                  </a:schemeClr>
                </a:solidFill>
              </a:rPr>
            </a:br>
            <a:r>
              <a:rPr lang="it-IT" sz="2000" dirty="0">
                <a:solidFill>
                  <a:schemeClr val="bg2">
                    <a:lumMod val="10000"/>
                  </a:schemeClr>
                </a:solidFill>
                <a:latin typeface="Consolas" panose="020B0609020204030204" pitchFamily="49" charset="0"/>
              </a:rPr>
              <a:t>    else if N == 1</a:t>
            </a:r>
            <a:endParaRPr lang="en-US" sz="2000" dirty="0">
              <a:solidFill>
                <a:schemeClr val="bg2">
                  <a:lumMod val="10000"/>
                </a:schemeClr>
              </a:solidFill>
            </a:endParaRPr>
          </a:p>
          <a:p>
            <a:r>
              <a:rPr lang="it-IT" sz="2000" dirty="0">
                <a:solidFill>
                  <a:schemeClr val="bg2">
                    <a:lumMod val="10000"/>
                  </a:schemeClr>
                </a:solidFill>
                <a:latin typeface="Consolas" panose="020B0609020204030204" pitchFamily="49" charset="0"/>
              </a:rPr>
              <a:t>        return 1</a:t>
            </a:r>
            <a:endParaRPr lang="en-US" sz="2000" dirty="0">
              <a:solidFill>
                <a:schemeClr val="bg2">
                  <a:lumMod val="10000"/>
                </a:schemeClr>
              </a:solidFill>
            </a:endParaRPr>
          </a:p>
          <a:p>
            <a:r>
              <a:rPr lang="it-IT" sz="2000" dirty="0">
                <a:solidFill>
                  <a:schemeClr val="bg2">
                    <a:lumMod val="10000"/>
                  </a:schemeClr>
                </a:solidFill>
                <a:latin typeface="Consolas" panose="020B0609020204030204" pitchFamily="49" charset="0"/>
              </a:rPr>
              <a:t>    else if FA[N] == -1</a:t>
            </a:r>
            <a:endParaRPr lang="en-US" sz="2000" dirty="0">
              <a:solidFill>
                <a:schemeClr val="bg2">
                  <a:lumMod val="10000"/>
                </a:schemeClr>
              </a:solidFill>
            </a:endParaRPr>
          </a:p>
          <a:p>
            <a:r>
              <a:rPr lang="it-IT" sz="2000" dirty="0">
                <a:solidFill>
                  <a:schemeClr val="bg2">
                    <a:lumMod val="10000"/>
                  </a:schemeClr>
                </a:solidFill>
                <a:latin typeface="Consolas" panose="020B0609020204030204" pitchFamily="49" charset="0"/>
              </a:rPr>
              <a:t>        FA[N] = f'(N-1) + f'(N-2)</a:t>
            </a:r>
            <a:endParaRPr lang="en-US" sz="2000" dirty="0">
              <a:solidFill>
                <a:schemeClr val="bg2">
                  <a:lumMod val="10000"/>
                </a:schemeClr>
              </a:solidFill>
            </a:endParaRPr>
          </a:p>
          <a:p>
            <a:r>
              <a:rPr lang="it-IT" sz="2000" dirty="0">
                <a:solidFill>
                  <a:schemeClr val="bg2">
                    <a:lumMod val="10000"/>
                  </a:schemeClr>
                </a:solidFill>
                <a:latin typeface="Consolas" panose="020B0609020204030204" pitchFamily="49" charset="0"/>
              </a:rPr>
              <a:t>        return FA[N]</a:t>
            </a:r>
            <a:endParaRPr lang="en-US" sz="2000" dirty="0">
              <a:solidFill>
                <a:schemeClr val="bg2">
                  <a:lumMod val="10000"/>
                </a:schemeClr>
              </a:solidFill>
            </a:endParaRPr>
          </a:p>
          <a:p>
            <a:r>
              <a:rPr lang="it-IT" sz="2000" dirty="0">
                <a:solidFill>
                  <a:schemeClr val="bg2">
                    <a:lumMod val="10000"/>
                  </a:schemeClr>
                </a:solidFill>
                <a:latin typeface="Consolas" panose="020B0609020204030204" pitchFamily="49" charset="0"/>
              </a:rPr>
              <a:t>    else</a:t>
            </a:r>
            <a:endParaRPr lang="en-US" sz="2000" dirty="0">
              <a:solidFill>
                <a:schemeClr val="bg2">
                  <a:lumMod val="10000"/>
                </a:schemeClr>
              </a:solidFill>
            </a:endParaRPr>
          </a:p>
          <a:p>
            <a:r>
              <a:rPr lang="it-IT" sz="2000" dirty="0">
                <a:solidFill>
                  <a:schemeClr val="bg2">
                    <a:lumMod val="10000"/>
                  </a:schemeClr>
                </a:solidFill>
                <a:latin typeface="Consolas" panose="020B0609020204030204" pitchFamily="49" charset="0"/>
              </a:rPr>
              <a:t>        return FA[N]</a:t>
            </a:r>
            <a:endParaRPr lang="en-US" sz="2000" dirty="0">
              <a:solidFill>
                <a:schemeClr val="bg2">
                  <a:lumMod val="10000"/>
                </a:schemeClr>
              </a:solidFill>
            </a:endParaRPr>
          </a:p>
          <a:p>
            <a:r>
              <a:rPr lang="it-IT" sz="2000" dirty="0">
                <a:solidFill>
                  <a:schemeClr val="bg2">
                    <a:lumMod val="10000"/>
                  </a:schemeClr>
                </a:solidFill>
                <a:latin typeface="Consolas" panose="020B0609020204030204" pitchFamily="49" charset="0"/>
              </a:rPr>
              <a:t>    end if</a:t>
            </a:r>
            <a:endParaRPr lang="en-US" sz="2000" dirty="0">
              <a:solidFill>
                <a:schemeClr val="bg2">
                  <a:lumMod val="10000"/>
                </a:schemeClr>
              </a:solidFill>
            </a:endParaRPr>
          </a:p>
          <a:p>
            <a:r>
              <a:rPr lang="it-IT" sz="2000" dirty="0">
                <a:solidFill>
                  <a:schemeClr val="bg2">
                    <a:lumMod val="10000"/>
                  </a:schemeClr>
                </a:solidFill>
                <a:latin typeface="Consolas" panose="020B0609020204030204" pitchFamily="49" charset="0"/>
              </a:rPr>
              <a:t>end function</a:t>
            </a:r>
            <a:endParaRPr lang="en-US" sz="2000" dirty="0">
              <a:solidFill>
                <a:schemeClr val="bg2">
                  <a:lumMod val="10000"/>
                </a:schemeClr>
              </a:solidFill>
              <a:effectLst/>
            </a:endParaRPr>
          </a:p>
        </p:txBody>
      </p:sp>
      <p:sp>
        <p:nvSpPr>
          <p:cNvPr id="6" name="TextBox 5">
            <a:extLst>
              <a:ext uri="{FF2B5EF4-FFF2-40B4-BE49-F238E27FC236}">
                <a16:creationId xmlns:a16="http://schemas.microsoft.com/office/drawing/2014/main" id="{DCE09AA4-E5BF-48BB-A9D5-84B89C5791F7}"/>
              </a:ext>
            </a:extLst>
          </p:cNvPr>
          <p:cNvSpPr txBox="1"/>
          <p:nvPr/>
        </p:nvSpPr>
        <p:spPr>
          <a:xfrm>
            <a:off x="914400" y="914400"/>
            <a:ext cx="2723118" cy="646331"/>
          </a:xfrm>
          <a:prstGeom prst="rect">
            <a:avLst/>
          </a:prstGeom>
          <a:noFill/>
        </p:spPr>
        <p:txBody>
          <a:bodyPr wrap="none" rtlCol="0">
            <a:spAutoFit/>
          </a:bodyPr>
          <a:lstStyle/>
          <a:p>
            <a:pPr>
              <a:spcAft>
                <a:spcPts val="1200"/>
              </a:spcAft>
            </a:pPr>
            <a:r>
              <a:rPr lang="en-US" sz="3600" dirty="0">
                <a:latin typeface="Myriad Pro" panose="020B0503030403020204" pitchFamily="34" charset="0"/>
              </a:rPr>
              <a:t>Memoization</a:t>
            </a:r>
          </a:p>
        </p:txBody>
      </p:sp>
    </p:spTree>
    <p:extLst>
      <p:ext uri="{BB962C8B-B14F-4D97-AF65-F5344CB8AC3E}">
        <p14:creationId xmlns:p14="http://schemas.microsoft.com/office/powerpoint/2010/main" val="10638725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black, sign, large, screen&#10;&#10;Description automatically generated">
            <a:extLst>
              <a:ext uri="{FF2B5EF4-FFF2-40B4-BE49-F238E27FC236}">
                <a16:creationId xmlns:a16="http://schemas.microsoft.com/office/drawing/2014/main" id="{9154E10E-5F47-438E-AFEC-AEAEF68936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12080" y="640080"/>
            <a:ext cx="6210300" cy="3152775"/>
          </a:xfrm>
          <a:prstGeom prst="rect">
            <a:avLst/>
          </a:prstGeom>
        </p:spPr>
      </p:pic>
      <p:sp>
        <p:nvSpPr>
          <p:cNvPr id="8" name="TextBox 7">
            <a:extLst>
              <a:ext uri="{FF2B5EF4-FFF2-40B4-BE49-F238E27FC236}">
                <a16:creationId xmlns:a16="http://schemas.microsoft.com/office/drawing/2014/main" id="{0EEEEABF-B443-4C13-AA63-59894839AB3E}"/>
              </a:ext>
            </a:extLst>
          </p:cNvPr>
          <p:cNvSpPr txBox="1"/>
          <p:nvPr/>
        </p:nvSpPr>
        <p:spPr>
          <a:xfrm>
            <a:off x="914400" y="914400"/>
            <a:ext cx="2723118" cy="646331"/>
          </a:xfrm>
          <a:prstGeom prst="rect">
            <a:avLst/>
          </a:prstGeom>
          <a:noFill/>
        </p:spPr>
        <p:txBody>
          <a:bodyPr wrap="none" rtlCol="0">
            <a:spAutoFit/>
          </a:bodyPr>
          <a:lstStyle/>
          <a:p>
            <a:pPr>
              <a:spcAft>
                <a:spcPts val="1200"/>
              </a:spcAft>
            </a:pPr>
            <a:r>
              <a:rPr lang="en-US" sz="3600" dirty="0">
                <a:latin typeface="Myriad Pro" panose="020B0503030403020204" pitchFamily="34" charset="0"/>
              </a:rPr>
              <a:t>Memoization</a:t>
            </a:r>
          </a:p>
        </p:txBody>
      </p:sp>
      <p:sp>
        <p:nvSpPr>
          <p:cNvPr id="9" name="Rectangle 8">
            <a:extLst>
              <a:ext uri="{FF2B5EF4-FFF2-40B4-BE49-F238E27FC236}">
                <a16:creationId xmlns:a16="http://schemas.microsoft.com/office/drawing/2014/main" id="{50F0984D-78E3-4A0E-85D0-4F23F5C3C0A7}"/>
              </a:ext>
            </a:extLst>
          </p:cNvPr>
          <p:cNvSpPr/>
          <p:nvPr/>
        </p:nvSpPr>
        <p:spPr>
          <a:xfrm>
            <a:off x="1098883" y="2558058"/>
            <a:ext cx="5487635" cy="3785652"/>
          </a:xfrm>
          <a:prstGeom prst="rect">
            <a:avLst/>
          </a:prstGeom>
        </p:spPr>
        <p:txBody>
          <a:bodyPr wrap="square">
            <a:spAutoFit/>
          </a:bodyPr>
          <a:lstStyle/>
          <a:p>
            <a:r>
              <a:rPr lang="it-IT" sz="2000" dirty="0">
                <a:solidFill>
                  <a:schemeClr val="bg2">
                    <a:lumMod val="10000"/>
                  </a:schemeClr>
                </a:solidFill>
                <a:latin typeface="Consolas" panose="020B0609020204030204" pitchFamily="49" charset="0"/>
              </a:rPr>
              <a:t>function f'(N)</a:t>
            </a:r>
            <a:endParaRPr lang="en-US" sz="2000" dirty="0">
              <a:solidFill>
                <a:schemeClr val="bg2">
                  <a:lumMod val="10000"/>
                </a:schemeClr>
              </a:solidFill>
            </a:endParaRPr>
          </a:p>
          <a:p>
            <a:r>
              <a:rPr lang="it-IT" sz="2000" dirty="0">
                <a:solidFill>
                  <a:schemeClr val="bg2">
                    <a:lumMod val="10000"/>
                  </a:schemeClr>
                </a:solidFill>
                <a:latin typeface="Consolas" panose="020B0609020204030204" pitchFamily="49" charset="0"/>
              </a:rPr>
              <a:t>    if N == 0</a:t>
            </a:r>
            <a:br>
              <a:rPr lang="it-IT" sz="2000" dirty="0">
                <a:solidFill>
                  <a:schemeClr val="bg2">
                    <a:lumMod val="10000"/>
                  </a:schemeClr>
                </a:solidFill>
              </a:rPr>
            </a:br>
            <a:r>
              <a:rPr lang="it-IT" sz="2000" dirty="0">
                <a:solidFill>
                  <a:schemeClr val="bg2">
                    <a:lumMod val="10000"/>
                  </a:schemeClr>
                </a:solidFill>
                <a:latin typeface="Consolas" panose="020B0609020204030204" pitchFamily="49" charset="0"/>
              </a:rPr>
              <a:t>        return 0</a:t>
            </a:r>
            <a:br>
              <a:rPr lang="it-IT" sz="2000" dirty="0">
                <a:solidFill>
                  <a:schemeClr val="bg2">
                    <a:lumMod val="10000"/>
                  </a:schemeClr>
                </a:solidFill>
              </a:rPr>
            </a:br>
            <a:r>
              <a:rPr lang="it-IT" sz="2000" dirty="0">
                <a:solidFill>
                  <a:schemeClr val="bg2">
                    <a:lumMod val="10000"/>
                  </a:schemeClr>
                </a:solidFill>
                <a:latin typeface="Consolas" panose="020B0609020204030204" pitchFamily="49" charset="0"/>
              </a:rPr>
              <a:t>    else if N == 1</a:t>
            </a:r>
            <a:endParaRPr lang="en-US" sz="2000" dirty="0">
              <a:solidFill>
                <a:schemeClr val="bg2">
                  <a:lumMod val="10000"/>
                </a:schemeClr>
              </a:solidFill>
            </a:endParaRPr>
          </a:p>
          <a:p>
            <a:r>
              <a:rPr lang="it-IT" sz="2000" dirty="0">
                <a:solidFill>
                  <a:schemeClr val="bg2">
                    <a:lumMod val="10000"/>
                  </a:schemeClr>
                </a:solidFill>
                <a:latin typeface="Consolas" panose="020B0609020204030204" pitchFamily="49" charset="0"/>
              </a:rPr>
              <a:t>        return 1</a:t>
            </a:r>
            <a:endParaRPr lang="en-US" sz="2000" dirty="0">
              <a:solidFill>
                <a:schemeClr val="bg2">
                  <a:lumMod val="10000"/>
                </a:schemeClr>
              </a:solidFill>
            </a:endParaRPr>
          </a:p>
          <a:p>
            <a:r>
              <a:rPr lang="it-IT" sz="2000" dirty="0">
                <a:solidFill>
                  <a:schemeClr val="bg2">
                    <a:lumMod val="10000"/>
                  </a:schemeClr>
                </a:solidFill>
                <a:latin typeface="Consolas" panose="020B0609020204030204" pitchFamily="49" charset="0"/>
              </a:rPr>
              <a:t>    else if FA[N] == -1</a:t>
            </a:r>
            <a:endParaRPr lang="en-US" sz="2000" dirty="0">
              <a:solidFill>
                <a:schemeClr val="bg2">
                  <a:lumMod val="10000"/>
                </a:schemeClr>
              </a:solidFill>
            </a:endParaRPr>
          </a:p>
          <a:p>
            <a:r>
              <a:rPr lang="it-IT" sz="2000" dirty="0">
                <a:solidFill>
                  <a:schemeClr val="bg2">
                    <a:lumMod val="10000"/>
                  </a:schemeClr>
                </a:solidFill>
                <a:latin typeface="Consolas" panose="020B0609020204030204" pitchFamily="49" charset="0"/>
              </a:rPr>
              <a:t>        FA[N] = f'(N-1) + f'(N-2)</a:t>
            </a:r>
            <a:endParaRPr lang="en-US" sz="2000" dirty="0">
              <a:solidFill>
                <a:schemeClr val="bg2">
                  <a:lumMod val="10000"/>
                </a:schemeClr>
              </a:solidFill>
            </a:endParaRPr>
          </a:p>
          <a:p>
            <a:r>
              <a:rPr lang="it-IT" sz="2000" dirty="0">
                <a:solidFill>
                  <a:schemeClr val="bg2">
                    <a:lumMod val="10000"/>
                  </a:schemeClr>
                </a:solidFill>
                <a:latin typeface="Consolas" panose="020B0609020204030204" pitchFamily="49" charset="0"/>
              </a:rPr>
              <a:t>        return FA[N]</a:t>
            </a:r>
            <a:endParaRPr lang="en-US" sz="2000" dirty="0">
              <a:solidFill>
                <a:schemeClr val="bg2">
                  <a:lumMod val="10000"/>
                </a:schemeClr>
              </a:solidFill>
            </a:endParaRPr>
          </a:p>
          <a:p>
            <a:r>
              <a:rPr lang="it-IT" sz="2000" dirty="0">
                <a:solidFill>
                  <a:schemeClr val="bg2">
                    <a:lumMod val="10000"/>
                  </a:schemeClr>
                </a:solidFill>
                <a:latin typeface="Consolas" panose="020B0609020204030204" pitchFamily="49" charset="0"/>
              </a:rPr>
              <a:t>    else</a:t>
            </a:r>
            <a:endParaRPr lang="en-US" sz="2000" dirty="0">
              <a:solidFill>
                <a:schemeClr val="bg2">
                  <a:lumMod val="10000"/>
                </a:schemeClr>
              </a:solidFill>
            </a:endParaRPr>
          </a:p>
          <a:p>
            <a:r>
              <a:rPr lang="it-IT" sz="2000" dirty="0">
                <a:solidFill>
                  <a:schemeClr val="bg2">
                    <a:lumMod val="10000"/>
                  </a:schemeClr>
                </a:solidFill>
                <a:latin typeface="Consolas" panose="020B0609020204030204" pitchFamily="49" charset="0"/>
              </a:rPr>
              <a:t>        return FA[N]</a:t>
            </a:r>
            <a:endParaRPr lang="en-US" sz="2000" dirty="0">
              <a:solidFill>
                <a:schemeClr val="bg2">
                  <a:lumMod val="10000"/>
                </a:schemeClr>
              </a:solidFill>
            </a:endParaRPr>
          </a:p>
          <a:p>
            <a:r>
              <a:rPr lang="it-IT" sz="2000" dirty="0">
                <a:solidFill>
                  <a:schemeClr val="bg2">
                    <a:lumMod val="10000"/>
                  </a:schemeClr>
                </a:solidFill>
                <a:latin typeface="Consolas" panose="020B0609020204030204" pitchFamily="49" charset="0"/>
              </a:rPr>
              <a:t>    end if</a:t>
            </a:r>
            <a:endParaRPr lang="en-US" sz="2000" dirty="0">
              <a:solidFill>
                <a:schemeClr val="bg2">
                  <a:lumMod val="10000"/>
                </a:schemeClr>
              </a:solidFill>
            </a:endParaRPr>
          </a:p>
          <a:p>
            <a:r>
              <a:rPr lang="it-IT" sz="2000" dirty="0">
                <a:solidFill>
                  <a:schemeClr val="bg2">
                    <a:lumMod val="10000"/>
                  </a:schemeClr>
                </a:solidFill>
                <a:latin typeface="Consolas" panose="020B0609020204030204" pitchFamily="49" charset="0"/>
              </a:rPr>
              <a:t>end function</a:t>
            </a:r>
            <a:endParaRPr lang="en-US" sz="2000" dirty="0">
              <a:solidFill>
                <a:schemeClr val="bg2">
                  <a:lumMod val="10000"/>
                </a:schemeClr>
              </a:solidFill>
              <a:effectLst/>
            </a:endParaRPr>
          </a:p>
        </p:txBody>
      </p:sp>
    </p:spTree>
    <p:extLst>
      <p:ext uri="{BB962C8B-B14F-4D97-AF65-F5344CB8AC3E}">
        <p14:creationId xmlns:p14="http://schemas.microsoft.com/office/powerpoint/2010/main" val="14577721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icture containing screenshot, bear, sign, street&#10;&#10;Description automatically generated">
            <a:extLst>
              <a:ext uri="{FF2B5EF4-FFF2-40B4-BE49-F238E27FC236}">
                <a16:creationId xmlns:a16="http://schemas.microsoft.com/office/drawing/2014/main" id="{D99E3F01-926E-4676-A5A5-A5954E44AA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21827" y="640080"/>
            <a:ext cx="5057775" cy="3152775"/>
          </a:xfrm>
          <a:prstGeom prst="rect">
            <a:avLst/>
          </a:prstGeom>
        </p:spPr>
      </p:pic>
      <p:sp>
        <p:nvSpPr>
          <p:cNvPr id="8" name="TextBox 7">
            <a:extLst>
              <a:ext uri="{FF2B5EF4-FFF2-40B4-BE49-F238E27FC236}">
                <a16:creationId xmlns:a16="http://schemas.microsoft.com/office/drawing/2014/main" id="{0EEEEABF-B443-4C13-AA63-59894839AB3E}"/>
              </a:ext>
            </a:extLst>
          </p:cNvPr>
          <p:cNvSpPr txBox="1"/>
          <p:nvPr/>
        </p:nvSpPr>
        <p:spPr>
          <a:xfrm>
            <a:off x="914400" y="914400"/>
            <a:ext cx="2723118" cy="646331"/>
          </a:xfrm>
          <a:prstGeom prst="rect">
            <a:avLst/>
          </a:prstGeom>
          <a:noFill/>
        </p:spPr>
        <p:txBody>
          <a:bodyPr wrap="none" rtlCol="0">
            <a:spAutoFit/>
          </a:bodyPr>
          <a:lstStyle/>
          <a:p>
            <a:pPr>
              <a:spcAft>
                <a:spcPts val="1200"/>
              </a:spcAft>
            </a:pPr>
            <a:r>
              <a:rPr lang="en-US" sz="3600" dirty="0">
                <a:latin typeface="Myriad Pro" panose="020B0503030403020204" pitchFamily="34" charset="0"/>
              </a:rPr>
              <a:t>Memoization</a:t>
            </a:r>
          </a:p>
        </p:txBody>
      </p:sp>
      <p:sp>
        <p:nvSpPr>
          <p:cNvPr id="9" name="Rectangle 8">
            <a:extLst>
              <a:ext uri="{FF2B5EF4-FFF2-40B4-BE49-F238E27FC236}">
                <a16:creationId xmlns:a16="http://schemas.microsoft.com/office/drawing/2014/main" id="{50F0984D-78E3-4A0E-85D0-4F23F5C3C0A7}"/>
              </a:ext>
            </a:extLst>
          </p:cNvPr>
          <p:cNvSpPr/>
          <p:nvPr/>
        </p:nvSpPr>
        <p:spPr>
          <a:xfrm>
            <a:off x="1098883" y="2558058"/>
            <a:ext cx="5487635" cy="3785652"/>
          </a:xfrm>
          <a:prstGeom prst="rect">
            <a:avLst/>
          </a:prstGeom>
        </p:spPr>
        <p:txBody>
          <a:bodyPr wrap="square">
            <a:spAutoFit/>
          </a:bodyPr>
          <a:lstStyle/>
          <a:p>
            <a:r>
              <a:rPr lang="it-IT" sz="2000" dirty="0">
                <a:solidFill>
                  <a:schemeClr val="bg2">
                    <a:lumMod val="10000"/>
                  </a:schemeClr>
                </a:solidFill>
                <a:latin typeface="Consolas" panose="020B0609020204030204" pitchFamily="49" charset="0"/>
              </a:rPr>
              <a:t>function f'(N)</a:t>
            </a:r>
            <a:endParaRPr lang="en-US" sz="2000" dirty="0">
              <a:solidFill>
                <a:schemeClr val="bg2">
                  <a:lumMod val="10000"/>
                </a:schemeClr>
              </a:solidFill>
            </a:endParaRPr>
          </a:p>
          <a:p>
            <a:r>
              <a:rPr lang="it-IT" sz="2000" dirty="0">
                <a:solidFill>
                  <a:schemeClr val="bg2">
                    <a:lumMod val="10000"/>
                  </a:schemeClr>
                </a:solidFill>
                <a:latin typeface="Consolas" panose="020B0609020204030204" pitchFamily="49" charset="0"/>
              </a:rPr>
              <a:t>    if N == 0</a:t>
            </a:r>
            <a:br>
              <a:rPr lang="it-IT" sz="2000" dirty="0">
                <a:solidFill>
                  <a:schemeClr val="bg2">
                    <a:lumMod val="10000"/>
                  </a:schemeClr>
                </a:solidFill>
              </a:rPr>
            </a:br>
            <a:r>
              <a:rPr lang="it-IT" sz="2000" dirty="0">
                <a:solidFill>
                  <a:schemeClr val="bg2">
                    <a:lumMod val="10000"/>
                  </a:schemeClr>
                </a:solidFill>
                <a:latin typeface="Consolas" panose="020B0609020204030204" pitchFamily="49" charset="0"/>
              </a:rPr>
              <a:t>        return 0</a:t>
            </a:r>
            <a:br>
              <a:rPr lang="it-IT" sz="2000" dirty="0">
                <a:solidFill>
                  <a:schemeClr val="bg2">
                    <a:lumMod val="10000"/>
                  </a:schemeClr>
                </a:solidFill>
              </a:rPr>
            </a:br>
            <a:r>
              <a:rPr lang="it-IT" sz="2000" dirty="0">
                <a:solidFill>
                  <a:schemeClr val="bg2">
                    <a:lumMod val="10000"/>
                  </a:schemeClr>
                </a:solidFill>
                <a:latin typeface="Consolas" panose="020B0609020204030204" pitchFamily="49" charset="0"/>
              </a:rPr>
              <a:t>    else if N == 1</a:t>
            </a:r>
            <a:endParaRPr lang="en-US" sz="2000" dirty="0">
              <a:solidFill>
                <a:schemeClr val="bg2">
                  <a:lumMod val="10000"/>
                </a:schemeClr>
              </a:solidFill>
            </a:endParaRPr>
          </a:p>
          <a:p>
            <a:r>
              <a:rPr lang="it-IT" sz="2000" dirty="0">
                <a:solidFill>
                  <a:schemeClr val="bg2">
                    <a:lumMod val="10000"/>
                  </a:schemeClr>
                </a:solidFill>
                <a:latin typeface="Consolas" panose="020B0609020204030204" pitchFamily="49" charset="0"/>
              </a:rPr>
              <a:t>        return 1</a:t>
            </a:r>
            <a:endParaRPr lang="en-US" sz="2000" dirty="0">
              <a:solidFill>
                <a:schemeClr val="bg2">
                  <a:lumMod val="10000"/>
                </a:schemeClr>
              </a:solidFill>
            </a:endParaRPr>
          </a:p>
          <a:p>
            <a:r>
              <a:rPr lang="it-IT" sz="2000" dirty="0">
                <a:solidFill>
                  <a:schemeClr val="bg2">
                    <a:lumMod val="10000"/>
                  </a:schemeClr>
                </a:solidFill>
                <a:latin typeface="Consolas" panose="020B0609020204030204" pitchFamily="49" charset="0"/>
              </a:rPr>
              <a:t>    else if FA[N] == -1</a:t>
            </a:r>
            <a:endParaRPr lang="en-US" sz="2000" dirty="0">
              <a:solidFill>
                <a:schemeClr val="bg2">
                  <a:lumMod val="10000"/>
                </a:schemeClr>
              </a:solidFill>
            </a:endParaRPr>
          </a:p>
          <a:p>
            <a:r>
              <a:rPr lang="it-IT" sz="2000" dirty="0">
                <a:solidFill>
                  <a:schemeClr val="bg2">
                    <a:lumMod val="10000"/>
                  </a:schemeClr>
                </a:solidFill>
                <a:latin typeface="Consolas" panose="020B0609020204030204" pitchFamily="49" charset="0"/>
              </a:rPr>
              <a:t>        FA[N] = f'(N-1) + f'(N-2)</a:t>
            </a:r>
            <a:endParaRPr lang="en-US" sz="2000" dirty="0">
              <a:solidFill>
                <a:schemeClr val="bg2">
                  <a:lumMod val="10000"/>
                </a:schemeClr>
              </a:solidFill>
            </a:endParaRPr>
          </a:p>
          <a:p>
            <a:r>
              <a:rPr lang="it-IT" sz="2000" dirty="0">
                <a:solidFill>
                  <a:schemeClr val="bg2">
                    <a:lumMod val="10000"/>
                  </a:schemeClr>
                </a:solidFill>
                <a:latin typeface="Consolas" panose="020B0609020204030204" pitchFamily="49" charset="0"/>
              </a:rPr>
              <a:t>        return FA[N]</a:t>
            </a:r>
            <a:endParaRPr lang="en-US" sz="2000" dirty="0">
              <a:solidFill>
                <a:schemeClr val="bg2">
                  <a:lumMod val="10000"/>
                </a:schemeClr>
              </a:solidFill>
            </a:endParaRPr>
          </a:p>
          <a:p>
            <a:r>
              <a:rPr lang="it-IT" sz="2000" dirty="0">
                <a:solidFill>
                  <a:schemeClr val="bg2">
                    <a:lumMod val="10000"/>
                  </a:schemeClr>
                </a:solidFill>
                <a:latin typeface="Consolas" panose="020B0609020204030204" pitchFamily="49" charset="0"/>
              </a:rPr>
              <a:t>    else</a:t>
            </a:r>
            <a:endParaRPr lang="en-US" sz="2000" dirty="0">
              <a:solidFill>
                <a:schemeClr val="bg2">
                  <a:lumMod val="10000"/>
                </a:schemeClr>
              </a:solidFill>
            </a:endParaRPr>
          </a:p>
          <a:p>
            <a:r>
              <a:rPr lang="it-IT" sz="2000" dirty="0">
                <a:solidFill>
                  <a:schemeClr val="bg2">
                    <a:lumMod val="10000"/>
                  </a:schemeClr>
                </a:solidFill>
                <a:latin typeface="Consolas" panose="020B0609020204030204" pitchFamily="49" charset="0"/>
              </a:rPr>
              <a:t>        return FA[N]</a:t>
            </a:r>
            <a:endParaRPr lang="en-US" sz="2000" dirty="0">
              <a:solidFill>
                <a:schemeClr val="bg2">
                  <a:lumMod val="10000"/>
                </a:schemeClr>
              </a:solidFill>
            </a:endParaRPr>
          </a:p>
          <a:p>
            <a:r>
              <a:rPr lang="it-IT" sz="2000" dirty="0">
                <a:solidFill>
                  <a:schemeClr val="bg2">
                    <a:lumMod val="10000"/>
                  </a:schemeClr>
                </a:solidFill>
                <a:latin typeface="Consolas" panose="020B0609020204030204" pitchFamily="49" charset="0"/>
              </a:rPr>
              <a:t>    end if</a:t>
            </a:r>
            <a:endParaRPr lang="en-US" sz="2000" dirty="0">
              <a:solidFill>
                <a:schemeClr val="bg2">
                  <a:lumMod val="10000"/>
                </a:schemeClr>
              </a:solidFill>
            </a:endParaRPr>
          </a:p>
          <a:p>
            <a:r>
              <a:rPr lang="it-IT" sz="2000" dirty="0">
                <a:solidFill>
                  <a:schemeClr val="bg2">
                    <a:lumMod val="10000"/>
                  </a:schemeClr>
                </a:solidFill>
                <a:latin typeface="Consolas" panose="020B0609020204030204" pitchFamily="49" charset="0"/>
              </a:rPr>
              <a:t>end function</a:t>
            </a:r>
            <a:endParaRPr lang="en-US" sz="2000" dirty="0">
              <a:solidFill>
                <a:schemeClr val="bg2">
                  <a:lumMod val="10000"/>
                </a:schemeClr>
              </a:solidFill>
              <a:effectLst/>
            </a:endParaRPr>
          </a:p>
        </p:txBody>
      </p:sp>
    </p:spTree>
    <p:extLst>
      <p:ext uri="{BB962C8B-B14F-4D97-AF65-F5344CB8AC3E}">
        <p14:creationId xmlns:p14="http://schemas.microsoft.com/office/powerpoint/2010/main" val="15361495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0A4836A-C56D-4725-BCF1-87B75D2EF696}"/>
              </a:ext>
            </a:extLst>
          </p:cNvPr>
          <p:cNvSpPr/>
          <p:nvPr/>
        </p:nvSpPr>
        <p:spPr>
          <a:xfrm>
            <a:off x="907300" y="1371600"/>
            <a:ext cx="5035731" cy="4093029"/>
          </a:xfrm>
          <a:prstGeom prst="rect">
            <a:avLst/>
          </a:prstGeom>
          <a:solidFill>
            <a:srgbClr val="000000"/>
          </a:solidFill>
          <a:ln/>
        </p:spPr>
        <p:style>
          <a:lnRef idx="3">
            <a:schemeClr val="lt1"/>
          </a:lnRef>
          <a:fillRef idx="1">
            <a:schemeClr val="accent1"/>
          </a:fillRef>
          <a:effectRef idx="1">
            <a:schemeClr val="accent1"/>
          </a:effectRef>
          <a:fontRef idx="minor">
            <a:schemeClr val="lt1"/>
          </a:fontRef>
        </p:style>
        <p:txBody>
          <a:bodyPr rtlCol="0" anchor="t" anchorCtr="0"/>
          <a:lstStyle/>
          <a:p>
            <a:pPr algn="ctr"/>
            <a:r>
              <a:rPr lang="en-US" sz="3200" dirty="0"/>
              <a:t>Recursion</a:t>
            </a:r>
          </a:p>
        </p:txBody>
      </p:sp>
      <p:sp>
        <p:nvSpPr>
          <p:cNvPr id="4" name="Rectangle 3">
            <a:extLst>
              <a:ext uri="{FF2B5EF4-FFF2-40B4-BE49-F238E27FC236}">
                <a16:creationId xmlns:a16="http://schemas.microsoft.com/office/drawing/2014/main" id="{8D050194-5EA5-4B79-AAB4-51990A2E559B}"/>
              </a:ext>
            </a:extLst>
          </p:cNvPr>
          <p:cNvSpPr/>
          <p:nvPr/>
        </p:nvSpPr>
        <p:spPr>
          <a:xfrm>
            <a:off x="1409534" y="1959429"/>
            <a:ext cx="4031263" cy="3276600"/>
          </a:xfrm>
          <a:prstGeom prst="rect">
            <a:avLst/>
          </a:prstGeom>
          <a:solidFill>
            <a:srgbClr val="000000"/>
          </a:solidFill>
          <a:ln/>
        </p:spPr>
        <p:style>
          <a:lnRef idx="3">
            <a:schemeClr val="lt1"/>
          </a:lnRef>
          <a:fillRef idx="1">
            <a:schemeClr val="accent1"/>
          </a:fillRef>
          <a:effectRef idx="1">
            <a:schemeClr val="accent1"/>
          </a:effectRef>
          <a:fontRef idx="minor">
            <a:schemeClr val="lt1"/>
          </a:fontRef>
        </p:style>
        <p:txBody>
          <a:bodyPr rtlCol="0" anchor="t" anchorCtr="0"/>
          <a:lstStyle/>
          <a:p>
            <a:pPr algn="ctr"/>
            <a:r>
              <a:rPr lang="en-US" sz="2800" dirty="0"/>
              <a:t>Recursion</a:t>
            </a:r>
            <a:endParaRPr lang="en-US" sz="3200" dirty="0"/>
          </a:p>
        </p:txBody>
      </p:sp>
      <p:sp>
        <p:nvSpPr>
          <p:cNvPr id="5" name="Rectangle 4">
            <a:extLst>
              <a:ext uri="{FF2B5EF4-FFF2-40B4-BE49-F238E27FC236}">
                <a16:creationId xmlns:a16="http://schemas.microsoft.com/office/drawing/2014/main" id="{3370AEA6-CA4B-47F6-8FB7-5FB148B7106C}"/>
              </a:ext>
            </a:extLst>
          </p:cNvPr>
          <p:cNvSpPr/>
          <p:nvPr/>
        </p:nvSpPr>
        <p:spPr>
          <a:xfrm>
            <a:off x="1799644" y="2514600"/>
            <a:ext cx="3251042" cy="2642438"/>
          </a:xfrm>
          <a:prstGeom prst="rect">
            <a:avLst/>
          </a:prstGeom>
          <a:solidFill>
            <a:srgbClr val="000000"/>
          </a:solidFill>
          <a:ln/>
        </p:spPr>
        <p:style>
          <a:lnRef idx="3">
            <a:schemeClr val="lt1"/>
          </a:lnRef>
          <a:fillRef idx="1">
            <a:schemeClr val="accent1"/>
          </a:fillRef>
          <a:effectRef idx="1">
            <a:schemeClr val="accent1"/>
          </a:effectRef>
          <a:fontRef idx="minor">
            <a:schemeClr val="lt1"/>
          </a:fontRef>
        </p:style>
        <p:txBody>
          <a:bodyPr rtlCol="0" anchor="t" anchorCtr="0"/>
          <a:lstStyle/>
          <a:p>
            <a:pPr algn="ctr"/>
            <a:r>
              <a:rPr lang="en-US" sz="2400" dirty="0"/>
              <a:t>Recursion</a:t>
            </a:r>
            <a:endParaRPr lang="en-US" sz="3200" dirty="0"/>
          </a:p>
        </p:txBody>
      </p:sp>
      <p:sp>
        <p:nvSpPr>
          <p:cNvPr id="6" name="Rectangle 5">
            <a:extLst>
              <a:ext uri="{FF2B5EF4-FFF2-40B4-BE49-F238E27FC236}">
                <a16:creationId xmlns:a16="http://schemas.microsoft.com/office/drawing/2014/main" id="{36E01F5A-B247-4EFB-AFBE-75852805093A}"/>
              </a:ext>
            </a:extLst>
          </p:cNvPr>
          <p:cNvSpPr/>
          <p:nvPr/>
        </p:nvSpPr>
        <p:spPr>
          <a:xfrm>
            <a:off x="2182532" y="3058886"/>
            <a:ext cx="2485267" cy="2020018"/>
          </a:xfrm>
          <a:prstGeom prst="rect">
            <a:avLst/>
          </a:prstGeom>
          <a:solidFill>
            <a:srgbClr val="000000"/>
          </a:solidFill>
          <a:ln/>
        </p:spPr>
        <p:style>
          <a:lnRef idx="3">
            <a:schemeClr val="lt1"/>
          </a:lnRef>
          <a:fillRef idx="1">
            <a:schemeClr val="accent1"/>
          </a:fillRef>
          <a:effectRef idx="1">
            <a:schemeClr val="accent1"/>
          </a:effectRef>
          <a:fontRef idx="minor">
            <a:schemeClr val="lt1"/>
          </a:fontRef>
        </p:style>
        <p:txBody>
          <a:bodyPr rtlCol="0" anchor="t" anchorCtr="0"/>
          <a:lstStyle/>
          <a:p>
            <a:pPr algn="ctr"/>
            <a:r>
              <a:rPr lang="en-US" sz="2000" dirty="0"/>
              <a:t>Recursion</a:t>
            </a:r>
            <a:endParaRPr lang="en-US" sz="3200" dirty="0"/>
          </a:p>
        </p:txBody>
      </p:sp>
      <p:sp>
        <p:nvSpPr>
          <p:cNvPr id="7" name="Rectangle 6">
            <a:extLst>
              <a:ext uri="{FF2B5EF4-FFF2-40B4-BE49-F238E27FC236}">
                <a16:creationId xmlns:a16="http://schemas.microsoft.com/office/drawing/2014/main" id="{9CFF0CAA-99D7-4B69-9749-AE96BF0FE118}"/>
              </a:ext>
            </a:extLst>
          </p:cNvPr>
          <p:cNvSpPr/>
          <p:nvPr/>
        </p:nvSpPr>
        <p:spPr>
          <a:xfrm>
            <a:off x="2461902" y="3429000"/>
            <a:ext cx="1926526" cy="1565875"/>
          </a:xfrm>
          <a:prstGeom prst="rect">
            <a:avLst/>
          </a:prstGeom>
          <a:solidFill>
            <a:srgbClr val="000000"/>
          </a:solidFill>
          <a:ln/>
        </p:spPr>
        <p:style>
          <a:lnRef idx="3">
            <a:schemeClr val="lt1"/>
          </a:lnRef>
          <a:fillRef idx="1">
            <a:schemeClr val="accent1"/>
          </a:fillRef>
          <a:effectRef idx="1">
            <a:schemeClr val="accent1"/>
          </a:effectRef>
          <a:fontRef idx="minor">
            <a:schemeClr val="lt1"/>
          </a:fontRef>
        </p:style>
        <p:txBody>
          <a:bodyPr rtlCol="0" anchor="t" anchorCtr="0"/>
          <a:lstStyle/>
          <a:p>
            <a:pPr algn="ctr"/>
            <a:r>
              <a:rPr lang="en-US" dirty="0"/>
              <a:t>Recursion</a:t>
            </a:r>
            <a:endParaRPr lang="en-US" sz="3200" dirty="0"/>
          </a:p>
        </p:txBody>
      </p:sp>
      <p:sp>
        <p:nvSpPr>
          <p:cNvPr id="8" name="Rectangle 7">
            <a:extLst>
              <a:ext uri="{FF2B5EF4-FFF2-40B4-BE49-F238E27FC236}">
                <a16:creationId xmlns:a16="http://schemas.microsoft.com/office/drawing/2014/main" id="{E60D35F9-29E3-4019-A14A-93E8B60E91D2}"/>
              </a:ext>
            </a:extLst>
          </p:cNvPr>
          <p:cNvSpPr/>
          <p:nvPr/>
        </p:nvSpPr>
        <p:spPr>
          <a:xfrm>
            <a:off x="2750374" y="3829566"/>
            <a:ext cx="1349583" cy="1096937"/>
          </a:xfrm>
          <a:prstGeom prst="rect">
            <a:avLst/>
          </a:prstGeom>
          <a:solidFill>
            <a:srgbClr val="000000"/>
          </a:solidFill>
          <a:ln/>
        </p:spPr>
        <p:style>
          <a:lnRef idx="3">
            <a:schemeClr val="lt1"/>
          </a:lnRef>
          <a:fillRef idx="1">
            <a:schemeClr val="accent1"/>
          </a:fillRef>
          <a:effectRef idx="1">
            <a:schemeClr val="accent1"/>
          </a:effectRef>
          <a:fontRef idx="minor">
            <a:schemeClr val="lt1"/>
          </a:fontRef>
        </p:style>
        <p:txBody>
          <a:bodyPr rtlCol="0" anchor="t" anchorCtr="0"/>
          <a:lstStyle/>
          <a:p>
            <a:pPr algn="ctr"/>
            <a:r>
              <a:rPr lang="en-US" sz="1600" dirty="0"/>
              <a:t>Recursion</a:t>
            </a:r>
            <a:endParaRPr lang="en-US" sz="2800" dirty="0"/>
          </a:p>
        </p:txBody>
      </p:sp>
      <p:sp>
        <p:nvSpPr>
          <p:cNvPr id="9" name="Rectangle 8">
            <a:extLst>
              <a:ext uri="{FF2B5EF4-FFF2-40B4-BE49-F238E27FC236}">
                <a16:creationId xmlns:a16="http://schemas.microsoft.com/office/drawing/2014/main" id="{90AB2D66-4666-4E53-8796-0B327CC20301}"/>
              </a:ext>
            </a:extLst>
          </p:cNvPr>
          <p:cNvSpPr/>
          <p:nvPr/>
        </p:nvSpPr>
        <p:spPr>
          <a:xfrm>
            <a:off x="2960665" y="4102116"/>
            <a:ext cx="929000" cy="755088"/>
          </a:xfrm>
          <a:prstGeom prst="rect">
            <a:avLst/>
          </a:prstGeom>
          <a:solidFill>
            <a:srgbClr val="000000"/>
          </a:solidFill>
          <a:ln/>
        </p:spPr>
        <p:style>
          <a:lnRef idx="3">
            <a:schemeClr val="lt1"/>
          </a:lnRef>
          <a:fillRef idx="1">
            <a:schemeClr val="accent1"/>
          </a:fillRef>
          <a:effectRef idx="1">
            <a:schemeClr val="accent1"/>
          </a:effectRef>
          <a:fontRef idx="minor">
            <a:schemeClr val="lt1"/>
          </a:fontRef>
        </p:style>
        <p:txBody>
          <a:bodyPr rtlCol="0" anchor="t" anchorCtr="0"/>
          <a:lstStyle/>
          <a:p>
            <a:pPr algn="ctr"/>
            <a:r>
              <a:rPr lang="en-US" sz="1400" dirty="0"/>
              <a:t>Recursion</a:t>
            </a:r>
            <a:endParaRPr lang="en-US" sz="2400" dirty="0"/>
          </a:p>
        </p:txBody>
      </p:sp>
      <p:sp>
        <p:nvSpPr>
          <p:cNvPr id="10" name="Rectangle 9">
            <a:extLst>
              <a:ext uri="{FF2B5EF4-FFF2-40B4-BE49-F238E27FC236}">
                <a16:creationId xmlns:a16="http://schemas.microsoft.com/office/drawing/2014/main" id="{67B485BC-0A84-498C-874D-5EC31E001EE3}"/>
              </a:ext>
            </a:extLst>
          </p:cNvPr>
          <p:cNvSpPr/>
          <p:nvPr/>
        </p:nvSpPr>
        <p:spPr>
          <a:xfrm>
            <a:off x="3168484" y="4380011"/>
            <a:ext cx="513363" cy="417260"/>
          </a:xfrm>
          <a:prstGeom prst="rect">
            <a:avLst/>
          </a:prstGeom>
          <a:solidFill>
            <a:srgbClr val="000000"/>
          </a:solidFill>
          <a:ln/>
        </p:spPr>
        <p:style>
          <a:lnRef idx="3">
            <a:schemeClr val="lt1"/>
          </a:lnRef>
          <a:fillRef idx="1">
            <a:schemeClr val="accent1"/>
          </a:fillRef>
          <a:effectRef idx="1">
            <a:schemeClr val="accent1"/>
          </a:effectRef>
          <a:fontRef idx="minor">
            <a:schemeClr val="lt1"/>
          </a:fontRef>
        </p:style>
        <p:txBody>
          <a:bodyPr rtlCol="0" anchor="t" anchorCtr="0"/>
          <a:lstStyle/>
          <a:p>
            <a:pPr algn="ctr"/>
            <a:r>
              <a:rPr lang="en-US" sz="600" dirty="0"/>
              <a:t>Recursion</a:t>
            </a:r>
            <a:endParaRPr lang="en-US" sz="1000" dirty="0"/>
          </a:p>
        </p:txBody>
      </p:sp>
      <p:sp>
        <p:nvSpPr>
          <p:cNvPr id="11" name="Rectangle 10">
            <a:extLst>
              <a:ext uri="{FF2B5EF4-FFF2-40B4-BE49-F238E27FC236}">
                <a16:creationId xmlns:a16="http://schemas.microsoft.com/office/drawing/2014/main" id="{AA08084E-D5CB-4A75-862D-7BE47DB135A6}"/>
              </a:ext>
            </a:extLst>
          </p:cNvPr>
          <p:cNvSpPr/>
          <p:nvPr/>
        </p:nvSpPr>
        <p:spPr>
          <a:xfrm>
            <a:off x="3290042" y="4557687"/>
            <a:ext cx="270247" cy="219656"/>
          </a:xfrm>
          <a:prstGeom prst="rect">
            <a:avLst/>
          </a:prstGeom>
          <a:solidFill>
            <a:srgbClr val="000000"/>
          </a:solidFill>
          <a:ln/>
        </p:spPr>
        <p:style>
          <a:lnRef idx="3">
            <a:schemeClr val="lt1"/>
          </a:lnRef>
          <a:fillRef idx="1">
            <a:schemeClr val="accent1"/>
          </a:fillRef>
          <a:effectRef idx="1">
            <a:schemeClr val="accent1"/>
          </a:effectRef>
          <a:fontRef idx="minor">
            <a:schemeClr val="lt1"/>
          </a:fontRef>
        </p:style>
        <p:txBody>
          <a:bodyPr rtlCol="0" anchor="t" anchorCtr="0"/>
          <a:lstStyle/>
          <a:p>
            <a:pPr algn="ctr"/>
            <a:r>
              <a:rPr lang="en-US" sz="100" dirty="0"/>
              <a:t>Recursion</a:t>
            </a:r>
            <a:endParaRPr lang="en-US" sz="500" dirty="0"/>
          </a:p>
        </p:txBody>
      </p:sp>
      <p:sp>
        <p:nvSpPr>
          <p:cNvPr id="12" name="Rectangle 11">
            <a:extLst>
              <a:ext uri="{FF2B5EF4-FFF2-40B4-BE49-F238E27FC236}">
                <a16:creationId xmlns:a16="http://schemas.microsoft.com/office/drawing/2014/main" id="{843B25E2-ABB9-4217-8C79-C9249AEED106}"/>
              </a:ext>
            </a:extLst>
          </p:cNvPr>
          <p:cNvSpPr/>
          <p:nvPr/>
        </p:nvSpPr>
        <p:spPr>
          <a:xfrm>
            <a:off x="3345909" y="4633979"/>
            <a:ext cx="158513" cy="128839"/>
          </a:xfrm>
          <a:prstGeom prst="rect">
            <a:avLst/>
          </a:prstGeom>
          <a:solidFill>
            <a:srgbClr val="000000"/>
          </a:solidFill>
          <a:ln/>
        </p:spPr>
        <p:style>
          <a:lnRef idx="3">
            <a:schemeClr val="lt1"/>
          </a:lnRef>
          <a:fillRef idx="1">
            <a:schemeClr val="accent1"/>
          </a:fillRef>
          <a:effectRef idx="1">
            <a:schemeClr val="accent1"/>
          </a:effectRef>
          <a:fontRef idx="minor">
            <a:schemeClr val="lt1"/>
          </a:fontRef>
        </p:style>
        <p:txBody>
          <a:bodyPr rtlCol="0" anchor="t" anchorCtr="0"/>
          <a:lstStyle/>
          <a:p>
            <a:pPr algn="ctr"/>
            <a:endParaRPr lang="en-US" sz="500" dirty="0"/>
          </a:p>
        </p:txBody>
      </p:sp>
      <p:sp>
        <p:nvSpPr>
          <p:cNvPr id="13" name="Rectangle 12">
            <a:extLst>
              <a:ext uri="{FF2B5EF4-FFF2-40B4-BE49-F238E27FC236}">
                <a16:creationId xmlns:a16="http://schemas.microsoft.com/office/drawing/2014/main" id="{C2833CA4-F267-4A36-A3BD-5E6B1F0338B9}"/>
              </a:ext>
            </a:extLst>
          </p:cNvPr>
          <p:cNvSpPr/>
          <p:nvPr/>
        </p:nvSpPr>
        <p:spPr>
          <a:xfrm>
            <a:off x="3371533" y="4660497"/>
            <a:ext cx="107264" cy="87184"/>
          </a:xfrm>
          <a:prstGeom prst="rect">
            <a:avLst/>
          </a:prstGeom>
          <a:solidFill>
            <a:srgbClr val="000000"/>
          </a:solidFill>
          <a:ln/>
        </p:spPr>
        <p:style>
          <a:lnRef idx="3">
            <a:schemeClr val="lt1"/>
          </a:lnRef>
          <a:fillRef idx="1">
            <a:schemeClr val="accent1"/>
          </a:fillRef>
          <a:effectRef idx="1">
            <a:schemeClr val="accent1"/>
          </a:effectRef>
          <a:fontRef idx="minor">
            <a:schemeClr val="lt1"/>
          </a:fontRef>
        </p:style>
        <p:txBody>
          <a:bodyPr rtlCol="0" anchor="t" anchorCtr="0"/>
          <a:lstStyle/>
          <a:p>
            <a:pPr algn="ctr"/>
            <a:endParaRPr lang="en-US" sz="500" dirty="0"/>
          </a:p>
        </p:txBody>
      </p:sp>
      <p:sp>
        <p:nvSpPr>
          <p:cNvPr id="14" name="Rectangle 13">
            <a:extLst>
              <a:ext uri="{FF2B5EF4-FFF2-40B4-BE49-F238E27FC236}">
                <a16:creationId xmlns:a16="http://schemas.microsoft.com/office/drawing/2014/main" id="{77171CBC-5469-4D5C-BB20-25D38010ADD9}"/>
              </a:ext>
            </a:extLst>
          </p:cNvPr>
          <p:cNvSpPr/>
          <p:nvPr/>
        </p:nvSpPr>
        <p:spPr>
          <a:xfrm>
            <a:off x="3384345" y="4681324"/>
            <a:ext cx="81640" cy="66357"/>
          </a:xfrm>
          <a:prstGeom prst="rect">
            <a:avLst/>
          </a:prstGeom>
          <a:solidFill>
            <a:srgbClr val="000000"/>
          </a:solidFill>
          <a:ln/>
        </p:spPr>
        <p:style>
          <a:lnRef idx="3">
            <a:schemeClr val="lt1"/>
          </a:lnRef>
          <a:fillRef idx="1">
            <a:schemeClr val="accent1"/>
          </a:fillRef>
          <a:effectRef idx="1">
            <a:schemeClr val="accent1"/>
          </a:effectRef>
          <a:fontRef idx="minor">
            <a:schemeClr val="lt1"/>
          </a:fontRef>
        </p:style>
        <p:txBody>
          <a:bodyPr rtlCol="0" anchor="t" anchorCtr="0"/>
          <a:lstStyle/>
          <a:p>
            <a:pPr algn="ctr"/>
            <a:endParaRPr lang="en-US" sz="500" dirty="0"/>
          </a:p>
        </p:txBody>
      </p:sp>
    </p:spTree>
    <p:extLst>
      <p:ext uri="{BB962C8B-B14F-4D97-AF65-F5344CB8AC3E}">
        <p14:creationId xmlns:p14="http://schemas.microsoft.com/office/powerpoint/2010/main" val="15763434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0A4836A-C56D-4725-BCF1-87B75D2EF696}"/>
              </a:ext>
            </a:extLst>
          </p:cNvPr>
          <p:cNvSpPr/>
          <p:nvPr/>
        </p:nvSpPr>
        <p:spPr>
          <a:xfrm>
            <a:off x="907300" y="1371600"/>
            <a:ext cx="5035731" cy="4093029"/>
          </a:xfrm>
          <a:prstGeom prst="rect">
            <a:avLst/>
          </a:prstGeom>
          <a:solidFill>
            <a:srgbClr val="000000"/>
          </a:solidFill>
          <a:ln/>
        </p:spPr>
        <p:style>
          <a:lnRef idx="3">
            <a:schemeClr val="lt1"/>
          </a:lnRef>
          <a:fillRef idx="1">
            <a:schemeClr val="accent1"/>
          </a:fillRef>
          <a:effectRef idx="1">
            <a:schemeClr val="accent1"/>
          </a:effectRef>
          <a:fontRef idx="minor">
            <a:schemeClr val="lt1"/>
          </a:fontRef>
        </p:style>
        <p:txBody>
          <a:bodyPr rtlCol="0" anchor="t" anchorCtr="0"/>
          <a:lstStyle/>
          <a:p>
            <a:pPr algn="ctr"/>
            <a:r>
              <a:rPr lang="en-US" sz="3200" dirty="0"/>
              <a:t>Recursion</a:t>
            </a:r>
          </a:p>
        </p:txBody>
      </p:sp>
      <p:sp>
        <p:nvSpPr>
          <p:cNvPr id="4" name="Rectangle 3">
            <a:extLst>
              <a:ext uri="{FF2B5EF4-FFF2-40B4-BE49-F238E27FC236}">
                <a16:creationId xmlns:a16="http://schemas.microsoft.com/office/drawing/2014/main" id="{8D050194-5EA5-4B79-AAB4-51990A2E559B}"/>
              </a:ext>
            </a:extLst>
          </p:cNvPr>
          <p:cNvSpPr/>
          <p:nvPr/>
        </p:nvSpPr>
        <p:spPr>
          <a:xfrm>
            <a:off x="1409534" y="1959429"/>
            <a:ext cx="4031263" cy="3276600"/>
          </a:xfrm>
          <a:prstGeom prst="rect">
            <a:avLst/>
          </a:prstGeom>
          <a:solidFill>
            <a:srgbClr val="000000"/>
          </a:solidFill>
          <a:ln/>
        </p:spPr>
        <p:style>
          <a:lnRef idx="3">
            <a:schemeClr val="lt1"/>
          </a:lnRef>
          <a:fillRef idx="1">
            <a:schemeClr val="accent1"/>
          </a:fillRef>
          <a:effectRef idx="1">
            <a:schemeClr val="accent1"/>
          </a:effectRef>
          <a:fontRef idx="minor">
            <a:schemeClr val="lt1"/>
          </a:fontRef>
        </p:style>
        <p:txBody>
          <a:bodyPr rtlCol="0" anchor="t" anchorCtr="0"/>
          <a:lstStyle/>
          <a:p>
            <a:pPr algn="ctr"/>
            <a:r>
              <a:rPr lang="en-US" sz="2800" dirty="0"/>
              <a:t>Recursion</a:t>
            </a:r>
            <a:endParaRPr lang="en-US" sz="3200" dirty="0"/>
          </a:p>
        </p:txBody>
      </p:sp>
      <p:sp>
        <p:nvSpPr>
          <p:cNvPr id="5" name="Rectangle 4">
            <a:extLst>
              <a:ext uri="{FF2B5EF4-FFF2-40B4-BE49-F238E27FC236}">
                <a16:creationId xmlns:a16="http://schemas.microsoft.com/office/drawing/2014/main" id="{3370AEA6-CA4B-47F6-8FB7-5FB148B7106C}"/>
              </a:ext>
            </a:extLst>
          </p:cNvPr>
          <p:cNvSpPr/>
          <p:nvPr/>
        </p:nvSpPr>
        <p:spPr>
          <a:xfrm>
            <a:off x="1799644" y="2514600"/>
            <a:ext cx="3251042" cy="2642438"/>
          </a:xfrm>
          <a:prstGeom prst="rect">
            <a:avLst/>
          </a:prstGeom>
          <a:solidFill>
            <a:srgbClr val="000000"/>
          </a:solidFill>
          <a:ln/>
        </p:spPr>
        <p:style>
          <a:lnRef idx="3">
            <a:schemeClr val="lt1"/>
          </a:lnRef>
          <a:fillRef idx="1">
            <a:schemeClr val="accent1"/>
          </a:fillRef>
          <a:effectRef idx="1">
            <a:schemeClr val="accent1"/>
          </a:effectRef>
          <a:fontRef idx="minor">
            <a:schemeClr val="lt1"/>
          </a:fontRef>
        </p:style>
        <p:txBody>
          <a:bodyPr rtlCol="0" anchor="t" anchorCtr="0"/>
          <a:lstStyle/>
          <a:p>
            <a:pPr algn="ctr"/>
            <a:r>
              <a:rPr lang="en-US" sz="2400" dirty="0"/>
              <a:t>Recursion</a:t>
            </a:r>
            <a:endParaRPr lang="en-US" sz="3200" dirty="0"/>
          </a:p>
        </p:txBody>
      </p:sp>
      <p:sp>
        <p:nvSpPr>
          <p:cNvPr id="6" name="Rectangle 5">
            <a:extLst>
              <a:ext uri="{FF2B5EF4-FFF2-40B4-BE49-F238E27FC236}">
                <a16:creationId xmlns:a16="http://schemas.microsoft.com/office/drawing/2014/main" id="{36E01F5A-B247-4EFB-AFBE-75852805093A}"/>
              </a:ext>
            </a:extLst>
          </p:cNvPr>
          <p:cNvSpPr/>
          <p:nvPr/>
        </p:nvSpPr>
        <p:spPr>
          <a:xfrm>
            <a:off x="2182532" y="3058886"/>
            <a:ext cx="2485267" cy="2020018"/>
          </a:xfrm>
          <a:prstGeom prst="rect">
            <a:avLst/>
          </a:prstGeom>
          <a:solidFill>
            <a:srgbClr val="000000"/>
          </a:solidFill>
          <a:ln/>
        </p:spPr>
        <p:style>
          <a:lnRef idx="3">
            <a:schemeClr val="lt1"/>
          </a:lnRef>
          <a:fillRef idx="1">
            <a:schemeClr val="accent1"/>
          </a:fillRef>
          <a:effectRef idx="1">
            <a:schemeClr val="accent1"/>
          </a:effectRef>
          <a:fontRef idx="minor">
            <a:schemeClr val="lt1"/>
          </a:fontRef>
        </p:style>
        <p:txBody>
          <a:bodyPr rtlCol="0" anchor="t" anchorCtr="0"/>
          <a:lstStyle/>
          <a:p>
            <a:pPr algn="ctr"/>
            <a:r>
              <a:rPr lang="en-US" sz="2000" dirty="0"/>
              <a:t>Recursion</a:t>
            </a:r>
            <a:endParaRPr lang="en-US" sz="3200" dirty="0"/>
          </a:p>
        </p:txBody>
      </p:sp>
      <p:sp>
        <p:nvSpPr>
          <p:cNvPr id="7" name="Rectangle 6">
            <a:extLst>
              <a:ext uri="{FF2B5EF4-FFF2-40B4-BE49-F238E27FC236}">
                <a16:creationId xmlns:a16="http://schemas.microsoft.com/office/drawing/2014/main" id="{9CFF0CAA-99D7-4B69-9749-AE96BF0FE118}"/>
              </a:ext>
            </a:extLst>
          </p:cNvPr>
          <p:cNvSpPr/>
          <p:nvPr/>
        </p:nvSpPr>
        <p:spPr>
          <a:xfrm>
            <a:off x="2461902" y="3429000"/>
            <a:ext cx="1926526" cy="1565875"/>
          </a:xfrm>
          <a:prstGeom prst="rect">
            <a:avLst/>
          </a:prstGeom>
          <a:solidFill>
            <a:srgbClr val="000000"/>
          </a:solidFill>
          <a:ln/>
        </p:spPr>
        <p:style>
          <a:lnRef idx="3">
            <a:schemeClr val="lt1"/>
          </a:lnRef>
          <a:fillRef idx="1">
            <a:schemeClr val="accent1"/>
          </a:fillRef>
          <a:effectRef idx="1">
            <a:schemeClr val="accent1"/>
          </a:effectRef>
          <a:fontRef idx="minor">
            <a:schemeClr val="lt1"/>
          </a:fontRef>
        </p:style>
        <p:txBody>
          <a:bodyPr rtlCol="0" anchor="t" anchorCtr="0"/>
          <a:lstStyle/>
          <a:p>
            <a:pPr algn="ctr"/>
            <a:r>
              <a:rPr lang="en-US" dirty="0"/>
              <a:t>Recursion</a:t>
            </a:r>
            <a:endParaRPr lang="en-US" sz="3200" dirty="0"/>
          </a:p>
        </p:txBody>
      </p:sp>
      <p:sp>
        <p:nvSpPr>
          <p:cNvPr id="8" name="Rectangle 7">
            <a:extLst>
              <a:ext uri="{FF2B5EF4-FFF2-40B4-BE49-F238E27FC236}">
                <a16:creationId xmlns:a16="http://schemas.microsoft.com/office/drawing/2014/main" id="{E60D35F9-29E3-4019-A14A-93E8B60E91D2}"/>
              </a:ext>
            </a:extLst>
          </p:cNvPr>
          <p:cNvSpPr/>
          <p:nvPr/>
        </p:nvSpPr>
        <p:spPr>
          <a:xfrm>
            <a:off x="2750374" y="3829566"/>
            <a:ext cx="1349583" cy="1096937"/>
          </a:xfrm>
          <a:prstGeom prst="rect">
            <a:avLst/>
          </a:prstGeom>
          <a:solidFill>
            <a:srgbClr val="000000"/>
          </a:solidFill>
          <a:ln/>
        </p:spPr>
        <p:style>
          <a:lnRef idx="3">
            <a:schemeClr val="lt1"/>
          </a:lnRef>
          <a:fillRef idx="1">
            <a:schemeClr val="accent1"/>
          </a:fillRef>
          <a:effectRef idx="1">
            <a:schemeClr val="accent1"/>
          </a:effectRef>
          <a:fontRef idx="minor">
            <a:schemeClr val="lt1"/>
          </a:fontRef>
        </p:style>
        <p:txBody>
          <a:bodyPr rtlCol="0" anchor="t" anchorCtr="0"/>
          <a:lstStyle/>
          <a:p>
            <a:pPr algn="ctr"/>
            <a:r>
              <a:rPr lang="en-US" sz="1600" dirty="0"/>
              <a:t>Recursion</a:t>
            </a:r>
            <a:endParaRPr lang="en-US" sz="2800" dirty="0"/>
          </a:p>
        </p:txBody>
      </p:sp>
      <p:sp>
        <p:nvSpPr>
          <p:cNvPr id="9" name="Rectangle 8">
            <a:extLst>
              <a:ext uri="{FF2B5EF4-FFF2-40B4-BE49-F238E27FC236}">
                <a16:creationId xmlns:a16="http://schemas.microsoft.com/office/drawing/2014/main" id="{90AB2D66-4666-4E53-8796-0B327CC20301}"/>
              </a:ext>
            </a:extLst>
          </p:cNvPr>
          <p:cNvSpPr/>
          <p:nvPr/>
        </p:nvSpPr>
        <p:spPr>
          <a:xfrm>
            <a:off x="2960665" y="4102116"/>
            <a:ext cx="929000" cy="755088"/>
          </a:xfrm>
          <a:prstGeom prst="rect">
            <a:avLst/>
          </a:prstGeom>
          <a:solidFill>
            <a:srgbClr val="000000"/>
          </a:solidFill>
          <a:ln/>
        </p:spPr>
        <p:style>
          <a:lnRef idx="3">
            <a:schemeClr val="lt1"/>
          </a:lnRef>
          <a:fillRef idx="1">
            <a:schemeClr val="accent1"/>
          </a:fillRef>
          <a:effectRef idx="1">
            <a:schemeClr val="accent1"/>
          </a:effectRef>
          <a:fontRef idx="minor">
            <a:schemeClr val="lt1"/>
          </a:fontRef>
        </p:style>
        <p:txBody>
          <a:bodyPr rtlCol="0" anchor="t" anchorCtr="0"/>
          <a:lstStyle/>
          <a:p>
            <a:pPr algn="ctr"/>
            <a:r>
              <a:rPr lang="en-US" sz="1400" dirty="0"/>
              <a:t>Recursion</a:t>
            </a:r>
            <a:endParaRPr lang="en-US" sz="2400" dirty="0"/>
          </a:p>
        </p:txBody>
      </p:sp>
      <p:sp>
        <p:nvSpPr>
          <p:cNvPr id="10" name="Rectangle 9">
            <a:extLst>
              <a:ext uri="{FF2B5EF4-FFF2-40B4-BE49-F238E27FC236}">
                <a16:creationId xmlns:a16="http://schemas.microsoft.com/office/drawing/2014/main" id="{67B485BC-0A84-498C-874D-5EC31E001EE3}"/>
              </a:ext>
            </a:extLst>
          </p:cNvPr>
          <p:cNvSpPr/>
          <p:nvPr/>
        </p:nvSpPr>
        <p:spPr>
          <a:xfrm>
            <a:off x="3168484" y="4380011"/>
            <a:ext cx="513363" cy="417260"/>
          </a:xfrm>
          <a:prstGeom prst="rect">
            <a:avLst/>
          </a:prstGeom>
          <a:solidFill>
            <a:srgbClr val="000000"/>
          </a:solidFill>
          <a:ln/>
        </p:spPr>
        <p:style>
          <a:lnRef idx="3">
            <a:schemeClr val="lt1"/>
          </a:lnRef>
          <a:fillRef idx="1">
            <a:schemeClr val="accent1"/>
          </a:fillRef>
          <a:effectRef idx="1">
            <a:schemeClr val="accent1"/>
          </a:effectRef>
          <a:fontRef idx="minor">
            <a:schemeClr val="lt1"/>
          </a:fontRef>
        </p:style>
        <p:txBody>
          <a:bodyPr rtlCol="0" anchor="t" anchorCtr="0"/>
          <a:lstStyle/>
          <a:p>
            <a:pPr algn="ctr"/>
            <a:r>
              <a:rPr lang="en-US" sz="600" dirty="0"/>
              <a:t>Recursion</a:t>
            </a:r>
            <a:endParaRPr lang="en-US" sz="1000" dirty="0"/>
          </a:p>
        </p:txBody>
      </p:sp>
      <p:sp>
        <p:nvSpPr>
          <p:cNvPr id="11" name="Rectangle 10">
            <a:extLst>
              <a:ext uri="{FF2B5EF4-FFF2-40B4-BE49-F238E27FC236}">
                <a16:creationId xmlns:a16="http://schemas.microsoft.com/office/drawing/2014/main" id="{AA08084E-D5CB-4A75-862D-7BE47DB135A6}"/>
              </a:ext>
            </a:extLst>
          </p:cNvPr>
          <p:cNvSpPr/>
          <p:nvPr/>
        </p:nvSpPr>
        <p:spPr>
          <a:xfrm>
            <a:off x="3290042" y="4557687"/>
            <a:ext cx="270247" cy="219656"/>
          </a:xfrm>
          <a:prstGeom prst="rect">
            <a:avLst/>
          </a:prstGeom>
          <a:solidFill>
            <a:srgbClr val="000000"/>
          </a:solidFill>
          <a:ln/>
        </p:spPr>
        <p:style>
          <a:lnRef idx="3">
            <a:schemeClr val="lt1"/>
          </a:lnRef>
          <a:fillRef idx="1">
            <a:schemeClr val="accent1"/>
          </a:fillRef>
          <a:effectRef idx="1">
            <a:schemeClr val="accent1"/>
          </a:effectRef>
          <a:fontRef idx="minor">
            <a:schemeClr val="lt1"/>
          </a:fontRef>
        </p:style>
        <p:txBody>
          <a:bodyPr rtlCol="0" anchor="t" anchorCtr="0"/>
          <a:lstStyle/>
          <a:p>
            <a:pPr algn="ctr"/>
            <a:r>
              <a:rPr lang="en-US" sz="100" dirty="0"/>
              <a:t>Recursion</a:t>
            </a:r>
            <a:endParaRPr lang="en-US" sz="500" dirty="0"/>
          </a:p>
        </p:txBody>
      </p:sp>
      <p:sp>
        <p:nvSpPr>
          <p:cNvPr id="12" name="Rectangle 11">
            <a:extLst>
              <a:ext uri="{FF2B5EF4-FFF2-40B4-BE49-F238E27FC236}">
                <a16:creationId xmlns:a16="http://schemas.microsoft.com/office/drawing/2014/main" id="{843B25E2-ABB9-4217-8C79-C9249AEED106}"/>
              </a:ext>
            </a:extLst>
          </p:cNvPr>
          <p:cNvSpPr/>
          <p:nvPr/>
        </p:nvSpPr>
        <p:spPr>
          <a:xfrm>
            <a:off x="3345909" y="4633979"/>
            <a:ext cx="158513" cy="128839"/>
          </a:xfrm>
          <a:prstGeom prst="rect">
            <a:avLst/>
          </a:prstGeom>
          <a:solidFill>
            <a:srgbClr val="000000"/>
          </a:solidFill>
          <a:ln/>
        </p:spPr>
        <p:style>
          <a:lnRef idx="3">
            <a:schemeClr val="lt1"/>
          </a:lnRef>
          <a:fillRef idx="1">
            <a:schemeClr val="accent1"/>
          </a:fillRef>
          <a:effectRef idx="1">
            <a:schemeClr val="accent1"/>
          </a:effectRef>
          <a:fontRef idx="minor">
            <a:schemeClr val="lt1"/>
          </a:fontRef>
        </p:style>
        <p:txBody>
          <a:bodyPr rtlCol="0" anchor="t" anchorCtr="0"/>
          <a:lstStyle/>
          <a:p>
            <a:pPr algn="ctr"/>
            <a:endParaRPr lang="en-US" sz="500" dirty="0"/>
          </a:p>
        </p:txBody>
      </p:sp>
      <p:sp>
        <p:nvSpPr>
          <p:cNvPr id="13" name="Rectangle 12">
            <a:extLst>
              <a:ext uri="{FF2B5EF4-FFF2-40B4-BE49-F238E27FC236}">
                <a16:creationId xmlns:a16="http://schemas.microsoft.com/office/drawing/2014/main" id="{C2833CA4-F267-4A36-A3BD-5E6B1F0338B9}"/>
              </a:ext>
            </a:extLst>
          </p:cNvPr>
          <p:cNvSpPr/>
          <p:nvPr/>
        </p:nvSpPr>
        <p:spPr>
          <a:xfrm>
            <a:off x="3371533" y="4660497"/>
            <a:ext cx="107264" cy="87184"/>
          </a:xfrm>
          <a:prstGeom prst="rect">
            <a:avLst/>
          </a:prstGeom>
          <a:solidFill>
            <a:srgbClr val="000000"/>
          </a:solidFill>
          <a:ln/>
        </p:spPr>
        <p:style>
          <a:lnRef idx="3">
            <a:schemeClr val="lt1"/>
          </a:lnRef>
          <a:fillRef idx="1">
            <a:schemeClr val="accent1"/>
          </a:fillRef>
          <a:effectRef idx="1">
            <a:schemeClr val="accent1"/>
          </a:effectRef>
          <a:fontRef idx="minor">
            <a:schemeClr val="lt1"/>
          </a:fontRef>
        </p:style>
        <p:txBody>
          <a:bodyPr rtlCol="0" anchor="t" anchorCtr="0"/>
          <a:lstStyle/>
          <a:p>
            <a:pPr algn="ctr"/>
            <a:endParaRPr lang="en-US" sz="500" dirty="0"/>
          </a:p>
        </p:txBody>
      </p:sp>
      <p:sp>
        <p:nvSpPr>
          <p:cNvPr id="14" name="Rectangle 13">
            <a:extLst>
              <a:ext uri="{FF2B5EF4-FFF2-40B4-BE49-F238E27FC236}">
                <a16:creationId xmlns:a16="http://schemas.microsoft.com/office/drawing/2014/main" id="{77171CBC-5469-4D5C-BB20-25D38010ADD9}"/>
              </a:ext>
            </a:extLst>
          </p:cNvPr>
          <p:cNvSpPr/>
          <p:nvPr/>
        </p:nvSpPr>
        <p:spPr>
          <a:xfrm>
            <a:off x="3384345" y="4681324"/>
            <a:ext cx="81640" cy="66357"/>
          </a:xfrm>
          <a:prstGeom prst="rect">
            <a:avLst/>
          </a:prstGeom>
          <a:solidFill>
            <a:srgbClr val="000000"/>
          </a:solidFill>
          <a:ln/>
        </p:spPr>
        <p:style>
          <a:lnRef idx="3">
            <a:schemeClr val="lt1"/>
          </a:lnRef>
          <a:fillRef idx="1">
            <a:schemeClr val="accent1"/>
          </a:fillRef>
          <a:effectRef idx="1">
            <a:schemeClr val="accent1"/>
          </a:effectRef>
          <a:fontRef idx="minor">
            <a:schemeClr val="lt1"/>
          </a:fontRef>
        </p:style>
        <p:txBody>
          <a:bodyPr rtlCol="0" anchor="t" anchorCtr="0"/>
          <a:lstStyle/>
          <a:p>
            <a:pPr algn="ctr"/>
            <a:endParaRPr lang="en-US" sz="500" dirty="0"/>
          </a:p>
        </p:txBody>
      </p:sp>
    </p:spTree>
    <p:extLst>
      <p:ext uri="{BB962C8B-B14F-4D97-AF65-F5344CB8AC3E}">
        <p14:creationId xmlns:p14="http://schemas.microsoft.com/office/powerpoint/2010/main" val="20279777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1500B4-9C53-48D0-ABCE-F17EAB9AADF5}"/>
              </a:ext>
            </a:extLst>
          </p:cNvPr>
          <p:cNvSpPr txBox="1"/>
          <p:nvPr/>
        </p:nvSpPr>
        <p:spPr>
          <a:xfrm>
            <a:off x="914400" y="914400"/>
            <a:ext cx="3839193" cy="1292662"/>
          </a:xfrm>
          <a:prstGeom prst="rect">
            <a:avLst/>
          </a:prstGeom>
          <a:noFill/>
        </p:spPr>
        <p:txBody>
          <a:bodyPr wrap="none" rtlCol="0">
            <a:spAutoFit/>
          </a:bodyPr>
          <a:lstStyle/>
          <a:p>
            <a:pPr>
              <a:spcAft>
                <a:spcPts val="1200"/>
              </a:spcAft>
            </a:pPr>
            <a:r>
              <a:rPr lang="en-US" sz="3600" dirty="0">
                <a:latin typeface="Myriad Pro" panose="020B0503030403020204" pitchFamily="34" charset="0"/>
              </a:rPr>
              <a:t>Fibonacci numbers</a:t>
            </a:r>
          </a:p>
          <a:p>
            <a:pPr algn="ctr" hangingPunct="0"/>
            <a:r>
              <a:rPr lang="en-US" sz="3200" dirty="0"/>
              <a:t>f </a:t>
            </a:r>
            <a:r>
              <a:rPr lang="en-US" sz="3200" baseline="-25000" dirty="0"/>
              <a:t>n </a:t>
            </a:r>
            <a:r>
              <a:rPr lang="en-US" sz="3200" dirty="0"/>
              <a:t> = f </a:t>
            </a:r>
            <a:r>
              <a:rPr lang="en-US" sz="3200" baseline="-25000" dirty="0"/>
              <a:t>n-1 </a:t>
            </a:r>
            <a:r>
              <a:rPr lang="en-US" sz="3200" dirty="0"/>
              <a:t> + f </a:t>
            </a:r>
            <a:r>
              <a:rPr lang="en-US" sz="3200" baseline="-25000" dirty="0"/>
              <a:t>n-2</a:t>
            </a:r>
            <a:endParaRPr lang="en-US" sz="3200" dirty="0"/>
          </a:p>
        </p:txBody>
      </p:sp>
      <p:sp>
        <p:nvSpPr>
          <p:cNvPr id="3" name="TextBox 2">
            <a:extLst>
              <a:ext uri="{FF2B5EF4-FFF2-40B4-BE49-F238E27FC236}">
                <a16:creationId xmlns:a16="http://schemas.microsoft.com/office/drawing/2014/main" id="{62E1C56D-C030-4A65-9C9C-7A213C878099}"/>
              </a:ext>
            </a:extLst>
          </p:cNvPr>
          <p:cNvSpPr txBox="1"/>
          <p:nvPr/>
        </p:nvSpPr>
        <p:spPr>
          <a:xfrm>
            <a:off x="871370" y="3570102"/>
            <a:ext cx="5443369" cy="1569660"/>
          </a:xfrm>
          <a:prstGeom prst="rect">
            <a:avLst/>
          </a:prstGeom>
          <a:noFill/>
        </p:spPr>
        <p:txBody>
          <a:bodyPr wrap="square" rtlCol="0">
            <a:spAutoFit/>
          </a:bodyPr>
          <a:lstStyle/>
          <a:p>
            <a:r>
              <a:rPr lang="en-US" sz="2400" dirty="0">
                <a:solidFill>
                  <a:srgbClr val="000000"/>
                </a:solidFill>
              </a:rPr>
              <a:t>0, 1, 1, 2, 3, 5, 8, 13, 21, 34, 55, 89, 144, 233, 377, 610, 987, 1597, 2584, 4181, 6765, 10946, 17711, 28657, 46368, 75025, 121393, 196418, 317811, ...</a:t>
            </a:r>
          </a:p>
        </p:txBody>
      </p:sp>
    </p:spTree>
    <p:extLst>
      <p:ext uri="{BB962C8B-B14F-4D97-AF65-F5344CB8AC3E}">
        <p14:creationId xmlns:p14="http://schemas.microsoft.com/office/powerpoint/2010/main" val="2651885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1500B4-9C53-48D0-ABCE-F17EAB9AADF5}"/>
              </a:ext>
            </a:extLst>
          </p:cNvPr>
          <p:cNvSpPr txBox="1"/>
          <p:nvPr/>
        </p:nvSpPr>
        <p:spPr>
          <a:xfrm>
            <a:off x="914400" y="914400"/>
            <a:ext cx="3839193" cy="1292662"/>
          </a:xfrm>
          <a:prstGeom prst="rect">
            <a:avLst/>
          </a:prstGeom>
          <a:noFill/>
        </p:spPr>
        <p:txBody>
          <a:bodyPr wrap="none" rtlCol="0">
            <a:spAutoFit/>
          </a:bodyPr>
          <a:lstStyle/>
          <a:p>
            <a:pPr>
              <a:spcAft>
                <a:spcPts val="1200"/>
              </a:spcAft>
            </a:pPr>
            <a:r>
              <a:rPr lang="en-US" sz="3600" dirty="0">
                <a:latin typeface="Myriad Pro" panose="020B0503030403020204" pitchFamily="34" charset="0"/>
              </a:rPr>
              <a:t>Fibonacci numbers</a:t>
            </a:r>
          </a:p>
          <a:p>
            <a:pPr algn="ctr" hangingPunct="0"/>
            <a:r>
              <a:rPr lang="en-US" sz="3200" dirty="0"/>
              <a:t>f </a:t>
            </a:r>
            <a:r>
              <a:rPr lang="en-US" sz="3200" baseline="-25000" dirty="0"/>
              <a:t>n </a:t>
            </a:r>
            <a:r>
              <a:rPr lang="en-US" sz="3200" dirty="0"/>
              <a:t> = f </a:t>
            </a:r>
            <a:r>
              <a:rPr lang="en-US" sz="3200" baseline="-25000" dirty="0"/>
              <a:t>n-1 </a:t>
            </a:r>
            <a:r>
              <a:rPr lang="en-US" sz="3200" dirty="0"/>
              <a:t> + f </a:t>
            </a:r>
            <a:r>
              <a:rPr lang="en-US" sz="3200" baseline="-25000" dirty="0"/>
              <a:t>n-2</a:t>
            </a:r>
            <a:endParaRPr lang="en-US" sz="3200" dirty="0"/>
          </a:p>
        </p:txBody>
      </p:sp>
      <p:sp>
        <p:nvSpPr>
          <p:cNvPr id="4" name="TextBox 3">
            <a:extLst>
              <a:ext uri="{FF2B5EF4-FFF2-40B4-BE49-F238E27FC236}">
                <a16:creationId xmlns:a16="http://schemas.microsoft.com/office/drawing/2014/main" id="{ADCEC88B-A6DF-4E79-B857-C7F773C64A65}"/>
              </a:ext>
            </a:extLst>
          </p:cNvPr>
          <p:cNvSpPr txBox="1"/>
          <p:nvPr/>
        </p:nvSpPr>
        <p:spPr>
          <a:xfrm>
            <a:off x="1690486" y="3329491"/>
            <a:ext cx="2638864" cy="1754326"/>
          </a:xfrm>
          <a:prstGeom prst="rect">
            <a:avLst/>
          </a:prstGeom>
          <a:noFill/>
        </p:spPr>
        <p:txBody>
          <a:bodyPr wrap="none" rtlCol="0">
            <a:spAutoFit/>
          </a:bodyPr>
          <a:lstStyle/>
          <a:p>
            <a:r>
              <a:rPr lang="en-US" sz="3600" dirty="0">
                <a:latin typeface="Myriad Pro" panose="020B0503030403020204" pitchFamily="34" charset="0"/>
              </a:rPr>
              <a:t>2 base cases:</a:t>
            </a:r>
          </a:p>
          <a:p>
            <a:r>
              <a:rPr lang="en-US" sz="3600" dirty="0">
                <a:latin typeface="Myriad Pro" panose="020B0503030403020204" pitchFamily="34" charset="0"/>
              </a:rPr>
              <a:t> - </a:t>
            </a:r>
            <a:r>
              <a:rPr lang="en-US" sz="3600" dirty="0"/>
              <a:t>f</a:t>
            </a:r>
            <a:r>
              <a:rPr lang="en-US" sz="3600" baseline="-25000" dirty="0"/>
              <a:t>0 </a:t>
            </a:r>
            <a:r>
              <a:rPr lang="en-US" sz="3600" dirty="0"/>
              <a:t> = 0</a:t>
            </a:r>
          </a:p>
          <a:p>
            <a:r>
              <a:rPr lang="en-US" sz="3600" dirty="0">
                <a:latin typeface="Myriad Pro" panose="020B0503030403020204" pitchFamily="34" charset="0"/>
              </a:rPr>
              <a:t> - </a:t>
            </a:r>
            <a:r>
              <a:rPr lang="en-US" sz="3600" dirty="0"/>
              <a:t>f</a:t>
            </a:r>
            <a:r>
              <a:rPr lang="en-US" sz="3600" baseline="-25000" dirty="0"/>
              <a:t>1 </a:t>
            </a:r>
            <a:r>
              <a:rPr lang="en-US" sz="3600" dirty="0"/>
              <a:t> = 1</a:t>
            </a:r>
          </a:p>
        </p:txBody>
      </p:sp>
    </p:spTree>
    <p:extLst>
      <p:ext uri="{BB962C8B-B14F-4D97-AF65-F5344CB8AC3E}">
        <p14:creationId xmlns:p14="http://schemas.microsoft.com/office/powerpoint/2010/main" val="39534490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1500B4-9C53-48D0-ABCE-F17EAB9AADF5}"/>
              </a:ext>
            </a:extLst>
          </p:cNvPr>
          <p:cNvSpPr txBox="1"/>
          <p:nvPr/>
        </p:nvSpPr>
        <p:spPr>
          <a:xfrm>
            <a:off x="914400" y="914400"/>
            <a:ext cx="3839193" cy="1292662"/>
          </a:xfrm>
          <a:prstGeom prst="rect">
            <a:avLst/>
          </a:prstGeom>
          <a:noFill/>
        </p:spPr>
        <p:txBody>
          <a:bodyPr wrap="none" rtlCol="0">
            <a:spAutoFit/>
          </a:bodyPr>
          <a:lstStyle/>
          <a:p>
            <a:pPr>
              <a:spcAft>
                <a:spcPts val="1200"/>
              </a:spcAft>
            </a:pPr>
            <a:r>
              <a:rPr lang="en-US" sz="3600" dirty="0">
                <a:latin typeface="Myriad Pro" panose="020B0503030403020204" pitchFamily="34" charset="0"/>
              </a:rPr>
              <a:t>Fibonacci numbers</a:t>
            </a:r>
          </a:p>
          <a:p>
            <a:pPr algn="ctr" hangingPunct="0"/>
            <a:r>
              <a:rPr lang="en-US" sz="3200" dirty="0"/>
              <a:t>f </a:t>
            </a:r>
            <a:r>
              <a:rPr lang="en-US" sz="3200" baseline="-25000" dirty="0"/>
              <a:t>n </a:t>
            </a:r>
            <a:r>
              <a:rPr lang="en-US" sz="3200" dirty="0"/>
              <a:t> = f </a:t>
            </a:r>
            <a:r>
              <a:rPr lang="en-US" sz="3200" baseline="-25000" dirty="0"/>
              <a:t>n-1 </a:t>
            </a:r>
            <a:r>
              <a:rPr lang="en-US" sz="3200" dirty="0"/>
              <a:t> + f </a:t>
            </a:r>
            <a:r>
              <a:rPr lang="en-US" sz="3200" baseline="-25000" dirty="0"/>
              <a:t>n-2</a:t>
            </a:r>
            <a:endParaRPr lang="en-US" sz="3200" dirty="0"/>
          </a:p>
        </p:txBody>
      </p:sp>
      <p:sp>
        <p:nvSpPr>
          <p:cNvPr id="3" name="TextBox 2">
            <a:extLst>
              <a:ext uri="{FF2B5EF4-FFF2-40B4-BE49-F238E27FC236}">
                <a16:creationId xmlns:a16="http://schemas.microsoft.com/office/drawing/2014/main" id="{62E1C56D-C030-4A65-9C9C-7A213C878099}"/>
              </a:ext>
            </a:extLst>
          </p:cNvPr>
          <p:cNvSpPr txBox="1"/>
          <p:nvPr/>
        </p:nvSpPr>
        <p:spPr>
          <a:xfrm>
            <a:off x="1827919" y="3081278"/>
            <a:ext cx="3401807" cy="2862322"/>
          </a:xfrm>
          <a:prstGeom prst="rect">
            <a:avLst/>
          </a:prstGeom>
          <a:noFill/>
        </p:spPr>
        <p:txBody>
          <a:bodyPr wrap="square" rtlCol="0">
            <a:spAutoFit/>
          </a:bodyPr>
          <a:lstStyle/>
          <a:p>
            <a:r>
              <a:rPr lang="it-IT" sz="2000" dirty="0">
                <a:solidFill>
                  <a:srgbClr val="000000"/>
                </a:solidFill>
                <a:latin typeface="Consolas" panose="020B0609020204030204" pitchFamily="49" charset="0"/>
              </a:rPr>
              <a:t>function f(N)</a:t>
            </a:r>
            <a:endParaRPr lang="en-US" sz="2000" dirty="0">
              <a:solidFill>
                <a:srgbClr val="000000"/>
              </a:solidFill>
              <a:latin typeface="Consolas" panose="020B0609020204030204" pitchFamily="49" charset="0"/>
            </a:endParaRPr>
          </a:p>
          <a:p>
            <a:r>
              <a:rPr lang="it-IT" sz="2000" dirty="0">
                <a:solidFill>
                  <a:srgbClr val="000000"/>
                </a:solidFill>
                <a:latin typeface="Consolas" panose="020B0609020204030204" pitchFamily="49" charset="0"/>
              </a:rPr>
              <a:t>    if N == 0</a:t>
            </a:r>
            <a:br>
              <a:rPr lang="it-IT" sz="2000" dirty="0">
                <a:solidFill>
                  <a:srgbClr val="000000"/>
                </a:solidFill>
                <a:latin typeface="Consolas" panose="020B0609020204030204" pitchFamily="49" charset="0"/>
              </a:rPr>
            </a:br>
            <a:r>
              <a:rPr lang="it-IT" sz="2000" dirty="0">
                <a:solidFill>
                  <a:srgbClr val="000000"/>
                </a:solidFill>
                <a:latin typeface="Consolas" panose="020B0609020204030204" pitchFamily="49" charset="0"/>
              </a:rPr>
              <a:t>        return 0</a:t>
            </a:r>
            <a:br>
              <a:rPr lang="it-IT" sz="2000" dirty="0">
                <a:solidFill>
                  <a:srgbClr val="000000"/>
                </a:solidFill>
                <a:latin typeface="Consolas" panose="020B0609020204030204" pitchFamily="49" charset="0"/>
              </a:rPr>
            </a:br>
            <a:r>
              <a:rPr lang="it-IT" sz="2000" dirty="0">
                <a:solidFill>
                  <a:srgbClr val="000000"/>
                </a:solidFill>
                <a:latin typeface="Consolas" panose="020B0609020204030204" pitchFamily="49" charset="0"/>
              </a:rPr>
              <a:t>    else if N == 1</a:t>
            </a:r>
            <a:endParaRPr lang="en-US" sz="2000" dirty="0">
              <a:solidFill>
                <a:srgbClr val="000000"/>
              </a:solidFill>
              <a:latin typeface="Consolas" panose="020B0609020204030204" pitchFamily="49" charset="0"/>
            </a:endParaRPr>
          </a:p>
          <a:p>
            <a:r>
              <a:rPr lang="it-IT" sz="2000" dirty="0">
                <a:solidFill>
                  <a:srgbClr val="000000"/>
                </a:solidFill>
                <a:latin typeface="Consolas" panose="020B0609020204030204" pitchFamily="49" charset="0"/>
              </a:rPr>
              <a:t>        return 1</a:t>
            </a:r>
            <a:endParaRPr lang="en-US" sz="2000" dirty="0">
              <a:solidFill>
                <a:srgbClr val="000000"/>
              </a:solidFill>
              <a:latin typeface="Consolas" panose="020B0609020204030204" pitchFamily="49" charset="0"/>
            </a:endParaRPr>
          </a:p>
          <a:p>
            <a:r>
              <a:rPr lang="it-IT" sz="2000" dirty="0">
                <a:solidFill>
                  <a:srgbClr val="000000"/>
                </a:solidFill>
                <a:latin typeface="Consolas" panose="020B0609020204030204" pitchFamily="49" charset="0"/>
              </a:rPr>
              <a:t>    else</a:t>
            </a:r>
            <a:endParaRPr lang="en-US" sz="2000" dirty="0">
              <a:solidFill>
                <a:srgbClr val="000000"/>
              </a:solidFill>
              <a:latin typeface="Consolas" panose="020B0609020204030204" pitchFamily="49" charset="0"/>
            </a:endParaRPr>
          </a:p>
          <a:p>
            <a:endParaRPr lang="en-US" sz="2000" dirty="0">
              <a:solidFill>
                <a:srgbClr val="000000"/>
              </a:solidFill>
              <a:latin typeface="Consolas" panose="020B0609020204030204" pitchFamily="49" charset="0"/>
            </a:endParaRPr>
          </a:p>
          <a:p>
            <a:endParaRPr lang="en-US" sz="2000" dirty="0">
              <a:solidFill>
                <a:srgbClr val="000000"/>
              </a:solidFill>
              <a:latin typeface="Consolas" panose="020B0609020204030204" pitchFamily="49" charset="0"/>
            </a:endParaRPr>
          </a:p>
          <a:p>
            <a:r>
              <a:rPr lang="it-IT" sz="2000" dirty="0">
                <a:solidFill>
                  <a:srgbClr val="000000"/>
                </a:solidFill>
                <a:latin typeface="Consolas" panose="020B0609020204030204" pitchFamily="49" charset="0"/>
              </a:rPr>
              <a:t>end function</a:t>
            </a:r>
            <a:endParaRPr lang="en-US" sz="200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9705582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1500B4-9C53-48D0-ABCE-F17EAB9AADF5}"/>
              </a:ext>
            </a:extLst>
          </p:cNvPr>
          <p:cNvSpPr txBox="1"/>
          <p:nvPr/>
        </p:nvSpPr>
        <p:spPr>
          <a:xfrm>
            <a:off x="914400" y="914400"/>
            <a:ext cx="3839193" cy="1292662"/>
          </a:xfrm>
          <a:prstGeom prst="rect">
            <a:avLst/>
          </a:prstGeom>
          <a:noFill/>
        </p:spPr>
        <p:txBody>
          <a:bodyPr wrap="none" rtlCol="0">
            <a:spAutoFit/>
          </a:bodyPr>
          <a:lstStyle/>
          <a:p>
            <a:pPr>
              <a:spcAft>
                <a:spcPts val="1200"/>
              </a:spcAft>
            </a:pPr>
            <a:r>
              <a:rPr lang="en-US" sz="3600" dirty="0">
                <a:latin typeface="Myriad Pro" panose="020B0503030403020204" pitchFamily="34" charset="0"/>
              </a:rPr>
              <a:t>Fibonacci numbers</a:t>
            </a:r>
          </a:p>
          <a:p>
            <a:pPr algn="ctr" hangingPunct="0"/>
            <a:r>
              <a:rPr lang="en-US" sz="3200" dirty="0"/>
              <a:t>f </a:t>
            </a:r>
            <a:r>
              <a:rPr lang="en-US" sz="3200" baseline="-25000" dirty="0"/>
              <a:t>n </a:t>
            </a:r>
            <a:r>
              <a:rPr lang="en-US" sz="3200" dirty="0"/>
              <a:t> = f </a:t>
            </a:r>
            <a:r>
              <a:rPr lang="en-US" sz="3200" baseline="-25000" dirty="0"/>
              <a:t>n-1 </a:t>
            </a:r>
            <a:r>
              <a:rPr lang="en-US" sz="3200" dirty="0"/>
              <a:t> + f </a:t>
            </a:r>
            <a:r>
              <a:rPr lang="en-US" sz="3200" baseline="-25000" dirty="0"/>
              <a:t>n-2</a:t>
            </a:r>
            <a:endParaRPr lang="en-US" sz="3200" dirty="0"/>
          </a:p>
        </p:txBody>
      </p:sp>
      <p:sp>
        <p:nvSpPr>
          <p:cNvPr id="3" name="TextBox 2">
            <a:extLst>
              <a:ext uri="{FF2B5EF4-FFF2-40B4-BE49-F238E27FC236}">
                <a16:creationId xmlns:a16="http://schemas.microsoft.com/office/drawing/2014/main" id="{62E1C56D-C030-4A65-9C9C-7A213C878099}"/>
              </a:ext>
            </a:extLst>
          </p:cNvPr>
          <p:cNvSpPr txBox="1"/>
          <p:nvPr/>
        </p:nvSpPr>
        <p:spPr>
          <a:xfrm>
            <a:off x="1827920" y="3081278"/>
            <a:ext cx="6417722" cy="2862322"/>
          </a:xfrm>
          <a:prstGeom prst="rect">
            <a:avLst/>
          </a:prstGeom>
          <a:noFill/>
        </p:spPr>
        <p:txBody>
          <a:bodyPr wrap="square" rtlCol="0">
            <a:spAutoFit/>
          </a:bodyPr>
          <a:lstStyle/>
          <a:p>
            <a:r>
              <a:rPr lang="it-IT" sz="2000" dirty="0">
                <a:solidFill>
                  <a:srgbClr val="000000"/>
                </a:solidFill>
                <a:latin typeface="Consolas" panose="020B0609020204030204" pitchFamily="49" charset="0"/>
              </a:rPr>
              <a:t>function f(N)</a:t>
            </a:r>
            <a:endParaRPr lang="en-US" sz="2000" dirty="0">
              <a:solidFill>
                <a:srgbClr val="000000"/>
              </a:solidFill>
              <a:latin typeface="Consolas" panose="020B0609020204030204" pitchFamily="49" charset="0"/>
            </a:endParaRPr>
          </a:p>
          <a:p>
            <a:r>
              <a:rPr lang="it-IT" sz="2000" dirty="0">
                <a:solidFill>
                  <a:srgbClr val="000000"/>
                </a:solidFill>
                <a:latin typeface="Consolas" panose="020B0609020204030204" pitchFamily="49" charset="0"/>
              </a:rPr>
              <a:t>    if N == 0</a:t>
            </a:r>
            <a:br>
              <a:rPr lang="it-IT" sz="2000" dirty="0">
                <a:solidFill>
                  <a:srgbClr val="000000"/>
                </a:solidFill>
                <a:latin typeface="Consolas" panose="020B0609020204030204" pitchFamily="49" charset="0"/>
              </a:rPr>
            </a:br>
            <a:r>
              <a:rPr lang="it-IT" sz="2000" dirty="0">
                <a:solidFill>
                  <a:srgbClr val="000000"/>
                </a:solidFill>
                <a:latin typeface="Consolas" panose="020B0609020204030204" pitchFamily="49" charset="0"/>
              </a:rPr>
              <a:t>        return 0</a:t>
            </a:r>
            <a:br>
              <a:rPr lang="it-IT" sz="2000" dirty="0">
                <a:solidFill>
                  <a:srgbClr val="000000"/>
                </a:solidFill>
                <a:latin typeface="Consolas" panose="020B0609020204030204" pitchFamily="49" charset="0"/>
              </a:rPr>
            </a:br>
            <a:r>
              <a:rPr lang="it-IT" sz="2000" dirty="0">
                <a:solidFill>
                  <a:srgbClr val="000000"/>
                </a:solidFill>
                <a:latin typeface="Consolas" panose="020B0609020204030204" pitchFamily="49" charset="0"/>
              </a:rPr>
              <a:t>    else if N == 1</a:t>
            </a:r>
            <a:endParaRPr lang="en-US" sz="2000" dirty="0">
              <a:solidFill>
                <a:srgbClr val="000000"/>
              </a:solidFill>
              <a:latin typeface="Consolas" panose="020B0609020204030204" pitchFamily="49" charset="0"/>
            </a:endParaRPr>
          </a:p>
          <a:p>
            <a:r>
              <a:rPr lang="it-IT" sz="2000" dirty="0">
                <a:solidFill>
                  <a:srgbClr val="000000"/>
                </a:solidFill>
                <a:latin typeface="Consolas" panose="020B0609020204030204" pitchFamily="49" charset="0"/>
              </a:rPr>
              <a:t>        return 1</a:t>
            </a:r>
            <a:endParaRPr lang="en-US" sz="2000" dirty="0">
              <a:solidFill>
                <a:srgbClr val="000000"/>
              </a:solidFill>
              <a:latin typeface="Consolas" panose="020B0609020204030204" pitchFamily="49" charset="0"/>
            </a:endParaRPr>
          </a:p>
          <a:p>
            <a:r>
              <a:rPr lang="it-IT" sz="2000" dirty="0">
                <a:solidFill>
                  <a:srgbClr val="000000"/>
                </a:solidFill>
                <a:latin typeface="Consolas" panose="020B0609020204030204" pitchFamily="49" charset="0"/>
              </a:rPr>
              <a:t>    else</a:t>
            </a:r>
            <a:endParaRPr lang="en-US" sz="2000" dirty="0">
              <a:solidFill>
                <a:srgbClr val="000000"/>
              </a:solidFill>
              <a:latin typeface="Consolas" panose="020B0609020204030204" pitchFamily="49" charset="0"/>
            </a:endParaRPr>
          </a:p>
          <a:p>
            <a:r>
              <a:rPr lang="it-IT" sz="2000" dirty="0">
                <a:solidFill>
                  <a:srgbClr val="000000"/>
                </a:solidFill>
                <a:latin typeface="Consolas" panose="020B0609020204030204" pitchFamily="49" charset="0"/>
              </a:rPr>
              <a:t>        return f(N-1) + f(N-2)</a:t>
            </a:r>
            <a:endParaRPr lang="en-US" sz="2000" dirty="0">
              <a:solidFill>
                <a:srgbClr val="000000"/>
              </a:solidFill>
              <a:latin typeface="Consolas" panose="020B0609020204030204" pitchFamily="49" charset="0"/>
            </a:endParaRPr>
          </a:p>
          <a:p>
            <a:r>
              <a:rPr lang="it-IT" sz="2000" dirty="0">
                <a:solidFill>
                  <a:srgbClr val="000000"/>
                </a:solidFill>
                <a:latin typeface="Consolas" panose="020B0609020204030204" pitchFamily="49" charset="0"/>
              </a:rPr>
              <a:t>    end if</a:t>
            </a:r>
            <a:endParaRPr lang="en-US" sz="2000" dirty="0">
              <a:solidFill>
                <a:srgbClr val="000000"/>
              </a:solidFill>
              <a:latin typeface="Consolas" panose="020B0609020204030204" pitchFamily="49" charset="0"/>
            </a:endParaRPr>
          </a:p>
          <a:p>
            <a:r>
              <a:rPr lang="it-IT" sz="2000" dirty="0">
                <a:solidFill>
                  <a:srgbClr val="000000"/>
                </a:solidFill>
                <a:latin typeface="Consolas" panose="020B0609020204030204" pitchFamily="49" charset="0"/>
              </a:rPr>
              <a:t>end function</a:t>
            </a:r>
            <a:endParaRPr lang="en-US" sz="200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617600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1500B4-9C53-48D0-ABCE-F17EAB9AADF5}"/>
              </a:ext>
            </a:extLst>
          </p:cNvPr>
          <p:cNvSpPr txBox="1"/>
          <p:nvPr/>
        </p:nvSpPr>
        <p:spPr>
          <a:xfrm>
            <a:off x="914400" y="914400"/>
            <a:ext cx="3839193" cy="1292662"/>
          </a:xfrm>
          <a:prstGeom prst="rect">
            <a:avLst/>
          </a:prstGeom>
          <a:noFill/>
        </p:spPr>
        <p:txBody>
          <a:bodyPr wrap="none" rtlCol="0">
            <a:spAutoFit/>
          </a:bodyPr>
          <a:lstStyle/>
          <a:p>
            <a:pPr>
              <a:spcAft>
                <a:spcPts val="1200"/>
              </a:spcAft>
            </a:pPr>
            <a:r>
              <a:rPr lang="en-US" sz="3600" dirty="0">
                <a:latin typeface="Myriad Pro" panose="020B0503030403020204" pitchFamily="34" charset="0"/>
              </a:rPr>
              <a:t>Fibonacci numbers</a:t>
            </a:r>
          </a:p>
          <a:p>
            <a:pPr algn="ctr" hangingPunct="0"/>
            <a:r>
              <a:rPr lang="en-US" sz="3200" dirty="0"/>
              <a:t>f </a:t>
            </a:r>
            <a:r>
              <a:rPr lang="en-US" sz="3200" baseline="-25000" dirty="0"/>
              <a:t>n </a:t>
            </a:r>
            <a:r>
              <a:rPr lang="en-US" sz="3200" dirty="0"/>
              <a:t> = f </a:t>
            </a:r>
            <a:r>
              <a:rPr lang="en-US" sz="3200" baseline="-25000" dirty="0"/>
              <a:t>n-1 </a:t>
            </a:r>
            <a:r>
              <a:rPr lang="en-US" sz="3200" dirty="0"/>
              <a:t> + f </a:t>
            </a:r>
            <a:r>
              <a:rPr lang="en-US" sz="3200" baseline="-25000" dirty="0"/>
              <a:t>n-2</a:t>
            </a:r>
            <a:endParaRPr lang="en-US" sz="3200" dirty="0"/>
          </a:p>
        </p:txBody>
      </p:sp>
      <p:sp>
        <p:nvSpPr>
          <p:cNvPr id="3" name="TextBox 2">
            <a:extLst>
              <a:ext uri="{FF2B5EF4-FFF2-40B4-BE49-F238E27FC236}">
                <a16:creationId xmlns:a16="http://schemas.microsoft.com/office/drawing/2014/main" id="{62E1C56D-C030-4A65-9C9C-7A213C878099}"/>
              </a:ext>
            </a:extLst>
          </p:cNvPr>
          <p:cNvSpPr txBox="1"/>
          <p:nvPr/>
        </p:nvSpPr>
        <p:spPr>
          <a:xfrm>
            <a:off x="1827919" y="3081278"/>
            <a:ext cx="5294775" cy="2862322"/>
          </a:xfrm>
          <a:prstGeom prst="rect">
            <a:avLst/>
          </a:prstGeom>
          <a:noFill/>
        </p:spPr>
        <p:txBody>
          <a:bodyPr wrap="square" rtlCol="0">
            <a:spAutoFit/>
          </a:bodyPr>
          <a:lstStyle/>
          <a:p>
            <a:r>
              <a:rPr lang="it-IT" sz="2000" dirty="0">
                <a:solidFill>
                  <a:srgbClr val="000000"/>
                </a:solidFill>
                <a:latin typeface="Consolas" panose="020B0609020204030204" pitchFamily="49" charset="0"/>
              </a:rPr>
              <a:t>function f(N)</a:t>
            </a:r>
            <a:endParaRPr lang="en-US" sz="2000" dirty="0">
              <a:solidFill>
                <a:srgbClr val="000000"/>
              </a:solidFill>
              <a:latin typeface="Consolas" panose="020B0609020204030204" pitchFamily="49" charset="0"/>
            </a:endParaRPr>
          </a:p>
          <a:p>
            <a:r>
              <a:rPr lang="it-IT" sz="2000" dirty="0">
                <a:solidFill>
                  <a:srgbClr val="000000"/>
                </a:solidFill>
                <a:latin typeface="Consolas" panose="020B0609020204030204" pitchFamily="49" charset="0"/>
              </a:rPr>
              <a:t>    if N == 0</a:t>
            </a:r>
            <a:br>
              <a:rPr lang="it-IT" sz="2000" dirty="0">
                <a:solidFill>
                  <a:srgbClr val="000000"/>
                </a:solidFill>
                <a:latin typeface="Consolas" panose="020B0609020204030204" pitchFamily="49" charset="0"/>
              </a:rPr>
            </a:br>
            <a:r>
              <a:rPr lang="it-IT" sz="2000" dirty="0">
                <a:solidFill>
                  <a:srgbClr val="000000"/>
                </a:solidFill>
                <a:latin typeface="Consolas" panose="020B0609020204030204" pitchFamily="49" charset="0"/>
              </a:rPr>
              <a:t>        return 0</a:t>
            </a:r>
            <a:br>
              <a:rPr lang="it-IT" sz="2000" dirty="0">
                <a:solidFill>
                  <a:srgbClr val="000000"/>
                </a:solidFill>
                <a:latin typeface="Consolas" panose="020B0609020204030204" pitchFamily="49" charset="0"/>
              </a:rPr>
            </a:br>
            <a:r>
              <a:rPr lang="it-IT" sz="2000" dirty="0">
                <a:solidFill>
                  <a:srgbClr val="000000"/>
                </a:solidFill>
                <a:latin typeface="Consolas" panose="020B0609020204030204" pitchFamily="49" charset="0"/>
              </a:rPr>
              <a:t>    else if N == 1</a:t>
            </a:r>
            <a:endParaRPr lang="en-US" sz="2000" dirty="0">
              <a:solidFill>
                <a:srgbClr val="000000"/>
              </a:solidFill>
              <a:latin typeface="Consolas" panose="020B0609020204030204" pitchFamily="49" charset="0"/>
            </a:endParaRPr>
          </a:p>
          <a:p>
            <a:r>
              <a:rPr lang="it-IT" sz="2000" dirty="0">
                <a:solidFill>
                  <a:srgbClr val="000000"/>
                </a:solidFill>
                <a:latin typeface="Consolas" panose="020B0609020204030204" pitchFamily="49" charset="0"/>
              </a:rPr>
              <a:t>        return 1</a:t>
            </a:r>
            <a:endParaRPr lang="en-US" sz="2000" dirty="0">
              <a:solidFill>
                <a:srgbClr val="000000"/>
              </a:solidFill>
              <a:latin typeface="Consolas" panose="020B0609020204030204" pitchFamily="49" charset="0"/>
            </a:endParaRPr>
          </a:p>
          <a:p>
            <a:r>
              <a:rPr lang="it-IT" sz="2000" dirty="0">
                <a:solidFill>
                  <a:srgbClr val="000000"/>
                </a:solidFill>
                <a:latin typeface="Consolas" panose="020B0609020204030204" pitchFamily="49" charset="0"/>
              </a:rPr>
              <a:t>    else</a:t>
            </a:r>
            <a:endParaRPr lang="en-US" sz="2000" dirty="0">
              <a:solidFill>
                <a:srgbClr val="000000"/>
              </a:solidFill>
              <a:latin typeface="Consolas" panose="020B0609020204030204" pitchFamily="49" charset="0"/>
            </a:endParaRPr>
          </a:p>
          <a:p>
            <a:r>
              <a:rPr lang="it-IT" sz="2000" dirty="0">
                <a:solidFill>
                  <a:srgbClr val="000000"/>
                </a:solidFill>
                <a:latin typeface="Consolas" panose="020B0609020204030204" pitchFamily="49" charset="0"/>
              </a:rPr>
              <a:t>        return f(N-1) + f(N-2)</a:t>
            </a:r>
            <a:endParaRPr lang="en-US" sz="2000" dirty="0">
              <a:solidFill>
                <a:srgbClr val="000000"/>
              </a:solidFill>
              <a:latin typeface="Consolas" panose="020B0609020204030204" pitchFamily="49" charset="0"/>
            </a:endParaRPr>
          </a:p>
          <a:p>
            <a:r>
              <a:rPr lang="it-IT" sz="2000" dirty="0">
                <a:solidFill>
                  <a:srgbClr val="000000"/>
                </a:solidFill>
                <a:latin typeface="Consolas" panose="020B0609020204030204" pitchFamily="49" charset="0"/>
              </a:rPr>
              <a:t>    end if</a:t>
            </a:r>
            <a:endParaRPr lang="en-US" sz="2000" dirty="0">
              <a:solidFill>
                <a:srgbClr val="000000"/>
              </a:solidFill>
              <a:latin typeface="Consolas" panose="020B0609020204030204" pitchFamily="49" charset="0"/>
            </a:endParaRPr>
          </a:p>
          <a:p>
            <a:r>
              <a:rPr lang="it-IT" sz="2000" dirty="0">
                <a:solidFill>
                  <a:srgbClr val="000000"/>
                </a:solidFill>
                <a:latin typeface="Consolas" panose="020B0609020204030204" pitchFamily="49" charset="0"/>
              </a:rPr>
              <a:t>end function</a:t>
            </a:r>
            <a:endParaRPr lang="en-US" sz="2000" dirty="0">
              <a:solidFill>
                <a:srgbClr val="000000"/>
              </a:solidFill>
              <a:effectLst/>
              <a:latin typeface="Consolas" panose="020B0609020204030204" pitchFamily="49" charset="0"/>
            </a:endParaRPr>
          </a:p>
        </p:txBody>
      </p:sp>
      <p:pic>
        <p:nvPicPr>
          <p:cNvPr id="5" name="Picture 4" descr="A close up of a logo&#10;&#10;Description automatically generated">
            <a:extLst>
              <a:ext uri="{FF2B5EF4-FFF2-40B4-BE49-F238E27FC236}">
                <a16:creationId xmlns:a16="http://schemas.microsoft.com/office/drawing/2014/main" id="{6C680413-B87D-4604-A216-ABA7BB0956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12080" y="640080"/>
            <a:ext cx="6210300" cy="3152775"/>
          </a:xfrm>
          <a:prstGeom prst="rect">
            <a:avLst/>
          </a:prstGeom>
        </p:spPr>
      </p:pic>
    </p:spTree>
    <p:extLst>
      <p:ext uri="{BB962C8B-B14F-4D97-AF65-F5344CB8AC3E}">
        <p14:creationId xmlns:p14="http://schemas.microsoft.com/office/powerpoint/2010/main" val="33143081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1500B4-9C53-48D0-ABCE-F17EAB9AADF5}"/>
              </a:ext>
            </a:extLst>
          </p:cNvPr>
          <p:cNvSpPr txBox="1"/>
          <p:nvPr/>
        </p:nvSpPr>
        <p:spPr>
          <a:xfrm>
            <a:off x="914400" y="914400"/>
            <a:ext cx="3839193" cy="1292662"/>
          </a:xfrm>
          <a:prstGeom prst="rect">
            <a:avLst/>
          </a:prstGeom>
          <a:noFill/>
        </p:spPr>
        <p:txBody>
          <a:bodyPr wrap="none" rtlCol="0">
            <a:spAutoFit/>
          </a:bodyPr>
          <a:lstStyle/>
          <a:p>
            <a:pPr>
              <a:spcAft>
                <a:spcPts val="1200"/>
              </a:spcAft>
            </a:pPr>
            <a:r>
              <a:rPr lang="en-US" sz="3600" dirty="0">
                <a:latin typeface="Myriad Pro" panose="020B0503030403020204" pitchFamily="34" charset="0"/>
              </a:rPr>
              <a:t>Fibonacci numbers</a:t>
            </a:r>
          </a:p>
          <a:p>
            <a:pPr algn="ctr" hangingPunct="0"/>
            <a:r>
              <a:rPr lang="en-US" sz="3200" dirty="0"/>
              <a:t>f </a:t>
            </a:r>
            <a:r>
              <a:rPr lang="en-US" sz="3200" baseline="-25000" dirty="0"/>
              <a:t>n </a:t>
            </a:r>
            <a:r>
              <a:rPr lang="en-US" sz="3200" dirty="0"/>
              <a:t> = f </a:t>
            </a:r>
            <a:r>
              <a:rPr lang="en-US" sz="3200" baseline="-25000" dirty="0"/>
              <a:t>n-1 </a:t>
            </a:r>
            <a:r>
              <a:rPr lang="en-US" sz="3200" dirty="0"/>
              <a:t> + f </a:t>
            </a:r>
            <a:r>
              <a:rPr lang="en-US" sz="3200" baseline="-25000" dirty="0"/>
              <a:t>n-2</a:t>
            </a:r>
            <a:endParaRPr lang="en-US" sz="3200" dirty="0"/>
          </a:p>
        </p:txBody>
      </p:sp>
      <p:sp>
        <p:nvSpPr>
          <p:cNvPr id="3" name="TextBox 2">
            <a:extLst>
              <a:ext uri="{FF2B5EF4-FFF2-40B4-BE49-F238E27FC236}">
                <a16:creationId xmlns:a16="http://schemas.microsoft.com/office/drawing/2014/main" id="{62E1C56D-C030-4A65-9C9C-7A213C878099}"/>
              </a:ext>
            </a:extLst>
          </p:cNvPr>
          <p:cNvSpPr txBox="1"/>
          <p:nvPr/>
        </p:nvSpPr>
        <p:spPr>
          <a:xfrm>
            <a:off x="1827920" y="3081278"/>
            <a:ext cx="4556838" cy="2862322"/>
          </a:xfrm>
          <a:prstGeom prst="rect">
            <a:avLst/>
          </a:prstGeom>
          <a:noFill/>
        </p:spPr>
        <p:txBody>
          <a:bodyPr wrap="square" rtlCol="0">
            <a:spAutoFit/>
          </a:bodyPr>
          <a:lstStyle/>
          <a:p>
            <a:r>
              <a:rPr lang="it-IT" sz="2000" dirty="0">
                <a:solidFill>
                  <a:srgbClr val="000000"/>
                </a:solidFill>
                <a:latin typeface="Consolas" panose="020B0609020204030204" pitchFamily="49" charset="0"/>
              </a:rPr>
              <a:t>function f(N)</a:t>
            </a:r>
            <a:endParaRPr lang="en-US" sz="2000" dirty="0">
              <a:solidFill>
                <a:srgbClr val="000000"/>
              </a:solidFill>
              <a:latin typeface="Consolas" panose="020B0609020204030204" pitchFamily="49" charset="0"/>
            </a:endParaRPr>
          </a:p>
          <a:p>
            <a:r>
              <a:rPr lang="it-IT" sz="2000" dirty="0">
                <a:solidFill>
                  <a:srgbClr val="000000"/>
                </a:solidFill>
                <a:latin typeface="Consolas" panose="020B0609020204030204" pitchFamily="49" charset="0"/>
              </a:rPr>
              <a:t>    if N == 0</a:t>
            </a:r>
            <a:br>
              <a:rPr lang="it-IT" sz="2000" dirty="0">
                <a:solidFill>
                  <a:srgbClr val="000000"/>
                </a:solidFill>
                <a:latin typeface="Consolas" panose="020B0609020204030204" pitchFamily="49" charset="0"/>
              </a:rPr>
            </a:br>
            <a:r>
              <a:rPr lang="it-IT" sz="2000" dirty="0">
                <a:solidFill>
                  <a:srgbClr val="000000"/>
                </a:solidFill>
                <a:latin typeface="Consolas" panose="020B0609020204030204" pitchFamily="49" charset="0"/>
              </a:rPr>
              <a:t>        return 0</a:t>
            </a:r>
            <a:br>
              <a:rPr lang="it-IT" sz="2000" dirty="0">
                <a:solidFill>
                  <a:srgbClr val="000000"/>
                </a:solidFill>
                <a:latin typeface="Consolas" panose="020B0609020204030204" pitchFamily="49" charset="0"/>
              </a:rPr>
            </a:br>
            <a:r>
              <a:rPr lang="it-IT" sz="2000" dirty="0">
                <a:solidFill>
                  <a:srgbClr val="000000"/>
                </a:solidFill>
                <a:latin typeface="Consolas" panose="020B0609020204030204" pitchFamily="49" charset="0"/>
              </a:rPr>
              <a:t>    else if N == 1</a:t>
            </a:r>
            <a:endParaRPr lang="en-US" sz="2000" dirty="0">
              <a:solidFill>
                <a:srgbClr val="000000"/>
              </a:solidFill>
              <a:latin typeface="Consolas" panose="020B0609020204030204" pitchFamily="49" charset="0"/>
            </a:endParaRPr>
          </a:p>
          <a:p>
            <a:r>
              <a:rPr lang="it-IT" sz="2000" dirty="0">
                <a:solidFill>
                  <a:srgbClr val="000000"/>
                </a:solidFill>
                <a:latin typeface="Consolas" panose="020B0609020204030204" pitchFamily="49" charset="0"/>
              </a:rPr>
              <a:t>        return 1</a:t>
            </a:r>
            <a:endParaRPr lang="en-US" sz="2000" dirty="0">
              <a:solidFill>
                <a:srgbClr val="000000"/>
              </a:solidFill>
              <a:latin typeface="Consolas" panose="020B0609020204030204" pitchFamily="49" charset="0"/>
            </a:endParaRPr>
          </a:p>
          <a:p>
            <a:r>
              <a:rPr lang="it-IT" sz="2000" dirty="0">
                <a:solidFill>
                  <a:srgbClr val="000000"/>
                </a:solidFill>
                <a:latin typeface="Consolas" panose="020B0609020204030204" pitchFamily="49" charset="0"/>
              </a:rPr>
              <a:t>    else</a:t>
            </a:r>
            <a:endParaRPr lang="en-US" sz="2000" dirty="0">
              <a:solidFill>
                <a:srgbClr val="000000"/>
              </a:solidFill>
              <a:latin typeface="Consolas" panose="020B0609020204030204" pitchFamily="49" charset="0"/>
            </a:endParaRPr>
          </a:p>
          <a:p>
            <a:r>
              <a:rPr lang="it-IT" sz="2000" dirty="0">
                <a:solidFill>
                  <a:srgbClr val="000000"/>
                </a:solidFill>
                <a:latin typeface="Consolas" panose="020B0609020204030204" pitchFamily="49" charset="0"/>
              </a:rPr>
              <a:t>        return f(N-1) + f(N-2)</a:t>
            </a:r>
            <a:endParaRPr lang="en-US" sz="2000" dirty="0">
              <a:solidFill>
                <a:srgbClr val="000000"/>
              </a:solidFill>
              <a:latin typeface="Consolas" panose="020B0609020204030204" pitchFamily="49" charset="0"/>
            </a:endParaRPr>
          </a:p>
          <a:p>
            <a:r>
              <a:rPr lang="it-IT" sz="2000" dirty="0">
                <a:solidFill>
                  <a:srgbClr val="000000"/>
                </a:solidFill>
                <a:latin typeface="Consolas" panose="020B0609020204030204" pitchFamily="49" charset="0"/>
              </a:rPr>
              <a:t>    end if</a:t>
            </a:r>
            <a:endParaRPr lang="en-US" sz="2000" dirty="0">
              <a:solidFill>
                <a:srgbClr val="000000"/>
              </a:solidFill>
              <a:latin typeface="Consolas" panose="020B0609020204030204" pitchFamily="49" charset="0"/>
            </a:endParaRPr>
          </a:p>
          <a:p>
            <a:r>
              <a:rPr lang="it-IT" sz="2000" dirty="0">
                <a:solidFill>
                  <a:srgbClr val="000000"/>
                </a:solidFill>
                <a:latin typeface="Consolas" panose="020B0609020204030204" pitchFamily="49" charset="0"/>
              </a:rPr>
              <a:t>end function</a:t>
            </a:r>
            <a:endParaRPr lang="en-US" sz="2000" dirty="0">
              <a:solidFill>
                <a:srgbClr val="000000"/>
              </a:solidFill>
              <a:effectLst/>
              <a:latin typeface="Consolas" panose="020B0609020204030204" pitchFamily="49" charset="0"/>
            </a:endParaRPr>
          </a:p>
        </p:txBody>
      </p:sp>
      <p:pic>
        <p:nvPicPr>
          <p:cNvPr id="10" name="Picture 9" descr="A picture containing black, bear, sign, street&#10;&#10;Description automatically generated">
            <a:extLst>
              <a:ext uri="{FF2B5EF4-FFF2-40B4-BE49-F238E27FC236}">
                <a16:creationId xmlns:a16="http://schemas.microsoft.com/office/drawing/2014/main" id="{653F023E-F324-487D-AC4F-1F74EB5ACF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10032" y="640080"/>
            <a:ext cx="6210300" cy="3152775"/>
          </a:xfrm>
          <a:prstGeom prst="rect">
            <a:avLst/>
          </a:prstGeom>
        </p:spPr>
      </p:pic>
    </p:spTree>
    <p:extLst>
      <p:ext uri="{BB962C8B-B14F-4D97-AF65-F5344CB8AC3E}">
        <p14:creationId xmlns:p14="http://schemas.microsoft.com/office/powerpoint/2010/main" val="41471452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1500B4-9C53-48D0-ABCE-F17EAB9AADF5}"/>
              </a:ext>
            </a:extLst>
          </p:cNvPr>
          <p:cNvSpPr txBox="1"/>
          <p:nvPr/>
        </p:nvSpPr>
        <p:spPr>
          <a:xfrm>
            <a:off x="914400" y="914400"/>
            <a:ext cx="3839193" cy="1292662"/>
          </a:xfrm>
          <a:prstGeom prst="rect">
            <a:avLst/>
          </a:prstGeom>
          <a:noFill/>
        </p:spPr>
        <p:txBody>
          <a:bodyPr wrap="none" rtlCol="0">
            <a:spAutoFit/>
          </a:bodyPr>
          <a:lstStyle/>
          <a:p>
            <a:pPr>
              <a:spcAft>
                <a:spcPts val="1200"/>
              </a:spcAft>
            </a:pPr>
            <a:r>
              <a:rPr lang="en-US" sz="3600" dirty="0">
                <a:latin typeface="Myriad Pro" panose="020B0503030403020204" pitchFamily="34" charset="0"/>
              </a:rPr>
              <a:t>Fibonacci numbers</a:t>
            </a:r>
          </a:p>
          <a:p>
            <a:pPr algn="ctr" hangingPunct="0"/>
            <a:r>
              <a:rPr lang="en-US" sz="3200" dirty="0"/>
              <a:t>f </a:t>
            </a:r>
            <a:r>
              <a:rPr lang="en-US" sz="3200" baseline="-25000" dirty="0"/>
              <a:t>n </a:t>
            </a:r>
            <a:r>
              <a:rPr lang="en-US" sz="3200" dirty="0"/>
              <a:t> = f </a:t>
            </a:r>
            <a:r>
              <a:rPr lang="en-US" sz="3200" baseline="-25000" dirty="0"/>
              <a:t>n-1 </a:t>
            </a:r>
            <a:r>
              <a:rPr lang="en-US" sz="3200" dirty="0"/>
              <a:t> + f </a:t>
            </a:r>
            <a:r>
              <a:rPr lang="en-US" sz="3200" baseline="-25000" dirty="0"/>
              <a:t>n-2</a:t>
            </a:r>
            <a:endParaRPr lang="en-US" sz="3200" dirty="0"/>
          </a:p>
        </p:txBody>
      </p:sp>
      <p:sp>
        <p:nvSpPr>
          <p:cNvPr id="3" name="TextBox 2">
            <a:extLst>
              <a:ext uri="{FF2B5EF4-FFF2-40B4-BE49-F238E27FC236}">
                <a16:creationId xmlns:a16="http://schemas.microsoft.com/office/drawing/2014/main" id="{62E1C56D-C030-4A65-9C9C-7A213C878099}"/>
              </a:ext>
            </a:extLst>
          </p:cNvPr>
          <p:cNvSpPr txBox="1"/>
          <p:nvPr/>
        </p:nvSpPr>
        <p:spPr>
          <a:xfrm>
            <a:off x="1827919" y="3081278"/>
            <a:ext cx="5310817" cy="2862322"/>
          </a:xfrm>
          <a:prstGeom prst="rect">
            <a:avLst/>
          </a:prstGeom>
          <a:noFill/>
        </p:spPr>
        <p:txBody>
          <a:bodyPr wrap="square" rtlCol="0">
            <a:spAutoFit/>
          </a:bodyPr>
          <a:lstStyle/>
          <a:p>
            <a:r>
              <a:rPr lang="it-IT" sz="2000" dirty="0">
                <a:solidFill>
                  <a:srgbClr val="000000"/>
                </a:solidFill>
                <a:latin typeface="Consolas" panose="020B0609020204030204" pitchFamily="49" charset="0"/>
              </a:rPr>
              <a:t>function f(N)</a:t>
            </a:r>
            <a:endParaRPr lang="en-US" sz="2000" dirty="0">
              <a:solidFill>
                <a:srgbClr val="000000"/>
              </a:solidFill>
              <a:latin typeface="Consolas" panose="020B0609020204030204" pitchFamily="49" charset="0"/>
            </a:endParaRPr>
          </a:p>
          <a:p>
            <a:r>
              <a:rPr lang="it-IT" sz="2000" dirty="0">
                <a:solidFill>
                  <a:srgbClr val="000000"/>
                </a:solidFill>
                <a:latin typeface="Consolas" panose="020B0609020204030204" pitchFamily="49" charset="0"/>
              </a:rPr>
              <a:t>    if N == 0</a:t>
            </a:r>
            <a:br>
              <a:rPr lang="it-IT" sz="2000" dirty="0">
                <a:solidFill>
                  <a:srgbClr val="000000"/>
                </a:solidFill>
                <a:latin typeface="Consolas" panose="020B0609020204030204" pitchFamily="49" charset="0"/>
              </a:rPr>
            </a:br>
            <a:r>
              <a:rPr lang="it-IT" sz="2000" dirty="0">
                <a:solidFill>
                  <a:srgbClr val="000000"/>
                </a:solidFill>
                <a:latin typeface="Consolas" panose="020B0609020204030204" pitchFamily="49" charset="0"/>
              </a:rPr>
              <a:t>        return 0</a:t>
            </a:r>
            <a:br>
              <a:rPr lang="it-IT" sz="2000" dirty="0">
                <a:solidFill>
                  <a:srgbClr val="000000"/>
                </a:solidFill>
                <a:latin typeface="Consolas" panose="020B0609020204030204" pitchFamily="49" charset="0"/>
              </a:rPr>
            </a:br>
            <a:r>
              <a:rPr lang="it-IT" sz="2000" dirty="0">
                <a:solidFill>
                  <a:srgbClr val="000000"/>
                </a:solidFill>
                <a:latin typeface="Consolas" panose="020B0609020204030204" pitchFamily="49" charset="0"/>
              </a:rPr>
              <a:t>    else if N == 1</a:t>
            </a:r>
            <a:endParaRPr lang="en-US" sz="2000" dirty="0">
              <a:solidFill>
                <a:srgbClr val="000000"/>
              </a:solidFill>
              <a:latin typeface="Consolas" panose="020B0609020204030204" pitchFamily="49" charset="0"/>
            </a:endParaRPr>
          </a:p>
          <a:p>
            <a:r>
              <a:rPr lang="it-IT" sz="2000" dirty="0">
                <a:solidFill>
                  <a:srgbClr val="000000"/>
                </a:solidFill>
                <a:latin typeface="Consolas" panose="020B0609020204030204" pitchFamily="49" charset="0"/>
              </a:rPr>
              <a:t>        return 1</a:t>
            </a:r>
            <a:endParaRPr lang="en-US" sz="2000" dirty="0">
              <a:solidFill>
                <a:srgbClr val="000000"/>
              </a:solidFill>
              <a:latin typeface="Consolas" panose="020B0609020204030204" pitchFamily="49" charset="0"/>
            </a:endParaRPr>
          </a:p>
          <a:p>
            <a:r>
              <a:rPr lang="it-IT" sz="2000" dirty="0">
                <a:solidFill>
                  <a:srgbClr val="000000"/>
                </a:solidFill>
                <a:latin typeface="Consolas" panose="020B0609020204030204" pitchFamily="49" charset="0"/>
              </a:rPr>
              <a:t>    else</a:t>
            </a:r>
            <a:endParaRPr lang="en-US" sz="2000" dirty="0">
              <a:solidFill>
                <a:srgbClr val="000000"/>
              </a:solidFill>
              <a:latin typeface="Consolas" panose="020B0609020204030204" pitchFamily="49" charset="0"/>
            </a:endParaRPr>
          </a:p>
          <a:p>
            <a:r>
              <a:rPr lang="it-IT" sz="2000" dirty="0">
                <a:solidFill>
                  <a:srgbClr val="000000"/>
                </a:solidFill>
                <a:latin typeface="Consolas" panose="020B0609020204030204" pitchFamily="49" charset="0"/>
              </a:rPr>
              <a:t>        </a:t>
            </a:r>
            <a:r>
              <a:rPr lang="it-IT" sz="2000" dirty="0">
                <a:solidFill>
                  <a:srgbClr val="000000"/>
                </a:solidFill>
                <a:highlight>
                  <a:srgbClr val="FFFF00"/>
                </a:highlight>
                <a:latin typeface="Consolas" panose="020B0609020204030204" pitchFamily="49" charset="0"/>
              </a:rPr>
              <a:t>return f(N-1) + f(N-2)</a:t>
            </a:r>
            <a:endParaRPr lang="en-US" sz="2000" dirty="0">
              <a:solidFill>
                <a:srgbClr val="000000"/>
              </a:solidFill>
              <a:highlight>
                <a:srgbClr val="FFFF00"/>
              </a:highlight>
              <a:latin typeface="Consolas" panose="020B0609020204030204" pitchFamily="49" charset="0"/>
            </a:endParaRPr>
          </a:p>
          <a:p>
            <a:r>
              <a:rPr lang="it-IT" sz="2000" dirty="0">
                <a:solidFill>
                  <a:srgbClr val="000000"/>
                </a:solidFill>
                <a:latin typeface="Consolas" panose="020B0609020204030204" pitchFamily="49" charset="0"/>
              </a:rPr>
              <a:t>    end if</a:t>
            </a:r>
            <a:endParaRPr lang="en-US" sz="2000" dirty="0">
              <a:solidFill>
                <a:srgbClr val="000000"/>
              </a:solidFill>
              <a:latin typeface="Consolas" panose="020B0609020204030204" pitchFamily="49" charset="0"/>
            </a:endParaRPr>
          </a:p>
          <a:p>
            <a:r>
              <a:rPr lang="it-IT" sz="2000" dirty="0">
                <a:solidFill>
                  <a:srgbClr val="000000"/>
                </a:solidFill>
                <a:latin typeface="Consolas" panose="020B0609020204030204" pitchFamily="49" charset="0"/>
              </a:rPr>
              <a:t>end function</a:t>
            </a:r>
            <a:endParaRPr lang="en-US" sz="200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362580176"/>
      </p:ext>
    </p:extLst>
  </p:cSld>
  <p:clrMapOvr>
    <a:masterClrMapping/>
  </p:clrMapOvr>
</p:sld>
</file>

<file path=ppt/theme/theme1.xml><?xml version="1.0" encoding="utf-8"?>
<a:theme xmlns:a="http://schemas.openxmlformats.org/drawingml/2006/main" name="CC_theme">
  <a:themeElements>
    <a:clrScheme name="Custom 2">
      <a:dk1>
        <a:srgbClr val="512888"/>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C_theme" id="{CCAAECA8-996C-4E60-9256-2F9A9B29BE8B}" vid="{34F56D96-4504-4F58-B49B-68E9416431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83F0F5F090D6FE4C9D66FF879A7CC7B3" ma:contentTypeVersion="9" ma:contentTypeDescription="Create a new document." ma:contentTypeScope="" ma:versionID="606f2283565418712a5a3267706a5f5d">
  <xsd:schema xmlns:xsd="http://www.w3.org/2001/XMLSchema" xmlns:xs="http://www.w3.org/2001/XMLSchema" xmlns:p="http://schemas.microsoft.com/office/2006/metadata/properties" xmlns:ns2="58c44ba5-51a4-40bc-b9f0-9fe2032e2130" targetNamespace="http://schemas.microsoft.com/office/2006/metadata/properties" ma:root="true" ma:fieldsID="0d021ce73d87f7988edb471f4256858c" ns2:_="">
    <xsd:import namespace="58c44ba5-51a4-40bc-b9f0-9fe2032e2130"/>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OCR" minOccurs="0"/>
                <xsd:element ref="ns2:MediaServiceDateTaken"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8c44ba5-51a4-40bc-b9f0-9fe2032e213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23228D6-D594-4907-8908-B39BE33AC58C}">
  <ds:schemaRefs>
    <ds:schemaRef ds:uri="http://schemas.microsoft.com/sharepoint/v3/contenttype/forms"/>
  </ds:schemaRefs>
</ds:datastoreItem>
</file>

<file path=customXml/itemProps2.xml><?xml version="1.0" encoding="utf-8"?>
<ds:datastoreItem xmlns:ds="http://schemas.openxmlformats.org/officeDocument/2006/customXml" ds:itemID="{348D2F62-F6F5-4583-B474-10D48BE0C7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8c44ba5-51a4-40bc-b9f0-9fe2032e213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36B5C00-A49D-4F91-89B2-E9D01A16B433}">
  <ds:schemaRefs>
    <ds:schemaRef ds:uri="http://schemas.microsoft.com/office/2006/documentManagement/types"/>
    <ds:schemaRef ds:uri="http://schemas.openxmlformats.org/package/2006/metadata/core-properties"/>
    <ds:schemaRef ds:uri="http://purl.org/dc/dcmitype/"/>
    <ds:schemaRef ds:uri="http://purl.org/dc/elements/1.1/"/>
    <ds:schemaRef ds:uri="http://purl.org/dc/terms/"/>
    <ds:schemaRef ds:uri="58c44ba5-51a4-40bc-b9f0-9fe2032e2130"/>
    <ds:schemaRef ds:uri="http://schemas.microsoft.com/office/infopath/2007/PartnerControls"/>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CC_theme</Template>
  <TotalTime>483</TotalTime>
  <Words>1744</Words>
  <Application>Microsoft Office PowerPoint</Application>
  <PresentationFormat>Widescreen</PresentationFormat>
  <Paragraphs>175</Paragraphs>
  <Slides>15</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Consolas</vt:lpstr>
      <vt:lpstr>Myriad Pro</vt:lpstr>
      <vt:lpstr>CC_theme</vt:lpstr>
      <vt:lpstr>Tree Recursion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Stacks</dc:title>
  <dc:creator>Scott DeLoach</dc:creator>
  <cp:lastModifiedBy>Russell Feldhausen</cp:lastModifiedBy>
  <cp:revision>53</cp:revision>
  <dcterms:created xsi:type="dcterms:W3CDTF">2020-02-07T13:53:42Z</dcterms:created>
  <dcterms:modified xsi:type="dcterms:W3CDTF">2020-02-19T01:32:07Z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0x01010083F0F5F090D6FE4C9D66FF879A7CC7B3</vt:lpwstr>
  </property>
</Properties>
</file>