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sldIdLst>
    <p:sldId id="257" r:id="rId5"/>
    <p:sldId id="259" r:id="rId6"/>
    <p:sldId id="264" r:id="rId7"/>
    <p:sldId id="265" r:id="rId8"/>
    <p:sldId id="263" r:id="rId9"/>
    <p:sldId id="261" r:id="rId10"/>
    <p:sldId id="262" r:id="rId11"/>
    <p:sldId id="271" r:id="rId12"/>
    <p:sldId id="272" r:id="rId13"/>
    <p:sldId id="273" r:id="rId14"/>
    <p:sldId id="274" r:id="rId15"/>
    <p:sldId id="275" r:id="rId16"/>
    <p:sldId id="276" r:id="rId17"/>
    <p:sldId id="278" r:id="rId18"/>
    <p:sldId id="279" r:id="rId19"/>
    <p:sldId id="280" r:id="rId20"/>
    <p:sldId id="281" r:id="rId21"/>
    <p:sldId id="282" r:id="rId22"/>
    <p:sldId id="283" r:id="rId23"/>
    <p:sldId id="284" r:id="rId24"/>
    <p:sldId id="285" r:id="rId25"/>
    <p:sldId id="286" r:id="rId26"/>
    <p:sldId id="288" r:id="rId27"/>
    <p:sldId id="289" r:id="rId28"/>
    <p:sldId id="290" r:id="rId29"/>
    <p:sldId id="291" r:id="rId30"/>
    <p:sldId id="292" r:id="rId31"/>
    <p:sldId id="294" r:id="rId32"/>
    <p:sldId id="297" r:id="rId33"/>
    <p:sldId id="295" r:id="rId34"/>
    <p:sldId id="296" r:id="rId35"/>
    <p:sldId id="2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0000"/>
    <a:srgbClr val="A0522D"/>
    <a:srgbClr val="76608A"/>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6152F2-6433-49CD-9F63-EA94DD3B423B}" v="4" dt="2020-04-21T19:52:11.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79" d="100"/>
          <a:sy n="79" d="100"/>
        </p:scale>
        <p:origin x="17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sell Feldhausen" userId="6cf4ad38-1871-4fbd-a4f6-c7e04f285f14" providerId="ADAL" clId="{EB6152F2-6433-49CD-9F63-EA94DD3B423B}"/>
    <pc:docChg chg="modSld modMainMaster">
      <pc:chgData name="Russell Feldhausen" userId="6cf4ad38-1871-4fbd-a4f6-c7e04f285f14" providerId="ADAL" clId="{EB6152F2-6433-49CD-9F63-EA94DD3B423B}" dt="2020-04-21T19:52:11.644" v="15"/>
      <pc:docMkLst>
        <pc:docMk/>
      </pc:docMkLst>
      <pc:sldChg chg="modTransition setBg">
        <pc:chgData name="Russell Feldhausen" userId="6cf4ad38-1871-4fbd-a4f6-c7e04f285f14" providerId="ADAL" clId="{EB6152F2-6433-49CD-9F63-EA94DD3B423B}" dt="2020-04-21T19:52:11.644" v="15"/>
        <pc:sldMkLst>
          <pc:docMk/>
          <pc:sldMk cId="2536516880" sldId="257"/>
        </pc:sldMkLst>
      </pc:sldChg>
      <pc:sldChg chg="addSp">
        <pc:chgData name="Russell Feldhausen" userId="6cf4ad38-1871-4fbd-a4f6-c7e04f285f14" providerId="ADAL" clId="{EB6152F2-6433-49CD-9F63-EA94DD3B423B}" dt="2020-04-21T19:12:50.681" v="13"/>
        <pc:sldMkLst>
          <pc:docMk/>
          <pc:sldMk cId="3116554846" sldId="263"/>
        </pc:sldMkLst>
        <pc:spChg chg="add">
          <ac:chgData name="Russell Feldhausen" userId="6cf4ad38-1871-4fbd-a4f6-c7e04f285f14" providerId="ADAL" clId="{EB6152F2-6433-49CD-9F63-EA94DD3B423B}" dt="2020-04-21T19:12:50.681" v="13"/>
          <ac:spMkLst>
            <pc:docMk/>
            <pc:sldMk cId="3116554846" sldId="263"/>
            <ac:spMk id="6" creationId="{EC928F89-EF5F-4585-B48C-BA4B8A7B0538}"/>
          </ac:spMkLst>
        </pc:spChg>
      </pc:sldChg>
      <pc:sldChg chg="modSp mod">
        <pc:chgData name="Russell Feldhausen" userId="6cf4ad38-1871-4fbd-a4f6-c7e04f285f14" providerId="ADAL" clId="{EB6152F2-6433-49CD-9F63-EA94DD3B423B}" dt="2020-04-21T19:09:23.494" v="12" actId="20577"/>
        <pc:sldMkLst>
          <pc:docMk/>
          <pc:sldMk cId="1398955198" sldId="264"/>
        </pc:sldMkLst>
        <pc:spChg chg="mod">
          <ac:chgData name="Russell Feldhausen" userId="6cf4ad38-1871-4fbd-a4f6-c7e04f285f14" providerId="ADAL" clId="{EB6152F2-6433-49CD-9F63-EA94DD3B423B}" dt="2020-04-21T19:09:23.494" v="12" actId="20577"/>
          <ac:spMkLst>
            <pc:docMk/>
            <pc:sldMk cId="1398955198" sldId="264"/>
            <ac:spMk id="2" creationId="{CD23FF8E-E728-4651-A003-9856AA7A2891}"/>
          </ac:spMkLst>
        </pc:spChg>
      </pc:sldChg>
      <pc:sldMasterChg chg="setBg modSldLayout">
        <pc:chgData name="Russell Feldhausen" userId="6cf4ad38-1871-4fbd-a4f6-c7e04f285f14" providerId="ADAL" clId="{EB6152F2-6433-49CD-9F63-EA94DD3B423B}" dt="2020-04-21T19:52:06.278" v="14"/>
        <pc:sldMasterMkLst>
          <pc:docMk/>
          <pc:sldMasterMk cId="866830952" sldId="2147483660"/>
        </pc:sldMasterMkLst>
        <pc:sldLayoutChg chg="setBg">
          <pc:chgData name="Russell Feldhausen" userId="6cf4ad38-1871-4fbd-a4f6-c7e04f285f14" providerId="ADAL" clId="{EB6152F2-6433-49CD-9F63-EA94DD3B423B}" dt="2020-04-21T19:52:06.278" v="14"/>
          <pc:sldLayoutMkLst>
            <pc:docMk/>
            <pc:sldMasterMk cId="866830952" sldId="2147483660"/>
            <pc:sldLayoutMk cId="1193473446" sldId="2147483661"/>
          </pc:sldLayoutMkLst>
        </pc:sldLayoutChg>
        <pc:sldLayoutChg chg="setBg">
          <pc:chgData name="Russell Feldhausen" userId="6cf4ad38-1871-4fbd-a4f6-c7e04f285f14" providerId="ADAL" clId="{EB6152F2-6433-49CD-9F63-EA94DD3B423B}" dt="2020-04-21T19:52:06.278" v="14"/>
          <pc:sldLayoutMkLst>
            <pc:docMk/>
            <pc:sldMasterMk cId="866830952" sldId="2147483660"/>
            <pc:sldLayoutMk cId="627666589" sldId="2147483662"/>
          </pc:sldLayoutMkLst>
        </pc:sldLayoutChg>
        <pc:sldLayoutChg chg="setBg">
          <pc:chgData name="Russell Feldhausen" userId="6cf4ad38-1871-4fbd-a4f6-c7e04f285f14" providerId="ADAL" clId="{EB6152F2-6433-49CD-9F63-EA94DD3B423B}" dt="2020-04-21T19:52:06.278" v="14"/>
          <pc:sldLayoutMkLst>
            <pc:docMk/>
            <pc:sldMasterMk cId="866830952" sldId="2147483660"/>
            <pc:sldLayoutMk cId="455892024" sldId="2147483663"/>
          </pc:sldLayoutMkLst>
        </pc:sldLayoutChg>
        <pc:sldLayoutChg chg="setBg">
          <pc:chgData name="Russell Feldhausen" userId="6cf4ad38-1871-4fbd-a4f6-c7e04f285f14" providerId="ADAL" clId="{EB6152F2-6433-49CD-9F63-EA94DD3B423B}" dt="2020-04-21T19:52:06.278" v="14"/>
          <pc:sldLayoutMkLst>
            <pc:docMk/>
            <pc:sldMasterMk cId="866830952" sldId="2147483660"/>
            <pc:sldLayoutMk cId="596273626" sldId="2147483664"/>
          </pc:sldLayoutMkLst>
        </pc:sldLayoutChg>
        <pc:sldLayoutChg chg="setBg">
          <pc:chgData name="Russell Feldhausen" userId="6cf4ad38-1871-4fbd-a4f6-c7e04f285f14" providerId="ADAL" clId="{EB6152F2-6433-49CD-9F63-EA94DD3B423B}" dt="2020-04-21T19:52:06.278" v="14"/>
          <pc:sldLayoutMkLst>
            <pc:docMk/>
            <pc:sldMasterMk cId="866830952" sldId="2147483660"/>
            <pc:sldLayoutMk cId="2010620452" sldId="2147483665"/>
          </pc:sldLayoutMkLst>
        </pc:sldLayoutChg>
        <pc:sldLayoutChg chg="setBg">
          <pc:chgData name="Russell Feldhausen" userId="6cf4ad38-1871-4fbd-a4f6-c7e04f285f14" providerId="ADAL" clId="{EB6152F2-6433-49CD-9F63-EA94DD3B423B}" dt="2020-04-21T19:52:06.278" v="14"/>
          <pc:sldLayoutMkLst>
            <pc:docMk/>
            <pc:sldMasterMk cId="866830952" sldId="2147483660"/>
            <pc:sldLayoutMk cId="3710833906" sldId="2147483666"/>
          </pc:sldLayoutMkLst>
        </pc:sldLayoutChg>
        <pc:sldLayoutChg chg="setBg">
          <pc:chgData name="Russell Feldhausen" userId="6cf4ad38-1871-4fbd-a4f6-c7e04f285f14" providerId="ADAL" clId="{EB6152F2-6433-49CD-9F63-EA94DD3B423B}" dt="2020-04-21T19:52:06.278" v="14"/>
          <pc:sldLayoutMkLst>
            <pc:docMk/>
            <pc:sldMasterMk cId="866830952" sldId="2147483660"/>
            <pc:sldLayoutMk cId="2365759119" sldId="2147483667"/>
          </pc:sldLayoutMkLst>
        </pc:sldLayoutChg>
        <pc:sldLayoutChg chg="setBg">
          <pc:chgData name="Russell Feldhausen" userId="6cf4ad38-1871-4fbd-a4f6-c7e04f285f14" providerId="ADAL" clId="{EB6152F2-6433-49CD-9F63-EA94DD3B423B}" dt="2020-04-21T19:52:06.278" v="14"/>
          <pc:sldLayoutMkLst>
            <pc:docMk/>
            <pc:sldMasterMk cId="866830952" sldId="2147483660"/>
            <pc:sldLayoutMk cId="3070692232" sldId="2147483668"/>
          </pc:sldLayoutMkLst>
        </pc:sldLayoutChg>
        <pc:sldLayoutChg chg="setBg">
          <pc:chgData name="Russell Feldhausen" userId="6cf4ad38-1871-4fbd-a4f6-c7e04f285f14" providerId="ADAL" clId="{EB6152F2-6433-49CD-9F63-EA94DD3B423B}" dt="2020-04-21T19:52:06.278" v="14"/>
          <pc:sldLayoutMkLst>
            <pc:docMk/>
            <pc:sldMasterMk cId="866830952" sldId="2147483660"/>
            <pc:sldLayoutMk cId="494034992" sldId="2147483669"/>
          </pc:sldLayoutMkLst>
        </pc:sldLayoutChg>
        <pc:sldLayoutChg chg="setBg">
          <pc:chgData name="Russell Feldhausen" userId="6cf4ad38-1871-4fbd-a4f6-c7e04f285f14" providerId="ADAL" clId="{EB6152F2-6433-49CD-9F63-EA94DD3B423B}" dt="2020-04-21T19:52:06.278" v="14"/>
          <pc:sldLayoutMkLst>
            <pc:docMk/>
            <pc:sldMasterMk cId="866830952" sldId="2147483660"/>
            <pc:sldLayoutMk cId="98659684" sldId="2147483670"/>
          </pc:sldLayoutMkLst>
        </pc:sldLayoutChg>
        <pc:sldLayoutChg chg="setBg">
          <pc:chgData name="Russell Feldhausen" userId="6cf4ad38-1871-4fbd-a4f6-c7e04f285f14" providerId="ADAL" clId="{EB6152F2-6433-49CD-9F63-EA94DD3B423B}" dt="2020-04-21T19:52:06.278" v="14"/>
          <pc:sldLayoutMkLst>
            <pc:docMk/>
            <pc:sldMasterMk cId="866830952" sldId="2147483660"/>
            <pc:sldLayoutMk cId="2766437576"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Light" panose="020F0302020204030204" pitchFamily="34" charset="0"/>
                <a:ea typeface="Times New Roman" panose="02020603050405020304" pitchFamily="18" charset="0"/>
                <a:cs typeface="Times New Roman" panose="02020603050405020304" pitchFamily="18" charset="0"/>
              </a:rPr>
              <a:t>As we store more key-value pairs in a hash table, the number of collisions will increase. The more collisions we have, the less efficient our hash table will become. It won't take long to erase all the benefits of having a hash table in the first place. So, what can we do?</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2950844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Light" panose="020F0302020204030204" pitchFamily="34" charset="0"/>
                <a:ea typeface="Times New Roman" panose="02020603050405020304" pitchFamily="18" charset="0"/>
                <a:cs typeface="Times New Roman" panose="02020603050405020304" pitchFamily="18" charset="0"/>
              </a:rPr>
              <a:t>Right! At some point, it makes sense to increase the capacity of the array, much like we did with stacks and queues that we implemented using arrays. </a:t>
            </a:r>
          </a:p>
          <a:p>
            <a:endParaRPr lang="en-US" sz="1200" dirty="0">
              <a:latin typeface="Calibri Light" panose="020F0302020204030204" pitchFamily="34" charset="0"/>
              <a:ea typeface="Times New Roman" panose="02020603050405020304" pitchFamily="18" charset="0"/>
              <a:cs typeface="Times New Roman" panose="02020603050405020304" pitchFamily="18" charset="0"/>
            </a:endParaRPr>
          </a:p>
          <a:p>
            <a:r>
              <a:rPr lang="en-US" sz="1200" dirty="0">
                <a:latin typeface="Calibri Light" panose="020F0302020204030204" pitchFamily="34" charset="0"/>
                <a:ea typeface="Times New Roman" panose="02020603050405020304" pitchFamily="18" charset="0"/>
                <a:cs typeface="Times New Roman" panose="02020603050405020304" pitchFamily="18" charset="0"/>
              </a:rPr>
              <a:t>Notice too that we have to update our hash function to computes index values that cover the entire range of our new array. In this case from index 0 to index 7. </a:t>
            </a:r>
          </a:p>
          <a:p>
            <a:endParaRPr lang="en-US" sz="1200" dirty="0">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419714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Light" panose="020F0302020204030204" pitchFamily="34" charset="0"/>
                <a:ea typeface="Times New Roman" panose="02020603050405020304" pitchFamily="18" charset="0"/>
                <a:cs typeface="Times New Roman" panose="02020603050405020304" pitchFamily="18" charset="0"/>
              </a:rPr>
              <a:t>Of course, this creates a real problem. What if we want to retrieve item 13? </a:t>
            </a:r>
          </a:p>
          <a:p>
            <a:endParaRPr lang="en-US" sz="1200" dirty="0">
              <a:latin typeface="Calibri Light" panose="020F0302020204030204" pitchFamily="34" charset="0"/>
              <a:ea typeface="Times New Roman" panose="02020603050405020304" pitchFamily="18" charset="0"/>
              <a:cs typeface="Times New Roman" panose="02020603050405020304" pitchFamily="18" charset="0"/>
            </a:endParaRPr>
          </a:p>
          <a:p>
            <a:r>
              <a:rPr lang="en-US" sz="1200" dirty="0">
                <a:latin typeface="Calibri Light" panose="020F0302020204030204" pitchFamily="34" charset="0"/>
                <a:ea typeface="Times New Roman" panose="02020603050405020304" pitchFamily="18" charset="0"/>
                <a:cs typeface="Times New Roman" panose="02020603050405020304" pitchFamily="18" charset="0"/>
              </a:rPr>
              <a:t>If we run 13 through our new hash function, we get an index of 5, which is not where 13 was stored. So, how do we solve this?</a:t>
            </a:r>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245017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Light" panose="020F0302020204030204" pitchFamily="34" charset="0"/>
                <a:ea typeface="Times New Roman" panose="02020603050405020304" pitchFamily="18" charset="0"/>
                <a:cs typeface="Times New Roman" panose="02020603050405020304" pitchFamily="18" charset="0"/>
              </a:rPr>
              <a:t>The solution is to </a:t>
            </a:r>
            <a:r>
              <a:rPr lang="en-US" sz="1200" i="1" dirty="0">
                <a:latin typeface="Calibri Light" panose="020F0302020204030204" pitchFamily="34" charset="0"/>
                <a:ea typeface="Times New Roman" panose="02020603050405020304" pitchFamily="18" charset="0"/>
                <a:cs typeface="Times New Roman" panose="02020603050405020304" pitchFamily="18" charset="0"/>
              </a:rPr>
              <a:t>rehash</a:t>
            </a:r>
            <a:r>
              <a:rPr lang="en-US" sz="1200" dirty="0">
                <a:latin typeface="Calibri Light" panose="020F0302020204030204" pitchFamily="34" charset="0"/>
                <a:ea typeface="Times New Roman" panose="02020603050405020304" pitchFamily="18" charset="0"/>
                <a:cs typeface="Times New Roman" panose="02020603050405020304" pitchFamily="18" charset="0"/>
              </a:rPr>
              <a:t> our table every time we increase or decrease the size of the array. When we rehash our table, we simply compute new indexes for all key-value pairs and add them into the new array at the appropriate location as we have done here. Now, if we want to retrieve 13, it will be right where we stored it, at index 5.</a:t>
            </a:r>
            <a:endParaRPr lang="en-US" dirty="0"/>
          </a:p>
          <a:p>
            <a:endParaRPr lang="en-US" sz="1200" dirty="0">
              <a:latin typeface="Calibri Light" panose="020F0302020204030204" pitchFamily="34" charset="0"/>
              <a:ea typeface="Times New Roman" panose="02020603050405020304" pitchFamily="18" charset="0"/>
              <a:cs typeface="Times New Roman" panose="02020603050405020304" pitchFamily="18" charset="0"/>
            </a:endParaRPr>
          </a:p>
          <a:p>
            <a:r>
              <a:rPr lang="en-US" sz="1200" dirty="0">
                <a:latin typeface="Calibri Light" panose="020F0302020204030204" pitchFamily="34" charset="0"/>
                <a:ea typeface="Times New Roman" panose="02020603050405020304" pitchFamily="18" charset="0"/>
                <a:cs typeface="Times New Roman" panose="02020603050405020304" pitchFamily="18" charset="0"/>
              </a:rPr>
              <a:t>Notice how much room we now have to store new key-value pairs. There is a 50-50 chance that the next item we will store will not cause a collision and, if it does, there will be at most one other key-value pair in the same bucket.</a:t>
            </a:r>
          </a:p>
          <a:p>
            <a:endParaRPr lang="en-US" sz="1200" dirty="0">
              <a:latin typeface="Calibri Light" panose="020F0302020204030204" pitchFamily="34" charset="0"/>
              <a:ea typeface="Times New Roman" panose="02020603050405020304" pitchFamily="18" charset="0"/>
              <a:cs typeface="Times New Roman" panose="02020603050405020304" pitchFamily="18" charset="0"/>
            </a:endParaRPr>
          </a:p>
          <a:p>
            <a:r>
              <a:rPr lang="en-US" sz="1200" dirty="0">
                <a:latin typeface="Calibri Light" panose="020F0302020204030204" pitchFamily="34" charset="0"/>
                <a:ea typeface="Times New Roman" panose="02020603050405020304" pitchFamily="18" charset="0"/>
                <a:cs typeface="Times New Roman" panose="02020603050405020304" pitchFamily="18" charset="0"/>
              </a:rPr>
              <a:t>Now that we know what to do when we have a crowded hash table, the question is, when do we need to do it?</a:t>
            </a:r>
          </a:p>
          <a:p>
            <a:endParaRPr lang="en-US" sz="1200" dirty="0">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30</a:t>
            </a:fld>
            <a:endParaRPr lang="en-US"/>
          </a:p>
        </p:txBody>
      </p:sp>
    </p:spTree>
    <p:extLst>
      <p:ext uri="{BB962C8B-B14F-4D97-AF65-F5344CB8AC3E}">
        <p14:creationId xmlns:p14="http://schemas.microsoft.com/office/powerpoint/2010/main" val="3685305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dirty="0">
                <a:latin typeface="Calibri Light" panose="020F0302020204030204" pitchFamily="34" charset="0"/>
                <a:ea typeface="Times New Roman" panose="02020603050405020304" pitchFamily="18" charset="0"/>
                <a:cs typeface="Times New Roman" panose="02020603050405020304" pitchFamily="18" charset="0"/>
              </a:rPr>
              <a:t>There are three key things we use when making this decision. First, there is the </a:t>
            </a:r>
            <a:r>
              <a:rPr lang="en-US" sz="1200" i="1" dirty="0">
                <a:latin typeface="Calibri Light" panose="020F0302020204030204" pitchFamily="34" charset="0"/>
                <a:ea typeface="Times New Roman" panose="02020603050405020304" pitchFamily="18" charset="0"/>
                <a:cs typeface="Times New Roman" panose="02020603050405020304" pitchFamily="18" charset="0"/>
              </a:rPr>
              <a:t>capacity</a:t>
            </a:r>
            <a:r>
              <a:rPr lang="en-US" sz="1200" dirty="0">
                <a:latin typeface="Calibri Light" panose="020F0302020204030204" pitchFamily="34" charset="0"/>
                <a:ea typeface="Times New Roman" panose="02020603050405020304" pitchFamily="18" charset="0"/>
                <a:cs typeface="Times New Roman" panose="02020603050405020304" pitchFamily="18" charset="0"/>
              </a:rPr>
              <a:t> of the current array. Here we have an array of capacity 4. Next, we have the </a:t>
            </a:r>
            <a:r>
              <a:rPr lang="en-US" sz="1200" i="1" dirty="0">
                <a:latin typeface="Calibri Light" panose="020F0302020204030204" pitchFamily="34" charset="0"/>
                <a:ea typeface="Times New Roman" panose="02020603050405020304" pitchFamily="18" charset="0"/>
                <a:cs typeface="Times New Roman" panose="02020603050405020304" pitchFamily="18" charset="0"/>
              </a:rPr>
              <a:t>size</a:t>
            </a:r>
            <a:r>
              <a:rPr lang="en-US" sz="1200" dirty="0">
                <a:latin typeface="Calibri Light" panose="020F0302020204030204" pitchFamily="34" charset="0"/>
                <a:ea typeface="Times New Roman" panose="02020603050405020304" pitchFamily="18" charset="0"/>
                <a:cs typeface="Times New Roman" panose="02020603050405020304" pitchFamily="18" charset="0"/>
              </a:rPr>
              <a:t> of the hash tables in terms of the number of key-value pairs stored in the table. In this example, we also have 4 key-value pairs: 16, 12, 13, and 7. And finally, there is the </a:t>
            </a:r>
            <a:r>
              <a:rPr lang="en-US" sz="1200" i="1" dirty="0">
                <a:latin typeface="Calibri Light" panose="020F0302020204030204" pitchFamily="34" charset="0"/>
                <a:ea typeface="Times New Roman" panose="02020603050405020304" pitchFamily="18" charset="0"/>
                <a:cs typeface="Times New Roman" panose="02020603050405020304" pitchFamily="18" charset="0"/>
              </a:rPr>
              <a:t>load factor</a:t>
            </a:r>
            <a:r>
              <a:rPr lang="en-US" sz="1200" dirty="0">
                <a:latin typeface="Calibri Light" panose="020F0302020204030204" pitchFamily="34" charset="0"/>
                <a:ea typeface="Times New Roman" panose="02020603050405020304" pitchFamily="18" charset="0"/>
                <a:cs typeface="Times New Roman" panose="02020603050405020304" pitchFamily="18" charset="0"/>
              </a:rPr>
              <a:t> (or ratio) between the size of the hash table and its capacity, ‘size / capacity’.</a:t>
            </a:r>
          </a:p>
          <a:p>
            <a:pPr>
              <a:lnSpc>
                <a:spcPct val="107000"/>
              </a:lnSpc>
              <a:spcAft>
                <a:spcPts val="800"/>
              </a:spcAft>
            </a:pPr>
            <a:endParaRPr lang="en-US" sz="1200" dirty="0">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200" dirty="0">
                <a:latin typeface="Calibri Light" panose="020F0302020204030204" pitchFamily="34" charset="0"/>
                <a:ea typeface="Times New Roman" panose="02020603050405020304" pitchFamily="18" charset="0"/>
                <a:cs typeface="Times New Roman" panose="02020603050405020304" pitchFamily="18" charset="0"/>
              </a:rPr>
              <a:t>Typically, when the load factor reaches a specified threshold, we double the capacity of the array and then rehash the table using the new array. The load factor threshold we choose is a tradeoff between space and time. The larger the array, the more memory you use, but you have fewer collisions. And obviously, the smaller array you use, the more collisions you will have and the greater the time required to retrieve key-value pairs from the table. Through research and experience, it has been shown that a load factor of 0.75 generally works best.</a:t>
            </a:r>
          </a:p>
          <a:p>
            <a:pPr>
              <a:lnSpc>
                <a:spcPct val="107000"/>
              </a:lnSpc>
              <a:spcAft>
                <a:spcPts val="800"/>
              </a:spcAft>
            </a:pPr>
            <a:endParaRPr lang="en-US" sz="1200" dirty="0">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200" dirty="0">
                <a:latin typeface="Calibri Light" panose="020F0302020204030204" pitchFamily="34" charset="0"/>
                <a:ea typeface="Times New Roman" panose="02020603050405020304" pitchFamily="18" charset="0"/>
                <a:cs typeface="Times New Roman" panose="02020603050405020304" pitchFamily="18" charset="0"/>
              </a:rPr>
              <a:t>Thus, each time we add a key-value pair to the hash table, we should check to see if the load factor of the table has exceeded our threshold of 0.75. In the example given, the size of the table is 4 key-value pairs and the capacity of the array is 4. This yields a load factor of 1.0 which is clearly greater than our threshold of 0.75. We should definitely increase the size of our array and rehash the table.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31</a:t>
            </a:fld>
            <a:endParaRPr lang="en-US"/>
          </a:p>
        </p:txBody>
      </p:sp>
    </p:spTree>
    <p:extLst>
      <p:ext uri="{BB962C8B-B14F-4D97-AF65-F5344CB8AC3E}">
        <p14:creationId xmlns:p14="http://schemas.microsoft.com/office/powerpoint/2010/main" val="4212783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4/21/2020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4/21/2020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Hash Tables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464377" y="829906"/>
            <a:ext cx="418704" cy="369332"/>
          </a:xfrm>
          <a:prstGeom prst="rect">
            <a:avLst/>
          </a:prstGeom>
          <a:noFill/>
        </p:spPr>
        <p:txBody>
          <a:bodyPr wrap="none" rtlCol="0">
            <a:spAutoFit/>
          </a:bodyPr>
          <a:lstStyle/>
          <a:p>
            <a:pPr algn="ctr"/>
            <a:r>
              <a:rPr lang="en-US" dirty="0"/>
              <a:t>16</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63918" y="3139363"/>
            <a:ext cx="301686" cy="369332"/>
          </a:xfrm>
          <a:prstGeom prst="rect">
            <a:avLst/>
          </a:prstGeom>
          <a:noFill/>
        </p:spPr>
        <p:txBody>
          <a:bodyPr wrap="none" rtlCol="0">
            <a:spAutoFit/>
          </a:bodyPr>
          <a:lstStyle/>
          <a:p>
            <a:pPr algn="ctr"/>
            <a:r>
              <a:rPr lang="en-US" dirty="0"/>
              <a:t>0</a:t>
            </a:r>
          </a:p>
        </p:txBody>
      </p:sp>
      <p:cxnSp>
        <p:nvCxnSpPr>
          <p:cNvPr id="4" name="Connector: Elbow 3">
            <a:extLst>
              <a:ext uri="{FF2B5EF4-FFF2-40B4-BE49-F238E27FC236}">
                <a16:creationId xmlns:a16="http://schemas.microsoft.com/office/drawing/2014/main" id="{9248F0AA-1DDA-46E0-AAC6-5D37E8821355}"/>
              </a:ext>
            </a:extLst>
          </p:cNvPr>
          <p:cNvCxnSpPr>
            <a:stCxn id="28" idx="3"/>
            <a:endCxn id="69" idx="1"/>
          </p:cNvCxnSpPr>
          <p:nvPr/>
        </p:nvCxnSpPr>
        <p:spPr>
          <a:xfrm flipV="1">
            <a:off x="2365604" y="2814561"/>
            <a:ext cx="867109" cy="509468"/>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58280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464377" y="829906"/>
            <a:ext cx="418704" cy="369332"/>
          </a:xfrm>
          <a:prstGeom prst="rect">
            <a:avLst/>
          </a:prstGeom>
          <a:noFill/>
        </p:spPr>
        <p:txBody>
          <a:bodyPr wrap="none" rtlCol="0">
            <a:spAutoFit/>
          </a:bodyPr>
          <a:lstStyle/>
          <a:p>
            <a:pPr algn="ctr"/>
            <a:r>
              <a:rPr lang="en-US" dirty="0"/>
              <a:t>16</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63918" y="3139363"/>
            <a:ext cx="301686" cy="369332"/>
          </a:xfrm>
          <a:prstGeom prst="rect">
            <a:avLst/>
          </a:prstGeom>
          <a:noFill/>
        </p:spPr>
        <p:txBody>
          <a:bodyPr wrap="none" rtlCol="0">
            <a:spAutoFit/>
          </a:bodyPr>
          <a:lstStyle/>
          <a:p>
            <a:pPr algn="ctr"/>
            <a:r>
              <a:rPr lang="en-US" dirty="0"/>
              <a:t>0</a:t>
            </a:r>
          </a:p>
        </p:txBody>
      </p:sp>
      <p:cxnSp>
        <p:nvCxnSpPr>
          <p:cNvPr id="4" name="Connector: Elbow 3">
            <a:extLst>
              <a:ext uri="{FF2B5EF4-FFF2-40B4-BE49-F238E27FC236}">
                <a16:creationId xmlns:a16="http://schemas.microsoft.com/office/drawing/2014/main" id="{9248F0AA-1DDA-46E0-AAC6-5D37E8821355}"/>
              </a:ext>
            </a:extLst>
          </p:cNvPr>
          <p:cNvCxnSpPr>
            <a:cxnSpLocks/>
            <a:stCxn id="28" idx="2"/>
            <a:endCxn id="69" idx="1"/>
          </p:cNvCxnSpPr>
          <p:nvPr/>
        </p:nvCxnSpPr>
        <p:spPr>
          <a:xfrm rot="5400000" flipH="1" flipV="1">
            <a:off x="2376670" y="2652652"/>
            <a:ext cx="694134" cy="1017952"/>
          </a:xfrm>
          <a:prstGeom prst="curvedConnector4">
            <a:avLst>
              <a:gd name="adj1" fmla="val -32933"/>
              <a:gd name="adj2" fmla="val 57409"/>
            </a:avLst>
          </a:prstGeom>
          <a:ln>
            <a:tailEnd type="triangle"/>
          </a:ln>
        </p:spPr>
        <p:style>
          <a:lnRef idx="3">
            <a:schemeClr val="accent6"/>
          </a:lnRef>
          <a:fillRef idx="0">
            <a:schemeClr val="accent6"/>
          </a:fillRef>
          <a:effectRef idx="2">
            <a:schemeClr val="accent6"/>
          </a:effectRef>
          <a:fontRef idx="minor">
            <a:schemeClr val="tx1"/>
          </a:fontRef>
        </p:style>
      </p:cxn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Tree>
    <p:extLst>
      <p:ext uri="{BB962C8B-B14F-4D97-AF65-F5344CB8AC3E}">
        <p14:creationId xmlns:p14="http://schemas.microsoft.com/office/powerpoint/2010/main" val="398947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522886" y="829906"/>
            <a:ext cx="301685" cy="369332"/>
          </a:xfrm>
          <a:prstGeom prst="rect">
            <a:avLst/>
          </a:prstGeom>
          <a:noFill/>
        </p:spPr>
        <p:txBody>
          <a:bodyPr wrap="none" rtlCol="0">
            <a:spAutoFit/>
          </a:bodyPr>
          <a:lstStyle/>
          <a:p>
            <a:pPr algn="ctr"/>
            <a:r>
              <a:rPr lang="en-US" dirty="0"/>
              <a:t>7</a:t>
            </a:r>
          </a:p>
        </p:txBody>
      </p: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Tree>
    <p:extLst>
      <p:ext uri="{BB962C8B-B14F-4D97-AF65-F5344CB8AC3E}">
        <p14:creationId xmlns:p14="http://schemas.microsoft.com/office/powerpoint/2010/main" val="4169078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522886" y="829906"/>
            <a:ext cx="301685" cy="369332"/>
          </a:xfrm>
          <a:prstGeom prst="rect">
            <a:avLst/>
          </a:prstGeom>
          <a:noFill/>
        </p:spPr>
        <p:txBody>
          <a:bodyPr wrap="none" rtlCol="0">
            <a:spAutoFit/>
          </a:bodyPr>
          <a:lstStyle/>
          <a:p>
            <a:pPr algn="ctr"/>
            <a:r>
              <a:rPr lang="en-US" dirty="0"/>
              <a:t>7</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63918" y="3139363"/>
            <a:ext cx="301686" cy="369332"/>
          </a:xfrm>
          <a:prstGeom prst="rect">
            <a:avLst/>
          </a:prstGeom>
          <a:noFill/>
        </p:spPr>
        <p:txBody>
          <a:bodyPr wrap="none" rtlCol="0">
            <a:spAutoFit/>
          </a:bodyPr>
          <a:lstStyle/>
          <a:p>
            <a:pPr algn="ctr"/>
            <a:r>
              <a:rPr lang="en-US" dirty="0"/>
              <a:t>3</a:t>
            </a:r>
          </a:p>
        </p:txBody>
      </p:sp>
      <p:cxnSp>
        <p:nvCxnSpPr>
          <p:cNvPr id="4" name="Connector: Elbow 3">
            <a:extLst>
              <a:ext uri="{FF2B5EF4-FFF2-40B4-BE49-F238E27FC236}">
                <a16:creationId xmlns:a16="http://schemas.microsoft.com/office/drawing/2014/main" id="{9248F0AA-1DDA-46E0-AAC6-5D37E8821355}"/>
              </a:ext>
            </a:extLst>
          </p:cNvPr>
          <p:cNvCxnSpPr>
            <a:cxnSpLocks/>
            <a:stCxn id="28" idx="2"/>
            <a:endCxn id="72" idx="1"/>
          </p:cNvCxnSpPr>
          <p:nvPr/>
        </p:nvCxnSpPr>
        <p:spPr>
          <a:xfrm rot="16200000" flipH="1">
            <a:off x="2384935" y="3338521"/>
            <a:ext cx="659634" cy="99998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Tree>
    <p:extLst>
      <p:ext uri="{BB962C8B-B14F-4D97-AF65-F5344CB8AC3E}">
        <p14:creationId xmlns:p14="http://schemas.microsoft.com/office/powerpoint/2010/main" val="403124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464377" y="829906"/>
            <a:ext cx="418704" cy="369332"/>
          </a:xfrm>
          <a:prstGeom prst="rect">
            <a:avLst/>
          </a:prstGeom>
          <a:noFill/>
        </p:spPr>
        <p:txBody>
          <a:bodyPr wrap="none" rtlCol="0">
            <a:spAutoFit/>
          </a:bodyPr>
          <a:lstStyle/>
          <a:p>
            <a:pPr algn="ctr"/>
            <a:r>
              <a:rPr lang="en-US" dirty="0"/>
              <a:t>13</a:t>
            </a:r>
          </a:p>
        </p:txBody>
      </p: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Tree>
    <p:extLst>
      <p:ext uri="{BB962C8B-B14F-4D97-AF65-F5344CB8AC3E}">
        <p14:creationId xmlns:p14="http://schemas.microsoft.com/office/powerpoint/2010/main" val="1584102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464377" y="829906"/>
            <a:ext cx="418704" cy="369332"/>
          </a:xfrm>
          <a:prstGeom prst="rect">
            <a:avLst/>
          </a:prstGeom>
          <a:noFill/>
        </p:spPr>
        <p:txBody>
          <a:bodyPr wrap="none" rtlCol="0">
            <a:spAutoFit/>
          </a:bodyPr>
          <a:lstStyle/>
          <a:p>
            <a:pPr algn="ctr"/>
            <a:r>
              <a:rPr lang="en-US" dirty="0"/>
              <a:t>13</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63918" y="3139363"/>
            <a:ext cx="301686" cy="369332"/>
          </a:xfrm>
          <a:prstGeom prst="rect">
            <a:avLst/>
          </a:prstGeom>
          <a:noFill/>
        </p:spPr>
        <p:txBody>
          <a:bodyPr wrap="none" rtlCol="0">
            <a:spAutoFit/>
          </a:bodyPr>
          <a:lstStyle/>
          <a:p>
            <a:pPr algn="ctr"/>
            <a:r>
              <a:rPr lang="en-US" dirty="0"/>
              <a:t>1</a:t>
            </a:r>
          </a:p>
        </p:txBody>
      </p:sp>
      <p:cxnSp>
        <p:nvCxnSpPr>
          <p:cNvPr id="4" name="Connector: Elbow 3">
            <a:extLst>
              <a:ext uri="{FF2B5EF4-FFF2-40B4-BE49-F238E27FC236}">
                <a16:creationId xmlns:a16="http://schemas.microsoft.com/office/drawing/2014/main" id="{9248F0AA-1DDA-46E0-AAC6-5D37E8821355}"/>
              </a:ext>
            </a:extLst>
          </p:cNvPr>
          <p:cNvCxnSpPr>
            <a:cxnSpLocks/>
            <a:stCxn id="28" idx="2"/>
            <a:endCxn id="70" idx="1"/>
          </p:cNvCxnSpPr>
          <p:nvPr/>
        </p:nvCxnSpPr>
        <p:spPr>
          <a:xfrm rot="5400000" flipH="1" flipV="1">
            <a:off x="2599303" y="2881275"/>
            <a:ext cx="242878" cy="1011962"/>
          </a:xfrm>
          <a:prstGeom prst="curvedConnector4">
            <a:avLst>
              <a:gd name="adj1" fmla="val -94121"/>
              <a:gd name="adj2" fmla="val 57453"/>
            </a:avLst>
          </a:prstGeom>
          <a:ln>
            <a:tailEnd type="triangle"/>
          </a:ln>
        </p:spPr>
        <p:style>
          <a:lnRef idx="3">
            <a:schemeClr val="accent6"/>
          </a:lnRef>
          <a:fillRef idx="0">
            <a:schemeClr val="accent6"/>
          </a:fillRef>
          <a:effectRef idx="2">
            <a:schemeClr val="accent6"/>
          </a:effectRef>
          <a:fontRef idx="minor">
            <a:schemeClr val="tx1"/>
          </a:fontRef>
        </p:style>
      </p:cxn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3108022"/>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Tree>
    <p:extLst>
      <p:ext uri="{BB962C8B-B14F-4D97-AF65-F5344CB8AC3E}">
        <p14:creationId xmlns:p14="http://schemas.microsoft.com/office/powerpoint/2010/main" val="3956463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464377" y="829906"/>
            <a:ext cx="418704" cy="369332"/>
          </a:xfrm>
          <a:prstGeom prst="rect">
            <a:avLst/>
          </a:prstGeom>
          <a:noFill/>
        </p:spPr>
        <p:txBody>
          <a:bodyPr wrap="none" rtlCol="0">
            <a:spAutoFit/>
          </a:bodyPr>
          <a:lstStyle/>
          <a:p>
            <a:pPr algn="ctr"/>
            <a:r>
              <a:rPr lang="en-US" dirty="0"/>
              <a:t>12</a:t>
            </a:r>
          </a:p>
        </p:txBody>
      </p: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3108022"/>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Tree>
    <p:extLst>
      <p:ext uri="{BB962C8B-B14F-4D97-AF65-F5344CB8AC3E}">
        <p14:creationId xmlns:p14="http://schemas.microsoft.com/office/powerpoint/2010/main" val="3760740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464377" y="829906"/>
            <a:ext cx="418704" cy="369332"/>
          </a:xfrm>
          <a:prstGeom prst="rect">
            <a:avLst/>
          </a:prstGeom>
          <a:noFill/>
        </p:spPr>
        <p:txBody>
          <a:bodyPr wrap="none" rtlCol="0">
            <a:spAutoFit/>
          </a:bodyPr>
          <a:lstStyle/>
          <a:p>
            <a:pPr algn="ctr"/>
            <a:r>
              <a:rPr lang="en-US" dirty="0"/>
              <a:t>12</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63918" y="3139363"/>
            <a:ext cx="301686" cy="369332"/>
          </a:xfrm>
          <a:prstGeom prst="rect">
            <a:avLst/>
          </a:prstGeom>
          <a:noFill/>
        </p:spPr>
        <p:txBody>
          <a:bodyPr wrap="none" rtlCol="0">
            <a:spAutoFit/>
          </a:bodyPr>
          <a:lstStyle/>
          <a:p>
            <a:pPr algn="ctr"/>
            <a:r>
              <a:rPr lang="en-US" dirty="0"/>
              <a:t>0</a:t>
            </a:r>
          </a:p>
        </p:txBody>
      </p:sp>
      <p:cxnSp>
        <p:nvCxnSpPr>
          <p:cNvPr id="4" name="Connector: Elbow 3">
            <a:extLst>
              <a:ext uri="{FF2B5EF4-FFF2-40B4-BE49-F238E27FC236}">
                <a16:creationId xmlns:a16="http://schemas.microsoft.com/office/drawing/2014/main" id="{9248F0AA-1DDA-46E0-AAC6-5D37E8821355}"/>
              </a:ext>
            </a:extLst>
          </p:cNvPr>
          <p:cNvCxnSpPr>
            <a:cxnSpLocks/>
            <a:stCxn id="28" idx="2"/>
            <a:endCxn id="69" idx="1"/>
          </p:cNvCxnSpPr>
          <p:nvPr/>
        </p:nvCxnSpPr>
        <p:spPr>
          <a:xfrm rot="5400000" flipH="1" flipV="1">
            <a:off x="2376670" y="2652652"/>
            <a:ext cx="694134" cy="1017952"/>
          </a:xfrm>
          <a:prstGeom prst="curvedConnector4">
            <a:avLst>
              <a:gd name="adj1" fmla="val -32933"/>
              <a:gd name="adj2" fmla="val 57409"/>
            </a:avLst>
          </a:prstGeom>
          <a:ln>
            <a:tailEnd type="triangle"/>
          </a:ln>
        </p:spPr>
        <p:style>
          <a:lnRef idx="3">
            <a:schemeClr val="accent6"/>
          </a:lnRef>
          <a:fillRef idx="0">
            <a:schemeClr val="accent6"/>
          </a:fillRef>
          <a:effectRef idx="2">
            <a:schemeClr val="accent6"/>
          </a:effectRef>
          <a:fontRef idx="minor">
            <a:schemeClr val="tx1"/>
          </a:fontRef>
        </p:style>
      </p:cxn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3108022"/>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Tree>
    <p:extLst>
      <p:ext uri="{BB962C8B-B14F-4D97-AF65-F5344CB8AC3E}">
        <p14:creationId xmlns:p14="http://schemas.microsoft.com/office/powerpoint/2010/main" val="97852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464377" y="829906"/>
            <a:ext cx="418704" cy="369332"/>
          </a:xfrm>
          <a:prstGeom prst="rect">
            <a:avLst/>
          </a:prstGeom>
          <a:noFill/>
        </p:spPr>
        <p:txBody>
          <a:bodyPr wrap="none" rtlCol="0">
            <a:spAutoFit/>
          </a:bodyPr>
          <a:lstStyle/>
          <a:p>
            <a:pPr algn="ctr"/>
            <a:r>
              <a:rPr lang="en-US" dirty="0"/>
              <a:t>12</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63918" y="3139363"/>
            <a:ext cx="301686" cy="369332"/>
          </a:xfrm>
          <a:prstGeom prst="rect">
            <a:avLst/>
          </a:prstGeom>
          <a:noFill/>
        </p:spPr>
        <p:txBody>
          <a:bodyPr wrap="none" rtlCol="0">
            <a:spAutoFit/>
          </a:bodyPr>
          <a:lstStyle/>
          <a:p>
            <a:pPr algn="ctr"/>
            <a:r>
              <a:rPr lang="en-US" dirty="0"/>
              <a:t>0</a:t>
            </a:r>
          </a:p>
        </p:txBody>
      </p:sp>
      <p:cxnSp>
        <p:nvCxnSpPr>
          <p:cNvPr id="4" name="Connector: Elbow 3">
            <a:extLst>
              <a:ext uri="{FF2B5EF4-FFF2-40B4-BE49-F238E27FC236}">
                <a16:creationId xmlns:a16="http://schemas.microsoft.com/office/drawing/2014/main" id="{9248F0AA-1DDA-46E0-AAC6-5D37E8821355}"/>
              </a:ext>
            </a:extLst>
          </p:cNvPr>
          <p:cNvCxnSpPr>
            <a:cxnSpLocks/>
            <a:stCxn id="28" idx="2"/>
            <a:endCxn id="69" idx="1"/>
          </p:cNvCxnSpPr>
          <p:nvPr/>
        </p:nvCxnSpPr>
        <p:spPr>
          <a:xfrm rot="5400000" flipH="1" flipV="1">
            <a:off x="2376670" y="2652652"/>
            <a:ext cx="694134" cy="1017952"/>
          </a:xfrm>
          <a:prstGeom prst="curvedConnector4">
            <a:avLst>
              <a:gd name="adj1" fmla="val -32933"/>
              <a:gd name="adj2" fmla="val 57409"/>
            </a:avLst>
          </a:prstGeom>
          <a:ln>
            <a:tailEnd type="triangle"/>
          </a:ln>
        </p:spPr>
        <p:style>
          <a:lnRef idx="3">
            <a:schemeClr val="accent6"/>
          </a:lnRef>
          <a:fillRef idx="0">
            <a:schemeClr val="accent6"/>
          </a:fillRef>
          <a:effectRef idx="2">
            <a:schemeClr val="accent6"/>
          </a:effectRef>
          <a:fontRef idx="minor">
            <a:schemeClr val="tx1"/>
          </a:fontRef>
        </p:style>
      </p:cxn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3108022"/>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
        <p:nvSpPr>
          <p:cNvPr id="37" name="Rectangle: Rounded Corners 36">
            <a:extLst>
              <a:ext uri="{FF2B5EF4-FFF2-40B4-BE49-F238E27FC236}">
                <a16:creationId xmlns:a16="http://schemas.microsoft.com/office/drawing/2014/main" id="{73221471-F46E-4FF9-88DA-4DF1227E1D25}"/>
              </a:ext>
            </a:extLst>
          </p:cNvPr>
          <p:cNvSpPr/>
          <p:nvPr/>
        </p:nvSpPr>
        <p:spPr>
          <a:xfrm>
            <a:off x="5078904" y="2636629"/>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12</a:t>
            </a:r>
          </a:p>
        </p:txBody>
      </p:sp>
      <p:cxnSp>
        <p:nvCxnSpPr>
          <p:cNvPr id="38" name="Straight Arrow Connector 37">
            <a:extLst>
              <a:ext uri="{FF2B5EF4-FFF2-40B4-BE49-F238E27FC236}">
                <a16:creationId xmlns:a16="http://schemas.microsoft.com/office/drawing/2014/main" id="{3DD6AFDE-E855-4E12-8C8E-2B27D36BAB0A}"/>
              </a:ext>
            </a:extLst>
          </p:cNvPr>
          <p:cNvCxnSpPr>
            <a:cxnSpLocks/>
          </p:cNvCxnSpPr>
          <p:nvPr/>
        </p:nvCxnSpPr>
        <p:spPr>
          <a:xfrm flipV="1">
            <a:off x="4771261" y="2742010"/>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80328B9D-02A1-44A6-8198-773D5948FA65}"/>
              </a:ext>
            </a:extLst>
          </p:cNvPr>
          <p:cNvCxnSpPr>
            <a:cxnSpLocks/>
          </p:cNvCxnSpPr>
          <p:nvPr/>
        </p:nvCxnSpPr>
        <p:spPr>
          <a:xfrm flipH="1">
            <a:off x="4771261" y="2853822"/>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42860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522886" y="829906"/>
            <a:ext cx="301685" cy="369332"/>
          </a:xfrm>
          <a:prstGeom prst="rect">
            <a:avLst/>
          </a:prstGeom>
          <a:noFill/>
        </p:spPr>
        <p:txBody>
          <a:bodyPr wrap="none" rtlCol="0">
            <a:spAutoFit/>
          </a:bodyPr>
          <a:lstStyle/>
          <a:p>
            <a:pPr algn="ctr"/>
            <a:r>
              <a:rPr lang="en-US" dirty="0"/>
              <a:t>7</a:t>
            </a:r>
          </a:p>
        </p:txBody>
      </p: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3108022"/>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
        <p:nvSpPr>
          <p:cNvPr id="37" name="Rectangle: Rounded Corners 36">
            <a:extLst>
              <a:ext uri="{FF2B5EF4-FFF2-40B4-BE49-F238E27FC236}">
                <a16:creationId xmlns:a16="http://schemas.microsoft.com/office/drawing/2014/main" id="{73221471-F46E-4FF9-88DA-4DF1227E1D25}"/>
              </a:ext>
            </a:extLst>
          </p:cNvPr>
          <p:cNvSpPr/>
          <p:nvPr/>
        </p:nvSpPr>
        <p:spPr>
          <a:xfrm>
            <a:off x="5078904" y="2636629"/>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12</a:t>
            </a:r>
          </a:p>
        </p:txBody>
      </p:sp>
      <p:cxnSp>
        <p:nvCxnSpPr>
          <p:cNvPr id="38" name="Straight Arrow Connector 37">
            <a:extLst>
              <a:ext uri="{FF2B5EF4-FFF2-40B4-BE49-F238E27FC236}">
                <a16:creationId xmlns:a16="http://schemas.microsoft.com/office/drawing/2014/main" id="{3DD6AFDE-E855-4E12-8C8E-2B27D36BAB0A}"/>
              </a:ext>
            </a:extLst>
          </p:cNvPr>
          <p:cNvCxnSpPr>
            <a:cxnSpLocks/>
          </p:cNvCxnSpPr>
          <p:nvPr/>
        </p:nvCxnSpPr>
        <p:spPr>
          <a:xfrm flipV="1">
            <a:off x="4771261" y="2742010"/>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80328B9D-02A1-44A6-8198-773D5948FA65}"/>
              </a:ext>
            </a:extLst>
          </p:cNvPr>
          <p:cNvCxnSpPr>
            <a:cxnSpLocks/>
          </p:cNvCxnSpPr>
          <p:nvPr/>
        </p:nvCxnSpPr>
        <p:spPr>
          <a:xfrm flipH="1">
            <a:off x="4771261" y="2853822"/>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7F8E47AF-603C-4B2D-BA32-10E5DBAB98A4}"/>
              </a:ext>
            </a:extLst>
          </p:cNvPr>
          <p:cNvSpPr txBox="1"/>
          <p:nvPr/>
        </p:nvSpPr>
        <p:spPr>
          <a:xfrm>
            <a:off x="1192987" y="548681"/>
            <a:ext cx="961482" cy="369332"/>
          </a:xfrm>
          <a:prstGeom prst="rect">
            <a:avLst/>
          </a:prstGeom>
          <a:noFill/>
        </p:spPr>
        <p:txBody>
          <a:bodyPr wrap="none" rtlCol="0">
            <a:spAutoFit/>
          </a:bodyPr>
          <a:lstStyle/>
          <a:p>
            <a:r>
              <a:rPr lang="en-US" dirty="0"/>
              <a:t>Retrieve</a:t>
            </a:r>
          </a:p>
        </p:txBody>
      </p:sp>
    </p:spTree>
    <p:extLst>
      <p:ext uri="{BB962C8B-B14F-4D97-AF65-F5344CB8AC3E}">
        <p14:creationId xmlns:p14="http://schemas.microsoft.com/office/powerpoint/2010/main" val="312901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3FF8E-E728-4651-A003-9856AA7A2891}"/>
              </a:ext>
            </a:extLst>
          </p:cNvPr>
          <p:cNvSpPr txBox="1"/>
          <p:nvPr/>
        </p:nvSpPr>
        <p:spPr>
          <a:xfrm>
            <a:off x="914400" y="914400"/>
            <a:ext cx="5266698" cy="3293209"/>
          </a:xfrm>
          <a:prstGeom prst="rect">
            <a:avLst/>
          </a:prstGeom>
          <a:noFill/>
        </p:spPr>
        <p:txBody>
          <a:bodyPr wrap="none" rtlCol="0">
            <a:spAutoFit/>
          </a:bodyPr>
          <a:lstStyle/>
          <a:p>
            <a:pPr>
              <a:spcAft>
                <a:spcPts val="1200"/>
              </a:spcAft>
            </a:pPr>
            <a:r>
              <a:rPr lang="en-US" sz="4000" dirty="0">
                <a:latin typeface="+mj-lt"/>
              </a:rPr>
              <a:t>The ideal data structure:</a:t>
            </a:r>
          </a:p>
          <a:p>
            <a:pPr marL="571500" indent="-571500">
              <a:spcAft>
                <a:spcPts val="1200"/>
              </a:spcAft>
              <a:buFont typeface="Arial" panose="020B0604020202020204" pitchFamily="34" charset="0"/>
              <a:buChar char="•"/>
            </a:pPr>
            <a:endParaRPr lang="en-US" sz="3200" dirty="0">
              <a:latin typeface="+mj-lt"/>
            </a:endParaRPr>
          </a:p>
          <a:p>
            <a:pPr marL="571500" indent="-571500">
              <a:spcAft>
                <a:spcPts val="1200"/>
              </a:spcAft>
              <a:buFont typeface="Arial" panose="020B0604020202020204" pitchFamily="34" charset="0"/>
              <a:buChar char="•"/>
            </a:pPr>
            <a:r>
              <a:rPr lang="en-US" sz="3200" dirty="0">
                <a:latin typeface="+mj-lt"/>
              </a:rPr>
              <a:t>Constant time insertion</a:t>
            </a:r>
          </a:p>
          <a:p>
            <a:pPr marL="571500" indent="-571500">
              <a:spcAft>
                <a:spcPts val="1200"/>
              </a:spcAft>
              <a:buFont typeface="Arial" panose="020B0604020202020204" pitchFamily="34" charset="0"/>
              <a:buChar char="•"/>
            </a:pPr>
            <a:endParaRPr lang="en-US" sz="3200" dirty="0">
              <a:latin typeface="+mj-lt"/>
            </a:endParaRPr>
          </a:p>
          <a:p>
            <a:pPr marL="571500" indent="-571500">
              <a:spcAft>
                <a:spcPts val="1200"/>
              </a:spcAft>
              <a:buFont typeface="Arial" panose="020B0604020202020204" pitchFamily="34" charset="0"/>
              <a:buChar char="•"/>
            </a:pPr>
            <a:r>
              <a:rPr lang="en-US" sz="3200" dirty="0">
                <a:latin typeface="+mj-lt"/>
              </a:rPr>
              <a:t>Constant time retrieval</a:t>
            </a:r>
          </a:p>
        </p:txBody>
      </p:sp>
    </p:spTree>
    <p:extLst>
      <p:ext uri="{BB962C8B-B14F-4D97-AF65-F5344CB8AC3E}">
        <p14:creationId xmlns:p14="http://schemas.microsoft.com/office/powerpoint/2010/main" val="1188448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522886" y="829906"/>
            <a:ext cx="301685" cy="369332"/>
          </a:xfrm>
          <a:prstGeom prst="rect">
            <a:avLst/>
          </a:prstGeom>
          <a:noFill/>
        </p:spPr>
        <p:txBody>
          <a:bodyPr wrap="none" rtlCol="0">
            <a:spAutoFit/>
          </a:bodyPr>
          <a:lstStyle/>
          <a:p>
            <a:pPr algn="ctr"/>
            <a:r>
              <a:rPr lang="en-US" dirty="0"/>
              <a:t>7</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63918" y="3139363"/>
            <a:ext cx="301686" cy="369332"/>
          </a:xfrm>
          <a:prstGeom prst="rect">
            <a:avLst/>
          </a:prstGeom>
          <a:noFill/>
        </p:spPr>
        <p:txBody>
          <a:bodyPr wrap="none" rtlCol="0">
            <a:spAutoFit/>
          </a:bodyPr>
          <a:lstStyle/>
          <a:p>
            <a:pPr algn="ctr"/>
            <a:r>
              <a:rPr lang="en-US" dirty="0"/>
              <a:t>3</a:t>
            </a:r>
          </a:p>
        </p:txBody>
      </p:sp>
      <p:cxnSp>
        <p:nvCxnSpPr>
          <p:cNvPr id="4" name="Connector: Elbow 3">
            <a:extLst>
              <a:ext uri="{FF2B5EF4-FFF2-40B4-BE49-F238E27FC236}">
                <a16:creationId xmlns:a16="http://schemas.microsoft.com/office/drawing/2014/main" id="{9248F0AA-1DDA-46E0-AAC6-5D37E8821355}"/>
              </a:ext>
            </a:extLst>
          </p:cNvPr>
          <p:cNvCxnSpPr>
            <a:cxnSpLocks/>
            <a:stCxn id="28" idx="2"/>
            <a:endCxn id="72" idx="1"/>
          </p:cNvCxnSpPr>
          <p:nvPr/>
        </p:nvCxnSpPr>
        <p:spPr>
          <a:xfrm rot="16200000" flipH="1">
            <a:off x="2384935" y="3338521"/>
            <a:ext cx="659634" cy="99998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3108022"/>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
        <p:nvSpPr>
          <p:cNvPr id="37" name="Rectangle: Rounded Corners 36">
            <a:extLst>
              <a:ext uri="{FF2B5EF4-FFF2-40B4-BE49-F238E27FC236}">
                <a16:creationId xmlns:a16="http://schemas.microsoft.com/office/drawing/2014/main" id="{73221471-F46E-4FF9-88DA-4DF1227E1D25}"/>
              </a:ext>
            </a:extLst>
          </p:cNvPr>
          <p:cNvSpPr/>
          <p:nvPr/>
        </p:nvSpPr>
        <p:spPr>
          <a:xfrm>
            <a:off x="5078904" y="2636629"/>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12</a:t>
            </a:r>
          </a:p>
        </p:txBody>
      </p:sp>
      <p:cxnSp>
        <p:nvCxnSpPr>
          <p:cNvPr id="38" name="Straight Arrow Connector 37">
            <a:extLst>
              <a:ext uri="{FF2B5EF4-FFF2-40B4-BE49-F238E27FC236}">
                <a16:creationId xmlns:a16="http://schemas.microsoft.com/office/drawing/2014/main" id="{3DD6AFDE-E855-4E12-8C8E-2B27D36BAB0A}"/>
              </a:ext>
            </a:extLst>
          </p:cNvPr>
          <p:cNvCxnSpPr>
            <a:cxnSpLocks/>
          </p:cNvCxnSpPr>
          <p:nvPr/>
        </p:nvCxnSpPr>
        <p:spPr>
          <a:xfrm flipV="1">
            <a:off x="4771261" y="2742010"/>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80328B9D-02A1-44A6-8198-773D5948FA65}"/>
              </a:ext>
            </a:extLst>
          </p:cNvPr>
          <p:cNvCxnSpPr>
            <a:cxnSpLocks/>
          </p:cNvCxnSpPr>
          <p:nvPr/>
        </p:nvCxnSpPr>
        <p:spPr>
          <a:xfrm flipH="1">
            <a:off x="4771261" y="2853822"/>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7F8E47AF-603C-4B2D-BA32-10E5DBAB98A4}"/>
              </a:ext>
            </a:extLst>
          </p:cNvPr>
          <p:cNvSpPr txBox="1"/>
          <p:nvPr/>
        </p:nvSpPr>
        <p:spPr>
          <a:xfrm>
            <a:off x="1192987" y="548681"/>
            <a:ext cx="961482" cy="369332"/>
          </a:xfrm>
          <a:prstGeom prst="rect">
            <a:avLst/>
          </a:prstGeom>
          <a:noFill/>
        </p:spPr>
        <p:txBody>
          <a:bodyPr wrap="none" rtlCol="0">
            <a:spAutoFit/>
          </a:bodyPr>
          <a:lstStyle/>
          <a:p>
            <a:r>
              <a:rPr lang="en-US" dirty="0"/>
              <a:t>Retrieve</a:t>
            </a:r>
          </a:p>
        </p:txBody>
      </p:sp>
    </p:spTree>
    <p:extLst>
      <p:ext uri="{BB962C8B-B14F-4D97-AF65-F5344CB8AC3E}">
        <p14:creationId xmlns:p14="http://schemas.microsoft.com/office/powerpoint/2010/main" val="2402180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522886" y="829906"/>
            <a:ext cx="301685" cy="369332"/>
          </a:xfrm>
          <a:prstGeom prst="rect">
            <a:avLst/>
          </a:prstGeom>
          <a:noFill/>
        </p:spPr>
        <p:txBody>
          <a:bodyPr wrap="none" rtlCol="0">
            <a:spAutoFit/>
          </a:bodyPr>
          <a:lstStyle/>
          <a:p>
            <a:pPr algn="ctr"/>
            <a:r>
              <a:rPr lang="en-US" dirty="0"/>
              <a:t>7</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63918" y="3139363"/>
            <a:ext cx="301686" cy="369332"/>
          </a:xfrm>
          <a:prstGeom prst="rect">
            <a:avLst/>
          </a:prstGeom>
          <a:noFill/>
        </p:spPr>
        <p:txBody>
          <a:bodyPr wrap="none" rtlCol="0">
            <a:spAutoFit/>
          </a:bodyPr>
          <a:lstStyle/>
          <a:p>
            <a:pPr algn="ctr"/>
            <a:r>
              <a:rPr lang="en-US" dirty="0"/>
              <a:t>3</a:t>
            </a:r>
          </a:p>
        </p:txBody>
      </p:sp>
      <p:cxnSp>
        <p:nvCxnSpPr>
          <p:cNvPr id="4" name="Connector: Elbow 3">
            <a:extLst>
              <a:ext uri="{FF2B5EF4-FFF2-40B4-BE49-F238E27FC236}">
                <a16:creationId xmlns:a16="http://schemas.microsoft.com/office/drawing/2014/main" id="{9248F0AA-1DDA-46E0-AAC6-5D37E8821355}"/>
              </a:ext>
            </a:extLst>
          </p:cNvPr>
          <p:cNvCxnSpPr>
            <a:cxnSpLocks/>
            <a:stCxn id="28" idx="2"/>
            <a:endCxn id="72" idx="1"/>
          </p:cNvCxnSpPr>
          <p:nvPr/>
        </p:nvCxnSpPr>
        <p:spPr>
          <a:xfrm rot="16200000" flipH="1">
            <a:off x="2384935" y="3338521"/>
            <a:ext cx="659634" cy="99998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3108022"/>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
        <p:nvSpPr>
          <p:cNvPr id="37" name="Rectangle: Rounded Corners 36">
            <a:extLst>
              <a:ext uri="{FF2B5EF4-FFF2-40B4-BE49-F238E27FC236}">
                <a16:creationId xmlns:a16="http://schemas.microsoft.com/office/drawing/2014/main" id="{73221471-F46E-4FF9-88DA-4DF1227E1D25}"/>
              </a:ext>
            </a:extLst>
          </p:cNvPr>
          <p:cNvSpPr/>
          <p:nvPr/>
        </p:nvSpPr>
        <p:spPr>
          <a:xfrm>
            <a:off x="5078904" y="2636629"/>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12</a:t>
            </a:r>
          </a:p>
        </p:txBody>
      </p:sp>
      <p:cxnSp>
        <p:nvCxnSpPr>
          <p:cNvPr id="38" name="Straight Arrow Connector 37">
            <a:extLst>
              <a:ext uri="{FF2B5EF4-FFF2-40B4-BE49-F238E27FC236}">
                <a16:creationId xmlns:a16="http://schemas.microsoft.com/office/drawing/2014/main" id="{3DD6AFDE-E855-4E12-8C8E-2B27D36BAB0A}"/>
              </a:ext>
            </a:extLst>
          </p:cNvPr>
          <p:cNvCxnSpPr>
            <a:cxnSpLocks/>
          </p:cNvCxnSpPr>
          <p:nvPr/>
        </p:nvCxnSpPr>
        <p:spPr>
          <a:xfrm flipV="1">
            <a:off x="4771261" y="2742010"/>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80328B9D-02A1-44A6-8198-773D5948FA65}"/>
              </a:ext>
            </a:extLst>
          </p:cNvPr>
          <p:cNvCxnSpPr>
            <a:cxnSpLocks/>
          </p:cNvCxnSpPr>
          <p:nvPr/>
        </p:nvCxnSpPr>
        <p:spPr>
          <a:xfrm flipH="1">
            <a:off x="4771261" y="2853822"/>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7F8E47AF-603C-4B2D-BA32-10E5DBAB98A4}"/>
              </a:ext>
            </a:extLst>
          </p:cNvPr>
          <p:cNvSpPr txBox="1"/>
          <p:nvPr/>
        </p:nvSpPr>
        <p:spPr>
          <a:xfrm>
            <a:off x="1192987" y="548681"/>
            <a:ext cx="961482" cy="369332"/>
          </a:xfrm>
          <a:prstGeom prst="rect">
            <a:avLst/>
          </a:prstGeom>
          <a:noFill/>
        </p:spPr>
        <p:txBody>
          <a:bodyPr wrap="none" rtlCol="0">
            <a:spAutoFit/>
          </a:bodyPr>
          <a:lstStyle/>
          <a:p>
            <a:r>
              <a:rPr lang="en-US" dirty="0"/>
              <a:t>Retrieve</a:t>
            </a:r>
          </a:p>
        </p:txBody>
      </p:sp>
    </p:spTree>
    <p:extLst>
      <p:ext uri="{BB962C8B-B14F-4D97-AF65-F5344CB8AC3E}">
        <p14:creationId xmlns:p14="http://schemas.microsoft.com/office/powerpoint/2010/main" val="2475481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464377" y="829906"/>
            <a:ext cx="418704" cy="369332"/>
          </a:xfrm>
          <a:prstGeom prst="rect">
            <a:avLst/>
          </a:prstGeom>
          <a:noFill/>
        </p:spPr>
        <p:txBody>
          <a:bodyPr wrap="none" rtlCol="0">
            <a:spAutoFit/>
          </a:bodyPr>
          <a:lstStyle/>
          <a:p>
            <a:pPr algn="ctr"/>
            <a:r>
              <a:rPr lang="en-US" dirty="0"/>
              <a:t>12</a:t>
            </a:r>
          </a:p>
        </p:txBody>
      </p: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3108022"/>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
        <p:nvSpPr>
          <p:cNvPr id="37" name="Rectangle: Rounded Corners 36">
            <a:extLst>
              <a:ext uri="{FF2B5EF4-FFF2-40B4-BE49-F238E27FC236}">
                <a16:creationId xmlns:a16="http://schemas.microsoft.com/office/drawing/2014/main" id="{73221471-F46E-4FF9-88DA-4DF1227E1D25}"/>
              </a:ext>
            </a:extLst>
          </p:cNvPr>
          <p:cNvSpPr/>
          <p:nvPr/>
        </p:nvSpPr>
        <p:spPr>
          <a:xfrm>
            <a:off x="5078904" y="2636629"/>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12</a:t>
            </a:r>
          </a:p>
        </p:txBody>
      </p:sp>
      <p:cxnSp>
        <p:nvCxnSpPr>
          <p:cNvPr id="38" name="Straight Arrow Connector 37">
            <a:extLst>
              <a:ext uri="{FF2B5EF4-FFF2-40B4-BE49-F238E27FC236}">
                <a16:creationId xmlns:a16="http://schemas.microsoft.com/office/drawing/2014/main" id="{3DD6AFDE-E855-4E12-8C8E-2B27D36BAB0A}"/>
              </a:ext>
            </a:extLst>
          </p:cNvPr>
          <p:cNvCxnSpPr>
            <a:cxnSpLocks/>
          </p:cNvCxnSpPr>
          <p:nvPr/>
        </p:nvCxnSpPr>
        <p:spPr>
          <a:xfrm flipV="1">
            <a:off x="4771261" y="2742010"/>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80328B9D-02A1-44A6-8198-773D5948FA65}"/>
              </a:ext>
            </a:extLst>
          </p:cNvPr>
          <p:cNvCxnSpPr>
            <a:cxnSpLocks/>
          </p:cNvCxnSpPr>
          <p:nvPr/>
        </p:nvCxnSpPr>
        <p:spPr>
          <a:xfrm flipH="1">
            <a:off x="4771261" y="2853822"/>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7F8E47AF-603C-4B2D-BA32-10E5DBAB98A4}"/>
              </a:ext>
            </a:extLst>
          </p:cNvPr>
          <p:cNvSpPr txBox="1"/>
          <p:nvPr/>
        </p:nvSpPr>
        <p:spPr>
          <a:xfrm>
            <a:off x="1192987" y="548681"/>
            <a:ext cx="961482" cy="369332"/>
          </a:xfrm>
          <a:prstGeom prst="rect">
            <a:avLst/>
          </a:prstGeom>
          <a:noFill/>
        </p:spPr>
        <p:txBody>
          <a:bodyPr wrap="none" rtlCol="0">
            <a:spAutoFit/>
          </a:bodyPr>
          <a:lstStyle/>
          <a:p>
            <a:r>
              <a:rPr lang="en-US" dirty="0"/>
              <a:t>Retrieve</a:t>
            </a:r>
          </a:p>
        </p:txBody>
      </p:sp>
    </p:spTree>
    <p:extLst>
      <p:ext uri="{BB962C8B-B14F-4D97-AF65-F5344CB8AC3E}">
        <p14:creationId xmlns:p14="http://schemas.microsoft.com/office/powerpoint/2010/main" val="3691988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464377" y="829906"/>
            <a:ext cx="418704" cy="369332"/>
          </a:xfrm>
          <a:prstGeom prst="rect">
            <a:avLst/>
          </a:prstGeom>
          <a:noFill/>
        </p:spPr>
        <p:txBody>
          <a:bodyPr wrap="none" rtlCol="0">
            <a:spAutoFit/>
          </a:bodyPr>
          <a:lstStyle/>
          <a:p>
            <a:pPr algn="ctr"/>
            <a:r>
              <a:rPr lang="en-US" dirty="0"/>
              <a:t>12</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63918" y="3139363"/>
            <a:ext cx="301686" cy="369332"/>
          </a:xfrm>
          <a:prstGeom prst="rect">
            <a:avLst/>
          </a:prstGeom>
          <a:noFill/>
        </p:spPr>
        <p:txBody>
          <a:bodyPr wrap="none" rtlCol="0">
            <a:spAutoFit/>
          </a:bodyPr>
          <a:lstStyle/>
          <a:p>
            <a:pPr algn="ctr"/>
            <a:r>
              <a:rPr lang="en-US" dirty="0"/>
              <a:t>0</a:t>
            </a:r>
          </a:p>
        </p:txBody>
      </p:sp>
      <p:cxnSp>
        <p:nvCxnSpPr>
          <p:cNvPr id="4" name="Connector: Elbow 3">
            <a:extLst>
              <a:ext uri="{FF2B5EF4-FFF2-40B4-BE49-F238E27FC236}">
                <a16:creationId xmlns:a16="http://schemas.microsoft.com/office/drawing/2014/main" id="{9248F0AA-1DDA-46E0-AAC6-5D37E8821355}"/>
              </a:ext>
            </a:extLst>
          </p:cNvPr>
          <p:cNvCxnSpPr>
            <a:cxnSpLocks/>
            <a:stCxn id="28" idx="2"/>
            <a:endCxn id="69" idx="1"/>
          </p:cNvCxnSpPr>
          <p:nvPr/>
        </p:nvCxnSpPr>
        <p:spPr>
          <a:xfrm rot="5400000" flipH="1" flipV="1">
            <a:off x="2376670" y="2652652"/>
            <a:ext cx="694134" cy="1017952"/>
          </a:xfrm>
          <a:prstGeom prst="curvedConnector4">
            <a:avLst>
              <a:gd name="adj1" fmla="val -32933"/>
              <a:gd name="adj2" fmla="val 57409"/>
            </a:avLst>
          </a:prstGeom>
          <a:ln>
            <a:tailEnd type="triangle"/>
          </a:ln>
        </p:spPr>
        <p:style>
          <a:lnRef idx="3">
            <a:schemeClr val="accent6"/>
          </a:lnRef>
          <a:fillRef idx="0">
            <a:schemeClr val="accent6"/>
          </a:fillRef>
          <a:effectRef idx="2">
            <a:schemeClr val="accent6"/>
          </a:effectRef>
          <a:fontRef idx="minor">
            <a:schemeClr val="tx1"/>
          </a:fontRef>
        </p:style>
      </p:cxn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3108022"/>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
        <p:nvSpPr>
          <p:cNvPr id="37" name="Rectangle: Rounded Corners 36">
            <a:extLst>
              <a:ext uri="{FF2B5EF4-FFF2-40B4-BE49-F238E27FC236}">
                <a16:creationId xmlns:a16="http://schemas.microsoft.com/office/drawing/2014/main" id="{73221471-F46E-4FF9-88DA-4DF1227E1D25}"/>
              </a:ext>
            </a:extLst>
          </p:cNvPr>
          <p:cNvSpPr/>
          <p:nvPr/>
        </p:nvSpPr>
        <p:spPr>
          <a:xfrm>
            <a:off x="5078904" y="2636629"/>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12</a:t>
            </a:r>
          </a:p>
        </p:txBody>
      </p:sp>
      <p:cxnSp>
        <p:nvCxnSpPr>
          <p:cNvPr id="38" name="Straight Arrow Connector 37">
            <a:extLst>
              <a:ext uri="{FF2B5EF4-FFF2-40B4-BE49-F238E27FC236}">
                <a16:creationId xmlns:a16="http://schemas.microsoft.com/office/drawing/2014/main" id="{3DD6AFDE-E855-4E12-8C8E-2B27D36BAB0A}"/>
              </a:ext>
            </a:extLst>
          </p:cNvPr>
          <p:cNvCxnSpPr>
            <a:cxnSpLocks/>
          </p:cNvCxnSpPr>
          <p:nvPr/>
        </p:nvCxnSpPr>
        <p:spPr>
          <a:xfrm flipV="1">
            <a:off x="4771261" y="2742010"/>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80328B9D-02A1-44A6-8198-773D5948FA65}"/>
              </a:ext>
            </a:extLst>
          </p:cNvPr>
          <p:cNvCxnSpPr>
            <a:cxnSpLocks/>
          </p:cNvCxnSpPr>
          <p:nvPr/>
        </p:nvCxnSpPr>
        <p:spPr>
          <a:xfrm flipH="1">
            <a:off x="4771261" y="2853822"/>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7F8E47AF-603C-4B2D-BA32-10E5DBAB98A4}"/>
              </a:ext>
            </a:extLst>
          </p:cNvPr>
          <p:cNvSpPr txBox="1"/>
          <p:nvPr/>
        </p:nvSpPr>
        <p:spPr>
          <a:xfrm>
            <a:off x="1192987" y="548681"/>
            <a:ext cx="961482" cy="369332"/>
          </a:xfrm>
          <a:prstGeom prst="rect">
            <a:avLst/>
          </a:prstGeom>
          <a:noFill/>
        </p:spPr>
        <p:txBody>
          <a:bodyPr wrap="none" rtlCol="0">
            <a:spAutoFit/>
          </a:bodyPr>
          <a:lstStyle/>
          <a:p>
            <a:r>
              <a:rPr lang="en-US" dirty="0"/>
              <a:t>Retrieve</a:t>
            </a:r>
          </a:p>
        </p:txBody>
      </p:sp>
    </p:spTree>
    <p:extLst>
      <p:ext uri="{BB962C8B-B14F-4D97-AF65-F5344CB8AC3E}">
        <p14:creationId xmlns:p14="http://schemas.microsoft.com/office/powerpoint/2010/main" val="1998874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a:effectLst>
            <a:glow rad="228600">
              <a:schemeClr val="accent6">
                <a:satMod val="175000"/>
                <a:alpha val="40000"/>
              </a:schemeClr>
            </a:glow>
          </a:effectLst>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464377" y="829906"/>
            <a:ext cx="418704" cy="369332"/>
          </a:xfrm>
          <a:prstGeom prst="rect">
            <a:avLst/>
          </a:prstGeom>
          <a:noFill/>
        </p:spPr>
        <p:txBody>
          <a:bodyPr wrap="none" rtlCol="0">
            <a:spAutoFit/>
          </a:bodyPr>
          <a:lstStyle/>
          <a:p>
            <a:pPr algn="ctr"/>
            <a:r>
              <a:rPr lang="en-US" dirty="0"/>
              <a:t>12</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63918" y="3139363"/>
            <a:ext cx="301686" cy="369332"/>
          </a:xfrm>
          <a:prstGeom prst="rect">
            <a:avLst/>
          </a:prstGeom>
          <a:noFill/>
        </p:spPr>
        <p:txBody>
          <a:bodyPr wrap="none" rtlCol="0">
            <a:spAutoFit/>
          </a:bodyPr>
          <a:lstStyle/>
          <a:p>
            <a:pPr algn="ctr"/>
            <a:r>
              <a:rPr lang="en-US" dirty="0"/>
              <a:t>0</a:t>
            </a:r>
          </a:p>
        </p:txBody>
      </p:sp>
      <p:cxnSp>
        <p:nvCxnSpPr>
          <p:cNvPr id="4" name="Connector: Elbow 3">
            <a:extLst>
              <a:ext uri="{FF2B5EF4-FFF2-40B4-BE49-F238E27FC236}">
                <a16:creationId xmlns:a16="http://schemas.microsoft.com/office/drawing/2014/main" id="{9248F0AA-1DDA-46E0-AAC6-5D37E8821355}"/>
              </a:ext>
            </a:extLst>
          </p:cNvPr>
          <p:cNvCxnSpPr>
            <a:cxnSpLocks/>
            <a:stCxn id="28" idx="2"/>
            <a:endCxn id="69" idx="1"/>
          </p:cNvCxnSpPr>
          <p:nvPr/>
        </p:nvCxnSpPr>
        <p:spPr>
          <a:xfrm rot="5400000" flipH="1" flipV="1">
            <a:off x="2376670" y="2652652"/>
            <a:ext cx="694134" cy="1017952"/>
          </a:xfrm>
          <a:prstGeom prst="curvedConnector4">
            <a:avLst>
              <a:gd name="adj1" fmla="val -32933"/>
              <a:gd name="adj2" fmla="val 57409"/>
            </a:avLst>
          </a:prstGeom>
          <a:ln>
            <a:tailEnd type="triangle"/>
          </a:ln>
        </p:spPr>
        <p:style>
          <a:lnRef idx="3">
            <a:schemeClr val="accent6"/>
          </a:lnRef>
          <a:fillRef idx="0">
            <a:schemeClr val="accent6"/>
          </a:fillRef>
          <a:effectRef idx="2">
            <a:schemeClr val="accent6"/>
          </a:effectRef>
          <a:fontRef idx="minor">
            <a:schemeClr val="tx1"/>
          </a:fontRef>
        </p:style>
      </p:cxn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3108022"/>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
        <p:nvSpPr>
          <p:cNvPr id="37" name="Rectangle: Rounded Corners 36">
            <a:extLst>
              <a:ext uri="{FF2B5EF4-FFF2-40B4-BE49-F238E27FC236}">
                <a16:creationId xmlns:a16="http://schemas.microsoft.com/office/drawing/2014/main" id="{73221471-F46E-4FF9-88DA-4DF1227E1D25}"/>
              </a:ext>
            </a:extLst>
          </p:cNvPr>
          <p:cNvSpPr/>
          <p:nvPr/>
        </p:nvSpPr>
        <p:spPr>
          <a:xfrm>
            <a:off x="5078904" y="2636629"/>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12</a:t>
            </a:r>
          </a:p>
        </p:txBody>
      </p:sp>
      <p:cxnSp>
        <p:nvCxnSpPr>
          <p:cNvPr id="38" name="Straight Arrow Connector 37">
            <a:extLst>
              <a:ext uri="{FF2B5EF4-FFF2-40B4-BE49-F238E27FC236}">
                <a16:creationId xmlns:a16="http://schemas.microsoft.com/office/drawing/2014/main" id="{3DD6AFDE-E855-4E12-8C8E-2B27D36BAB0A}"/>
              </a:ext>
            </a:extLst>
          </p:cNvPr>
          <p:cNvCxnSpPr>
            <a:cxnSpLocks/>
          </p:cNvCxnSpPr>
          <p:nvPr/>
        </p:nvCxnSpPr>
        <p:spPr>
          <a:xfrm flipV="1">
            <a:off x="4771261" y="2742010"/>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80328B9D-02A1-44A6-8198-773D5948FA65}"/>
              </a:ext>
            </a:extLst>
          </p:cNvPr>
          <p:cNvCxnSpPr>
            <a:cxnSpLocks/>
          </p:cNvCxnSpPr>
          <p:nvPr/>
        </p:nvCxnSpPr>
        <p:spPr>
          <a:xfrm flipH="1">
            <a:off x="4771261" y="2853822"/>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7F8E47AF-603C-4B2D-BA32-10E5DBAB98A4}"/>
              </a:ext>
            </a:extLst>
          </p:cNvPr>
          <p:cNvSpPr txBox="1"/>
          <p:nvPr/>
        </p:nvSpPr>
        <p:spPr>
          <a:xfrm>
            <a:off x="1192987" y="548681"/>
            <a:ext cx="961482" cy="369332"/>
          </a:xfrm>
          <a:prstGeom prst="rect">
            <a:avLst/>
          </a:prstGeom>
          <a:noFill/>
        </p:spPr>
        <p:txBody>
          <a:bodyPr wrap="none" rtlCol="0">
            <a:spAutoFit/>
          </a:bodyPr>
          <a:lstStyle/>
          <a:p>
            <a:r>
              <a:rPr lang="en-US" dirty="0"/>
              <a:t>Retrieve</a:t>
            </a:r>
          </a:p>
        </p:txBody>
      </p:sp>
    </p:spTree>
    <p:extLst>
      <p:ext uri="{BB962C8B-B14F-4D97-AF65-F5344CB8AC3E}">
        <p14:creationId xmlns:p14="http://schemas.microsoft.com/office/powerpoint/2010/main" val="1969961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464377" y="829906"/>
            <a:ext cx="418704" cy="369332"/>
          </a:xfrm>
          <a:prstGeom prst="rect">
            <a:avLst/>
          </a:prstGeom>
          <a:noFill/>
        </p:spPr>
        <p:txBody>
          <a:bodyPr wrap="none" rtlCol="0">
            <a:spAutoFit/>
          </a:bodyPr>
          <a:lstStyle/>
          <a:p>
            <a:pPr algn="ctr"/>
            <a:r>
              <a:rPr lang="en-US" dirty="0"/>
              <a:t>12</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63918" y="3139363"/>
            <a:ext cx="301686" cy="369332"/>
          </a:xfrm>
          <a:prstGeom prst="rect">
            <a:avLst/>
          </a:prstGeom>
          <a:noFill/>
        </p:spPr>
        <p:txBody>
          <a:bodyPr wrap="none" rtlCol="0">
            <a:spAutoFit/>
          </a:bodyPr>
          <a:lstStyle/>
          <a:p>
            <a:pPr algn="ctr"/>
            <a:r>
              <a:rPr lang="en-US" dirty="0"/>
              <a:t>0</a:t>
            </a:r>
          </a:p>
        </p:txBody>
      </p:sp>
      <p:cxnSp>
        <p:nvCxnSpPr>
          <p:cNvPr id="4" name="Connector: Elbow 3">
            <a:extLst>
              <a:ext uri="{FF2B5EF4-FFF2-40B4-BE49-F238E27FC236}">
                <a16:creationId xmlns:a16="http://schemas.microsoft.com/office/drawing/2014/main" id="{9248F0AA-1DDA-46E0-AAC6-5D37E8821355}"/>
              </a:ext>
            </a:extLst>
          </p:cNvPr>
          <p:cNvCxnSpPr>
            <a:cxnSpLocks/>
            <a:stCxn id="28" idx="2"/>
            <a:endCxn id="69" idx="1"/>
          </p:cNvCxnSpPr>
          <p:nvPr/>
        </p:nvCxnSpPr>
        <p:spPr>
          <a:xfrm rot="5400000" flipH="1" flipV="1">
            <a:off x="2376670" y="2652652"/>
            <a:ext cx="694134" cy="1017952"/>
          </a:xfrm>
          <a:prstGeom prst="curvedConnector4">
            <a:avLst>
              <a:gd name="adj1" fmla="val -32933"/>
              <a:gd name="adj2" fmla="val 57409"/>
            </a:avLst>
          </a:prstGeom>
          <a:ln>
            <a:tailEnd type="triangle"/>
          </a:ln>
        </p:spPr>
        <p:style>
          <a:lnRef idx="3">
            <a:schemeClr val="accent6"/>
          </a:lnRef>
          <a:fillRef idx="0">
            <a:schemeClr val="accent6"/>
          </a:fillRef>
          <a:effectRef idx="2">
            <a:schemeClr val="accent6"/>
          </a:effectRef>
          <a:fontRef idx="minor">
            <a:schemeClr val="tx1"/>
          </a:fontRef>
        </p:style>
      </p:cxn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3108022"/>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
        <p:nvSpPr>
          <p:cNvPr id="37" name="Rectangle: Rounded Corners 36">
            <a:extLst>
              <a:ext uri="{FF2B5EF4-FFF2-40B4-BE49-F238E27FC236}">
                <a16:creationId xmlns:a16="http://schemas.microsoft.com/office/drawing/2014/main" id="{73221471-F46E-4FF9-88DA-4DF1227E1D25}"/>
              </a:ext>
            </a:extLst>
          </p:cNvPr>
          <p:cNvSpPr/>
          <p:nvPr/>
        </p:nvSpPr>
        <p:spPr>
          <a:xfrm>
            <a:off x="5078904" y="2636629"/>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12</a:t>
            </a:r>
          </a:p>
        </p:txBody>
      </p:sp>
      <p:cxnSp>
        <p:nvCxnSpPr>
          <p:cNvPr id="38" name="Straight Arrow Connector 37">
            <a:extLst>
              <a:ext uri="{FF2B5EF4-FFF2-40B4-BE49-F238E27FC236}">
                <a16:creationId xmlns:a16="http://schemas.microsoft.com/office/drawing/2014/main" id="{3DD6AFDE-E855-4E12-8C8E-2B27D36BAB0A}"/>
              </a:ext>
            </a:extLst>
          </p:cNvPr>
          <p:cNvCxnSpPr>
            <a:cxnSpLocks/>
          </p:cNvCxnSpPr>
          <p:nvPr/>
        </p:nvCxnSpPr>
        <p:spPr>
          <a:xfrm flipV="1">
            <a:off x="4771261" y="2742010"/>
            <a:ext cx="307643" cy="938"/>
          </a:xfrm>
          <a:prstGeom prst="straightConnector1">
            <a:avLst/>
          </a:prstGeom>
          <a:ln>
            <a:solidFill>
              <a:srgbClr val="000000"/>
            </a:solidFill>
            <a:tailEnd type="triangle"/>
          </a:ln>
          <a:effectLst>
            <a:glow rad="228600">
              <a:schemeClr val="accent6">
                <a:satMod val="175000"/>
                <a:alpha val="40000"/>
              </a:schemeClr>
            </a:glow>
          </a:effectLst>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80328B9D-02A1-44A6-8198-773D5948FA65}"/>
              </a:ext>
            </a:extLst>
          </p:cNvPr>
          <p:cNvCxnSpPr>
            <a:cxnSpLocks/>
          </p:cNvCxnSpPr>
          <p:nvPr/>
        </p:nvCxnSpPr>
        <p:spPr>
          <a:xfrm flipH="1">
            <a:off x="4771261" y="2853822"/>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7F8E47AF-603C-4B2D-BA32-10E5DBAB98A4}"/>
              </a:ext>
            </a:extLst>
          </p:cNvPr>
          <p:cNvSpPr txBox="1"/>
          <p:nvPr/>
        </p:nvSpPr>
        <p:spPr>
          <a:xfrm>
            <a:off x="1192987" y="548681"/>
            <a:ext cx="961482" cy="369332"/>
          </a:xfrm>
          <a:prstGeom prst="rect">
            <a:avLst/>
          </a:prstGeom>
          <a:noFill/>
        </p:spPr>
        <p:txBody>
          <a:bodyPr wrap="none" rtlCol="0">
            <a:spAutoFit/>
          </a:bodyPr>
          <a:lstStyle/>
          <a:p>
            <a:r>
              <a:rPr lang="en-US" dirty="0"/>
              <a:t>Retrieve</a:t>
            </a:r>
          </a:p>
        </p:txBody>
      </p:sp>
    </p:spTree>
    <p:extLst>
      <p:ext uri="{BB962C8B-B14F-4D97-AF65-F5344CB8AC3E}">
        <p14:creationId xmlns:p14="http://schemas.microsoft.com/office/powerpoint/2010/main" val="4164531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464377" y="829906"/>
            <a:ext cx="418704" cy="369332"/>
          </a:xfrm>
          <a:prstGeom prst="rect">
            <a:avLst/>
          </a:prstGeom>
          <a:noFill/>
        </p:spPr>
        <p:txBody>
          <a:bodyPr wrap="none" rtlCol="0">
            <a:spAutoFit/>
          </a:bodyPr>
          <a:lstStyle/>
          <a:p>
            <a:pPr algn="ctr"/>
            <a:r>
              <a:rPr lang="en-US" dirty="0"/>
              <a:t>12</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63918" y="3139363"/>
            <a:ext cx="301686" cy="369332"/>
          </a:xfrm>
          <a:prstGeom prst="rect">
            <a:avLst/>
          </a:prstGeom>
          <a:noFill/>
        </p:spPr>
        <p:txBody>
          <a:bodyPr wrap="none" rtlCol="0">
            <a:spAutoFit/>
          </a:bodyPr>
          <a:lstStyle/>
          <a:p>
            <a:pPr algn="ctr"/>
            <a:r>
              <a:rPr lang="en-US" dirty="0"/>
              <a:t>0</a:t>
            </a:r>
          </a:p>
        </p:txBody>
      </p:sp>
      <p:cxnSp>
        <p:nvCxnSpPr>
          <p:cNvPr id="4" name="Connector: Elbow 3">
            <a:extLst>
              <a:ext uri="{FF2B5EF4-FFF2-40B4-BE49-F238E27FC236}">
                <a16:creationId xmlns:a16="http://schemas.microsoft.com/office/drawing/2014/main" id="{9248F0AA-1DDA-46E0-AAC6-5D37E8821355}"/>
              </a:ext>
            </a:extLst>
          </p:cNvPr>
          <p:cNvCxnSpPr>
            <a:cxnSpLocks/>
            <a:stCxn id="28" idx="2"/>
            <a:endCxn id="69" idx="1"/>
          </p:cNvCxnSpPr>
          <p:nvPr/>
        </p:nvCxnSpPr>
        <p:spPr>
          <a:xfrm rot="5400000" flipH="1" flipV="1">
            <a:off x="2376670" y="2652652"/>
            <a:ext cx="694134" cy="1017952"/>
          </a:xfrm>
          <a:prstGeom prst="curvedConnector4">
            <a:avLst>
              <a:gd name="adj1" fmla="val -32933"/>
              <a:gd name="adj2" fmla="val 57409"/>
            </a:avLst>
          </a:prstGeom>
          <a:ln>
            <a:tailEnd type="triangle"/>
          </a:ln>
        </p:spPr>
        <p:style>
          <a:lnRef idx="3">
            <a:schemeClr val="accent6"/>
          </a:lnRef>
          <a:fillRef idx="0">
            <a:schemeClr val="accent6"/>
          </a:fillRef>
          <a:effectRef idx="2">
            <a:schemeClr val="accent6"/>
          </a:effectRef>
          <a:fontRef idx="minor">
            <a:schemeClr val="tx1"/>
          </a:fontRef>
        </p:style>
      </p:cxn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3108022"/>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
        <p:nvSpPr>
          <p:cNvPr id="37" name="Rectangle: Rounded Corners 36">
            <a:extLst>
              <a:ext uri="{FF2B5EF4-FFF2-40B4-BE49-F238E27FC236}">
                <a16:creationId xmlns:a16="http://schemas.microsoft.com/office/drawing/2014/main" id="{73221471-F46E-4FF9-88DA-4DF1227E1D25}"/>
              </a:ext>
            </a:extLst>
          </p:cNvPr>
          <p:cNvSpPr/>
          <p:nvPr/>
        </p:nvSpPr>
        <p:spPr>
          <a:xfrm>
            <a:off x="5078904" y="2636629"/>
            <a:ext cx="457192" cy="330882"/>
          </a:xfrm>
          <a:prstGeom prst="roundRect">
            <a:avLst/>
          </a:prstGeom>
          <a:solidFill>
            <a:schemeClr val="bg1"/>
          </a:solidFill>
          <a:ln>
            <a:solidFill>
              <a:schemeClr val="bg2">
                <a:lumMod val="10000"/>
              </a:schemeClr>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12</a:t>
            </a:r>
          </a:p>
        </p:txBody>
      </p:sp>
      <p:cxnSp>
        <p:nvCxnSpPr>
          <p:cNvPr id="38" name="Straight Arrow Connector 37">
            <a:extLst>
              <a:ext uri="{FF2B5EF4-FFF2-40B4-BE49-F238E27FC236}">
                <a16:creationId xmlns:a16="http://schemas.microsoft.com/office/drawing/2014/main" id="{3DD6AFDE-E855-4E12-8C8E-2B27D36BAB0A}"/>
              </a:ext>
            </a:extLst>
          </p:cNvPr>
          <p:cNvCxnSpPr>
            <a:cxnSpLocks/>
          </p:cNvCxnSpPr>
          <p:nvPr/>
        </p:nvCxnSpPr>
        <p:spPr>
          <a:xfrm flipV="1">
            <a:off x="4771261" y="2742010"/>
            <a:ext cx="307643" cy="938"/>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80328B9D-02A1-44A6-8198-773D5948FA65}"/>
              </a:ext>
            </a:extLst>
          </p:cNvPr>
          <p:cNvCxnSpPr>
            <a:cxnSpLocks/>
          </p:cNvCxnSpPr>
          <p:nvPr/>
        </p:nvCxnSpPr>
        <p:spPr>
          <a:xfrm flipH="1">
            <a:off x="4771261" y="2853822"/>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7F8E47AF-603C-4B2D-BA32-10E5DBAB98A4}"/>
              </a:ext>
            </a:extLst>
          </p:cNvPr>
          <p:cNvSpPr txBox="1"/>
          <p:nvPr/>
        </p:nvSpPr>
        <p:spPr>
          <a:xfrm>
            <a:off x="1192987" y="548681"/>
            <a:ext cx="961482" cy="369332"/>
          </a:xfrm>
          <a:prstGeom prst="rect">
            <a:avLst/>
          </a:prstGeom>
          <a:noFill/>
        </p:spPr>
        <p:txBody>
          <a:bodyPr wrap="none" rtlCol="0">
            <a:spAutoFit/>
          </a:bodyPr>
          <a:lstStyle/>
          <a:p>
            <a:r>
              <a:rPr lang="en-US" dirty="0"/>
              <a:t>Retrieve</a:t>
            </a:r>
          </a:p>
        </p:txBody>
      </p:sp>
    </p:spTree>
    <p:extLst>
      <p:ext uri="{BB962C8B-B14F-4D97-AF65-F5344CB8AC3E}">
        <p14:creationId xmlns:p14="http://schemas.microsoft.com/office/powerpoint/2010/main" val="1890916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554945" y="829906"/>
            <a:ext cx="237566" cy="369332"/>
          </a:xfrm>
          <a:prstGeom prst="rect">
            <a:avLst/>
          </a:prstGeom>
          <a:noFill/>
        </p:spPr>
        <p:txBody>
          <a:bodyPr wrap="none" rtlCol="0">
            <a:spAutoFit/>
          </a:bodyPr>
          <a:lstStyle/>
          <a:p>
            <a:pPr algn="ctr"/>
            <a:r>
              <a:rPr lang="en-US" dirty="0"/>
              <a:t> </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95978" y="3139363"/>
            <a:ext cx="237566" cy="369332"/>
          </a:xfrm>
          <a:prstGeom prst="rect">
            <a:avLst/>
          </a:prstGeom>
          <a:noFill/>
        </p:spPr>
        <p:txBody>
          <a:bodyPr wrap="none" rtlCol="0">
            <a:spAutoFit/>
          </a:bodyPr>
          <a:lstStyle/>
          <a:p>
            <a:pPr algn="ctr"/>
            <a:r>
              <a:rPr lang="en-US" dirty="0"/>
              <a:t> </a:t>
            </a:r>
          </a:p>
        </p:txBody>
      </p: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3108022"/>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
        <p:nvSpPr>
          <p:cNvPr id="37" name="Rectangle: Rounded Corners 36">
            <a:extLst>
              <a:ext uri="{FF2B5EF4-FFF2-40B4-BE49-F238E27FC236}">
                <a16:creationId xmlns:a16="http://schemas.microsoft.com/office/drawing/2014/main" id="{73221471-F46E-4FF9-88DA-4DF1227E1D25}"/>
              </a:ext>
            </a:extLst>
          </p:cNvPr>
          <p:cNvSpPr/>
          <p:nvPr/>
        </p:nvSpPr>
        <p:spPr>
          <a:xfrm>
            <a:off x="5078904" y="2636629"/>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12</a:t>
            </a:r>
          </a:p>
        </p:txBody>
      </p:sp>
      <p:cxnSp>
        <p:nvCxnSpPr>
          <p:cNvPr id="38" name="Straight Arrow Connector 37">
            <a:extLst>
              <a:ext uri="{FF2B5EF4-FFF2-40B4-BE49-F238E27FC236}">
                <a16:creationId xmlns:a16="http://schemas.microsoft.com/office/drawing/2014/main" id="{3DD6AFDE-E855-4E12-8C8E-2B27D36BAB0A}"/>
              </a:ext>
            </a:extLst>
          </p:cNvPr>
          <p:cNvCxnSpPr>
            <a:cxnSpLocks/>
          </p:cNvCxnSpPr>
          <p:nvPr/>
        </p:nvCxnSpPr>
        <p:spPr>
          <a:xfrm flipV="1">
            <a:off x="4771261" y="2742010"/>
            <a:ext cx="307643" cy="938"/>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80328B9D-02A1-44A6-8198-773D5948FA65}"/>
              </a:ext>
            </a:extLst>
          </p:cNvPr>
          <p:cNvCxnSpPr>
            <a:cxnSpLocks/>
          </p:cNvCxnSpPr>
          <p:nvPr/>
        </p:nvCxnSpPr>
        <p:spPr>
          <a:xfrm flipH="1">
            <a:off x="4771261" y="2853822"/>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6B6308FA-0BDD-406E-891E-AFFB9C94BC6C}"/>
              </a:ext>
            </a:extLst>
          </p:cNvPr>
          <p:cNvSpPr txBox="1"/>
          <p:nvPr/>
        </p:nvSpPr>
        <p:spPr>
          <a:xfrm>
            <a:off x="3214406" y="768415"/>
            <a:ext cx="2199319" cy="646331"/>
          </a:xfrm>
          <a:prstGeom prst="rect">
            <a:avLst/>
          </a:prstGeom>
          <a:noFill/>
        </p:spPr>
        <p:txBody>
          <a:bodyPr wrap="square" rtlCol="0">
            <a:spAutoFit/>
          </a:bodyPr>
          <a:lstStyle/>
          <a:p>
            <a:r>
              <a:rPr lang="en-US" dirty="0"/>
              <a:t>What to do with a crowded hash table?</a:t>
            </a:r>
          </a:p>
        </p:txBody>
      </p:sp>
    </p:spTree>
    <p:extLst>
      <p:ext uri="{BB962C8B-B14F-4D97-AF65-F5344CB8AC3E}">
        <p14:creationId xmlns:p14="http://schemas.microsoft.com/office/powerpoint/2010/main" val="2852848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a:t>
            </a:r>
            <a:r>
              <a:rPr lang="en-US" sz="1100" b="1" dirty="0">
                <a:solidFill>
                  <a:schemeClr val="accent4">
                    <a:lumMod val="60000"/>
                    <a:lumOff val="40000"/>
                  </a:schemeClr>
                </a:solidFill>
              </a:rPr>
              <a:t>8</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19CFD2-731A-4FBD-8C40-6E8F152F8C3F}"/>
              </a:ext>
            </a:extLst>
          </p:cNvPr>
          <p:cNvSpPr txBox="1"/>
          <p:nvPr/>
        </p:nvSpPr>
        <p:spPr>
          <a:xfrm>
            <a:off x="1554945" y="829906"/>
            <a:ext cx="237566" cy="369332"/>
          </a:xfrm>
          <a:prstGeom prst="rect">
            <a:avLst/>
          </a:prstGeom>
          <a:noFill/>
        </p:spPr>
        <p:txBody>
          <a:bodyPr wrap="none" rtlCol="0">
            <a:spAutoFit/>
          </a:bodyPr>
          <a:lstStyle/>
          <a:p>
            <a:pPr algn="ctr"/>
            <a:r>
              <a:rPr lang="en-US" dirty="0"/>
              <a:t> </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95978" y="3139363"/>
            <a:ext cx="237566" cy="369332"/>
          </a:xfrm>
          <a:prstGeom prst="rect">
            <a:avLst/>
          </a:prstGeom>
          <a:noFill/>
        </p:spPr>
        <p:txBody>
          <a:bodyPr wrap="none" rtlCol="0">
            <a:spAutoFit/>
          </a:bodyPr>
          <a:lstStyle/>
          <a:p>
            <a:pPr algn="ctr"/>
            <a:r>
              <a:rPr lang="en-US" dirty="0"/>
              <a:t> </a:t>
            </a:r>
          </a:p>
        </p:txBody>
      </p:sp>
      <p:sp>
        <p:nvSpPr>
          <p:cNvPr id="88" name="TextBox 87">
            <a:extLst>
              <a:ext uri="{FF2B5EF4-FFF2-40B4-BE49-F238E27FC236}">
                <a16:creationId xmlns:a16="http://schemas.microsoft.com/office/drawing/2014/main" id="{032B3386-9416-46D1-B4FA-B03AAB4B78D5}"/>
              </a:ext>
            </a:extLst>
          </p:cNvPr>
          <p:cNvSpPr txBox="1"/>
          <p:nvPr/>
        </p:nvSpPr>
        <p:spPr>
          <a:xfrm>
            <a:off x="3214406" y="768415"/>
            <a:ext cx="2413310" cy="646331"/>
          </a:xfrm>
          <a:prstGeom prst="rect">
            <a:avLst/>
          </a:prstGeom>
          <a:noFill/>
        </p:spPr>
        <p:txBody>
          <a:bodyPr wrap="square" rtlCol="0">
            <a:spAutoFit/>
          </a:bodyPr>
          <a:lstStyle/>
          <a:p>
            <a:r>
              <a:rPr lang="en-US" dirty="0"/>
              <a:t>Right! We double the capacity …</a:t>
            </a:r>
          </a:p>
        </p:txBody>
      </p:sp>
      <p:grpSp>
        <p:nvGrpSpPr>
          <p:cNvPr id="3" name="Group 2">
            <a:extLst>
              <a:ext uri="{FF2B5EF4-FFF2-40B4-BE49-F238E27FC236}">
                <a16:creationId xmlns:a16="http://schemas.microsoft.com/office/drawing/2014/main" id="{ACA52241-257C-4550-8BE6-0D5FD0863C55}"/>
              </a:ext>
            </a:extLst>
          </p:cNvPr>
          <p:cNvGrpSpPr/>
          <p:nvPr/>
        </p:nvGrpSpPr>
        <p:grpSpPr>
          <a:xfrm>
            <a:off x="3214743" y="2030048"/>
            <a:ext cx="2321353" cy="3763653"/>
            <a:chOff x="3214743" y="2030048"/>
            <a:chExt cx="2321353" cy="3763653"/>
          </a:xfrm>
        </p:grpSpPr>
        <p:grpSp>
          <p:nvGrpSpPr>
            <p:cNvPr id="36" name="Group 35">
              <a:extLst>
                <a:ext uri="{FF2B5EF4-FFF2-40B4-BE49-F238E27FC236}">
                  <a16:creationId xmlns:a16="http://schemas.microsoft.com/office/drawing/2014/main" id="{6E435F30-7BC0-40E5-8831-9FE4B36A3B9C}"/>
                </a:ext>
              </a:extLst>
            </p:cNvPr>
            <p:cNvGrpSpPr/>
            <p:nvPr/>
          </p:nvGrpSpPr>
          <p:grpSpPr>
            <a:xfrm>
              <a:off x="3535968" y="2030048"/>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2500506"/>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2970964"/>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441422"/>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265277"/>
              <a:ext cx="472879" cy="1"/>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71F3743F-FD4E-41A8-9ABE-5667F78B58EA}"/>
                </a:ext>
              </a:extLst>
            </p:cNvPr>
            <p:cNvSpPr txBox="1"/>
            <p:nvPr/>
          </p:nvSpPr>
          <p:spPr>
            <a:xfrm>
              <a:off x="3232713" y="2122941"/>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2574197"/>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025453"/>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3476709"/>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2735733"/>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206189"/>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3676645"/>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grpSp>
          <p:nvGrpSpPr>
            <p:cNvPr id="40" name="Group 39">
              <a:extLst>
                <a:ext uri="{FF2B5EF4-FFF2-40B4-BE49-F238E27FC236}">
                  <a16:creationId xmlns:a16="http://schemas.microsoft.com/office/drawing/2014/main" id="{41863F07-1006-437A-A4BE-348FA88895DD}"/>
                </a:ext>
              </a:extLst>
            </p:cNvPr>
            <p:cNvGrpSpPr/>
            <p:nvPr/>
          </p:nvGrpSpPr>
          <p:grpSpPr>
            <a:xfrm>
              <a:off x="3535968" y="3911869"/>
              <a:ext cx="470458" cy="470458"/>
              <a:chOff x="2422319" y="1140964"/>
              <a:chExt cx="470458" cy="470458"/>
            </a:xfrm>
          </p:grpSpPr>
          <p:sp>
            <p:nvSpPr>
              <p:cNvPr id="41" name="Rectangle 40">
                <a:extLst>
                  <a:ext uri="{FF2B5EF4-FFF2-40B4-BE49-F238E27FC236}">
                    <a16:creationId xmlns:a16="http://schemas.microsoft.com/office/drawing/2014/main" id="{029A28D6-F92A-43CA-BD44-926536084558}"/>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2" name="Oval 41">
                <a:extLst>
                  <a:ext uri="{FF2B5EF4-FFF2-40B4-BE49-F238E27FC236}">
                    <a16:creationId xmlns:a16="http://schemas.microsoft.com/office/drawing/2014/main" id="{936EEF7F-323D-45C0-8F3E-9AB2EB9CA007}"/>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3" name="Group 42">
              <a:extLst>
                <a:ext uri="{FF2B5EF4-FFF2-40B4-BE49-F238E27FC236}">
                  <a16:creationId xmlns:a16="http://schemas.microsoft.com/office/drawing/2014/main" id="{AAA9D86C-53A6-47E1-ABD1-F1173E89AE32}"/>
                </a:ext>
              </a:extLst>
            </p:cNvPr>
            <p:cNvGrpSpPr/>
            <p:nvPr/>
          </p:nvGrpSpPr>
          <p:grpSpPr>
            <a:xfrm>
              <a:off x="3535968" y="4382327"/>
              <a:ext cx="470458" cy="470458"/>
              <a:chOff x="2422319" y="1140964"/>
              <a:chExt cx="470458" cy="470458"/>
            </a:xfrm>
          </p:grpSpPr>
          <p:sp>
            <p:nvSpPr>
              <p:cNvPr id="44" name="Rectangle 43">
                <a:extLst>
                  <a:ext uri="{FF2B5EF4-FFF2-40B4-BE49-F238E27FC236}">
                    <a16:creationId xmlns:a16="http://schemas.microsoft.com/office/drawing/2014/main" id="{46228BEB-67ED-4383-98A4-4F07BB2B4DD4}"/>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Oval 44">
                <a:extLst>
                  <a:ext uri="{FF2B5EF4-FFF2-40B4-BE49-F238E27FC236}">
                    <a16:creationId xmlns:a16="http://schemas.microsoft.com/office/drawing/2014/main" id="{6EDE2AF1-326E-4674-8D84-727296090BA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6" name="Group 45">
              <a:extLst>
                <a:ext uri="{FF2B5EF4-FFF2-40B4-BE49-F238E27FC236}">
                  <a16:creationId xmlns:a16="http://schemas.microsoft.com/office/drawing/2014/main" id="{A8506FB7-EF73-4E17-8673-8FFABFC6A3BB}"/>
                </a:ext>
              </a:extLst>
            </p:cNvPr>
            <p:cNvGrpSpPr/>
            <p:nvPr/>
          </p:nvGrpSpPr>
          <p:grpSpPr>
            <a:xfrm>
              <a:off x="3535968" y="4852785"/>
              <a:ext cx="470458" cy="470458"/>
              <a:chOff x="2422319" y="1140964"/>
              <a:chExt cx="470458" cy="470458"/>
            </a:xfrm>
          </p:grpSpPr>
          <p:sp>
            <p:nvSpPr>
              <p:cNvPr id="47" name="Rectangle 46">
                <a:extLst>
                  <a:ext uri="{FF2B5EF4-FFF2-40B4-BE49-F238E27FC236}">
                    <a16:creationId xmlns:a16="http://schemas.microsoft.com/office/drawing/2014/main" id="{CB15B988-30A3-4CBE-9902-B62F834C3B8F}"/>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8" name="Oval 47">
                <a:extLst>
                  <a:ext uri="{FF2B5EF4-FFF2-40B4-BE49-F238E27FC236}">
                    <a16:creationId xmlns:a16="http://schemas.microsoft.com/office/drawing/2014/main" id="{8573B413-36DF-44D9-B043-1AA172028FB3}"/>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8" name="Group 57">
              <a:extLst>
                <a:ext uri="{FF2B5EF4-FFF2-40B4-BE49-F238E27FC236}">
                  <a16:creationId xmlns:a16="http://schemas.microsoft.com/office/drawing/2014/main" id="{C04A93D6-BD71-429D-A275-F2674BB613A0}"/>
                </a:ext>
              </a:extLst>
            </p:cNvPr>
            <p:cNvGrpSpPr/>
            <p:nvPr/>
          </p:nvGrpSpPr>
          <p:grpSpPr>
            <a:xfrm>
              <a:off x="3535968" y="5323243"/>
              <a:ext cx="470458" cy="470458"/>
              <a:chOff x="2422319" y="1140964"/>
              <a:chExt cx="470458" cy="470458"/>
            </a:xfrm>
          </p:grpSpPr>
          <p:sp>
            <p:nvSpPr>
              <p:cNvPr id="59" name="Rectangle 58">
                <a:extLst>
                  <a:ext uri="{FF2B5EF4-FFF2-40B4-BE49-F238E27FC236}">
                    <a16:creationId xmlns:a16="http://schemas.microsoft.com/office/drawing/2014/main" id="{07345723-F80A-485E-8B0B-7588E98AFB3A}"/>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0" name="Oval 59">
                <a:extLst>
                  <a:ext uri="{FF2B5EF4-FFF2-40B4-BE49-F238E27FC236}">
                    <a16:creationId xmlns:a16="http://schemas.microsoft.com/office/drawing/2014/main" id="{A769C445-C3C7-414A-B342-BDD41C5266CE}"/>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1" name="Straight Arrow Connector 60">
              <a:extLst>
                <a:ext uri="{FF2B5EF4-FFF2-40B4-BE49-F238E27FC236}">
                  <a16:creationId xmlns:a16="http://schemas.microsoft.com/office/drawing/2014/main" id="{CDA9E8C3-6C27-4712-9598-5421D7E6C359}"/>
                </a:ext>
              </a:extLst>
            </p:cNvPr>
            <p:cNvCxnSpPr>
              <a:cxnSpLocks/>
              <a:stCxn id="42" idx="6"/>
            </p:cNvCxnSpPr>
            <p:nvPr/>
          </p:nvCxnSpPr>
          <p:spPr>
            <a:xfrm flipV="1">
              <a:off x="3841190" y="4147098"/>
              <a:ext cx="472879" cy="1"/>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sp>
          <p:nvSpPr>
            <p:cNvPr id="62" name="TextBox 61">
              <a:extLst>
                <a:ext uri="{FF2B5EF4-FFF2-40B4-BE49-F238E27FC236}">
                  <a16:creationId xmlns:a16="http://schemas.microsoft.com/office/drawing/2014/main" id="{E8EF9BB0-23E6-4C67-AE85-D26B2716D2B1}"/>
                </a:ext>
              </a:extLst>
            </p:cNvPr>
            <p:cNvSpPr txBox="1"/>
            <p:nvPr/>
          </p:nvSpPr>
          <p:spPr>
            <a:xfrm>
              <a:off x="3232713" y="4004762"/>
              <a:ext cx="276038" cy="307777"/>
            </a:xfrm>
            <a:prstGeom prst="rect">
              <a:avLst/>
            </a:prstGeom>
            <a:noFill/>
          </p:spPr>
          <p:txBody>
            <a:bodyPr wrap="none" rtlCol="0">
              <a:spAutoFit/>
            </a:bodyPr>
            <a:lstStyle/>
            <a:p>
              <a:r>
                <a:rPr lang="en-US" sz="1400" dirty="0">
                  <a:solidFill>
                    <a:srgbClr val="000000"/>
                  </a:solidFill>
                </a:rPr>
                <a:t>4</a:t>
              </a:r>
            </a:p>
          </p:txBody>
        </p:sp>
        <p:sp>
          <p:nvSpPr>
            <p:cNvPr id="76" name="TextBox 75">
              <a:extLst>
                <a:ext uri="{FF2B5EF4-FFF2-40B4-BE49-F238E27FC236}">
                  <a16:creationId xmlns:a16="http://schemas.microsoft.com/office/drawing/2014/main" id="{1E5165F6-E6AD-4F4C-8FA5-8EE1226D46CF}"/>
                </a:ext>
              </a:extLst>
            </p:cNvPr>
            <p:cNvSpPr txBox="1"/>
            <p:nvPr/>
          </p:nvSpPr>
          <p:spPr>
            <a:xfrm>
              <a:off x="3226723" y="4456018"/>
              <a:ext cx="276038" cy="307777"/>
            </a:xfrm>
            <a:prstGeom prst="rect">
              <a:avLst/>
            </a:prstGeom>
            <a:noFill/>
          </p:spPr>
          <p:txBody>
            <a:bodyPr wrap="none" rtlCol="0">
              <a:spAutoFit/>
            </a:bodyPr>
            <a:lstStyle/>
            <a:p>
              <a:r>
                <a:rPr lang="en-US" sz="1400" dirty="0">
                  <a:solidFill>
                    <a:srgbClr val="000000"/>
                  </a:solidFill>
                </a:rPr>
                <a:t>5</a:t>
              </a:r>
            </a:p>
          </p:txBody>
        </p:sp>
        <p:sp>
          <p:nvSpPr>
            <p:cNvPr id="77" name="TextBox 76">
              <a:extLst>
                <a:ext uri="{FF2B5EF4-FFF2-40B4-BE49-F238E27FC236}">
                  <a16:creationId xmlns:a16="http://schemas.microsoft.com/office/drawing/2014/main" id="{84C90AED-AC3F-431F-AA67-74F6A4DBE5BA}"/>
                </a:ext>
              </a:extLst>
            </p:cNvPr>
            <p:cNvSpPr txBox="1"/>
            <p:nvPr/>
          </p:nvSpPr>
          <p:spPr>
            <a:xfrm>
              <a:off x="3220733" y="4907274"/>
              <a:ext cx="276038" cy="307777"/>
            </a:xfrm>
            <a:prstGeom prst="rect">
              <a:avLst/>
            </a:prstGeom>
            <a:noFill/>
          </p:spPr>
          <p:txBody>
            <a:bodyPr wrap="none" rtlCol="0">
              <a:spAutoFit/>
            </a:bodyPr>
            <a:lstStyle/>
            <a:p>
              <a:r>
                <a:rPr lang="en-US" sz="1400" dirty="0">
                  <a:solidFill>
                    <a:srgbClr val="000000"/>
                  </a:solidFill>
                </a:rPr>
                <a:t>6</a:t>
              </a:r>
            </a:p>
          </p:txBody>
        </p:sp>
        <p:sp>
          <p:nvSpPr>
            <p:cNvPr id="78" name="TextBox 77">
              <a:extLst>
                <a:ext uri="{FF2B5EF4-FFF2-40B4-BE49-F238E27FC236}">
                  <a16:creationId xmlns:a16="http://schemas.microsoft.com/office/drawing/2014/main" id="{C3FDD8D4-3590-483B-B4B1-F191621435E3}"/>
                </a:ext>
              </a:extLst>
            </p:cNvPr>
            <p:cNvSpPr txBox="1"/>
            <p:nvPr/>
          </p:nvSpPr>
          <p:spPr>
            <a:xfrm>
              <a:off x="3214743" y="5358530"/>
              <a:ext cx="276038" cy="307777"/>
            </a:xfrm>
            <a:prstGeom prst="rect">
              <a:avLst/>
            </a:prstGeom>
            <a:noFill/>
          </p:spPr>
          <p:txBody>
            <a:bodyPr wrap="none" rtlCol="0">
              <a:spAutoFit/>
            </a:bodyPr>
            <a:lstStyle/>
            <a:p>
              <a:r>
                <a:rPr lang="en-US" sz="1400" dirty="0">
                  <a:solidFill>
                    <a:srgbClr val="000000"/>
                  </a:solidFill>
                </a:rPr>
                <a:t>7</a:t>
              </a:r>
            </a:p>
          </p:txBody>
        </p:sp>
        <p:cxnSp>
          <p:nvCxnSpPr>
            <p:cNvPr id="79" name="Straight Arrow Connector 78">
              <a:extLst>
                <a:ext uri="{FF2B5EF4-FFF2-40B4-BE49-F238E27FC236}">
                  <a16:creationId xmlns:a16="http://schemas.microsoft.com/office/drawing/2014/main" id="{7C446DB7-A3AC-4D42-95E0-8AA5520BB042}"/>
                </a:ext>
              </a:extLst>
            </p:cNvPr>
            <p:cNvCxnSpPr>
              <a:cxnSpLocks/>
            </p:cNvCxnSpPr>
            <p:nvPr/>
          </p:nvCxnSpPr>
          <p:spPr>
            <a:xfrm flipV="1">
              <a:off x="3841189" y="461755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07BEF755-486B-442F-89E5-18D888CFF361}"/>
                </a:ext>
              </a:extLst>
            </p:cNvPr>
            <p:cNvCxnSpPr>
              <a:cxnSpLocks/>
            </p:cNvCxnSpPr>
            <p:nvPr/>
          </p:nvCxnSpPr>
          <p:spPr>
            <a:xfrm flipV="1">
              <a:off x="3841188" y="508801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580B2CE3-5CE9-47CD-8D22-B1F86F9CF172}"/>
                </a:ext>
              </a:extLst>
            </p:cNvPr>
            <p:cNvCxnSpPr>
              <a:cxnSpLocks/>
            </p:cNvCxnSpPr>
            <p:nvPr/>
          </p:nvCxnSpPr>
          <p:spPr>
            <a:xfrm flipV="1">
              <a:off x="3841187" y="555846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89" name="Rectangle: Rounded Corners 88">
              <a:extLst>
                <a:ext uri="{FF2B5EF4-FFF2-40B4-BE49-F238E27FC236}">
                  <a16:creationId xmlns:a16="http://schemas.microsoft.com/office/drawing/2014/main" id="{AF43DF53-C366-456A-B93B-E03E8485A2BF}"/>
                </a:ext>
              </a:extLst>
            </p:cNvPr>
            <p:cNvSpPr/>
            <p:nvPr/>
          </p:nvSpPr>
          <p:spPr>
            <a:xfrm>
              <a:off x="4314069" y="2087898"/>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90" name="Rectangle: Rounded Corners 89">
              <a:extLst>
                <a:ext uri="{FF2B5EF4-FFF2-40B4-BE49-F238E27FC236}">
                  <a16:creationId xmlns:a16="http://schemas.microsoft.com/office/drawing/2014/main" id="{5747F817-169A-4866-A0C0-AC7649312E4B}"/>
                </a:ext>
              </a:extLst>
            </p:cNvPr>
            <p:cNvSpPr/>
            <p:nvPr/>
          </p:nvSpPr>
          <p:spPr>
            <a:xfrm>
              <a:off x="4314069" y="3499266"/>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91" name="Rectangle: Rounded Corners 90">
              <a:extLst>
                <a:ext uri="{FF2B5EF4-FFF2-40B4-BE49-F238E27FC236}">
                  <a16:creationId xmlns:a16="http://schemas.microsoft.com/office/drawing/2014/main" id="{FCB7958A-3094-4663-B1A8-00BB9F2E5001}"/>
                </a:ext>
              </a:extLst>
            </p:cNvPr>
            <p:cNvSpPr/>
            <p:nvPr/>
          </p:nvSpPr>
          <p:spPr>
            <a:xfrm>
              <a:off x="4314069" y="2558353"/>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
          <p:nvSpPr>
            <p:cNvPr id="92" name="Rectangle: Rounded Corners 91">
              <a:extLst>
                <a:ext uri="{FF2B5EF4-FFF2-40B4-BE49-F238E27FC236}">
                  <a16:creationId xmlns:a16="http://schemas.microsoft.com/office/drawing/2014/main" id="{238D08C3-127C-4483-B2FE-02369993AC43}"/>
                </a:ext>
              </a:extLst>
            </p:cNvPr>
            <p:cNvSpPr/>
            <p:nvPr/>
          </p:nvSpPr>
          <p:spPr>
            <a:xfrm>
              <a:off x="5078904" y="2086960"/>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12</a:t>
              </a:r>
            </a:p>
          </p:txBody>
        </p:sp>
        <p:cxnSp>
          <p:nvCxnSpPr>
            <p:cNvPr id="93" name="Straight Arrow Connector 92">
              <a:extLst>
                <a:ext uri="{FF2B5EF4-FFF2-40B4-BE49-F238E27FC236}">
                  <a16:creationId xmlns:a16="http://schemas.microsoft.com/office/drawing/2014/main" id="{8547CE98-A825-4DAB-B122-BEDC43207790}"/>
                </a:ext>
              </a:extLst>
            </p:cNvPr>
            <p:cNvCxnSpPr>
              <a:cxnSpLocks/>
            </p:cNvCxnSpPr>
            <p:nvPr/>
          </p:nvCxnSpPr>
          <p:spPr>
            <a:xfrm flipV="1">
              <a:off x="4771261" y="2192341"/>
              <a:ext cx="307643" cy="938"/>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cxnSp>
          <p:nvCxnSpPr>
            <p:cNvPr id="94" name="Straight Arrow Connector 93">
              <a:extLst>
                <a:ext uri="{FF2B5EF4-FFF2-40B4-BE49-F238E27FC236}">
                  <a16:creationId xmlns:a16="http://schemas.microsoft.com/office/drawing/2014/main" id="{8E057A80-28B3-4086-B860-EB32872BBD2C}"/>
                </a:ext>
              </a:extLst>
            </p:cNvPr>
            <p:cNvCxnSpPr>
              <a:cxnSpLocks/>
            </p:cNvCxnSpPr>
            <p:nvPr/>
          </p:nvCxnSpPr>
          <p:spPr>
            <a:xfrm flipH="1">
              <a:off x="4771261" y="2304153"/>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grpSp>
      <p:sp>
        <p:nvSpPr>
          <p:cNvPr id="82" name="Oval 81">
            <a:extLst>
              <a:ext uri="{FF2B5EF4-FFF2-40B4-BE49-F238E27FC236}">
                <a16:creationId xmlns:a16="http://schemas.microsoft.com/office/drawing/2014/main" id="{815A6A07-8B95-45F9-A21C-930CB268BC73}"/>
              </a:ext>
            </a:extLst>
          </p:cNvPr>
          <p:cNvSpPr/>
          <p:nvPr/>
        </p:nvSpPr>
        <p:spPr>
          <a:xfrm>
            <a:off x="2245680" y="2077567"/>
            <a:ext cx="169914" cy="23543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165F79B0-8A4F-4FAA-A884-DAD8445873A5}"/>
              </a:ext>
            </a:extLst>
          </p:cNvPr>
          <p:cNvSpPr txBox="1"/>
          <p:nvPr/>
        </p:nvSpPr>
        <p:spPr>
          <a:xfrm>
            <a:off x="846554" y="3723996"/>
            <a:ext cx="1910997" cy="646331"/>
          </a:xfrm>
          <a:prstGeom prst="rect">
            <a:avLst/>
          </a:prstGeom>
          <a:noFill/>
        </p:spPr>
        <p:txBody>
          <a:bodyPr wrap="square" rtlCol="0">
            <a:spAutoFit/>
          </a:bodyPr>
          <a:lstStyle/>
          <a:p>
            <a:r>
              <a:rPr lang="en-US" dirty="0"/>
              <a:t>Update our index computation!</a:t>
            </a:r>
          </a:p>
        </p:txBody>
      </p:sp>
      <p:cxnSp>
        <p:nvCxnSpPr>
          <p:cNvPr id="84" name="Connector: Elbow 7">
            <a:extLst>
              <a:ext uri="{FF2B5EF4-FFF2-40B4-BE49-F238E27FC236}">
                <a16:creationId xmlns:a16="http://schemas.microsoft.com/office/drawing/2014/main" id="{C2CCE871-FA19-4E3D-835B-D0F5F813432B}"/>
              </a:ext>
            </a:extLst>
          </p:cNvPr>
          <p:cNvCxnSpPr>
            <a:stCxn id="83" idx="0"/>
            <a:endCxn id="82" idx="3"/>
          </p:cNvCxnSpPr>
          <p:nvPr/>
        </p:nvCxnSpPr>
        <p:spPr>
          <a:xfrm rot="5400000" flipH="1" flipV="1">
            <a:off x="1313571" y="2767004"/>
            <a:ext cx="1445474" cy="468510"/>
          </a:xfrm>
          <a:prstGeom prst="curvedConnector3">
            <a:avLst>
              <a:gd name="adj1" fmla="val 75879"/>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835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a:t>
            </a:r>
            <a:r>
              <a:rPr lang="en-US" sz="1100" b="1" dirty="0">
                <a:solidFill>
                  <a:schemeClr val="accent4">
                    <a:lumMod val="60000"/>
                    <a:lumOff val="40000"/>
                  </a:schemeClr>
                </a:solidFill>
              </a:rPr>
              <a:t>8</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19CFD2-731A-4FBD-8C40-6E8F152F8C3F}"/>
              </a:ext>
            </a:extLst>
          </p:cNvPr>
          <p:cNvSpPr txBox="1"/>
          <p:nvPr/>
        </p:nvSpPr>
        <p:spPr>
          <a:xfrm>
            <a:off x="1464376" y="829906"/>
            <a:ext cx="418704" cy="369332"/>
          </a:xfrm>
          <a:prstGeom prst="rect">
            <a:avLst/>
          </a:prstGeom>
          <a:noFill/>
        </p:spPr>
        <p:txBody>
          <a:bodyPr wrap="none" rtlCol="0">
            <a:spAutoFit/>
          </a:bodyPr>
          <a:lstStyle/>
          <a:p>
            <a:pPr algn="ctr"/>
            <a:r>
              <a:rPr lang="en-US" dirty="0"/>
              <a:t>13</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63918" y="3139363"/>
            <a:ext cx="301686" cy="369332"/>
          </a:xfrm>
          <a:prstGeom prst="rect">
            <a:avLst/>
          </a:prstGeom>
          <a:noFill/>
        </p:spPr>
        <p:txBody>
          <a:bodyPr wrap="none" rtlCol="0">
            <a:spAutoFit/>
          </a:bodyPr>
          <a:lstStyle/>
          <a:p>
            <a:pPr algn="ctr"/>
            <a:r>
              <a:rPr lang="en-US" dirty="0"/>
              <a:t>5</a:t>
            </a:r>
          </a:p>
        </p:txBody>
      </p:sp>
      <p:sp>
        <p:nvSpPr>
          <p:cNvPr id="88" name="TextBox 87">
            <a:extLst>
              <a:ext uri="{FF2B5EF4-FFF2-40B4-BE49-F238E27FC236}">
                <a16:creationId xmlns:a16="http://schemas.microsoft.com/office/drawing/2014/main" id="{032B3386-9416-46D1-B4FA-B03AAB4B78D5}"/>
              </a:ext>
            </a:extLst>
          </p:cNvPr>
          <p:cNvSpPr txBox="1"/>
          <p:nvPr/>
        </p:nvSpPr>
        <p:spPr>
          <a:xfrm>
            <a:off x="3214406" y="768415"/>
            <a:ext cx="2413310" cy="646331"/>
          </a:xfrm>
          <a:prstGeom prst="rect">
            <a:avLst/>
          </a:prstGeom>
          <a:noFill/>
        </p:spPr>
        <p:txBody>
          <a:bodyPr wrap="square" rtlCol="0">
            <a:spAutoFit/>
          </a:bodyPr>
          <a:lstStyle/>
          <a:p>
            <a:r>
              <a:rPr lang="en-US" dirty="0"/>
              <a:t>Right! We double the capacity …</a:t>
            </a:r>
          </a:p>
        </p:txBody>
      </p:sp>
      <p:grpSp>
        <p:nvGrpSpPr>
          <p:cNvPr id="3" name="Group 2">
            <a:extLst>
              <a:ext uri="{FF2B5EF4-FFF2-40B4-BE49-F238E27FC236}">
                <a16:creationId xmlns:a16="http://schemas.microsoft.com/office/drawing/2014/main" id="{ACA52241-257C-4550-8BE6-0D5FD0863C55}"/>
              </a:ext>
            </a:extLst>
          </p:cNvPr>
          <p:cNvGrpSpPr/>
          <p:nvPr/>
        </p:nvGrpSpPr>
        <p:grpSpPr>
          <a:xfrm>
            <a:off x="3214743" y="2030048"/>
            <a:ext cx="2321353" cy="3763653"/>
            <a:chOff x="3214743" y="2030048"/>
            <a:chExt cx="2321353" cy="3763653"/>
          </a:xfrm>
        </p:grpSpPr>
        <p:grpSp>
          <p:nvGrpSpPr>
            <p:cNvPr id="36" name="Group 35">
              <a:extLst>
                <a:ext uri="{FF2B5EF4-FFF2-40B4-BE49-F238E27FC236}">
                  <a16:creationId xmlns:a16="http://schemas.microsoft.com/office/drawing/2014/main" id="{6E435F30-7BC0-40E5-8831-9FE4B36A3B9C}"/>
                </a:ext>
              </a:extLst>
            </p:cNvPr>
            <p:cNvGrpSpPr/>
            <p:nvPr/>
          </p:nvGrpSpPr>
          <p:grpSpPr>
            <a:xfrm>
              <a:off x="3535968" y="2030048"/>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2500506"/>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2970964"/>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441422"/>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265277"/>
              <a:ext cx="472879" cy="1"/>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71F3743F-FD4E-41A8-9ABE-5667F78B58EA}"/>
                </a:ext>
              </a:extLst>
            </p:cNvPr>
            <p:cNvSpPr txBox="1"/>
            <p:nvPr/>
          </p:nvSpPr>
          <p:spPr>
            <a:xfrm>
              <a:off x="3232713" y="2122941"/>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2574197"/>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025453"/>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3476709"/>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2735733"/>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206189"/>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3676645"/>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grpSp>
          <p:nvGrpSpPr>
            <p:cNvPr id="40" name="Group 39">
              <a:extLst>
                <a:ext uri="{FF2B5EF4-FFF2-40B4-BE49-F238E27FC236}">
                  <a16:creationId xmlns:a16="http://schemas.microsoft.com/office/drawing/2014/main" id="{41863F07-1006-437A-A4BE-348FA88895DD}"/>
                </a:ext>
              </a:extLst>
            </p:cNvPr>
            <p:cNvGrpSpPr/>
            <p:nvPr/>
          </p:nvGrpSpPr>
          <p:grpSpPr>
            <a:xfrm>
              <a:off x="3535968" y="3911869"/>
              <a:ext cx="470458" cy="470458"/>
              <a:chOff x="2422319" y="1140964"/>
              <a:chExt cx="470458" cy="470458"/>
            </a:xfrm>
          </p:grpSpPr>
          <p:sp>
            <p:nvSpPr>
              <p:cNvPr id="41" name="Rectangle 40">
                <a:extLst>
                  <a:ext uri="{FF2B5EF4-FFF2-40B4-BE49-F238E27FC236}">
                    <a16:creationId xmlns:a16="http://schemas.microsoft.com/office/drawing/2014/main" id="{029A28D6-F92A-43CA-BD44-926536084558}"/>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2" name="Oval 41">
                <a:extLst>
                  <a:ext uri="{FF2B5EF4-FFF2-40B4-BE49-F238E27FC236}">
                    <a16:creationId xmlns:a16="http://schemas.microsoft.com/office/drawing/2014/main" id="{936EEF7F-323D-45C0-8F3E-9AB2EB9CA007}"/>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3" name="Group 42">
              <a:extLst>
                <a:ext uri="{FF2B5EF4-FFF2-40B4-BE49-F238E27FC236}">
                  <a16:creationId xmlns:a16="http://schemas.microsoft.com/office/drawing/2014/main" id="{AAA9D86C-53A6-47E1-ABD1-F1173E89AE32}"/>
                </a:ext>
              </a:extLst>
            </p:cNvPr>
            <p:cNvGrpSpPr/>
            <p:nvPr/>
          </p:nvGrpSpPr>
          <p:grpSpPr>
            <a:xfrm>
              <a:off x="3535968" y="4382327"/>
              <a:ext cx="470458" cy="470458"/>
              <a:chOff x="2422319" y="1140964"/>
              <a:chExt cx="470458" cy="470458"/>
            </a:xfrm>
          </p:grpSpPr>
          <p:sp>
            <p:nvSpPr>
              <p:cNvPr id="44" name="Rectangle 43">
                <a:extLst>
                  <a:ext uri="{FF2B5EF4-FFF2-40B4-BE49-F238E27FC236}">
                    <a16:creationId xmlns:a16="http://schemas.microsoft.com/office/drawing/2014/main" id="{46228BEB-67ED-4383-98A4-4F07BB2B4DD4}"/>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Oval 44">
                <a:extLst>
                  <a:ext uri="{FF2B5EF4-FFF2-40B4-BE49-F238E27FC236}">
                    <a16:creationId xmlns:a16="http://schemas.microsoft.com/office/drawing/2014/main" id="{6EDE2AF1-326E-4674-8D84-727296090BA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6" name="Group 45">
              <a:extLst>
                <a:ext uri="{FF2B5EF4-FFF2-40B4-BE49-F238E27FC236}">
                  <a16:creationId xmlns:a16="http://schemas.microsoft.com/office/drawing/2014/main" id="{A8506FB7-EF73-4E17-8673-8FFABFC6A3BB}"/>
                </a:ext>
              </a:extLst>
            </p:cNvPr>
            <p:cNvGrpSpPr/>
            <p:nvPr/>
          </p:nvGrpSpPr>
          <p:grpSpPr>
            <a:xfrm>
              <a:off x="3535968" y="4852785"/>
              <a:ext cx="470458" cy="470458"/>
              <a:chOff x="2422319" y="1140964"/>
              <a:chExt cx="470458" cy="470458"/>
            </a:xfrm>
          </p:grpSpPr>
          <p:sp>
            <p:nvSpPr>
              <p:cNvPr id="47" name="Rectangle 46">
                <a:extLst>
                  <a:ext uri="{FF2B5EF4-FFF2-40B4-BE49-F238E27FC236}">
                    <a16:creationId xmlns:a16="http://schemas.microsoft.com/office/drawing/2014/main" id="{CB15B988-30A3-4CBE-9902-B62F834C3B8F}"/>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8" name="Oval 47">
                <a:extLst>
                  <a:ext uri="{FF2B5EF4-FFF2-40B4-BE49-F238E27FC236}">
                    <a16:creationId xmlns:a16="http://schemas.microsoft.com/office/drawing/2014/main" id="{8573B413-36DF-44D9-B043-1AA172028FB3}"/>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8" name="Group 57">
              <a:extLst>
                <a:ext uri="{FF2B5EF4-FFF2-40B4-BE49-F238E27FC236}">
                  <a16:creationId xmlns:a16="http://schemas.microsoft.com/office/drawing/2014/main" id="{C04A93D6-BD71-429D-A275-F2674BB613A0}"/>
                </a:ext>
              </a:extLst>
            </p:cNvPr>
            <p:cNvGrpSpPr/>
            <p:nvPr/>
          </p:nvGrpSpPr>
          <p:grpSpPr>
            <a:xfrm>
              <a:off x="3535968" y="5323243"/>
              <a:ext cx="470458" cy="470458"/>
              <a:chOff x="2422319" y="1140964"/>
              <a:chExt cx="470458" cy="470458"/>
            </a:xfrm>
          </p:grpSpPr>
          <p:sp>
            <p:nvSpPr>
              <p:cNvPr id="59" name="Rectangle 58">
                <a:extLst>
                  <a:ext uri="{FF2B5EF4-FFF2-40B4-BE49-F238E27FC236}">
                    <a16:creationId xmlns:a16="http://schemas.microsoft.com/office/drawing/2014/main" id="{07345723-F80A-485E-8B0B-7588E98AFB3A}"/>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0" name="Oval 59">
                <a:extLst>
                  <a:ext uri="{FF2B5EF4-FFF2-40B4-BE49-F238E27FC236}">
                    <a16:creationId xmlns:a16="http://schemas.microsoft.com/office/drawing/2014/main" id="{A769C445-C3C7-414A-B342-BDD41C5266CE}"/>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1" name="Straight Arrow Connector 60">
              <a:extLst>
                <a:ext uri="{FF2B5EF4-FFF2-40B4-BE49-F238E27FC236}">
                  <a16:creationId xmlns:a16="http://schemas.microsoft.com/office/drawing/2014/main" id="{CDA9E8C3-6C27-4712-9598-5421D7E6C359}"/>
                </a:ext>
              </a:extLst>
            </p:cNvPr>
            <p:cNvCxnSpPr>
              <a:cxnSpLocks/>
              <a:stCxn id="42" idx="6"/>
            </p:cNvCxnSpPr>
            <p:nvPr/>
          </p:nvCxnSpPr>
          <p:spPr>
            <a:xfrm flipV="1">
              <a:off x="3841190" y="4147098"/>
              <a:ext cx="472879" cy="1"/>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sp>
          <p:nvSpPr>
            <p:cNvPr id="62" name="TextBox 61">
              <a:extLst>
                <a:ext uri="{FF2B5EF4-FFF2-40B4-BE49-F238E27FC236}">
                  <a16:creationId xmlns:a16="http://schemas.microsoft.com/office/drawing/2014/main" id="{E8EF9BB0-23E6-4C67-AE85-D26B2716D2B1}"/>
                </a:ext>
              </a:extLst>
            </p:cNvPr>
            <p:cNvSpPr txBox="1"/>
            <p:nvPr/>
          </p:nvSpPr>
          <p:spPr>
            <a:xfrm>
              <a:off x="3232713" y="4004762"/>
              <a:ext cx="276038" cy="307777"/>
            </a:xfrm>
            <a:prstGeom prst="rect">
              <a:avLst/>
            </a:prstGeom>
            <a:noFill/>
          </p:spPr>
          <p:txBody>
            <a:bodyPr wrap="none" rtlCol="0">
              <a:spAutoFit/>
            </a:bodyPr>
            <a:lstStyle/>
            <a:p>
              <a:r>
                <a:rPr lang="en-US" sz="1400" dirty="0">
                  <a:solidFill>
                    <a:srgbClr val="000000"/>
                  </a:solidFill>
                </a:rPr>
                <a:t>4</a:t>
              </a:r>
            </a:p>
          </p:txBody>
        </p:sp>
        <p:sp>
          <p:nvSpPr>
            <p:cNvPr id="76" name="TextBox 75">
              <a:extLst>
                <a:ext uri="{FF2B5EF4-FFF2-40B4-BE49-F238E27FC236}">
                  <a16:creationId xmlns:a16="http://schemas.microsoft.com/office/drawing/2014/main" id="{1E5165F6-E6AD-4F4C-8FA5-8EE1226D46CF}"/>
                </a:ext>
              </a:extLst>
            </p:cNvPr>
            <p:cNvSpPr txBox="1"/>
            <p:nvPr/>
          </p:nvSpPr>
          <p:spPr>
            <a:xfrm>
              <a:off x="3226723" y="4456018"/>
              <a:ext cx="276038" cy="307777"/>
            </a:xfrm>
            <a:prstGeom prst="rect">
              <a:avLst/>
            </a:prstGeom>
            <a:noFill/>
          </p:spPr>
          <p:txBody>
            <a:bodyPr wrap="none" rtlCol="0">
              <a:spAutoFit/>
            </a:bodyPr>
            <a:lstStyle/>
            <a:p>
              <a:r>
                <a:rPr lang="en-US" sz="1400" dirty="0">
                  <a:solidFill>
                    <a:srgbClr val="000000"/>
                  </a:solidFill>
                </a:rPr>
                <a:t>5</a:t>
              </a:r>
            </a:p>
          </p:txBody>
        </p:sp>
        <p:sp>
          <p:nvSpPr>
            <p:cNvPr id="77" name="TextBox 76">
              <a:extLst>
                <a:ext uri="{FF2B5EF4-FFF2-40B4-BE49-F238E27FC236}">
                  <a16:creationId xmlns:a16="http://schemas.microsoft.com/office/drawing/2014/main" id="{84C90AED-AC3F-431F-AA67-74F6A4DBE5BA}"/>
                </a:ext>
              </a:extLst>
            </p:cNvPr>
            <p:cNvSpPr txBox="1"/>
            <p:nvPr/>
          </p:nvSpPr>
          <p:spPr>
            <a:xfrm>
              <a:off x="3220733" y="4907274"/>
              <a:ext cx="276038" cy="307777"/>
            </a:xfrm>
            <a:prstGeom prst="rect">
              <a:avLst/>
            </a:prstGeom>
            <a:noFill/>
          </p:spPr>
          <p:txBody>
            <a:bodyPr wrap="none" rtlCol="0">
              <a:spAutoFit/>
            </a:bodyPr>
            <a:lstStyle/>
            <a:p>
              <a:r>
                <a:rPr lang="en-US" sz="1400" dirty="0">
                  <a:solidFill>
                    <a:srgbClr val="000000"/>
                  </a:solidFill>
                </a:rPr>
                <a:t>6</a:t>
              </a:r>
            </a:p>
          </p:txBody>
        </p:sp>
        <p:sp>
          <p:nvSpPr>
            <p:cNvPr id="78" name="TextBox 77">
              <a:extLst>
                <a:ext uri="{FF2B5EF4-FFF2-40B4-BE49-F238E27FC236}">
                  <a16:creationId xmlns:a16="http://schemas.microsoft.com/office/drawing/2014/main" id="{C3FDD8D4-3590-483B-B4B1-F191621435E3}"/>
                </a:ext>
              </a:extLst>
            </p:cNvPr>
            <p:cNvSpPr txBox="1"/>
            <p:nvPr/>
          </p:nvSpPr>
          <p:spPr>
            <a:xfrm>
              <a:off x="3214743" y="5358530"/>
              <a:ext cx="276038" cy="307777"/>
            </a:xfrm>
            <a:prstGeom prst="rect">
              <a:avLst/>
            </a:prstGeom>
            <a:noFill/>
          </p:spPr>
          <p:txBody>
            <a:bodyPr wrap="none" rtlCol="0">
              <a:spAutoFit/>
            </a:bodyPr>
            <a:lstStyle/>
            <a:p>
              <a:r>
                <a:rPr lang="en-US" sz="1400" dirty="0">
                  <a:solidFill>
                    <a:srgbClr val="000000"/>
                  </a:solidFill>
                </a:rPr>
                <a:t>7</a:t>
              </a:r>
            </a:p>
          </p:txBody>
        </p:sp>
        <p:cxnSp>
          <p:nvCxnSpPr>
            <p:cNvPr id="79" name="Straight Arrow Connector 78">
              <a:extLst>
                <a:ext uri="{FF2B5EF4-FFF2-40B4-BE49-F238E27FC236}">
                  <a16:creationId xmlns:a16="http://schemas.microsoft.com/office/drawing/2014/main" id="{7C446DB7-A3AC-4D42-95E0-8AA5520BB042}"/>
                </a:ext>
              </a:extLst>
            </p:cNvPr>
            <p:cNvCxnSpPr>
              <a:cxnSpLocks/>
            </p:cNvCxnSpPr>
            <p:nvPr/>
          </p:nvCxnSpPr>
          <p:spPr>
            <a:xfrm flipV="1">
              <a:off x="3841189" y="461755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07BEF755-486B-442F-89E5-18D888CFF361}"/>
                </a:ext>
              </a:extLst>
            </p:cNvPr>
            <p:cNvCxnSpPr>
              <a:cxnSpLocks/>
            </p:cNvCxnSpPr>
            <p:nvPr/>
          </p:nvCxnSpPr>
          <p:spPr>
            <a:xfrm flipV="1">
              <a:off x="3841188" y="508801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580B2CE3-5CE9-47CD-8D22-B1F86F9CF172}"/>
                </a:ext>
              </a:extLst>
            </p:cNvPr>
            <p:cNvCxnSpPr>
              <a:cxnSpLocks/>
            </p:cNvCxnSpPr>
            <p:nvPr/>
          </p:nvCxnSpPr>
          <p:spPr>
            <a:xfrm flipV="1">
              <a:off x="3841187" y="555846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89" name="Rectangle: Rounded Corners 88">
              <a:extLst>
                <a:ext uri="{FF2B5EF4-FFF2-40B4-BE49-F238E27FC236}">
                  <a16:creationId xmlns:a16="http://schemas.microsoft.com/office/drawing/2014/main" id="{AF43DF53-C366-456A-B93B-E03E8485A2BF}"/>
                </a:ext>
              </a:extLst>
            </p:cNvPr>
            <p:cNvSpPr/>
            <p:nvPr/>
          </p:nvSpPr>
          <p:spPr>
            <a:xfrm>
              <a:off x="4314069" y="2087898"/>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90" name="Rectangle: Rounded Corners 89">
              <a:extLst>
                <a:ext uri="{FF2B5EF4-FFF2-40B4-BE49-F238E27FC236}">
                  <a16:creationId xmlns:a16="http://schemas.microsoft.com/office/drawing/2014/main" id="{5747F817-169A-4866-A0C0-AC7649312E4B}"/>
                </a:ext>
              </a:extLst>
            </p:cNvPr>
            <p:cNvSpPr/>
            <p:nvPr/>
          </p:nvSpPr>
          <p:spPr>
            <a:xfrm>
              <a:off x="4314069" y="3499266"/>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91" name="Rectangle: Rounded Corners 90">
              <a:extLst>
                <a:ext uri="{FF2B5EF4-FFF2-40B4-BE49-F238E27FC236}">
                  <a16:creationId xmlns:a16="http://schemas.microsoft.com/office/drawing/2014/main" id="{FCB7958A-3094-4663-B1A8-00BB9F2E5001}"/>
                </a:ext>
              </a:extLst>
            </p:cNvPr>
            <p:cNvSpPr/>
            <p:nvPr/>
          </p:nvSpPr>
          <p:spPr>
            <a:xfrm>
              <a:off x="4314069" y="2558353"/>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
          <p:nvSpPr>
            <p:cNvPr id="92" name="Rectangle: Rounded Corners 91">
              <a:extLst>
                <a:ext uri="{FF2B5EF4-FFF2-40B4-BE49-F238E27FC236}">
                  <a16:creationId xmlns:a16="http://schemas.microsoft.com/office/drawing/2014/main" id="{238D08C3-127C-4483-B2FE-02369993AC43}"/>
                </a:ext>
              </a:extLst>
            </p:cNvPr>
            <p:cNvSpPr/>
            <p:nvPr/>
          </p:nvSpPr>
          <p:spPr>
            <a:xfrm>
              <a:off x="5078904" y="2086960"/>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12</a:t>
              </a:r>
            </a:p>
          </p:txBody>
        </p:sp>
        <p:cxnSp>
          <p:nvCxnSpPr>
            <p:cNvPr id="93" name="Straight Arrow Connector 92">
              <a:extLst>
                <a:ext uri="{FF2B5EF4-FFF2-40B4-BE49-F238E27FC236}">
                  <a16:creationId xmlns:a16="http://schemas.microsoft.com/office/drawing/2014/main" id="{8547CE98-A825-4DAB-B122-BEDC43207790}"/>
                </a:ext>
              </a:extLst>
            </p:cNvPr>
            <p:cNvCxnSpPr>
              <a:cxnSpLocks/>
            </p:cNvCxnSpPr>
            <p:nvPr/>
          </p:nvCxnSpPr>
          <p:spPr>
            <a:xfrm flipV="1">
              <a:off x="4771261" y="2192341"/>
              <a:ext cx="307643" cy="938"/>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cxnSp>
          <p:nvCxnSpPr>
            <p:cNvPr id="94" name="Straight Arrow Connector 93">
              <a:extLst>
                <a:ext uri="{FF2B5EF4-FFF2-40B4-BE49-F238E27FC236}">
                  <a16:creationId xmlns:a16="http://schemas.microsoft.com/office/drawing/2014/main" id="{8E057A80-28B3-4086-B860-EB32872BBD2C}"/>
                </a:ext>
              </a:extLst>
            </p:cNvPr>
            <p:cNvCxnSpPr>
              <a:cxnSpLocks/>
            </p:cNvCxnSpPr>
            <p:nvPr/>
          </p:nvCxnSpPr>
          <p:spPr>
            <a:xfrm flipH="1">
              <a:off x="4771261" y="2304153"/>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grpSp>
      <p:cxnSp>
        <p:nvCxnSpPr>
          <p:cNvPr id="82" name="Connector: Elbow 3">
            <a:extLst>
              <a:ext uri="{FF2B5EF4-FFF2-40B4-BE49-F238E27FC236}">
                <a16:creationId xmlns:a16="http://schemas.microsoft.com/office/drawing/2014/main" id="{F0AC8701-FD93-4118-BD8B-196DED5C8A80}"/>
              </a:ext>
            </a:extLst>
          </p:cNvPr>
          <p:cNvCxnSpPr>
            <a:cxnSpLocks/>
            <a:stCxn id="28" idx="2"/>
            <a:endCxn id="76" idx="1"/>
          </p:cNvCxnSpPr>
          <p:nvPr/>
        </p:nvCxnSpPr>
        <p:spPr>
          <a:xfrm rot="16200000" flipH="1">
            <a:off x="2170136" y="3553320"/>
            <a:ext cx="1101212" cy="101196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5988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3FF8E-E728-4651-A003-9856AA7A2891}"/>
              </a:ext>
            </a:extLst>
          </p:cNvPr>
          <p:cNvSpPr txBox="1"/>
          <p:nvPr/>
        </p:nvSpPr>
        <p:spPr>
          <a:xfrm>
            <a:off x="914400" y="914400"/>
            <a:ext cx="7354389" cy="3816429"/>
          </a:xfrm>
          <a:prstGeom prst="rect">
            <a:avLst/>
          </a:prstGeom>
          <a:noFill/>
        </p:spPr>
        <p:txBody>
          <a:bodyPr wrap="square" rtlCol="0">
            <a:spAutoFit/>
          </a:bodyPr>
          <a:lstStyle/>
          <a:p>
            <a:pPr>
              <a:spcAft>
                <a:spcPts val="1200"/>
              </a:spcAft>
            </a:pPr>
            <a:r>
              <a:rPr lang="en-US" sz="4000" dirty="0">
                <a:latin typeface="+mj-lt"/>
              </a:rPr>
              <a:t>The ideal data structure:</a:t>
            </a:r>
          </a:p>
          <a:p>
            <a:pPr marL="285750" lvl="0" indent="-285750">
              <a:buFont typeface="Arial" panose="020B0604020202020204" pitchFamily="34" charset="0"/>
              <a:buChar char="•"/>
            </a:pPr>
            <a:r>
              <a:rPr lang="en-US" sz="3200" dirty="0">
                <a:latin typeface="+mj-lt"/>
              </a:rPr>
              <a:t>Unsorted array - retrieval is order N </a:t>
            </a:r>
          </a:p>
          <a:p>
            <a:pPr marL="285750" lvl="0" indent="-285750">
              <a:buFont typeface="Arial" panose="020B0604020202020204" pitchFamily="34" charset="0"/>
              <a:buChar char="•"/>
            </a:pPr>
            <a:r>
              <a:rPr lang="en-US" sz="3200" dirty="0">
                <a:latin typeface="+mj-lt"/>
              </a:rPr>
              <a:t>Sorted array – retrieval is lg </a:t>
            </a:r>
            <a:r>
              <a:rPr lang="en-US" sz="3200">
                <a:latin typeface="+mj-lt"/>
              </a:rPr>
              <a:t>N time</a:t>
            </a:r>
            <a:br>
              <a:rPr lang="en-US" sz="3200">
                <a:latin typeface="+mj-lt"/>
              </a:rPr>
            </a:br>
            <a:r>
              <a:rPr lang="en-US" sz="3200">
                <a:latin typeface="+mj-lt"/>
              </a:rPr>
              <a:t>(</a:t>
            </a:r>
            <a:r>
              <a:rPr lang="en-US" sz="3200" dirty="0">
                <a:latin typeface="+mj-lt"/>
              </a:rPr>
              <a:t>binary search)</a:t>
            </a:r>
          </a:p>
          <a:p>
            <a:pPr marL="742950" lvl="1" indent="-285750">
              <a:buFont typeface="Arial" panose="020B0604020202020204" pitchFamily="34" charset="0"/>
              <a:buChar char="•"/>
            </a:pPr>
            <a:r>
              <a:rPr lang="en-US" sz="3200" dirty="0">
                <a:latin typeface="+mj-lt"/>
              </a:rPr>
              <a:t>Insertion is order N</a:t>
            </a:r>
          </a:p>
          <a:p>
            <a:pPr marL="285750" lvl="0" indent="-285750">
              <a:buFont typeface="Arial" panose="020B0604020202020204" pitchFamily="34" charset="0"/>
              <a:buChar char="•"/>
            </a:pPr>
            <a:r>
              <a:rPr lang="en-US" sz="3200" dirty="0">
                <a:latin typeface="+mj-lt"/>
              </a:rPr>
              <a:t>Linked lists – insertion is constant time</a:t>
            </a:r>
          </a:p>
          <a:p>
            <a:pPr marL="742950" lvl="1" indent="-285750">
              <a:buFont typeface="Arial" panose="020B0604020202020204" pitchFamily="34" charset="0"/>
              <a:buChar char="•"/>
            </a:pPr>
            <a:r>
              <a:rPr lang="en-US" sz="3200" dirty="0">
                <a:latin typeface="+mj-lt"/>
              </a:rPr>
              <a:t>Retrieval is order N time</a:t>
            </a:r>
          </a:p>
        </p:txBody>
      </p:sp>
    </p:spTree>
    <p:extLst>
      <p:ext uri="{BB962C8B-B14F-4D97-AF65-F5344CB8AC3E}">
        <p14:creationId xmlns:p14="http://schemas.microsoft.com/office/powerpoint/2010/main" val="1398955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a:t>
            </a:r>
            <a:r>
              <a:rPr lang="en-US" sz="1100" b="1" dirty="0">
                <a:solidFill>
                  <a:schemeClr val="accent4">
                    <a:lumMod val="60000"/>
                    <a:lumOff val="40000"/>
                  </a:schemeClr>
                </a:solidFill>
              </a:rPr>
              <a:t>8</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19CFD2-731A-4FBD-8C40-6E8F152F8C3F}"/>
              </a:ext>
            </a:extLst>
          </p:cNvPr>
          <p:cNvSpPr txBox="1"/>
          <p:nvPr/>
        </p:nvSpPr>
        <p:spPr>
          <a:xfrm>
            <a:off x="1554945" y="829906"/>
            <a:ext cx="237566" cy="369332"/>
          </a:xfrm>
          <a:prstGeom prst="rect">
            <a:avLst/>
          </a:prstGeom>
          <a:noFill/>
        </p:spPr>
        <p:txBody>
          <a:bodyPr wrap="none" rtlCol="0">
            <a:spAutoFit/>
          </a:bodyPr>
          <a:lstStyle/>
          <a:p>
            <a:pPr algn="ctr"/>
            <a:r>
              <a:rPr lang="en-US" dirty="0"/>
              <a:t> </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95978" y="3139363"/>
            <a:ext cx="237566" cy="369332"/>
          </a:xfrm>
          <a:prstGeom prst="rect">
            <a:avLst/>
          </a:prstGeom>
          <a:noFill/>
        </p:spPr>
        <p:txBody>
          <a:bodyPr wrap="none" rtlCol="0">
            <a:spAutoFit/>
          </a:bodyPr>
          <a:lstStyle/>
          <a:p>
            <a:pPr algn="ctr"/>
            <a:r>
              <a:rPr lang="en-US" dirty="0"/>
              <a:t> </a:t>
            </a:r>
          </a:p>
        </p:txBody>
      </p:sp>
      <p:grpSp>
        <p:nvGrpSpPr>
          <p:cNvPr id="4" name="Group 3">
            <a:extLst>
              <a:ext uri="{FF2B5EF4-FFF2-40B4-BE49-F238E27FC236}">
                <a16:creationId xmlns:a16="http://schemas.microsoft.com/office/drawing/2014/main" id="{C7B8BD21-E591-4D99-8677-0707C884FF90}"/>
              </a:ext>
            </a:extLst>
          </p:cNvPr>
          <p:cNvGrpSpPr/>
          <p:nvPr/>
        </p:nvGrpSpPr>
        <p:grpSpPr>
          <a:xfrm>
            <a:off x="3214743" y="2030048"/>
            <a:ext cx="1556518" cy="3763653"/>
            <a:chOff x="3214743" y="2030048"/>
            <a:chExt cx="1556518" cy="3763653"/>
          </a:xfrm>
        </p:grpSpPr>
        <p:grpSp>
          <p:nvGrpSpPr>
            <p:cNvPr id="36" name="Group 35">
              <a:extLst>
                <a:ext uri="{FF2B5EF4-FFF2-40B4-BE49-F238E27FC236}">
                  <a16:creationId xmlns:a16="http://schemas.microsoft.com/office/drawing/2014/main" id="{6E435F30-7BC0-40E5-8831-9FE4B36A3B9C}"/>
                </a:ext>
              </a:extLst>
            </p:cNvPr>
            <p:cNvGrpSpPr/>
            <p:nvPr/>
          </p:nvGrpSpPr>
          <p:grpSpPr>
            <a:xfrm>
              <a:off x="3535968" y="2030048"/>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2500506"/>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2970964"/>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441422"/>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265277"/>
              <a:ext cx="472879" cy="1"/>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71F3743F-FD4E-41A8-9ABE-5667F78B58EA}"/>
                </a:ext>
              </a:extLst>
            </p:cNvPr>
            <p:cNvSpPr txBox="1"/>
            <p:nvPr/>
          </p:nvSpPr>
          <p:spPr>
            <a:xfrm>
              <a:off x="3232713" y="2122941"/>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2574197"/>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025453"/>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3476709"/>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2735733"/>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206189"/>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3676645"/>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099836"/>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5386312"/>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445882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
          <p:nvSpPr>
            <p:cNvPr id="37" name="Rectangle: Rounded Corners 36">
              <a:extLst>
                <a:ext uri="{FF2B5EF4-FFF2-40B4-BE49-F238E27FC236}">
                  <a16:creationId xmlns:a16="http://schemas.microsoft.com/office/drawing/2014/main" id="{73221471-F46E-4FF9-88DA-4DF1227E1D25}"/>
                </a:ext>
              </a:extLst>
            </p:cNvPr>
            <p:cNvSpPr/>
            <p:nvPr/>
          </p:nvSpPr>
          <p:spPr>
            <a:xfrm>
              <a:off x="4314069" y="3985723"/>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12</a:t>
              </a:r>
            </a:p>
          </p:txBody>
        </p:sp>
        <p:grpSp>
          <p:nvGrpSpPr>
            <p:cNvPr id="40" name="Group 39">
              <a:extLst>
                <a:ext uri="{FF2B5EF4-FFF2-40B4-BE49-F238E27FC236}">
                  <a16:creationId xmlns:a16="http://schemas.microsoft.com/office/drawing/2014/main" id="{41863F07-1006-437A-A4BE-348FA88895DD}"/>
                </a:ext>
              </a:extLst>
            </p:cNvPr>
            <p:cNvGrpSpPr/>
            <p:nvPr/>
          </p:nvGrpSpPr>
          <p:grpSpPr>
            <a:xfrm>
              <a:off x="3535968" y="3911869"/>
              <a:ext cx="470458" cy="470458"/>
              <a:chOff x="2422319" y="1140964"/>
              <a:chExt cx="470458" cy="470458"/>
            </a:xfrm>
          </p:grpSpPr>
          <p:sp>
            <p:nvSpPr>
              <p:cNvPr id="41" name="Rectangle 40">
                <a:extLst>
                  <a:ext uri="{FF2B5EF4-FFF2-40B4-BE49-F238E27FC236}">
                    <a16:creationId xmlns:a16="http://schemas.microsoft.com/office/drawing/2014/main" id="{029A28D6-F92A-43CA-BD44-926536084558}"/>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2" name="Oval 41">
                <a:extLst>
                  <a:ext uri="{FF2B5EF4-FFF2-40B4-BE49-F238E27FC236}">
                    <a16:creationId xmlns:a16="http://schemas.microsoft.com/office/drawing/2014/main" id="{936EEF7F-323D-45C0-8F3E-9AB2EB9CA007}"/>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3" name="Group 42">
              <a:extLst>
                <a:ext uri="{FF2B5EF4-FFF2-40B4-BE49-F238E27FC236}">
                  <a16:creationId xmlns:a16="http://schemas.microsoft.com/office/drawing/2014/main" id="{AAA9D86C-53A6-47E1-ABD1-F1173E89AE32}"/>
                </a:ext>
              </a:extLst>
            </p:cNvPr>
            <p:cNvGrpSpPr/>
            <p:nvPr/>
          </p:nvGrpSpPr>
          <p:grpSpPr>
            <a:xfrm>
              <a:off x="3535968" y="4382327"/>
              <a:ext cx="470458" cy="470458"/>
              <a:chOff x="2422319" y="1140964"/>
              <a:chExt cx="470458" cy="470458"/>
            </a:xfrm>
          </p:grpSpPr>
          <p:sp>
            <p:nvSpPr>
              <p:cNvPr id="44" name="Rectangle 43">
                <a:extLst>
                  <a:ext uri="{FF2B5EF4-FFF2-40B4-BE49-F238E27FC236}">
                    <a16:creationId xmlns:a16="http://schemas.microsoft.com/office/drawing/2014/main" id="{46228BEB-67ED-4383-98A4-4F07BB2B4DD4}"/>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Oval 44">
                <a:extLst>
                  <a:ext uri="{FF2B5EF4-FFF2-40B4-BE49-F238E27FC236}">
                    <a16:creationId xmlns:a16="http://schemas.microsoft.com/office/drawing/2014/main" id="{6EDE2AF1-326E-4674-8D84-727296090BA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6" name="Group 45">
              <a:extLst>
                <a:ext uri="{FF2B5EF4-FFF2-40B4-BE49-F238E27FC236}">
                  <a16:creationId xmlns:a16="http://schemas.microsoft.com/office/drawing/2014/main" id="{A8506FB7-EF73-4E17-8673-8FFABFC6A3BB}"/>
                </a:ext>
              </a:extLst>
            </p:cNvPr>
            <p:cNvGrpSpPr/>
            <p:nvPr/>
          </p:nvGrpSpPr>
          <p:grpSpPr>
            <a:xfrm>
              <a:off x="3535968" y="4852785"/>
              <a:ext cx="470458" cy="470458"/>
              <a:chOff x="2422319" y="1140964"/>
              <a:chExt cx="470458" cy="470458"/>
            </a:xfrm>
          </p:grpSpPr>
          <p:sp>
            <p:nvSpPr>
              <p:cNvPr id="47" name="Rectangle 46">
                <a:extLst>
                  <a:ext uri="{FF2B5EF4-FFF2-40B4-BE49-F238E27FC236}">
                    <a16:creationId xmlns:a16="http://schemas.microsoft.com/office/drawing/2014/main" id="{CB15B988-30A3-4CBE-9902-B62F834C3B8F}"/>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8" name="Oval 47">
                <a:extLst>
                  <a:ext uri="{FF2B5EF4-FFF2-40B4-BE49-F238E27FC236}">
                    <a16:creationId xmlns:a16="http://schemas.microsoft.com/office/drawing/2014/main" id="{8573B413-36DF-44D9-B043-1AA172028FB3}"/>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8" name="Group 57">
              <a:extLst>
                <a:ext uri="{FF2B5EF4-FFF2-40B4-BE49-F238E27FC236}">
                  <a16:creationId xmlns:a16="http://schemas.microsoft.com/office/drawing/2014/main" id="{C04A93D6-BD71-429D-A275-F2674BB613A0}"/>
                </a:ext>
              </a:extLst>
            </p:cNvPr>
            <p:cNvGrpSpPr/>
            <p:nvPr/>
          </p:nvGrpSpPr>
          <p:grpSpPr>
            <a:xfrm>
              <a:off x="3535968" y="5323243"/>
              <a:ext cx="470458" cy="470458"/>
              <a:chOff x="2422319" y="1140964"/>
              <a:chExt cx="470458" cy="470458"/>
            </a:xfrm>
          </p:grpSpPr>
          <p:sp>
            <p:nvSpPr>
              <p:cNvPr id="59" name="Rectangle 58">
                <a:extLst>
                  <a:ext uri="{FF2B5EF4-FFF2-40B4-BE49-F238E27FC236}">
                    <a16:creationId xmlns:a16="http://schemas.microsoft.com/office/drawing/2014/main" id="{07345723-F80A-485E-8B0B-7588E98AFB3A}"/>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0" name="Oval 59">
                <a:extLst>
                  <a:ext uri="{FF2B5EF4-FFF2-40B4-BE49-F238E27FC236}">
                    <a16:creationId xmlns:a16="http://schemas.microsoft.com/office/drawing/2014/main" id="{A769C445-C3C7-414A-B342-BDD41C5266CE}"/>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1" name="Straight Arrow Connector 60">
              <a:extLst>
                <a:ext uri="{FF2B5EF4-FFF2-40B4-BE49-F238E27FC236}">
                  <a16:creationId xmlns:a16="http://schemas.microsoft.com/office/drawing/2014/main" id="{CDA9E8C3-6C27-4712-9598-5421D7E6C359}"/>
                </a:ext>
              </a:extLst>
            </p:cNvPr>
            <p:cNvCxnSpPr>
              <a:cxnSpLocks/>
              <a:stCxn id="42" idx="6"/>
            </p:cNvCxnSpPr>
            <p:nvPr/>
          </p:nvCxnSpPr>
          <p:spPr>
            <a:xfrm flipV="1">
              <a:off x="3841190" y="4147098"/>
              <a:ext cx="472879" cy="1"/>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sp>
          <p:nvSpPr>
            <p:cNvPr id="62" name="TextBox 61">
              <a:extLst>
                <a:ext uri="{FF2B5EF4-FFF2-40B4-BE49-F238E27FC236}">
                  <a16:creationId xmlns:a16="http://schemas.microsoft.com/office/drawing/2014/main" id="{E8EF9BB0-23E6-4C67-AE85-D26B2716D2B1}"/>
                </a:ext>
              </a:extLst>
            </p:cNvPr>
            <p:cNvSpPr txBox="1"/>
            <p:nvPr/>
          </p:nvSpPr>
          <p:spPr>
            <a:xfrm>
              <a:off x="3232713" y="4004762"/>
              <a:ext cx="276038" cy="307777"/>
            </a:xfrm>
            <a:prstGeom prst="rect">
              <a:avLst/>
            </a:prstGeom>
            <a:noFill/>
          </p:spPr>
          <p:txBody>
            <a:bodyPr wrap="none" rtlCol="0">
              <a:spAutoFit/>
            </a:bodyPr>
            <a:lstStyle/>
            <a:p>
              <a:r>
                <a:rPr lang="en-US" sz="1400" dirty="0">
                  <a:solidFill>
                    <a:srgbClr val="000000"/>
                  </a:solidFill>
                </a:rPr>
                <a:t>4</a:t>
              </a:r>
            </a:p>
          </p:txBody>
        </p:sp>
        <p:sp>
          <p:nvSpPr>
            <p:cNvPr id="76" name="TextBox 75">
              <a:extLst>
                <a:ext uri="{FF2B5EF4-FFF2-40B4-BE49-F238E27FC236}">
                  <a16:creationId xmlns:a16="http://schemas.microsoft.com/office/drawing/2014/main" id="{1E5165F6-E6AD-4F4C-8FA5-8EE1226D46CF}"/>
                </a:ext>
              </a:extLst>
            </p:cNvPr>
            <p:cNvSpPr txBox="1"/>
            <p:nvPr/>
          </p:nvSpPr>
          <p:spPr>
            <a:xfrm>
              <a:off x="3226723" y="4456018"/>
              <a:ext cx="276038" cy="307777"/>
            </a:xfrm>
            <a:prstGeom prst="rect">
              <a:avLst/>
            </a:prstGeom>
            <a:noFill/>
          </p:spPr>
          <p:txBody>
            <a:bodyPr wrap="none" rtlCol="0">
              <a:spAutoFit/>
            </a:bodyPr>
            <a:lstStyle/>
            <a:p>
              <a:r>
                <a:rPr lang="en-US" sz="1400" dirty="0">
                  <a:solidFill>
                    <a:srgbClr val="000000"/>
                  </a:solidFill>
                </a:rPr>
                <a:t>5</a:t>
              </a:r>
            </a:p>
          </p:txBody>
        </p:sp>
        <p:sp>
          <p:nvSpPr>
            <p:cNvPr id="77" name="TextBox 76">
              <a:extLst>
                <a:ext uri="{FF2B5EF4-FFF2-40B4-BE49-F238E27FC236}">
                  <a16:creationId xmlns:a16="http://schemas.microsoft.com/office/drawing/2014/main" id="{84C90AED-AC3F-431F-AA67-74F6A4DBE5BA}"/>
                </a:ext>
              </a:extLst>
            </p:cNvPr>
            <p:cNvSpPr txBox="1"/>
            <p:nvPr/>
          </p:nvSpPr>
          <p:spPr>
            <a:xfrm>
              <a:off x="3220733" y="4907274"/>
              <a:ext cx="276038" cy="307777"/>
            </a:xfrm>
            <a:prstGeom prst="rect">
              <a:avLst/>
            </a:prstGeom>
            <a:noFill/>
          </p:spPr>
          <p:txBody>
            <a:bodyPr wrap="none" rtlCol="0">
              <a:spAutoFit/>
            </a:bodyPr>
            <a:lstStyle/>
            <a:p>
              <a:r>
                <a:rPr lang="en-US" sz="1400" dirty="0">
                  <a:solidFill>
                    <a:srgbClr val="000000"/>
                  </a:solidFill>
                </a:rPr>
                <a:t>6</a:t>
              </a:r>
            </a:p>
          </p:txBody>
        </p:sp>
        <p:sp>
          <p:nvSpPr>
            <p:cNvPr id="78" name="TextBox 77">
              <a:extLst>
                <a:ext uri="{FF2B5EF4-FFF2-40B4-BE49-F238E27FC236}">
                  <a16:creationId xmlns:a16="http://schemas.microsoft.com/office/drawing/2014/main" id="{C3FDD8D4-3590-483B-B4B1-F191621435E3}"/>
                </a:ext>
              </a:extLst>
            </p:cNvPr>
            <p:cNvSpPr txBox="1"/>
            <p:nvPr/>
          </p:nvSpPr>
          <p:spPr>
            <a:xfrm>
              <a:off x="3214743" y="5358530"/>
              <a:ext cx="276038" cy="307777"/>
            </a:xfrm>
            <a:prstGeom prst="rect">
              <a:avLst/>
            </a:prstGeom>
            <a:noFill/>
          </p:spPr>
          <p:txBody>
            <a:bodyPr wrap="none" rtlCol="0">
              <a:spAutoFit/>
            </a:bodyPr>
            <a:lstStyle/>
            <a:p>
              <a:r>
                <a:rPr lang="en-US" sz="1400" dirty="0">
                  <a:solidFill>
                    <a:srgbClr val="000000"/>
                  </a:solidFill>
                </a:rPr>
                <a:t>7</a:t>
              </a:r>
            </a:p>
          </p:txBody>
        </p:sp>
        <p:cxnSp>
          <p:nvCxnSpPr>
            <p:cNvPr id="79" name="Straight Arrow Connector 78">
              <a:extLst>
                <a:ext uri="{FF2B5EF4-FFF2-40B4-BE49-F238E27FC236}">
                  <a16:creationId xmlns:a16="http://schemas.microsoft.com/office/drawing/2014/main" id="{7C446DB7-A3AC-4D42-95E0-8AA5520BB042}"/>
                </a:ext>
              </a:extLst>
            </p:cNvPr>
            <p:cNvCxnSpPr>
              <a:cxnSpLocks/>
            </p:cNvCxnSpPr>
            <p:nvPr/>
          </p:nvCxnSpPr>
          <p:spPr>
            <a:xfrm flipV="1">
              <a:off x="3841189" y="461755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07BEF755-486B-442F-89E5-18D888CFF361}"/>
                </a:ext>
              </a:extLst>
            </p:cNvPr>
            <p:cNvCxnSpPr>
              <a:cxnSpLocks/>
            </p:cNvCxnSpPr>
            <p:nvPr/>
          </p:nvCxnSpPr>
          <p:spPr>
            <a:xfrm flipV="1">
              <a:off x="3841188" y="508801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580B2CE3-5CE9-47CD-8D22-B1F86F9CF172}"/>
                </a:ext>
              </a:extLst>
            </p:cNvPr>
            <p:cNvCxnSpPr>
              <a:cxnSpLocks/>
            </p:cNvCxnSpPr>
            <p:nvPr/>
          </p:nvCxnSpPr>
          <p:spPr>
            <a:xfrm flipV="1">
              <a:off x="3841187" y="555846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grpSp>
      <p:sp>
        <p:nvSpPr>
          <p:cNvPr id="88" name="TextBox 87">
            <a:extLst>
              <a:ext uri="{FF2B5EF4-FFF2-40B4-BE49-F238E27FC236}">
                <a16:creationId xmlns:a16="http://schemas.microsoft.com/office/drawing/2014/main" id="{032B3386-9416-46D1-B4FA-B03AAB4B78D5}"/>
              </a:ext>
            </a:extLst>
          </p:cNvPr>
          <p:cNvSpPr txBox="1"/>
          <p:nvPr/>
        </p:nvSpPr>
        <p:spPr>
          <a:xfrm>
            <a:off x="3214406" y="768415"/>
            <a:ext cx="2413310" cy="646331"/>
          </a:xfrm>
          <a:prstGeom prst="rect">
            <a:avLst/>
          </a:prstGeom>
          <a:noFill/>
        </p:spPr>
        <p:txBody>
          <a:bodyPr wrap="square" rtlCol="0">
            <a:spAutoFit/>
          </a:bodyPr>
          <a:lstStyle/>
          <a:p>
            <a:r>
              <a:rPr lang="en-US" dirty="0"/>
              <a:t>Right! We double the capacity and "</a:t>
            </a:r>
            <a:r>
              <a:rPr lang="en-US" i="1" u="sng" dirty="0"/>
              <a:t>rehash</a:t>
            </a:r>
            <a:r>
              <a:rPr lang="en-US" dirty="0"/>
              <a:t>"!</a:t>
            </a:r>
          </a:p>
        </p:txBody>
      </p:sp>
    </p:spTree>
    <p:extLst>
      <p:ext uri="{BB962C8B-B14F-4D97-AF65-F5344CB8AC3E}">
        <p14:creationId xmlns:p14="http://schemas.microsoft.com/office/powerpoint/2010/main" val="3889226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19CFD2-731A-4FBD-8C40-6E8F152F8C3F}"/>
              </a:ext>
            </a:extLst>
          </p:cNvPr>
          <p:cNvSpPr txBox="1"/>
          <p:nvPr/>
        </p:nvSpPr>
        <p:spPr>
          <a:xfrm>
            <a:off x="1554945" y="829906"/>
            <a:ext cx="237566" cy="369332"/>
          </a:xfrm>
          <a:prstGeom prst="rect">
            <a:avLst/>
          </a:prstGeom>
          <a:noFill/>
        </p:spPr>
        <p:txBody>
          <a:bodyPr wrap="none" rtlCol="0">
            <a:spAutoFit/>
          </a:bodyPr>
          <a:lstStyle/>
          <a:p>
            <a:pPr algn="ctr"/>
            <a:r>
              <a:rPr lang="en-US" dirty="0"/>
              <a:t> </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95978" y="3139363"/>
            <a:ext cx="237566" cy="369332"/>
          </a:xfrm>
          <a:prstGeom prst="rect">
            <a:avLst/>
          </a:prstGeom>
          <a:noFill/>
        </p:spPr>
        <p:txBody>
          <a:bodyPr wrap="none" rtlCol="0">
            <a:spAutoFit/>
          </a:bodyPr>
          <a:lstStyle/>
          <a:p>
            <a:pPr algn="ctr"/>
            <a:r>
              <a:rPr lang="en-US" dirty="0"/>
              <a:t> </a:t>
            </a:r>
          </a:p>
        </p:txBody>
      </p:sp>
      <p:grpSp>
        <p:nvGrpSpPr>
          <p:cNvPr id="3" name="Group 2">
            <a:extLst>
              <a:ext uri="{FF2B5EF4-FFF2-40B4-BE49-F238E27FC236}">
                <a16:creationId xmlns:a16="http://schemas.microsoft.com/office/drawing/2014/main" id="{7CA72746-8579-4C52-B919-AA3D7D186C1C}"/>
              </a:ext>
            </a:extLst>
          </p:cNvPr>
          <p:cNvGrpSpPr/>
          <p:nvPr/>
        </p:nvGrpSpPr>
        <p:grpSpPr>
          <a:xfrm>
            <a:off x="3214743" y="2029968"/>
            <a:ext cx="2321353" cy="1881832"/>
            <a:chOff x="3214743" y="2567779"/>
            <a:chExt cx="2321353" cy="1881832"/>
          </a:xfrm>
        </p:grpSpPr>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30" name="Rectangle: Rounded Corners 29">
              <a:extLst>
                <a:ext uri="{FF2B5EF4-FFF2-40B4-BE49-F238E27FC236}">
                  <a16:creationId xmlns:a16="http://schemas.microsoft.com/office/drawing/2014/main" id="{AF29D5AD-30BF-41E7-AF2E-405327AE8B42}"/>
                </a:ext>
              </a:extLst>
            </p:cNvPr>
            <p:cNvSpPr/>
            <p:nvPr/>
          </p:nvSpPr>
          <p:spPr>
            <a:xfrm>
              <a:off x="4314069" y="2637567"/>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16</a:t>
              </a:r>
            </a:p>
          </p:txBody>
        </p:sp>
        <p:sp>
          <p:nvSpPr>
            <p:cNvPr id="32" name="Rectangle: Rounded Corners 31">
              <a:extLst>
                <a:ext uri="{FF2B5EF4-FFF2-40B4-BE49-F238E27FC236}">
                  <a16:creationId xmlns:a16="http://schemas.microsoft.com/office/drawing/2014/main" id="{3E0827B0-6B73-45E7-8406-B80959F9062C}"/>
                </a:ext>
              </a:extLst>
            </p:cNvPr>
            <p:cNvSpPr/>
            <p:nvPr/>
          </p:nvSpPr>
          <p:spPr>
            <a:xfrm>
              <a:off x="4314069" y="4048935"/>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7</a:t>
              </a:r>
            </a:p>
          </p:txBody>
        </p:sp>
        <p:sp>
          <p:nvSpPr>
            <p:cNvPr id="33" name="Rectangle: Rounded Corners 32">
              <a:extLst>
                <a:ext uri="{FF2B5EF4-FFF2-40B4-BE49-F238E27FC236}">
                  <a16:creationId xmlns:a16="http://schemas.microsoft.com/office/drawing/2014/main" id="{CD5C5690-0182-40C8-9804-6F829CEE76A7}"/>
                </a:ext>
              </a:extLst>
            </p:cNvPr>
            <p:cNvSpPr/>
            <p:nvPr/>
          </p:nvSpPr>
          <p:spPr>
            <a:xfrm>
              <a:off x="4314069" y="3108022"/>
              <a:ext cx="457192" cy="330882"/>
            </a:xfrm>
            <a:prstGeom prst="roundRect">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13</a:t>
              </a:r>
            </a:p>
          </p:txBody>
        </p:sp>
        <p:sp>
          <p:nvSpPr>
            <p:cNvPr id="37" name="Rectangle: Rounded Corners 36">
              <a:extLst>
                <a:ext uri="{FF2B5EF4-FFF2-40B4-BE49-F238E27FC236}">
                  <a16:creationId xmlns:a16="http://schemas.microsoft.com/office/drawing/2014/main" id="{73221471-F46E-4FF9-88DA-4DF1227E1D25}"/>
                </a:ext>
              </a:extLst>
            </p:cNvPr>
            <p:cNvSpPr/>
            <p:nvPr/>
          </p:nvSpPr>
          <p:spPr>
            <a:xfrm>
              <a:off x="5078904" y="2636629"/>
              <a:ext cx="457192" cy="330882"/>
            </a:xfrm>
            <a:prstGeom prst="roundRect">
              <a:avLst/>
            </a:prstGeom>
            <a:solidFill>
              <a:schemeClr val="bg1"/>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12</a:t>
              </a:r>
            </a:p>
          </p:txBody>
        </p:sp>
        <p:cxnSp>
          <p:nvCxnSpPr>
            <p:cNvPr id="38" name="Straight Arrow Connector 37">
              <a:extLst>
                <a:ext uri="{FF2B5EF4-FFF2-40B4-BE49-F238E27FC236}">
                  <a16:creationId xmlns:a16="http://schemas.microsoft.com/office/drawing/2014/main" id="{3DD6AFDE-E855-4E12-8C8E-2B27D36BAB0A}"/>
                </a:ext>
              </a:extLst>
            </p:cNvPr>
            <p:cNvCxnSpPr>
              <a:cxnSpLocks/>
            </p:cNvCxnSpPr>
            <p:nvPr/>
          </p:nvCxnSpPr>
          <p:spPr>
            <a:xfrm flipV="1">
              <a:off x="4771261" y="2742010"/>
              <a:ext cx="307643" cy="938"/>
            </a:xfrm>
            <a:prstGeom prst="straightConnector1">
              <a:avLst/>
            </a:prstGeom>
            <a:ln>
              <a:solidFill>
                <a:srgbClr val="000000"/>
              </a:solidFill>
              <a:tailEnd type="triangle"/>
            </a:ln>
            <a:effectLst/>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80328B9D-02A1-44A6-8198-773D5948FA65}"/>
                </a:ext>
              </a:extLst>
            </p:cNvPr>
            <p:cNvCxnSpPr>
              <a:cxnSpLocks/>
            </p:cNvCxnSpPr>
            <p:nvPr/>
          </p:nvCxnSpPr>
          <p:spPr>
            <a:xfrm flipH="1">
              <a:off x="4771261" y="2853822"/>
              <a:ext cx="307643" cy="938"/>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grpSp>
      <p:sp>
        <p:nvSpPr>
          <p:cNvPr id="5" name="Rectangle 4">
            <a:extLst>
              <a:ext uri="{FF2B5EF4-FFF2-40B4-BE49-F238E27FC236}">
                <a16:creationId xmlns:a16="http://schemas.microsoft.com/office/drawing/2014/main" id="{9CE34804-5EF7-4CBF-BE16-B0387EC7BA27}"/>
              </a:ext>
            </a:extLst>
          </p:cNvPr>
          <p:cNvSpPr/>
          <p:nvPr/>
        </p:nvSpPr>
        <p:spPr>
          <a:xfrm>
            <a:off x="901252" y="4293261"/>
            <a:ext cx="5879869" cy="1454950"/>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Calibri Light" panose="020F0302020204030204" pitchFamily="34" charset="0"/>
                <a:ea typeface="Times New Roman" panose="02020603050405020304" pitchFamily="18" charset="0"/>
                <a:cs typeface="Times New Roman" panose="02020603050405020304" pitchFamily="18" charset="0"/>
              </a:rPr>
              <a:t>The </a:t>
            </a:r>
            <a:r>
              <a:rPr lang="en-US" sz="2800" i="1" dirty="0">
                <a:latin typeface="Calibri Light" panose="020F0302020204030204" pitchFamily="34" charset="0"/>
                <a:ea typeface="Times New Roman" panose="02020603050405020304" pitchFamily="18" charset="0"/>
                <a:cs typeface="Times New Roman" panose="02020603050405020304" pitchFamily="18" charset="0"/>
              </a:rPr>
              <a:t>capacity</a:t>
            </a:r>
            <a:r>
              <a:rPr lang="en-US" sz="2800" dirty="0">
                <a:latin typeface="Calibri Light" panose="020F0302020204030204" pitchFamily="34" charset="0"/>
                <a:ea typeface="Times New Roman" panose="02020603050405020304" pitchFamily="18" charset="0"/>
                <a:cs typeface="Times New Roman" panose="02020603050405020304" pitchFamily="18" charset="0"/>
              </a:rPr>
              <a:t> of the array</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Light" panose="020F0302020204030204" pitchFamily="34" charset="0"/>
                <a:ea typeface="Times New Roman" panose="02020603050405020304" pitchFamily="18" charset="0"/>
                <a:cs typeface="Times New Roman" panose="02020603050405020304" pitchFamily="18" charset="0"/>
              </a:rPr>
              <a:t>The </a:t>
            </a:r>
            <a:r>
              <a:rPr lang="en-US" sz="2800" i="1" dirty="0">
                <a:latin typeface="Calibri Light" panose="020F0302020204030204" pitchFamily="34" charset="0"/>
                <a:ea typeface="Times New Roman" panose="02020603050405020304" pitchFamily="18" charset="0"/>
                <a:cs typeface="Times New Roman" panose="02020603050405020304" pitchFamily="18" charset="0"/>
              </a:rPr>
              <a:t>size</a:t>
            </a:r>
            <a:r>
              <a:rPr lang="en-US" sz="2800" dirty="0">
                <a:latin typeface="Calibri Light" panose="020F0302020204030204" pitchFamily="34" charset="0"/>
                <a:ea typeface="Times New Roman" panose="02020603050405020304" pitchFamily="18" charset="0"/>
                <a:cs typeface="Times New Roman" panose="02020603050405020304" pitchFamily="18" charset="0"/>
              </a:rPr>
              <a:t> of the hash table</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Light" panose="020F0302020204030204" pitchFamily="34" charset="0"/>
                <a:ea typeface="Times New Roman" panose="02020603050405020304" pitchFamily="18" charset="0"/>
                <a:cs typeface="Times New Roman" panose="02020603050405020304" pitchFamily="18" charset="0"/>
              </a:rPr>
              <a:t>The </a:t>
            </a:r>
            <a:r>
              <a:rPr lang="en-US" sz="2800" i="1" dirty="0">
                <a:latin typeface="Calibri Light" panose="020F0302020204030204" pitchFamily="34" charset="0"/>
                <a:ea typeface="Times New Roman" panose="02020603050405020304" pitchFamily="18" charset="0"/>
                <a:cs typeface="Times New Roman" panose="02020603050405020304" pitchFamily="18" charset="0"/>
              </a:rPr>
              <a:t>load factor</a:t>
            </a:r>
            <a:r>
              <a:rPr lang="en-US" sz="2800" dirty="0">
                <a:latin typeface="Calibri Light" panose="020F0302020204030204" pitchFamily="34" charset="0"/>
                <a:ea typeface="Times New Roman" panose="02020603050405020304" pitchFamily="18" charset="0"/>
                <a:cs typeface="Times New Roman" panose="02020603050405020304" pitchFamily="18" charset="0"/>
              </a:rPr>
              <a:t> (size / capacity)</a:t>
            </a:r>
          </a:p>
        </p:txBody>
      </p:sp>
    </p:spTree>
    <p:extLst>
      <p:ext uri="{BB962C8B-B14F-4D97-AF65-F5344CB8AC3E}">
        <p14:creationId xmlns:p14="http://schemas.microsoft.com/office/powerpoint/2010/main" val="3605405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5">
            <a:extLst>
              <a:ext uri="{FF2B5EF4-FFF2-40B4-BE49-F238E27FC236}">
                <a16:creationId xmlns:a16="http://schemas.microsoft.com/office/drawing/2014/main" id="{A3CC8B0E-0747-47B9-9101-0409E9835A7A}"/>
              </a:ext>
            </a:extLst>
          </p:cNvPr>
          <p:cNvPicPr/>
          <p:nvPr/>
        </p:nvPicPr>
        <p:blipFill>
          <a:blip r:embed="rId2">
            <a:extLst>
              <a:ext uri="{96DAC541-7B7A-43D3-8B79-37D633B846F1}">
                <asvg:svgBlip xmlns:asvg="http://schemas.microsoft.com/office/drawing/2016/SVG/main" r:embed="rId3"/>
              </a:ext>
            </a:extLst>
          </a:blip>
          <a:stretch>
            <a:fillRect/>
          </a:stretch>
        </p:blipFill>
        <p:spPr>
          <a:xfrm>
            <a:off x="914400" y="1766990"/>
            <a:ext cx="5247177" cy="3179084"/>
          </a:xfrm>
          <a:prstGeom prst="rect">
            <a:avLst/>
          </a:prstGeom>
        </p:spPr>
      </p:pic>
    </p:spTree>
    <p:extLst>
      <p:ext uri="{BB962C8B-B14F-4D97-AF65-F5344CB8AC3E}">
        <p14:creationId xmlns:p14="http://schemas.microsoft.com/office/powerpoint/2010/main" val="400632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5DA557-2E04-4F1E-BFC2-07F771267123}"/>
              </a:ext>
            </a:extLst>
          </p:cNvPr>
          <p:cNvSpPr/>
          <p:nvPr/>
        </p:nvSpPr>
        <p:spPr>
          <a:xfrm>
            <a:off x="914399" y="914400"/>
            <a:ext cx="9026435" cy="3000950"/>
          </a:xfrm>
          <a:prstGeom prst="rect">
            <a:avLst/>
          </a:prstGeom>
        </p:spPr>
        <p:txBody>
          <a:bodyPr wrap="square">
            <a:spAutoFit/>
          </a:bodyPr>
          <a:lstStyle/>
          <a:p>
            <a:pPr>
              <a:lnSpc>
                <a:spcPct val="107000"/>
              </a:lnSpc>
              <a:spcAft>
                <a:spcPts val="1800"/>
              </a:spcAft>
              <a:tabLst>
                <a:tab pos="457200" algn="l"/>
              </a:tabLst>
            </a:pPr>
            <a:r>
              <a:rPr lang="en-US" sz="4000" dirty="0">
                <a:latin typeface="Calibri Light" panose="020F0302020204030204" pitchFamily="34" charset="0"/>
                <a:ea typeface="Times New Roman" panose="02020603050405020304" pitchFamily="18" charset="0"/>
                <a:cs typeface="Times New Roman" panose="02020603050405020304" pitchFamily="18" charset="0"/>
              </a:rPr>
              <a:t>A hash table consists of three components:</a:t>
            </a:r>
          </a:p>
          <a:p>
            <a:pPr marL="457200" marR="0" lvl="0" indent="-457200">
              <a:lnSpc>
                <a:spcPct val="107000"/>
              </a:lnSpc>
              <a:spcBef>
                <a:spcPts val="0"/>
              </a:spcBef>
              <a:spcAft>
                <a:spcPts val="1800"/>
              </a:spcAft>
              <a:buFont typeface="Arial" panose="020B0604020202020204" pitchFamily="34" charset="0"/>
              <a:buChar char="•"/>
              <a:tabLst>
                <a:tab pos="457200" algn="l"/>
              </a:tabLst>
            </a:pPr>
            <a:r>
              <a:rPr lang="en-US" sz="3200" dirty="0">
                <a:latin typeface="Calibri Light" panose="020F0302020204030204" pitchFamily="34" charset="0"/>
                <a:ea typeface="Times New Roman" panose="02020603050405020304" pitchFamily="18" charset="0"/>
                <a:cs typeface="Times New Roman" panose="02020603050405020304" pitchFamily="18" charset="0"/>
              </a:rPr>
              <a:t>An </a:t>
            </a:r>
            <a:r>
              <a:rPr lang="en-US" sz="3200" i="1" dirty="0">
                <a:latin typeface="Calibri Light" panose="020F0302020204030204" pitchFamily="34" charset="0"/>
                <a:ea typeface="Times New Roman" panose="02020603050405020304" pitchFamily="18" charset="0"/>
                <a:cs typeface="Times New Roman" panose="02020603050405020304" pitchFamily="18" charset="0"/>
              </a:rPr>
              <a:t>array</a:t>
            </a:r>
            <a:r>
              <a:rPr lang="en-US" sz="3200" dirty="0">
                <a:latin typeface="Calibri Light" panose="020F0302020204030204" pitchFamily="34" charset="0"/>
                <a:ea typeface="Times New Roman" panose="02020603050405020304" pitchFamily="18" charset="0"/>
                <a:cs typeface="Times New Roman" panose="02020603050405020304" pitchFamily="18" charset="0"/>
              </a:rPr>
              <a:t> </a:t>
            </a:r>
          </a:p>
          <a:p>
            <a:pPr marL="457200" indent="-457200">
              <a:lnSpc>
                <a:spcPct val="107000"/>
              </a:lnSpc>
              <a:spcAft>
                <a:spcPts val="1800"/>
              </a:spcAft>
              <a:buFont typeface="Arial" panose="020B0604020202020204" pitchFamily="34" charset="0"/>
              <a:buChar char="•"/>
              <a:tabLst>
                <a:tab pos="457200" algn="l"/>
              </a:tabLst>
            </a:pPr>
            <a:r>
              <a:rPr lang="en-US" sz="3200" dirty="0">
                <a:latin typeface="Calibri Light" panose="020F0302020204030204" pitchFamily="34" charset="0"/>
                <a:ea typeface="Times New Roman" panose="02020603050405020304" pitchFamily="18" charset="0"/>
                <a:cs typeface="Times New Roman" panose="02020603050405020304" pitchFamily="18" charset="0"/>
              </a:rPr>
              <a:t>A </a:t>
            </a:r>
            <a:r>
              <a:rPr lang="en-US" sz="3200" i="1" dirty="0">
                <a:latin typeface="Calibri Light" panose="020F0302020204030204" pitchFamily="34" charset="0"/>
                <a:ea typeface="Times New Roman" panose="02020603050405020304" pitchFamily="18" charset="0"/>
                <a:cs typeface="Times New Roman" panose="02020603050405020304" pitchFamily="18" charset="0"/>
              </a:rPr>
              <a:t>set of buckets</a:t>
            </a:r>
            <a:endParaRPr lang="en-US" sz="32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lvl="0" indent="-457200">
              <a:lnSpc>
                <a:spcPct val="107000"/>
              </a:lnSpc>
              <a:spcBef>
                <a:spcPts val="0"/>
              </a:spcBef>
              <a:spcAft>
                <a:spcPts val="1800"/>
              </a:spcAft>
              <a:buFont typeface="Arial" panose="020B0604020202020204" pitchFamily="34" charset="0"/>
              <a:buChar char="•"/>
              <a:tabLst>
                <a:tab pos="457200" algn="l"/>
              </a:tabLst>
            </a:pPr>
            <a:r>
              <a:rPr lang="en-US" sz="3200" dirty="0">
                <a:latin typeface="Calibri Light" panose="020F0302020204030204" pitchFamily="34" charset="0"/>
                <a:ea typeface="Times New Roman" panose="02020603050405020304" pitchFamily="18" charset="0"/>
                <a:cs typeface="Times New Roman" panose="02020603050405020304" pitchFamily="18" charset="0"/>
              </a:rPr>
              <a:t>A </a:t>
            </a:r>
            <a:r>
              <a:rPr lang="en-US" sz="3200" i="1" dirty="0">
                <a:latin typeface="Calibri Light" panose="020F0302020204030204" pitchFamily="34" charset="0"/>
                <a:ea typeface="Times New Roman" panose="02020603050405020304" pitchFamily="18" charset="0"/>
                <a:cs typeface="Times New Roman" panose="02020603050405020304" pitchFamily="18" charset="0"/>
              </a:rPr>
              <a:t>hash function</a:t>
            </a:r>
            <a:r>
              <a:rPr lang="en-US" sz="3200" dirty="0">
                <a:latin typeface="Calibri Light" panose="020F0302020204030204" pitchFamily="34"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8794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5">
            <a:extLst>
              <a:ext uri="{FF2B5EF4-FFF2-40B4-BE49-F238E27FC236}">
                <a16:creationId xmlns:a16="http://schemas.microsoft.com/office/drawing/2014/main" id="{9FC7098B-AFAB-4968-B44B-DF34855E4459}"/>
              </a:ext>
            </a:extLst>
          </p:cNvPr>
          <p:cNvPicPr/>
          <p:nvPr/>
        </p:nvPicPr>
        <p:blipFill>
          <a:blip r:embed="rId2">
            <a:extLst>
              <a:ext uri="{96DAC541-7B7A-43D3-8B79-37D633B846F1}">
                <asvg:svgBlip xmlns:asvg="http://schemas.microsoft.com/office/drawing/2016/SVG/main" r:embed="rId3"/>
              </a:ext>
            </a:extLst>
          </a:blip>
          <a:stretch>
            <a:fillRect/>
          </a:stretch>
        </p:blipFill>
        <p:spPr>
          <a:xfrm>
            <a:off x="1188721" y="1766989"/>
            <a:ext cx="5486400" cy="3324021"/>
          </a:xfrm>
          <a:prstGeom prst="rect">
            <a:avLst/>
          </a:prstGeom>
        </p:spPr>
      </p:pic>
      <p:sp>
        <p:nvSpPr>
          <p:cNvPr id="3" name="Rectangle 2">
            <a:extLst>
              <a:ext uri="{FF2B5EF4-FFF2-40B4-BE49-F238E27FC236}">
                <a16:creationId xmlns:a16="http://schemas.microsoft.com/office/drawing/2014/main" id="{74749500-1EE9-4EF5-B32C-F4D04431AEDC}"/>
              </a:ext>
            </a:extLst>
          </p:cNvPr>
          <p:cNvSpPr/>
          <p:nvPr/>
        </p:nvSpPr>
        <p:spPr>
          <a:xfrm>
            <a:off x="613954" y="1319349"/>
            <a:ext cx="2560320" cy="438912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F6F8990-43E3-405C-BCF9-B02E19D45E07}"/>
              </a:ext>
            </a:extLst>
          </p:cNvPr>
          <p:cNvSpPr txBox="1"/>
          <p:nvPr/>
        </p:nvSpPr>
        <p:spPr>
          <a:xfrm>
            <a:off x="4752178" y="1705574"/>
            <a:ext cx="1895647" cy="369332"/>
          </a:xfrm>
          <a:prstGeom prst="rect">
            <a:avLst/>
          </a:prstGeom>
          <a:solidFill>
            <a:srgbClr val="D9D9D9"/>
          </a:solidFill>
        </p:spPr>
        <p:txBody>
          <a:bodyPr wrap="none" rtlCol="0">
            <a:spAutoFit/>
          </a:bodyPr>
          <a:lstStyle/>
          <a:p>
            <a:r>
              <a:rPr lang="en-US" dirty="0">
                <a:solidFill>
                  <a:srgbClr val="000000"/>
                </a:solidFill>
              </a:rPr>
              <a:t>Bucket (linked list)</a:t>
            </a:r>
          </a:p>
        </p:txBody>
      </p:sp>
    </p:spTree>
    <p:extLst>
      <p:ext uri="{BB962C8B-B14F-4D97-AF65-F5344CB8AC3E}">
        <p14:creationId xmlns:p14="http://schemas.microsoft.com/office/powerpoint/2010/main" val="311655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8074F13-2318-4393-B511-1AA82D82A288}"/>
              </a:ext>
            </a:extLst>
          </p:cNvPr>
          <p:cNvGrpSpPr/>
          <p:nvPr/>
        </p:nvGrpSpPr>
        <p:grpSpPr>
          <a:xfrm>
            <a:off x="1188721" y="1705574"/>
            <a:ext cx="5486400" cy="3385436"/>
            <a:chOff x="1188721" y="1705574"/>
            <a:chExt cx="5486400" cy="3385436"/>
          </a:xfrm>
        </p:grpSpPr>
        <p:pic>
          <p:nvPicPr>
            <p:cNvPr id="2" name="Graphic 5">
              <a:extLst>
                <a:ext uri="{FF2B5EF4-FFF2-40B4-BE49-F238E27FC236}">
                  <a16:creationId xmlns:a16="http://schemas.microsoft.com/office/drawing/2014/main" id="{9FC7098B-AFAB-4968-B44B-DF34855E4459}"/>
                </a:ext>
              </a:extLst>
            </p:cNvPr>
            <p:cNvPicPr/>
            <p:nvPr/>
          </p:nvPicPr>
          <p:blipFill>
            <a:blip r:embed="rId2">
              <a:extLst>
                <a:ext uri="{96DAC541-7B7A-43D3-8B79-37D633B846F1}">
                  <asvg:svgBlip xmlns:asvg="http://schemas.microsoft.com/office/drawing/2016/SVG/main" r:embed="rId3"/>
                </a:ext>
              </a:extLst>
            </a:blip>
            <a:stretch>
              <a:fillRect/>
            </a:stretch>
          </p:blipFill>
          <p:spPr>
            <a:xfrm>
              <a:off x="1188721" y="1766989"/>
              <a:ext cx="5486400" cy="3324021"/>
            </a:xfrm>
            <a:prstGeom prst="rect">
              <a:avLst/>
            </a:prstGeom>
          </p:spPr>
        </p:pic>
        <p:sp>
          <p:nvSpPr>
            <p:cNvPr id="3" name="TextBox 2">
              <a:extLst>
                <a:ext uri="{FF2B5EF4-FFF2-40B4-BE49-F238E27FC236}">
                  <a16:creationId xmlns:a16="http://schemas.microsoft.com/office/drawing/2014/main" id="{2C19A6B9-5E3D-489A-BC2E-DD5393C27F70}"/>
                </a:ext>
              </a:extLst>
            </p:cNvPr>
            <p:cNvSpPr txBox="1"/>
            <p:nvPr/>
          </p:nvSpPr>
          <p:spPr>
            <a:xfrm>
              <a:off x="4752178" y="1705574"/>
              <a:ext cx="1895647" cy="369332"/>
            </a:xfrm>
            <a:prstGeom prst="rect">
              <a:avLst/>
            </a:prstGeom>
            <a:solidFill>
              <a:srgbClr val="D9D9D9"/>
            </a:solidFill>
          </p:spPr>
          <p:txBody>
            <a:bodyPr wrap="none" rtlCol="0">
              <a:spAutoFit/>
            </a:bodyPr>
            <a:lstStyle/>
            <a:p>
              <a:r>
                <a:rPr lang="en-US" dirty="0">
                  <a:solidFill>
                    <a:srgbClr val="000000"/>
                  </a:solidFill>
                </a:rPr>
                <a:t>Bucket (linked list)</a:t>
              </a:r>
            </a:p>
          </p:txBody>
        </p:sp>
      </p:grpSp>
    </p:spTree>
    <p:extLst>
      <p:ext uri="{BB962C8B-B14F-4D97-AF65-F5344CB8AC3E}">
        <p14:creationId xmlns:p14="http://schemas.microsoft.com/office/powerpoint/2010/main" val="11150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692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464377" y="829906"/>
            <a:ext cx="418704" cy="369332"/>
          </a:xfrm>
          <a:prstGeom prst="rect">
            <a:avLst/>
          </a:prstGeom>
          <a:noFill/>
        </p:spPr>
        <p:txBody>
          <a:bodyPr wrap="none" rtlCol="0">
            <a:spAutoFit/>
          </a:bodyPr>
          <a:lstStyle/>
          <a:p>
            <a:r>
              <a:rPr lang="en-US" dirty="0"/>
              <a:t>16</a:t>
            </a:r>
          </a:p>
        </p:txBody>
      </p:sp>
    </p:spTree>
    <p:extLst>
      <p:ext uri="{BB962C8B-B14F-4D97-AF65-F5344CB8AC3E}">
        <p14:creationId xmlns:p14="http://schemas.microsoft.com/office/powerpoint/2010/main" val="11690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rrow: Down 67">
            <a:extLst>
              <a:ext uri="{FF2B5EF4-FFF2-40B4-BE49-F238E27FC236}">
                <a16:creationId xmlns:a16="http://schemas.microsoft.com/office/drawing/2014/main" id="{4A7756BB-FB07-4CB8-B911-0DE11C405307}"/>
              </a:ext>
            </a:extLst>
          </p:cNvPr>
          <p:cNvSpPr/>
          <p:nvPr/>
        </p:nvSpPr>
        <p:spPr>
          <a:xfrm>
            <a:off x="2102262" y="2674877"/>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E435F30-7BC0-40E5-8831-9FE4B36A3B9C}"/>
              </a:ext>
            </a:extLst>
          </p:cNvPr>
          <p:cNvGrpSpPr/>
          <p:nvPr/>
        </p:nvGrpSpPr>
        <p:grpSpPr>
          <a:xfrm>
            <a:off x="3535968" y="2567779"/>
            <a:ext cx="470458" cy="470458"/>
            <a:chOff x="2422319" y="1140964"/>
            <a:chExt cx="470458" cy="470458"/>
          </a:xfrm>
        </p:grpSpPr>
        <p:sp>
          <p:nvSpPr>
            <p:cNvPr id="34" name="Rectangle 33">
              <a:extLst>
                <a:ext uri="{FF2B5EF4-FFF2-40B4-BE49-F238E27FC236}">
                  <a16:creationId xmlns:a16="http://schemas.microsoft.com/office/drawing/2014/main" id="{BAACFB08-307D-493B-A512-288DE75D989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114A2C49-AC81-4174-9E1C-7933C45A307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9" name="Group 48">
            <a:extLst>
              <a:ext uri="{FF2B5EF4-FFF2-40B4-BE49-F238E27FC236}">
                <a16:creationId xmlns:a16="http://schemas.microsoft.com/office/drawing/2014/main" id="{4BD36B3D-3D0C-41D1-951A-E127D2903155}"/>
              </a:ext>
            </a:extLst>
          </p:cNvPr>
          <p:cNvGrpSpPr/>
          <p:nvPr/>
        </p:nvGrpSpPr>
        <p:grpSpPr>
          <a:xfrm>
            <a:off x="3535968" y="3038237"/>
            <a:ext cx="470458" cy="470458"/>
            <a:chOff x="2422319" y="1140964"/>
            <a:chExt cx="470458" cy="470458"/>
          </a:xfrm>
        </p:grpSpPr>
        <p:sp>
          <p:nvSpPr>
            <p:cNvPr id="50" name="Rectangle 49">
              <a:extLst>
                <a:ext uri="{FF2B5EF4-FFF2-40B4-BE49-F238E27FC236}">
                  <a16:creationId xmlns:a16="http://schemas.microsoft.com/office/drawing/2014/main" id="{31EFDF8C-87FF-4A74-BC02-8087A8A04183}"/>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Oval 50">
              <a:extLst>
                <a:ext uri="{FF2B5EF4-FFF2-40B4-BE49-F238E27FC236}">
                  <a16:creationId xmlns:a16="http://schemas.microsoft.com/office/drawing/2014/main" id="{09B2761A-4207-4BA1-8A2B-7C21FA0672E5}"/>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2" name="Group 51">
            <a:extLst>
              <a:ext uri="{FF2B5EF4-FFF2-40B4-BE49-F238E27FC236}">
                <a16:creationId xmlns:a16="http://schemas.microsoft.com/office/drawing/2014/main" id="{249707D1-3928-418A-A865-6DA506FCFC51}"/>
              </a:ext>
            </a:extLst>
          </p:cNvPr>
          <p:cNvGrpSpPr/>
          <p:nvPr/>
        </p:nvGrpSpPr>
        <p:grpSpPr>
          <a:xfrm>
            <a:off x="3535968" y="3508695"/>
            <a:ext cx="470458" cy="470458"/>
            <a:chOff x="2422319" y="1140964"/>
            <a:chExt cx="470458" cy="470458"/>
          </a:xfrm>
        </p:grpSpPr>
        <p:sp>
          <p:nvSpPr>
            <p:cNvPr id="53" name="Rectangle 52">
              <a:extLst>
                <a:ext uri="{FF2B5EF4-FFF2-40B4-BE49-F238E27FC236}">
                  <a16:creationId xmlns:a16="http://schemas.microsoft.com/office/drawing/2014/main" id="{0A02C902-3A33-453E-A906-DF718D62D541}"/>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4" name="Oval 53">
              <a:extLst>
                <a:ext uri="{FF2B5EF4-FFF2-40B4-BE49-F238E27FC236}">
                  <a16:creationId xmlns:a16="http://schemas.microsoft.com/office/drawing/2014/main" id="{A8FC05FF-837C-4487-8064-701ADBABCE09}"/>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55" name="Group 54">
            <a:extLst>
              <a:ext uri="{FF2B5EF4-FFF2-40B4-BE49-F238E27FC236}">
                <a16:creationId xmlns:a16="http://schemas.microsoft.com/office/drawing/2014/main" id="{AF74A2B8-00D5-449B-BFA9-42F4C3DA33DC}"/>
              </a:ext>
            </a:extLst>
          </p:cNvPr>
          <p:cNvGrpSpPr/>
          <p:nvPr/>
        </p:nvGrpSpPr>
        <p:grpSpPr>
          <a:xfrm>
            <a:off x="3535968" y="3979153"/>
            <a:ext cx="470458" cy="470458"/>
            <a:chOff x="2422319" y="1140964"/>
            <a:chExt cx="470458" cy="470458"/>
          </a:xfrm>
        </p:grpSpPr>
        <p:sp>
          <p:nvSpPr>
            <p:cNvPr id="56" name="Rectangle 55">
              <a:extLst>
                <a:ext uri="{FF2B5EF4-FFF2-40B4-BE49-F238E27FC236}">
                  <a16:creationId xmlns:a16="http://schemas.microsoft.com/office/drawing/2014/main" id="{B4358E20-1C71-4E00-A44C-FAF883EDB7AC}"/>
                </a:ext>
              </a:extLst>
            </p:cNvPr>
            <p:cNvSpPr/>
            <p:nvPr/>
          </p:nvSpPr>
          <p:spPr>
            <a:xfrm>
              <a:off x="2422319" y="1140964"/>
              <a:ext cx="470458" cy="47045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7" name="Oval 56">
              <a:extLst>
                <a:ext uri="{FF2B5EF4-FFF2-40B4-BE49-F238E27FC236}">
                  <a16:creationId xmlns:a16="http://schemas.microsoft.com/office/drawing/2014/main" id="{BF0917D6-6A08-490E-A561-B42B7F7062C0}"/>
                </a:ext>
              </a:extLst>
            </p:cNvPr>
            <p:cNvSpPr/>
            <p:nvPr/>
          </p:nvSpPr>
          <p:spPr>
            <a:xfrm>
              <a:off x="2587556" y="1306201"/>
              <a:ext cx="139985" cy="1399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cxnSp>
        <p:nvCxnSpPr>
          <p:cNvPr id="63" name="Straight Arrow Connector 62">
            <a:extLst>
              <a:ext uri="{FF2B5EF4-FFF2-40B4-BE49-F238E27FC236}">
                <a16:creationId xmlns:a16="http://schemas.microsoft.com/office/drawing/2014/main" id="{97893A87-0813-48AB-BCD7-E3ED62DB68B1}"/>
              </a:ext>
            </a:extLst>
          </p:cNvPr>
          <p:cNvCxnSpPr>
            <a:cxnSpLocks/>
            <a:stCxn id="35" idx="6"/>
          </p:cNvCxnSpPr>
          <p:nvPr/>
        </p:nvCxnSpPr>
        <p:spPr>
          <a:xfrm flipV="1">
            <a:off x="3841190" y="2803008"/>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64" name="Rectangle: Rounded Corners 63">
            <a:extLst>
              <a:ext uri="{FF2B5EF4-FFF2-40B4-BE49-F238E27FC236}">
                <a16:creationId xmlns:a16="http://schemas.microsoft.com/office/drawing/2014/main" id="{4ABD9C5D-F54B-4228-BC22-F7C9B34C3286}"/>
              </a:ext>
            </a:extLst>
          </p:cNvPr>
          <p:cNvSpPr/>
          <p:nvPr/>
        </p:nvSpPr>
        <p:spPr>
          <a:xfrm>
            <a:off x="1363287" y="1890063"/>
            <a:ext cx="1130531" cy="610443"/>
          </a:xfrm>
          <a:prstGeom prst="roundRect">
            <a:avLst/>
          </a:prstGeom>
          <a:solidFill>
            <a:srgbClr val="76608A"/>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Index = key % 4</a:t>
            </a:r>
          </a:p>
        </p:txBody>
      </p:sp>
      <p:sp>
        <p:nvSpPr>
          <p:cNvPr id="65" name="Isosceles Triangle 64">
            <a:extLst>
              <a:ext uri="{FF2B5EF4-FFF2-40B4-BE49-F238E27FC236}">
                <a16:creationId xmlns:a16="http://schemas.microsoft.com/office/drawing/2014/main" id="{FBCAFC01-5BEF-4020-BC3E-C36E5BEBCB66}"/>
              </a:ext>
            </a:extLst>
          </p:cNvPr>
          <p:cNvSpPr/>
          <p:nvPr/>
        </p:nvSpPr>
        <p:spPr>
          <a:xfrm>
            <a:off x="2065242" y="2265277"/>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607F4AC-1097-4584-81B9-FB486516AC1E}"/>
              </a:ext>
            </a:extLst>
          </p:cNvPr>
          <p:cNvSpPr/>
          <p:nvPr/>
        </p:nvSpPr>
        <p:spPr>
          <a:xfrm rot="10800000">
            <a:off x="1505378" y="1654834"/>
            <a:ext cx="340796" cy="470458"/>
          </a:xfrm>
          <a:prstGeom prst="triangle">
            <a:avLst/>
          </a:prstGeom>
          <a:solidFill>
            <a:srgbClr val="766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Down 66">
            <a:extLst>
              <a:ext uri="{FF2B5EF4-FFF2-40B4-BE49-F238E27FC236}">
                <a16:creationId xmlns:a16="http://schemas.microsoft.com/office/drawing/2014/main" id="{BB52B6E6-5DCB-4E85-BD83-22C11D879320}"/>
              </a:ext>
            </a:extLst>
          </p:cNvPr>
          <p:cNvSpPr/>
          <p:nvPr/>
        </p:nvSpPr>
        <p:spPr>
          <a:xfrm>
            <a:off x="1540352" y="1188943"/>
            <a:ext cx="266755" cy="461323"/>
          </a:xfrm>
          <a:prstGeom prst="downArrow">
            <a:avLst/>
          </a:prstGeom>
          <a:solidFill>
            <a:srgbClr val="A05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1F3743F-FD4E-41A8-9ABE-5667F78B58EA}"/>
              </a:ext>
            </a:extLst>
          </p:cNvPr>
          <p:cNvSpPr txBox="1"/>
          <p:nvPr/>
        </p:nvSpPr>
        <p:spPr>
          <a:xfrm>
            <a:off x="3232713" y="2660672"/>
            <a:ext cx="276038" cy="307777"/>
          </a:xfrm>
          <a:prstGeom prst="rect">
            <a:avLst/>
          </a:prstGeom>
          <a:noFill/>
        </p:spPr>
        <p:txBody>
          <a:bodyPr wrap="none" rtlCol="0">
            <a:spAutoFit/>
          </a:bodyPr>
          <a:lstStyle/>
          <a:p>
            <a:r>
              <a:rPr lang="en-US" sz="1400" dirty="0">
                <a:solidFill>
                  <a:srgbClr val="000000"/>
                </a:solidFill>
              </a:rPr>
              <a:t>0</a:t>
            </a:r>
          </a:p>
        </p:txBody>
      </p:sp>
      <p:sp>
        <p:nvSpPr>
          <p:cNvPr id="70" name="TextBox 69">
            <a:extLst>
              <a:ext uri="{FF2B5EF4-FFF2-40B4-BE49-F238E27FC236}">
                <a16:creationId xmlns:a16="http://schemas.microsoft.com/office/drawing/2014/main" id="{6E4B19B5-F1DB-47A4-9D94-E8230347DA3B}"/>
              </a:ext>
            </a:extLst>
          </p:cNvPr>
          <p:cNvSpPr txBox="1"/>
          <p:nvPr/>
        </p:nvSpPr>
        <p:spPr>
          <a:xfrm>
            <a:off x="3226723" y="3111928"/>
            <a:ext cx="276038" cy="307777"/>
          </a:xfrm>
          <a:prstGeom prst="rect">
            <a:avLst/>
          </a:prstGeom>
          <a:noFill/>
        </p:spPr>
        <p:txBody>
          <a:bodyPr wrap="none" rtlCol="0">
            <a:spAutoFit/>
          </a:bodyPr>
          <a:lstStyle/>
          <a:p>
            <a:r>
              <a:rPr lang="en-US" sz="1400" dirty="0">
                <a:solidFill>
                  <a:srgbClr val="000000"/>
                </a:solidFill>
              </a:rPr>
              <a:t>1</a:t>
            </a:r>
          </a:p>
        </p:txBody>
      </p:sp>
      <p:sp>
        <p:nvSpPr>
          <p:cNvPr id="71" name="TextBox 70">
            <a:extLst>
              <a:ext uri="{FF2B5EF4-FFF2-40B4-BE49-F238E27FC236}">
                <a16:creationId xmlns:a16="http://schemas.microsoft.com/office/drawing/2014/main" id="{EA23422E-5DA6-42CF-B863-7228E892381C}"/>
              </a:ext>
            </a:extLst>
          </p:cNvPr>
          <p:cNvSpPr txBox="1"/>
          <p:nvPr/>
        </p:nvSpPr>
        <p:spPr>
          <a:xfrm>
            <a:off x="3220733" y="3563184"/>
            <a:ext cx="276038" cy="307777"/>
          </a:xfrm>
          <a:prstGeom prst="rect">
            <a:avLst/>
          </a:prstGeom>
          <a:noFill/>
        </p:spPr>
        <p:txBody>
          <a:bodyPr wrap="none" rtlCol="0">
            <a:spAutoFit/>
          </a:bodyPr>
          <a:lstStyle/>
          <a:p>
            <a:r>
              <a:rPr lang="en-US" sz="1400" dirty="0">
                <a:solidFill>
                  <a:srgbClr val="000000"/>
                </a:solidFill>
              </a:rPr>
              <a:t>2</a:t>
            </a:r>
          </a:p>
        </p:txBody>
      </p:sp>
      <p:sp>
        <p:nvSpPr>
          <p:cNvPr id="72" name="TextBox 71">
            <a:extLst>
              <a:ext uri="{FF2B5EF4-FFF2-40B4-BE49-F238E27FC236}">
                <a16:creationId xmlns:a16="http://schemas.microsoft.com/office/drawing/2014/main" id="{0A472017-633F-4572-9ED0-5FCFB2774D8F}"/>
              </a:ext>
            </a:extLst>
          </p:cNvPr>
          <p:cNvSpPr txBox="1"/>
          <p:nvPr/>
        </p:nvSpPr>
        <p:spPr>
          <a:xfrm>
            <a:off x="3214743" y="4014440"/>
            <a:ext cx="276038" cy="307777"/>
          </a:xfrm>
          <a:prstGeom prst="rect">
            <a:avLst/>
          </a:prstGeom>
          <a:noFill/>
        </p:spPr>
        <p:txBody>
          <a:bodyPr wrap="none" rtlCol="0">
            <a:spAutoFit/>
          </a:bodyPr>
          <a:lstStyle/>
          <a:p>
            <a:r>
              <a:rPr lang="en-US" sz="1400" dirty="0">
                <a:solidFill>
                  <a:srgbClr val="000000"/>
                </a:solidFill>
              </a:rPr>
              <a:t>3</a:t>
            </a:r>
          </a:p>
        </p:txBody>
      </p:sp>
      <p:cxnSp>
        <p:nvCxnSpPr>
          <p:cNvPr id="73" name="Straight Arrow Connector 72">
            <a:extLst>
              <a:ext uri="{FF2B5EF4-FFF2-40B4-BE49-F238E27FC236}">
                <a16:creationId xmlns:a16="http://schemas.microsoft.com/office/drawing/2014/main" id="{FBFC2EE7-51DE-4A56-B756-1BAD19AFC82B}"/>
              </a:ext>
            </a:extLst>
          </p:cNvPr>
          <p:cNvCxnSpPr>
            <a:cxnSpLocks/>
          </p:cNvCxnSpPr>
          <p:nvPr/>
        </p:nvCxnSpPr>
        <p:spPr>
          <a:xfrm flipV="1">
            <a:off x="3841189" y="3273464"/>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21D7289-77DC-4F1F-BCD7-C3D44311E772}"/>
              </a:ext>
            </a:extLst>
          </p:cNvPr>
          <p:cNvCxnSpPr>
            <a:cxnSpLocks/>
          </p:cNvCxnSpPr>
          <p:nvPr/>
        </p:nvCxnSpPr>
        <p:spPr>
          <a:xfrm flipV="1">
            <a:off x="3841188" y="3743920"/>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D7D224C5-0F71-475B-BE03-CBA3054439F2}"/>
              </a:ext>
            </a:extLst>
          </p:cNvPr>
          <p:cNvCxnSpPr>
            <a:cxnSpLocks/>
          </p:cNvCxnSpPr>
          <p:nvPr/>
        </p:nvCxnSpPr>
        <p:spPr>
          <a:xfrm flipV="1">
            <a:off x="3841187" y="4214376"/>
            <a:ext cx="472879" cy="1"/>
          </a:xfrm>
          <a:prstGeom prst="straightConnector1">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519CFD2-731A-4FBD-8C40-6E8F152F8C3F}"/>
              </a:ext>
            </a:extLst>
          </p:cNvPr>
          <p:cNvSpPr txBox="1"/>
          <p:nvPr/>
        </p:nvSpPr>
        <p:spPr>
          <a:xfrm>
            <a:off x="1464377" y="829906"/>
            <a:ext cx="418704" cy="369332"/>
          </a:xfrm>
          <a:prstGeom prst="rect">
            <a:avLst/>
          </a:prstGeom>
          <a:noFill/>
        </p:spPr>
        <p:txBody>
          <a:bodyPr wrap="none" rtlCol="0">
            <a:spAutoFit/>
          </a:bodyPr>
          <a:lstStyle/>
          <a:p>
            <a:pPr algn="ctr"/>
            <a:r>
              <a:rPr lang="en-US" dirty="0"/>
              <a:t>16</a:t>
            </a:r>
          </a:p>
        </p:txBody>
      </p:sp>
      <p:sp>
        <p:nvSpPr>
          <p:cNvPr id="28" name="TextBox 27">
            <a:extLst>
              <a:ext uri="{FF2B5EF4-FFF2-40B4-BE49-F238E27FC236}">
                <a16:creationId xmlns:a16="http://schemas.microsoft.com/office/drawing/2014/main" id="{89F854E7-6429-4D30-AA1A-1DD8FA008520}"/>
              </a:ext>
            </a:extLst>
          </p:cNvPr>
          <p:cNvSpPr txBox="1"/>
          <p:nvPr/>
        </p:nvSpPr>
        <p:spPr>
          <a:xfrm>
            <a:off x="2063918" y="3139363"/>
            <a:ext cx="301686" cy="369332"/>
          </a:xfrm>
          <a:prstGeom prst="rect">
            <a:avLst/>
          </a:prstGeom>
          <a:noFill/>
        </p:spPr>
        <p:txBody>
          <a:bodyPr wrap="none" rtlCol="0">
            <a:spAutoFit/>
          </a:bodyPr>
          <a:lstStyle/>
          <a:p>
            <a:pPr algn="ctr"/>
            <a:r>
              <a:rPr lang="en-US" dirty="0"/>
              <a:t>0</a:t>
            </a:r>
          </a:p>
        </p:txBody>
      </p:sp>
    </p:spTree>
    <p:extLst>
      <p:ext uri="{BB962C8B-B14F-4D97-AF65-F5344CB8AC3E}">
        <p14:creationId xmlns:p14="http://schemas.microsoft.com/office/powerpoint/2010/main" val="4207839235"/>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6B5C00-A49D-4F91-89B2-E9D01A16B43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1102</TotalTime>
  <Words>1126</Words>
  <Application>Microsoft Office PowerPoint</Application>
  <PresentationFormat>Widescreen</PresentationFormat>
  <Paragraphs>308</Paragraphs>
  <Slides>32</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Myriad Pro</vt:lpstr>
      <vt:lpstr>Symbol</vt:lpstr>
      <vt:lpstr>CC_theme</vt:lpstr>
      <vt:lpstr>Hash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85</cp:revision>
  <dcterms:created xsi:type="dcterms:W3CDTF">2020-02-07T13:53:42Z</dcterms:created>
  <dcterms:modified xsi:type="dcterms:W3CDTF">2020-04-21T21:34:56Z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