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58" r:id="rId6"/>
    <p:sldId id="260" r:id="rId7"/>
    <p:sldId id="261" r:id="rId8"/>
    <p:sldId id="262" r:id="rId9"/>
    <p:sldId id="263" r:id="rId10"/>
    <p:sldId id="264" r:id="rId11"/>
    <p:sldId id="265" r:id="rId12"/>
    <p:sldId id="266" r:id="rId13"/>
    <p:sldId id="274" r:id="rId14"/>
    <p:sldId id="275" r:id="rId15"/>
    <p:sldId id="276" r:id="rId16"/>
    <p:sldId id="277" r:id="rId17"/>
    <p:sldId id="278" r:id="rId18"/>
    <p:sldId id="271" r:id="rId19"/>
    <p:sldId id="272" r:id="rId20"/>
    <p:sldId id="267" r:id="rId21"/>
    <p:sldId id="268" r:id="rId22"/>
    <p:sldId id="269" r:id="rId23"/>
    <p:sldId id="27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0000"/>
    <a:srgbClr val="FF3300"/>
    <a:srgbClr val="CC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798D59-0DCB-4DAF-96BD-690996E57BDA}" v="22" dt="2020-04-21T19:56:15.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Feldhausen" userId="6cf4ad38-1871-4fbd-a4f6-c7e04f285f14" providerId="ADAL" clId="{B3798D59-0DCB-4DAF-96BD-690996E57BDA}"/>
    <pc:docChg chg="custSel addSld delSld modSld sldOrd modMainMaster">
      <pc:chgData name="Russell Feldhausen" userId="6cf4ad38-1871-4fbd-a4f6-c7e04f285f14" providerId="ADAL" clId="{B3798D59-0DCB-4DAF-96BD-690996E57BDA}" dt="2020-04-21T19:56:15.609" v="410"/>
      <pc:docMkLst>
        <pc:docMk/>
      </pc:docMkLst>
      <pc:sldChg chg="modTransition setBg">
        <pc:chgData name="Russell Feldhausen" userId="6cf4ad38-1871-4fbd-a4f6-c7e04f285f14" providerId="ADAL" clId="{B3798D59-0DCB-4DAF-96BD-690996E57BDA}" dt="2020-04-21T19:56:15.609" v="410"/>
        <pc:sldMkLst>
          <pc:docMk/>
          <pc:sldMk cId="2536516880" sldId="257"/>
        </pc:sldMkLst>
      </pc:sldChg>
      <pc:sldChg chg="modSp mod">
        <pc:chgData name="Russell Feldhausen" userId="6cf4ad38-1871-4fbd-a4f6-c7e04f285f14" providerId="ADAL" clId="{B3798D59-0DCB-4DAF-96BD-690996E57BDA}" dt="2020-04-21T19:23:39.484" v="0" actId="20577"/>
        <pc:sldMkLst>
          <pc:docMk/>
          <pc:sldMk cId="2039485706" sldId="264"/>
        </pc:sldMkLst>
        <pc:spChg chg="mod">
          <ac:chgData name="Russell Feldhausen" userId="6cf4ad38-1871-4fbd-a4f6-c7e04f285f14" providerId="ADAL" clId="{B3798D59-0DCB-4DAF-96BD-690996E57BDA}" dt="2020-04-21T19:23:39.484" v="0" actId="20577"/>
          <ac:spMkLst>
            <pc:docMk/>
            <pc:sldMk cId="2039485706" sldId="264"/>
            <ac:spMk id="2" creationId="{328C4594-314B-4F9B-9ADF-24A94FF4D2B0}"/>
          </ac:spMkLst>
        </pc:spChg>
      </pc:sldChg>
      <pc:sldChg chg="modSp mod">
        <pc:chgData name="Russell Feldhausen" userId="6cf4ad38-1871-4fbd-a4f6-c7e04f285f14" providerId="ADAL" clId="{B3798D59-0DCB-4DAF-96BD-690996E57BDA}" dt="2020-04-21T19:24:58.371" v="41" actId="6549"/>
        <pc:sldMkLst>
          <pc:docMk/>
          <pc:sldMk cId="2495518105" sldId="266"/>
        </pc:sldMkLst>
        <pc:spChg chg="mod">
          <ac:chgData name="Russell Feldhausen" userId="6cf4ad38-1871-4fbd-a4f6-c7e04f285f14" providerId="ADAL" clId="{B3798D59-0DCB-4DAF-96BD-690996E57BDA}" dt="2020-04-21T19:24:58.371" v="41" actId="6549"/>
          <ac:spMkLst>
            <pc:docMk/>
            <pc:sldMk cId="2495518105" sldId="266"/>
            <ac:spMk id="2" creationId="{15156068-54A1-4D84-9CDC-A47A55FFC6F0}"/>
          </ac:spMkLst>
        </pc:spChg>
      </pc:sldChg>
      <pc:sldChg chg="modSp mod">
        <pc:chgData name="Russell Feldhausen" userId="6cf4ad38-1871-4fbd-a4f6-c7e04f285f14" providerId="ADAL" clId="{B3798D59-0DCB-4DAF-96BD-690996E57BDA}" dt="2020-04-21T19:25:17.528" v="42" actId="20577"/>
        <pc:sldMkLst>
          <pc:docMk/>
          <pc:sldMk cId="4041600374" sldId="267"/>
        </pc:sldMkLst>
        <pc:spChg chg="mod">
          <ac:chgData name="Russell Feldhausen" userId="6cf4ad38-1871-4fbd-a4f6-c7e04f285f14" providerId="ADAL" clId="{B3798D59-0DCB-4DAF-96BD-690996E57BDA}" dt="2020-04-21T19:25:17.528" v="42" actId="20577"/>
          <ac:spMkLst>
            <pc:docMk/>
            <pc:sldMk cId="4041600374" sldId="267"/>
            <ac:spMk id="2" creationId="{DADA27E1-27BC-40D8-A7E3-C1FE9D0EC5B3}"/>
          </ac:spMkLst>
        </pc:spChg>
      </pc:sldChg>
      <pc:sldChg chg="modSp mod">
        <pc:chgData name="Russell Feldhausen" userId="6cf4ad38-1871-4fbd-a4f6-c7e04f285f14" providerId="ADAL" clId="{B3798D59-0DCB-4DAF-96BD-690996E57BDA}" dt="2020-04-21T19:25:59.448" v="43" actId="20577"/>
        <pc:sldMkLst>
          <pc:docMk/>
          <pc:sldMk cId="986643454" sldId="270"/>
        </pc:sldMkLst>
        <pc:spChg chg="mod">
          <ac:chgData name="Russell Feldhausen" userId="6cf4ad38-1871-4fbd-a4f6-c7e04f285f14" providerId="ADAL" clId="{B3798D59-0DCB-4DAF-96BD-690996E57BDA}" dt="2020-04-21T19:25:59.448" v="43" actId="20577"/>
          <ac:spMkLst>
            <pc:docMk/>
            <pc:sldMk cId="986643454" sldId="270"/>
            <ac:spMk id="2" creationId="{03AAED48-6328-4DB2-A962-1F56192854B4}"/>
          </ac:spMkLst>
        </pc:spChg>
      </pc:sldChg>
      <pc:sldChg chg="addSp modSp add mod ord">
        <pc:chgData name="Russell Feldhausen" userId="6cf4ad38-1871-4fbd-a4f6-c7e04f285f14" providerId="ADAL" clId="{B3798D59-0DCB-4DAF-96BD-690996E57BDA}" dt="2020-04-21T19:29:32.774" v="365"/>
        <pc:sldMkLst>
          <pc:docMk/>
          <pc:sldMk cId="3693310204" sldId="271"/>
        </pc:sldMkLst>
        <pc:spChg chg="add mod">
          <ac:chgData name="Russell Feldhausen" userId="6cf4ad38-1871-4fbd-a4f6-c7e04f285f14" providerId="ADAL" clId="{B3798D59-0DCB-4DAF-96BD-690996E57BDA}" dt="2020-04-21T19:26:51.408" v="56" actId="20577"/>
          <ac:spMkLst>
            <pc:docMk/>
            <pc:sldMk cId="3693310204" sldId="271"/>
            <ac:spMk id="2" creationId="{362AA8EC-E707-47C9-91BF-E79D99A31382}"/>
          </ac:spMkLst>
        </pc:spChg>
        <pc:spChg chg="add mod">
          <ac:chgData name="Russell Feldhausen" userId="6cf4ad38-1871-4fbd-a4f6-c7e04f285f14" providerId="ADAL" clId="{B3798D59-0DCB-4DAF-96BD-690996E57BDA}" dt="2020-04-21T19:28:06.048" v="224" actId="255"/>
          <ac:spMkLst>
            <pc:docMk/>
            <pc:sldMk cId="3693310204" sldId="271"/>
            <ac:spMk id="3" creationId="{C292F63D-BF87-4258-B7A1-46804684AB69}"/>
          </ac:spMkLst>
        </pc:spChg>
      </pc:sldChg>
      <pc:sldChg chg="modSp add mod ord">
        <pc:chgData name="Russell Feldhausen" userId="6cf4ad38-1871-4fbd-a4f6-c7e04f285f14" providerId="ADAL" clId="{B3798D59-0DCB-4DAF-96BD-690996E57BDA}" dt="2020-04-21T19:29:34.040" v="367"/>
        <pc:sldMkLst>
          <pc:docMk/>
          <pc:sldMk cId="714818708" sldId="272"/>
        </pc:sldMkLst>
        <pc:spChg chg="mod">
          <ac:chgData name="Russell Feldhausen" userId="6cf4ad38-1871-4fbd-a4f6-c7e04f285f14" providerId="ADAL" clId="{B3798D59-0DCB-4DAF-96BD-690996E57BDA}" dt="2020-04-21T19:28:58.134" v="363" actId="20577"/>
          <ac:spMkLst>
            <pc:docMk/>
            <pc:sldMk cId="714818708" sldId="272"/>
            <ac:spMk id="3" creationId="{C292F63D-BF87-4258-B7A1-46804684AB69}"/>
          </ac:spMkLst>
        </pc:spChg>
      </pc:sldChg>
      <pc:sldChg chg="addSp delSp add del mod">
        <pc:chgData name="Russell Feldhausen" userId="6cf4ad38-1871-4fbd-a4f6-c7e04f285f14" providerId="ADAL" clId="{B3798D59-0DCB-4DAF-96BD-690996E57BDA}" dt="2020-04-21T19:35:49.730" v="408" actId="2696"/>
        <pc:sldMkLst>
          <pc:docMk/>
          <pc:sldMk cId="419472166" sldId="273"/>
        </pc:sldMkLst>
        <pc:spChg chg="add del">
          <ac:chgData name="Russell Feldhausen" userId="6cf4ad38-1871-4fbd-a4f6-c7e04f285f14" providerId="ADAL" clId="{B3798D59-0DCB-4DAF-96BD-690996E57BDA}" dt="2020-04-21T19:30:40.539" v="371" actId="21"/>
          <ac:spMkLst>
            <pc:docMk/>
            <pc:sldMk cId="419472166" sldId="273"/>
            <ac:spMk id="2" creationId="{90FD71B4-E2A3-4445-9CD9-CF0071DB21D2}"/>
          </ac:spMkLst>
        </pc:spChg>
        <pc:spChg chg="add del">
          <ac:chgData name="Russell Feldhausen" userId="6cf4ad38-1871-4fbd-a4f6-c7e04f285f14" providerId="ADAL" clId="{B3798D59-0DCB-4DAF-96BD-690996E57BDA}" dt="2020-04-21T19:30:31.561" v="370" actId="478"/>
          <ac:spMkLst>
            <pc:docMk/>
            <pc:sldMk cId="419472166" sldId="273"/>
            <ac:spMk id="3" creationId="{005C5C3F-6A24-4A07-B4D7-97BC7312E14A}"/>
          </ac:spMkLst>
        </pc:spChg>
      </pc:sldChg>
      <pc:sldChg chg="addSp modSp add mod">
        <pc:chgData name="Russell Feldhausen" userId="6cf4ad38-1871-4fbd-a4f6-c7e04f285f14" providerId="ADAL" clId="{B3798D59-0DCB-4DAF-96BD-690996E57BDA}" dt="2020-04-21T19:31:15.785" v="376" actId="167"/>
        <pc:sldMkLst>
          <pc:docMk/>
          <pc:sldMk cId="11107080" sldId="274"/>
        </pc:sldMkLst>
        <pc:spChg chg="add mod ord">
          <ac:chgData name="Russell Feldhausen" userId="6cf4ad38-1871-4fbd-a4f6-c7e04f285f14" providerId="ADAL" clId="{B3798D59-0DCB-4DAF-96BD-690996E57BDA}" dt="2020-04-21T19:31:15.785" v="376" actId="167"/>
          <ac:spMkLst>
            <pc:docMk/>
            <pc:sldMk cId="11107080" sldId="274"/>
            <ac:spMk id="4" creationId="{8A113AB2-FC61-45B2-9C0C-3236CCC103B6}"/>
          </ac:spMkLst>
        </pc:spChg>
      </pc:sldChg>
      <pc:sldChg chg="addSp modSp add mod ord">
        <pc:chgData name="Russell Feldhausen" userId="6cf4ad38-1871-4fbd-a4f6-c7e04f285f14" providerId="ADAL" clId="{B3798D59-0DCB-4DAF-96BD-690996E57BDA}" dt="2020-04-21T19:35:00.143" v="402" actId="166"/>
        <pc:sldMkLst>
          <pc:docMk/>
          <pc:sldMk cId="573133411" sldId="275"/>
        </pc:sldMkLst>
        <pc:spChg chg="ord">
          <ac:chgData name="Russell Feldhausen" userId="6cf4ad38-1871-4fbd-a4f6-c7e04f285f14" providerId="ADAL" clId="{B3798D59-0DCB-4DAF-96BD-690996E57BDA}" dt="2020-04-21T19:35:00.143" v="402" actId="166"/>
          <ac:spMkLst>
            <pc:docMk/>
            <pc:sldMk cId="573133411" sldId="275"/>
            <ac:spMk id="2" creationId="{15156068-54A1-4D84-9CDC-A47A55FFC6F0}"/>
          </ac:spMkLst>
        </pc:spChg>
        <pc:spChg chg="add mod ord">
          <ac:chgData name="Russell Feldhausen" userId="6cf4ad38-1871-4fbd-a4f6-c7e04f285f14" providerId="ADAL" clId="{B3798D59-0DCB-4DAF-96BD-690996E57BDA}" dt="2020-04-21T19:31:36.729" v="383" actId="167"/>
          <ac:spMkLst>
            <pc:docMk/>
            <pc:sldMk cId="573133411" sldId="275"/>
            <ac:spMk id="4" creationId="{44764129-BD1B-4180-B3F1-6562FD3F8FFD}"/>
          </ac:spMkLst>
        </pc:spChg>
      </pc:sldChg>
      <pc:sldChg chg="addSp modSp add mod ord">
        <pc:chgData name="Russell Feldhausen" userId="6cf4ad38-1871-4fbd-a4f6-c7e04f285f14" providerId="ADAL" clId="{B3798D59-0DCB-4DAF-96BD-690996E57BDA}" dt="2020-04-21T19:31:52.146" v="390" actId="167"/>
        <pc:sldMkLst>
          <pc:docMk/>
          <pc:sldMk cId="1739872276" sldId="276"/>
        </pc:sldMkLst>
        <pc:spChg chg="add mod ord">
          <ac:chgData name="Russell Feldhausen" userId="6cf4ad38-1871-4fbd-a4f6-c7e04f285f14" providerId="ADAL" clId="{B3798D59-0DCB-4DAF-96BD-690996E57BDA}" dt="2020-04-21T19:31:52.146" v="390" actId="167"/>
          <ac:spMkLst>
            <pc:docMk/>
            <pc:sldMk cId="1739872276" sldId="276"/>
            <ac:spMk id="4" creationId="{36C18708-6228-4AF0-B532-BCA4DE9A0AFA}"/>
          </ac:spMkLst>
        </pc:spChg>
      </pc:sldChg>
      <pc:sldChg chg="addSp modSp add mod ord">
        <pc:chgData name="Russell Feldhausen" userId="6cf4ad38-1871-4fbd-a4f6-c7e04f285f14" providerId="ADAL" clId="{B3798D59-0DCB-4DAF-96BD-690996E57BDA}" dt="2020-04-21T19:34:19.623" v="398" actId="167"/>
        <pc:sldMkLst>
          <pc:docMk/>
          <pc:sldMk cId="3127971191" sldId="277"/>
        </pc:sldMkLst>
        <pc:spChg chg="add mod ord">
          <ac:chgData name="Russell Feldhausen" userId="6cf4ad38-1871-4fbd-a4f6-c7e04f285f14" providerId="ADAL" clId="{B3798D59-0DCB-4DAF-96BD-690996E57BDA}" dt="2020-04-21T19:34:19.623" v="398" actId="167"/>
          <ac:spMkLst>
            <pc:docMk/>
            <pc:sldMk cId="3127971191" sldId="277"/>
            <ac:spMk id="4" creationId="{3B61CCEA-F4FC-4330-8182-F52522C1A39B}"/>
          </ac:spMkLst>
        </pc:spChg>
      </pc:sldChg>
      <pc:sldChg chg="addSp modSp mod">
        <pc:chgData name="Russell Feldhausen" userId="6cf4ad38-1871-4fbd-a4f6-c7e04f285f14" providerId="ADAL" clId="{B3798D59-0DCB-4DAF-96BD-690996E57BDA}" dt="2020-04-21T19:35:23.260" v="407" actId="167"/>
        <pc:sldMkLst>
          <pc:docMk/>
          <pc:sldMk cId="2019704142" sldId="278"/>
        </pc:sldMkLst>
        <pc:spChg chg="add mod ord">
          <ac:chgData name="Russell Feldhausen" userId="6cf4ad38-1871-4fbd-a4f6-c7e04f285f14" providerId="ADAL" clId="{B3798D59-0DCB-4DAF-96BD-690996E57BDA}" dt="2020-04-21T19:35:23.260" v="407" actId="167"/>
          <ac:spMkLst>
            <pc:docMk/>
            <pc:sldMk cId="2019704142" sldId="278"/>
            <ac:spMk id="4" creationId="{C362B62D-DA9F-45F6-8607-8A878FA9B519}"/>
          </ac:spMkLst>
        </pc:spChg>
      </pc:sldChg>
      <pc:sldChg chg="add del">
        <pc:chgData name="Russell Feldhausen" userId="6cf4ad38-1871-4fbd-a4f6-c7e04f285f14" providerId="ADAL" clId="{B3798D59-0DCB-4DAF-96BD-690996E57BDA}" dt="2020-04-21T19:34:44.700" v="400" actId="2696"/>
        <pc:sldMkLst>
          <pc:docMk/>
          <pc:sldMk cId="1485643428" sldId="279"/>
        </pc:sldMkLst>
      </pc:sldChg>
      <pc:sldMasterChg chg="setBg modSldLayout">
        <pc:chgData name="Russell Feldhausen" userId="6cf4ad38-1871-4fbd-a4f6-c7e04f285f14" providerId="ADAL" clId="{B3798D59-0DCB-4DAF-96BD-690996E57BDA}" dt="2020-04-21T19:56:11.770" v="409"/>
        <pc:sldMasterMkLst>
          <pc:docMk/>
          <pc:sldMasterMk cId="866830952" sldId="2147483660"/>
        </pc:sldMasterMkLst>
        <pc:sldLayoutChg chg="setBg">
          <pc:chgData name="Russell Feldhausen" userId="6cf4ad38-1871-4fbd-a4f6-c7e04f285f14" providerId="ADAL" clId="{B3798D59-0DCB-4DAF-96BD-690996E57BDA}" dt="2020-04-21T19:56:11.770" v="409"/>
          <pc:sldLayoutMkLst>
            <pc:docMk/>
            <pc:sldMasterMk cId="866830952" sldId="2147483660"/>
            <pc:sldLayoutMk cId="1193473446" sldId="2147483661"/>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627666589" sldId="2147483662"/>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455892024" sldId="2147483663"/>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596273626" sldId="2147483664"/>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2010620452" sldId="2147483665"/>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3710833906" sldId="2147483666"/>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2365759119" sldId="2147483667"/>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3070692232" sldId="2147483668"/>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494034992" sldId="2147483669"/>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98659684" sldId="2147483670"/>
          </pc:sldLayoutMkLst>
        </pc:sldLayoutChg>
        <pc:sldLayoutChg chg="setBg">
          <pc:chgData name="Russell Feldhausen" userId="6cf4ad38-1871-4fbd-a4f6-c7e04f285f14" providerId="ADAL" clId="{B3798D59-0DCB-4DAF-96BD-690996E57BDA}" dt="2020-04-21T19:56:11.770" v="409"/>
          <pc:sldLayoutMkLst>
            <pc:docMk/>
            <pc:sldMasterMk cId="866830952" sldId="2147483660"/>
            <pc:sldLayoutMk cId="2766437576"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I want to talk about what it takes to implement basic sets and set operations in code. There are several different approaches to implementing sets in code, including arrays and linked lists.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use arrays much like we did with stacks or queues, keeping track of the starting and ending locations in the array of the set elements. Of course, arrays also have their drawbacks in that they have a limited capacity and we must explicitly manage that capacity.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this video, we will implement our set operations on top of a doubly linked list. Linked lists have several efficient operations that we can use to implement sent operations, such as append, list iterator, and remove current.</a:t>
            </a:r>
          </a:p>
          <a:p>
            <a:endParaRPr lang="en-US" dirty="0"/>
          </a:p>
          <a:p>
            <a:r>
              <a:rPr lang="en-US" dirty="0"/>
              <a:t>A linked list, as we have seen, is very general and provides much of what we need.</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167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200" dirty="0">
                <a:latin typeface="Calibri Light" panose="020F0302020204030204" pitchFamily="34" charset="0"/>
                <a:ea typeface="Times New Roman" panose="02020603050405020304" pitchFamily="18" charset="0"/>
                <a:cs typeface="Times New Roman" panose="02020603050405020304" pitchFamily="18" charset="0"/>
              </a:rPr>
              <a:t>A good hash function has three key properties. First, a good hash function is uniform, which means the function should map keys uniformly to the range of array indexes. Second, the function should be efficient. It should be able to be computed quickly. And finally, the function should be deterministic:, which is another way of saying that the hash function should always map a given key to the same index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86579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Light" panose="020F0302020204030204" pitchFamily="34" charset="0"/>
                <a:ea typeface="Times New Roman" panose="02020603050405020304" pitchFamily="18" charset="0"/>
                <a:cs typeface="Times New Roman" panose="02020603050405020304" pitchFamily="18" charset="0"/>
              </a:rPr>
              <a:t>Many modern programming languages provide built-in support for hash functions, including both Java and Python. In both languages, the hash functions can take any object and produce an integer. Our example shows how we can use the Java *</a:t>
            </a:r>
            <a:r>
              <a:rPr lang="en-US" sz="1200" dirty="0" err="1">
                <a:latin typeface="Calibri Light" panose="020F0302020204030204" pitchFamily="34" charset="0"/>
                <a:ea typeface="Times New Roman" panose="02020603050405020304" pitchFamily="18" charset="0"/>
                <a:cs typeface="Times New Roman" panose="02020603050405020304" pitchFamily="18" charset="0"/>
              </a:rPr>
              <a:t>hashCode</a:t>
            </a:r>
            <a:r>
              <a:rPr lang="en-US" sz="1200" dirty="0">
                <a:latin typeface="Calibri Light" panose="020F0302020204030204" pitchFamily="34" charset="0"/>
                <a:ea typeface="Times New Roman" panose="02020603050405020304" pitchFamily="18" charset="0"/>
                <a:cs typeface="Times New Roman" panose="02020603050405020304" pitchFamily="18" charset="0"/>
              </a:rPr>
              <a:t>* and the Python *hash* functions. Notice that we still have to use the modulo operator to reduce the size of the hash code returned down to the capacity of our array. </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58913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278314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I want to talk about what it takes to implement basic sets and set operations in code. There are several different approaches to implementing sets in code, including arrays and linked lists.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use arrays much like we did with stacks or queues, keeping track of the starting and ending locations in the array of the set elements. Of course, arrays also have their drawbacks in that they have a limited capacity and we must explicitly manage that capacity.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385417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Sets in Code</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113AB2-FC61-45B2-9C0C-3236CCC103B6}"/>
              </a:ext>
            </a:extLst>
          </p:cNvPr>
          <p:cNvSpPr/>
          <p:nvPr/>
        </p:nvSpPr>
        <p:spPr>
          <a:xfrm>
            <a:off x="1152698" y="1055218"/>
            <a:ext cx="3589990" cy="3346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15156068-54A1-4D84-9CDC-A47A55FFC6F0}"/>
              </a:ext>
            </a:extLst>
          </p:cNvPr>
          <p:cNvSpPr/>
          <p:nvPr/>
        </p:nvSpPr>
        <p:spPr>
          <a:xfrm>
            <a:off x="640080" y="732641"/>
            <a:ext cx="7292788" cy="5909310"/>
          </a:xfrm>
          <a:prstGeom prst="rect">
            <a:avLst/>
          </a:prstGeom>
        </p:spPr>
        <p:txBody>
          <a:bodyPr wrap="square">
            <a:spAutoFit/>
          </a:bodyPr>
          <a:lstStyle/>
          <a:p>
            <a:pPr>
              <a:tabLst>
                <a:tab pos="457200" algn="l"/>
                <a:tab pos="914400" algn="l"/>
                <a:tab pos="1371600" algn="l"/>
              </a:tabLst>
            </a:pPr>
            <a:r>
              <a:rPr lang="en-US" dirty="0">
                <a:latin typeface="Consolas" panose="020B0609020204030204" pitchFamily="49" charset="0"/>
              </a:rPr>
              <a:t>function put(object key, object value)</a:t>
            </a:r>
          </a:p>
          <a:p>
            <a:pPr>
              <a:tabLst>
                <a:tab pos="457200" algn="l"/>
                <a:tab pos="914400" algn="l"/>
                <a:tab pos="1371600" algn="l"/>
              </a:tabLst>
            </a:pPr>
            <a:r>
              <a:rPr lang="en-US" dirty="0">
                <a:latin typeface="Consolas" panose="020B0609020204030204" pitchFamily="49" charset="0"/>
              </a:rPr>
              <a:t>    index = </a:t>
            </a:r>
            <a:r>
              <a:rPr lang="en-US" dirty="0" err="1">
                <a:latin typeface="Consolas" panose="020B0609020204030204" pitchFamily="49" charset="0"/>
              </a:rPr>
              <a:t>computeIndex</a:t>
            </a:r>
            <a:r>
              <a:rPr lang="en-US" dirty="0">
                <a:latin typeface="Consolas" panose="020B0609020204030204" pitchFamily="49" charset="0"/>
              </a:rPr>
              <a:t>(key)</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[index].reset()                        </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while current != null                           </a:t>
            </a:r>
          </a:p>
          <a:p>
            <a:pPr>
              <a:tabLst>
                <a:tab pos="457200" algn="l"/>
                <a:tab pos="914400" algn="l"/>
                <a:tab pos="1371600" algn="l"/>
              </a:tabLst>
            </a:pPr>
            <a:r>
              <a:rPr lang="en-US" dirty="0">
                <a:latin typeface="Consolas" panose="020B0609020204030204" pitchFamily="49" charset="0"/>
              </a:rPr>
              <a:t>        if </a:t>
            </a:r>
            <a:r>
              <a:rPr lang="en-US" dirty="0" err="1">
                <a:latin typeface="Consolas" panose="020B0609020204030204" pitchFamily="49" charset="0"/>
              </a:rPr>
              <a:t>current.key</a:t>
            </a:r>
            <a:r>
              <a:rPr lang="en-US" dirty="0">
                <a:latin typeface="Consolas" panose="020B0609020204030204" pitchFamily="49" charset="0"/>
              </a:rPr>
              <a:t> ==  key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current.value</a:t>
            </a:r>
            <a:r>
              <a:rPr lang="en-US" dirty="0">
                <a:latin typeface="Consolas" panose="020B0609020204030204" pitchFamily="49" charset="0"/>
              </a:rPr>
              <a:t> = value                   </a:t>
            </a:r>
          </a:p>
          <a:p>
            <a:pPr>
              <a:tabLst>
                <a:tab pos="457200" algn="l"/>
                <a:tab pos="914400" algn="l"/>
                <a:tab pos="1371600" algn="l"/>
              </a:tabLst>
            </a:pPr>
            <a:r>
              <a:rPr lang="en-US" dirty="0">
                <a:latin typeface="Consolas" panose="020B0609020204030204" pitchFamily="49" charset="0"/>
              </a:rPr>
              <a:t>            return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while</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[index].append(new Tuple(key, value))  </a:t>
            </a:r>
          </a:p>
          <a:p>
            <a:pPr>
              <a:tabLst>
                <a:tab pos="457200" algn="l"/>
                <a:tab pos="914400" algn="l"/>
                <a:tab pos="1371600" algn="l"/>
              </a:tabLst>
            </a:pPr>
            <a:r>
              <a:rPr lang="en-US" dirty="0">
                <a:latin typeface="Consolas" panose="020B0609020204030204" pitchFamily="49" charset="0"/>
              </a:rPr>
              <a:t>    size = size + 1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if size/capacity &gt; </a:t>
            </a:r>
            <a:r>
              <a:rPr lang="en-US" dirty="0" err="1">
                <a:latin typeface="Consolas" panose="020B0609020204030204" pitchFamily="49" charset="0"/>
              </a:rPr>
              <a:t>loadFactor</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doubleCapacity</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C92056A1-C7C2-4475-8659-35BAE55C836A}"/>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1110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764129-BD1B-4180-B3F1-6562FD3F8FFD}"/>
              </a:ext>
            </a:extLst>
          </p:cNvPr>
          <p:cNvSpPr/>
          <p:nvPr/>
        </p:nvSpPr>
        <p:spPr>
          <a:xfrm>
            <a:off x="1152698" y="1457554"/>
            <a:ext cx="4723846" cy="8955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3" name="Graphic 5">
            <a:extLst>
              <a:ext uri="{FF2B5EF4-FFF2-40B4-BE49-F238E27FC236}">
                <a16:creationId xmlns:a16="http://schemas.microsoft.com/office/drawing/2014/main" id="{C92056A1-C7C2-4475-8659-35BAE55C836A}"/>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
        <p:nvSpPr>
          <p:cNvPr id="2" name="Rectangle 1">
            <a:extLst>
              <a:ext uri="{FF2B5EF4-FFF2-40B4-BE49-F238E27FC236}">
                <a16:creationId xmlns:a16="http://schemas.microsoft.com/office/drawing/2014/main" id="{15156068-54A1-4D84-9CDC-A47A55FFC6F0}"/>
              </a:ext>
            </a:extLst>
          </p:cNvPr>
          <p:cNvSpPr/>
          <p:nvPr/>
        </p:nvSpPr>
        <p:spPr>
          <a:xfrm>
            <a:off x="640080" y="732641"/>
            <a:ext cx="7292788" cy="5909310"/>
          </a:xfrm>
          <a:prstGeom prst="rect">
            <a:avLst/>
          </a:prstGeom>
        </p:spPr>
        <p:txBody>
          <a:bodyPr wrap="square">
            <a:spAutoFit/>
          </a:bodyPr>
          <a:lstStyle/>
          <a:p>
            <a:pPr>
              <a:tabLst>
                <a:tab pos="457200" algn="l"/>
                <a:tab pos="914400" algn="l"/>
                <a:tab pos="1371600" algn="l"/>
              </a:tabLst>
            </a:pPr>
            <a:r>
              <a:rPr lang="en-US" dirty="0">
                <a:latin typeface="Consolas" panose="020B0609020204030204" pitchFamily="49" charset="0"/>
              </a:rPr>
              <a:t>function put(object key, object value)</a:t>
            </a:r>
          </a:p>
          <a:p>
            <a:pPr>
              <a:tabLst>
                <a:tab pos="457200" algn="l"/>
                <a:tab pos="914400" algn="l"/>
                <a:tab pos="1371600" algn="l"/>
              </a:tabLst>
            </a:pPr>
            <a:r>
              <a:rPr lang="en-US" dirty="0">
                <a:latin typeface="Consolas" panose="020B0609020204030204" pitchFamily="49" charset="0"/>
              </a:rPr>
              <a:t>    index = </a:t>
            </a:r>
            <a:r>
              <a:rPr lang="en-US" dirty="0" err="1">
                <a:latin typeface="Consolas" panose="020B0609020204030204" pitchFamily="49" charset="0"/>
              </a:rPr>
              <a:t>computeIndex</a:t>
            </a:r>
            <a:r>
              <a:rPr lang="en-US" dirty="0">
                <a:latin typeface="Consolas" panose="020B0609020204030204" pitchFamily="49" charset="0"/>
              </a:rPr>
              <a:t>(key)</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[index].reset()                        </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while current != null                           </a:t>
            </a:r>
          </a:p>
          <a:p>
            <a:pPr>
              <a:tabLst>
                <a:tab pos="457200" algn="l"/>
                <a:tab pos="914400" algn="l"/>
                <a:tab pos="1371600" algn="l"/>
              </a:tabLst>
            </a:pPr>
            <a:r>
              <a:rPr lang="en-US" dirty="0">
                <a:latin typeface="Consolas" panose="020B0609020204030204" pitchFamily="49" charset="0"/>
              </a:rPr>
              <a:t>        if </a:t>
            </a:r>
            <a:r>
              <a:rPr lang="en-US" dirty="0" err="1">
                <a:latin typeface="Consolas" panose="020B0609020204030204" pitchFamily="49" charset="0"/>
              </a:rPr>
              <a:t>current.key</a:t>
            </a:r>
            <a:r>
              <a:rPr lang="en-US" dirty="0">
                <a:latin typeface="Consolas" panose="020B0609020204030204" pitchFamily="49" charset="0"/>
              </a:rPr>
              <a:t> ==  key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current.value</a:t>
            </a:r>
            <a:r>
              <a:rPr lang="en-US" dirty="0">
                <a:latin typeface="Consolas" panose="020B0609020204030204" pitchFamily="49" charset="0"/>
              </a:rPr>
              <a:t> = value                   </a:t>
            </a:r>
          </a:p>
          <a:p>
            <a:pPr>
              <a:tabLst>
                <a:tab pos="457200" algn="l"/>
                <a:tab pos="914400" algn="l"/>
                <a:tab pos="1371600" algn="l"/>
              </a:tabLst>
            </a:pPr>
            <a:r>
              <a:rPr lang="en-US" dirty="0">
                <a:latin typeface="Consolas" panose="020B0609020204030204" pitchFamily="49" charset="0"/>
              </a:rPr>
              <a:t>            return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while</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[index].append(new Tuple(key, value))  </a:t>
            </a:r>
          </a:p>
          <a:p>
            <a:pPr>
              <a:tabLst>
                <a:tab pos="457200" algn="l"/>
                <a:tab pos="914400" algn="l"/>
                <a:tab pos="1371600" algn="l"/>
              </a:tabLst>
            </a:pPr>
            <a:r>
              <a:rPr lang="en-US" dirty="0">
                <a:latin typeface="Consolas" panose="020B0609020204030204" pitchFamily="49" charset="0"/>
              </a:rPr>
              <a:t>    size = size + 1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if size/capacity &gt; </a:t>
            </a:r>
            <a:r>
              <a:rPr lang="en-US" dirty="0" err="1">
                <a:latin typeface="Consolas" panose="020B0609020204030204" pitchFamily="49" charset="0"/>
              </a:rPr>
              <a:t>loadFactor</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doubleCapacity</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end function</a:t>
            </a:r>
          </a:p>
        </p:txBody>
      </p:sp>
    </p:spTree>
    <p:extLst>
      <p:ext uri="{BB962C8B-B14F-4D97-AF65-F5344CB8AC3E}">
        <p14:creationId xmlns:p14="http://schemas.microsoft.com/office/powerpoint/2010/main" val="57313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C18708-6228-4AF0-B532-BCA4DE9A0AFA}"/>
              </a:ext>
            </a:extLst>
          </p:cNvPr>
          <p:cNvSpPr/>
          <p:nvPr/>
        </p:nvSpPr>
        <p:spPr>
          <a:xfrm>
            <a:off x="1152698" y="2423176"/>
            <a:ext cx="5248102" cy="20512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15156068-54A1-4D84-9CDC-A47A55FFC6F0}"/>
              </a:ext>
            </a:extLst>
          </p:cNvPr>
          <p:cNvSpPr/>
          <p:nvPr/>
        </p:nvSpPr>
        <p:spPr>
          <a:xfrm>
            <a:off x="640080" y="732641"/>
            <a:ext cx="7292788" cy="5909310"/>
          </a:xfrm>
          <a:prstGeom prst="rect">
            <a:avLst/>
          </a:prstGeom>
        </p:spPr>
        <p:txBody>
          <a:bodyPr wrap="square">
            <a:spAutoFit/>
          </a:bodyPr>
          <a:lstStyle/>
          <a:p>
            <a:pPr>
              <a:tabLst>
                <a:tab pos="457200" algn="l"/>
                <a:tab pos="914400" algn="l"/>
                <a:tab pos="1371600" algn="l"/>
              </a:tabLst>
            </a:pPr>
            <a:r>
              <a:rPr lang="en-US" dirty="0">
                <a:latin typeface="Consolas" panose="020B0609020204030204" pitchFamily="49" charset="0"/>
              </a:rPr>
              <a:t>function put(object key, object value)</a:t>
            </a:r>
          </a:p>
          <a:p>
            <a:pPr>
              <a:tabLst>
                <a:tab pos="457200" algn="l"/>
                <a:tab pos="914400" algn="l"/>
                <a:tab pos="1371600" algn="l"/>
              </a:tabLst>
            </a:pPr>
            <a:r>
              <a:rPr lang="en-US" dirty="0">
                <a:latin typeface="Consolas" panose="020B0609020204030204" pitchFamily="49" charset="0"/>
              </a:rPr>
              <a:t>    index = </a:t>
            </a:r>
            <a:r>
              <a:rPr lang="en-US" dirty="0" err="1">
                <a:latin typeface="Consolas" panose="020B0609020204030204" pitchFamily="49" charset="0"/>
              </a:rPr>
              <a:t>computeIndex</a:t>
            </a:r>
            <a:r>
              <a:rPr lang="en-US" dirty="0">
                <a:latin typeface="Consolas" panose="020B0609020204030204" pitchFamily="49" charset="0"/>
              </a:rPr>
              <a:t>(key)</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[index].reset()                        </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while current != null                           </a:t>
            </a:r>
          </a:p>
          <a:p>
            <a:pPr>
              <a:tabLst>
                <a:tab pos="457200" algn="l"/>
                <a:tab pos="914400" algn="l"/>
                <a:tab pos="1371600" algn="l"/>
              </a:tabLst>
            </a:pPr>
            <a:r>
              <a:rPr lang="en-US" dirty="0">
                <a:latin typeface="Consolas" panose="020B0609020204030204" pitchFamily="49" charset="0"/>
              </a:rPr>
              <a:t>        if </a:t>
            </a:r>
            <a:r>
              <a:rPr lang="en-US" dirty="0" err="1">
                <a:latin typeface="Consolas" panose="020B0609020204030204" pitchFamily="49" charset="0"/>
              </a:rPr>
              <a:t>current.key</a:t>
            </a:r>
            <a:r>
              <a:rPr lang="en-US" dirty="0">
                <a:latin typeface="Consolas" panose="020B0609020204030204" pitchFamily="49" charset="0"/>
              </a:rPr>
              <a:t> ==  key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current.value</a:t>
            </a:r>
            <a:r>
              <a:rPr lang="en-US" dirty="0">
                <a:latin typeface="Consolas" panose="020B0609020204030204" pitchFamily="49" charset="0"/>
              </a:rPr>
              <a:t> = value                   </a:t>
            </a:r>
          </a:p>
          <a:p>
            <a:pPr>
              <a:tabLst>
                <a:tab pos="457200" algn="l"/>
                <a:tab pos="914400" algn="l"/>
                <a:tab pos="1371600" algn="l"/>
              </a:tabLst>
            </a:pPr>
            <a:r>
              <a:rPr lang="en-US" dirty="0">
                <a:latin typeface="Consolas" panose="020B0609020204030204" pitchFamily="49" charset="0"/>
              </a:rPr>
              <a:t>            return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while</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[index].append(new Tuple(key, value))  </a:t>
            </a:r>
          </a:p>
          <a:p>
            <a:pPr>
              <a:tabLst>
                <a:tab pos="457200" algn="l"/>
                <a:tab pos="914400" algn="l"/>
                <a:tab pos="1371600" algn="l"/>
              </a:tabLst>
            </a:pPr>
            <a:r>
              <a:rPr lang="en-US" dirty="0">
                <a:latin typeface="Consolas" panose="020B0609020204030204" pitchFamily="49" charset="0"/>
              </a:rPr>
              <a:t>    size = size + 1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if size/capacity &gt; </a:t>
            </a:r>
            <a:r>
              <a:rPr lang="en-US" dirty="0" err="1">
                <a:latin typeface="Consolas" panose="020B0609020204030204" pitchFamily="49" charset="0"/>
              </a:rPr>
              <a:t>loadFactor</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doubleCapacity</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C92056A1-C7C2-4475-8659-35BAE55C836A}"/>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173987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61CCEA-F4FC-4330-8182-F52522C1A39B}"/>
              </a:ext>
            </a:extLst>
          </p:cNvPr>
          <p:cNvSpPr/>
          <p:nvPr/>
        </p:nvSpPr>
        <p:spPr>
          <a:xfrm>
            <a:off x="1161914" y="4554322"/>
            <a:ext cx="5982598" cy="6882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15156068-54A1-4D84-9CDC-A47A55FFC6F0}"/>
              </a:ext>
            </a:extLst>
          </p:cNvPr>
          <p:cNvSpPr/>
          <p:nvPr/>
        </p:nvSpPr>
        <p:spPr>
          <a:xfrm>
            <a:off x="640080" y="732641"/>
            <a:ext cx="7292788" cy="5909310"/>
          </a:xfrm>
          <a:prstGeom prst="rect">
            <a:avLst/>
          </a:prstGeom>
        </p:spPr>
        <p:txBody>
          <a:bodyPr wrap="square">
            <a:spAutoFit/>
          </a:bodyPr>
          <a:lstStyle/>
          <a:p>
            <a:pPr>
              <a:tabLst>
                <a:tab pos="457200" algn="l"/>
                <a:tab pos="914400" algn="l"/>
                <a:tab pos="1371600" algn="l"/>
              </a:tabLst>
            </a:pPr>
            <a:r>
              <a:rPr lang="en-US" dirty="0">
                <a:latin typeface="Consolas" panose="020B0609020204030204" pitchFamily="49" charset="0"/>
              </a:rPr>
              <a:t>function put(object key, object value)</a:t>
            </a:r>
          </a:p>
          <a:p>
            <a:pPr>
              <a:tabLst>
                <a:tab pos="457200" algn="l"/>
                <a:tab pos="914400" algn="l"/>
                <a:tab pos="1371600" algn="l"/>
              </a:tabLst>
            </a:pPr>
            <a:r>
              <a:rPr lang="en-US" dirty="0">
                <a:latin typeface="Consolas" panose="020B0609020204030204" pitchFamily="49" charset="0"/>
              </a:rPr>
              <a:t>    index = </a:t>
            </a:r>
            <a:r>
              <a:rPr lang="en-US" dirty="0" err="1">
                <a:latin typeface="Consolas" panose="020B0609020204030204" pitchFamily="49" charset="0"/>
              </a:rPr>
              <a:t>computeIndex</a:t>
            </a:r>
            <a:r>
              <a:rPr lang="en-US" dirty="0">
                <a:latin typeface="Consolas" panose="020B0609020204030204" pitchFamily="49" charset="0"/>
              </a:rPr>
              <a:t>(key)</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[index].reset()                        </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while current != null                           </a:t>
            </a:r>
          </a:p>
          <a:p>
            <a:pPr>
              <a:tabLst>
                <a:tab pos="457200" algn="l"/>
                <a:tab pos="914400" algn="l"/>
                <a:tab pos="1371600" algn="l"/>
              </a:tabLst>
            </a:pPr>
            <a:r>
              <a:rPr lang="en-US" dirty="0">
                <a:latin typeface="Consolas" panose="020B0609020204030204" pitchFamily="49" charset="0"/>
              </a:rPr>
              <a:t>        if </a:t>
            </a:r>
            <a:r>
              <a:rPr lang="en-US" dirty="0" err="1">
                <a:latin typeface="Consolas" panose="020B0609020204030204" pitchFamily="49" charset="0"/>
              </a:rPr>
              <a:t>current.key</a:t>
            </a:r>
            <a:r>
              <a:rPr lang="en-US" dirty="0">
                <a:latin typeface="Consolas" panose="020B0609020204030204" pitchFamily="49" charset="0"/>
              </a:rPr>
              <a:t> ==  key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current.value</a:t>
            </a:r>
            <a:r>
              <a:rPr lang="en-US" dirty="0">
                <a:latin typeface="Consolas" panose="020B0609020204030204" pitchFamily="49" charset="0"/>
              </a:rPr>
              <a:t> = value                   </a:t>
            </a:r>
          </a:p>
          <a:p>
            <a:pPr>
              <a:tabLst>
                <a:tab pos="457200" algn="l"/>
                <a:tab pos="914400" algn="l"/>
                <a:tab pos="1371600" algn="l"/>
              </a:tabLst>
            </a:pPr>
            <a:r>
              <a:rPr lang="en-US" dirty="0">
                <a:latin typeface="Consolas" panose="020B0609020204030204" pitchFamily="49" charset="0"/>
              </a:rPr>
              <a:t>            return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while</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[index].append(new Tuple(key, value))  </a:t>
            </a:r>
          </a:p>
          <a:p>
            <a:pPr>
              <a:tabLst>
                <a:tab pos="457200" algn="l"/>
                <a:tab pos="914400" algn="l"/>
                <a:tab pos="1371600" algn="l"/>
              </a:tabLst>
            </a:pPr>
            <a:r>
              <a:rPr lang="en-US" dirty="0">
                <a:latin typeface="Consolas" panose="020B0609020204030204" pitchFamily="49" charset="0"/>
              </a:rPr>
              <a:t>    size = size + 1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if size/capacity &gt; </a:t>
            </a:r>
            <a:r>
              <a:rPr lang="en-US" dirty="0" err="1">
                <a:latin typeface="Consolas" panose="020B0609020204030204" pitchFamily="49" charset="0"/>
              </a:rPr>
              <a:t>loadFactor</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doubleCapacity</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C92056A1-C7C2-4475-8659-35BAE55C836A}"/>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312797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62B62D-DA9F-45F6-8607-8A878FA9B519}"/>
              </a:ext>
            </a:extLst>
          </p:cNvPr>
          <p:cNvSpPr/>
          <p:nvPr/>
        </p:nvSpPr>
        <p:spPr>
          <a:xfrm>
            <a:off x="1121664" y="5364480"/>
            <a:ext cx="3816096"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15156068-54A1-4D84-9CDC-A47A55FFC6F0}"/>
              </a:ext>
            </a:extLst>
          </p:cNvPr>
          <p:cNvSpPr/>
          <p:nvPr/>
        </p:nvSpPr>
        <p:spPr>
          <a:xfrm>
            <a:off x="640080" y="732641"/>
            <a:ext cx="7292788" cy="5909310"/>
          </a:xfrm>
          <a:prstGeom prst="rect">
            <a:avLst/>
          </a:prstGeom>
        </p:spPr>
        <p:txBody>
          <a:bodyPr wrap="square">
            <a:spAutoFit/>
          </a:bodyPr>
          <a:lstStyle/>
          <a:p>
            <a:pPr>
              <a:tabLst>
                <a:tab pos="457200" algn="l"/>
                <a:tab pos="914400" algn="l"/>
                <a:tab pos="1371600" algn="l"/>
              </a:tabLst>
            </a:pPr>
            <a:r>
              <a:rPr lang="en-US" dirty="0">
                <a:latin typeface="Consolas" panose="020B0609020204030204" pitchFamily="49" charset="0"/>
              </a:rPr>
              <a:t>function put(object key, object value)</a:t>
            </a:r>
          </a:p>
          <a:p>
            <a:pPr>
              <a:tabLst>
                <a:tab pos="457200" algn="l"/>
                <a:tab pos="914400" algn="l"/>
                <a:tab pos="1371600" algn="l"/>
              </a:tabLst>
            </a:pPr>
            <a:r>
              <a:rPr lang="en-US" dirty="0">
                <a:latin typeface="Consolas" panose="020B0609020204030204" pitchFamily="49" charset="0"/>
              </a:rPr>
              <a:t>    index = </a:t>
            </a:r>
            <a:r>
              <a:rPr lang="en-US" dirty="0" err="1">
                <a:latin typeface="Consolas" panose="020B0609020204030204" pitchFamily="49" charset="0"/>
              </a:rPr>
              <a:t>computeIndex</a:t>
            </a:r>
            <a:r>
              <a:rPr lang="en-US" dirty="0">
                <a:latin typeface="Consolas" panose="020B0609020204030204" pitchFamily="49" charset="0"/>
              </a:rPr>
              <a:t>(key)</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[index].reset()                        </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while current != null                           </a:t>
            </a:r>
          </a:p>
          <a:p>
            <a:pPr>
              <a:tabLst>
                <a:tab pos="457200" algn="l"/>
                <a:tab pos="914400" algn="l"/>
                <a:tab pos="1371600" algn="l"/>
              </a:tabLst>
            </a:pPr>
            <a:r>
              <a:rPr lang="en-US" dirty="0">
                <a:latin typeface="Consolas" panose="020B0609020204030204" pitchFamily="49" charset="0"/>
              </a:rPr>
              <a:t>        if </a:t>
            </a:r>
            <a:r>
              <a:rPr lang="en-US" dirty="0" err="1">
                <a:latin typeface="Consolas" panose="020B0609020204030204" pitchFamily="49" charset="0"/>
              </a:rPr>
              <a:t>current.key</a:t>
            </a:r>
            <a:r>
              <a:rPr lang="en-US" dirty="0">
                <a:latin typeface="Consolas" panose="020B0609020204030204" pitchFamily="49" charset="0"/>
              </a:rPr>
              <a:t> ==  key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current.value</a:t>
            </a:r>
            <a:r>
              <a:rPr lang="en-US" dirty="0">
                <a:latin typeface="Consolas" panose="020B0609020204030204" pitchFamily="49" charset="0"/>
              </a:rPr>
              <a:t> = value                   </a:t>
            </a:r>
          </a:p>
          <a:p>
            <a:pPr>
              <a:tabLst>
                <a:tab pos="457200" algn="l"/>
                <a:tab pos="914400" algn="l"/>
                <a:tab pos="1371600" algn="l"/>
              </a:tabLst>
            </a:pPr>
            <a:r>
              <a:rPr lang="en-US" dirty="0">
                <a:latin typeface="Consolas" panose="020B0609020204030204" pitchFamily="49" charset="0"/>
              </a:rPr>
              <a:t>            return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while</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[index].append(new Tuple(key, value))  </a:t>
            </a:r>
          </a:p>
          <a:p>
            <a:pPr>
              <a:tabLst>
                <a:tab pos="457200" algn="l"/>
                <a:tab pos="914400" algn="l"/>
                <a:tab pos="1371600" algn="l"/>
              </a:tabLst>
            </a:pPr>
            <a:r>
              <a:rPr lang="en-US" dirty="0">
                <a:latin typeface="Consolas" panose="020B0609020204030204" pitchFamily="49" charset="0"/>
              </a:rPr>
              <a:t>    size = size + 1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if size/capacity &gt; </a:t>
            </a:r>
            <a:r>
              <a:rPr lang="en-US" dirty="0" err="1">
                <a:latin typeface="Consolas" panose="020B0609020204030204" pitchFamily="49" charset="0"/>
              </a:rPr>
              <a:t>loadFactor</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doubleCapacity</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C92056A1-C7C2-4475-8659-35BAE55C836A}"/>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201970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A8EC-E707-47C9-91BF-E79D99A31382}"/>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C292F63D-BF87-4258-B7A1-46804684AB69}"/>
              </a:ext>
            </a:extLst>
          </p:cNvPr>
          <p:cNvSpPr>
            <a:spLocks noGrp="1"/>
          </p:cNvSpPr>
          <p:nvPr>
            <p:ph idx="1"/>
          </p:nvPr>
        </p:nvSpPr>
        <p:spPr/>
        <p:txBody>
          <a:bodyPr>
            <a:normAutofit/>
          </a:bodyPr>
          <a:lstStyle/>
          <a:p>
            <a:r>
              <a:rPr lang="en-US" sz="3600" dirty="0"/>
              <a:t>Best Case – Constant Time!</a:t>
            </a:r>
          </a:p>
          <a:p>
            <a:pPr lvl="1"/>
            <a:r>
              <a:rPr lang="en-US" sz="3600" dirty="0"/>
              <a:t>Hash Function Properly Distributes Keys</a:t>
            </a:r>
          </a:p>
          <a:p>
            <a:pPr lvl="1"/>
            <a:r>
              <a:rPr lang="en-US" sz="3600" dirty="0"/>
              <a:t>Each List (Bucket) Has Few Elements</a:t>
            </a:r>
          </a:p>
        </p:txBody>
      </p:sp>
    </p:spTree>
    <p:extLst>
      <p:ext uri="{BB962C8B-B14F-4D97-AF65-F5344CB8AC3E}">
        <p14:creationId xmlns:p14="http://schemas.microsoft.com/office/powerpoint/2010/main" val="369331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A8EC-E707-47C9-91BF-E79D99A31382}"/>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C292F63D-BF87-4258-B7A1-46804684AB69}"/>
              </a:ext>
            </a:extLst>
          </p:cNvPr>
          <p:cNvSpPr>
            <a:spLocks noGrp="1"/>
          </p:cNvSpPr>
          <p:nvPr>
            <p:ph idx="1"/>
          </p:nvPr>
        </p:nvSpPr>
        <p:spPr/>
        <p:txBody>
          <a:bodyPr>
            <a:normAutofit/>
          </a:bodyPr>
          <a:lstStyle/>
          <a:p>
            <a:r>
              <a:rPr lang="en-US" sz="3200" dirty="0"/>
              <a:t>Best Case – (Nearly) Constant Time!</a:t>
            </a:r>
          </a:p>
          <a:p>
            <a:pPr lvl="1"/>
            <a:r>
              <a:rPr lang="en-US" sz="3200" dirty="0"/>
              <a:t>Hash Function Properly Distributes Keys</a:t>
            </a:r>
          </a:p>
          <a:p>
            <a:pPr lvl="1"/>
            <a:r>
              <a:rPr lang="en-US" sz="3200" dirty="0"/>
              <a:t>Each List (Bucket) Has Few Elements</a:t>
            </a:r>
          </a:p>
          <a:p>
            <a:pPr lvl="1"/>
            <a:endParaRPr lang="en-US" sz="3200" dirty="0"/>
          </a:p>
          <a:p>
            <a:r>
              <a:rPr lang="en-US" sz="3600" dirty="0"/>
              <a:t>Worst Case – Order N Time</a:t>
            </a:r>
          </a:p>
          <a:p>
            <a:pPr lvl="1"/>
            <a:r>
              <a:rPr lang="en-US" sz="3600" dirty="0"/>
              <a:t>Hash Function Puts in Same List</a:t>
            </a:r>
          </a:p>
          <a:p>
            <a:pPr lvl="1"/>
            <a:r>
              <a:rPr lang="en-US" sz="3600" dirty="0"/>
              <a:t>Must Iterate Through Entire List</a:t>
            </a:r>
          </a:p>
        </p:txBody>
      </p:sp>
    </p:spTree>
    <p:extLst>
      <p:ext uri="{BB962C8B-B14F-4D97-AF65-F5344CB8AC3E}">
        <p14:creationId xmlns:p14="http://schemas.microsoft.com/office/powerpoint/2010/main" val="71481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A27E1-27BC-40D8-A7E3-C1FE9D0EC5B3}"/>
              </a:ext>
            </a:extLst>
          </p:cNvPr>
          <p:cNvSpPr/>
          <p:nvPr/>
        </p:nvSpPr>
        <p:spPr>
          <a:xfrm>
            <a:off x="909917" y="1443841"/>
            <a:ext cx="7306235" cy="3970318"/>
          </a:xfrm>
          <a:prstGeom prst="rect">
            <a:avLst/>
          </a:prstGeom>
        </p:spPr>
        <p:txBody>
          <a:bodyPr wrap="square">
            <a:spAutoFit/>
          </a:bodyPr>
          <a:lstStyle/>
          <a:p>
            <a:pPr>
              <a:tabLst>
                <a:tab pos="457200" algn="l"/>
                <a:tab pos="914400" algn="l"/>
                <a:tab pos="1371600" algn="l"/>
              </a:tabLst>
            </a:pPr>
            <a:r>
              <a:rPr lang="en-US" dirty="0">
                <a:latin typeface="Consolas" panose="020B0609020204030204" pitchFamily="49" charset="0"/>
              </a:rPr>
              <a:t>function get(object key) returns object</a:t>
            </a:r>
          </a:p>
          <a:p>
            <a:pPr>
              <a:tabLst>
                <a:tab pos="457200" algn="l"/>
                <a:tab pos="914400" algn="l"/>
                <a:tab pos="1371600" algn="l"/>
              </a:tabLst>
            </a:pPr>
            <a:r>
              <a:rPr lang="en-US" dirty="0">
                <a:latin typeface="Consolas" panose="020B0609020204030204" pitchFamily="49" charset="0"/>
              </a:rPr>
              <a:t>	index = </a:t>
            </a:r>
            <a:r>
              <a:rPr lang="en-US" dirty="0" err="1">
                <a:latin typeface="Consolas" panose="020B0609020204030204" pitchFamily="49" charset="0"/>
              </a:rPr>
              <a:t>computeIndex</a:t>
            </a:r>
            <a:r>
              <a:rPr lang="en-US" dirty="0">
                <a:latin typeface="Consolas" panose="020B0609020204030204" pitchFamily="49" charset="0"/>
              </a:rPr>
              <a:t>(key)</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[index].reset()</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while current != null</a:t>
            </a:r>
          </a:p>
          <a:p>
            <a:pPr>
              <a:tabLst>
                <a:tab pos="457200" algn="l"/>
                <a:tab pos="914400" algn="l"/>
                <a:tab pos="1371600" algn="l"/>
              </a:tabLst>
            </a:pPr>
            <a:r>
              <a:rPr lang="en-US" dirty="0">
                <a:latin typeface="Consolas" panose="020B0609020204030204" pitchFamily="49" charset="0"/>
              </a:rPr>
              <a:t>		if </a:t>
            </a:r>
            <a:r>
              <a:rPr lang="en-US" dirty="0" err="1">
                <a:latin typeface="Consolas" panose="020B0609020204030204" pitchFamily="49" charset="0"/>
              </a:rPr>
              <a:t>current.key</a:t>
            </a:r>
            <a:r>
              <a:rPr lang="en-US" dirty="0">
                <a:latin typeface="Consolas" panose="020B0609020204030204" pitchFamily="49" charset="0"/>
              </a:rPr>
              <a:t> ==  key </a:t>
            </a:r>
          </a:p>
          <a:p>
            <a:pPr>
              <a:tabLst>
                <a:tab pos="457200" algn="l"/>
                <a:tab pos="914400" algn="l"/>
                <a:tab pos="1371600" algn="l"/>
              </a:tabLst>
            </a:pPr>
            <a:r>
              <a:rPr lang="en-US" dirty="0">
                <a:latin typeface="Consolas" panose="020B0609020204030204" pitchFamily="49" charset="0"/>
              </a:rPr>
              <a:t>			return </a:t>
            </a:r>
            <a:r>
              <a:rPr lang="en-US" dirty="0" err="1">
                <a:latin typeface="Consolas" panose="020B0609020204030204" pitchFamily="49" charset="0"/>
              </a:rPr>
              <a:t>current.value</a:t>
            </a: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a:t>
            </a:r>
          </a:p>
          <a:p>
            <a:pPr>
              <a:tabLst>
                <a:tab pos="457200" algn="l"/>
                <a:tab pos="914400" algn="l"/>
                <a:tab pos="1371600" algn="l"/>
              </a:tabLst>
            </a:pPr>
            <a:r>
              <a:rPr lang="en-US" dirty="0">
                <a:latin typeface="Consolas" panose="020B0609020204030204" pitchFamily="49" charset="0"/>
              </a:rPr>
              <a:t>	end while</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return null</a:t>
            </a:r>
          </a:p>
          <a:p>
            <a:pPr>
              <a:tabLst>
                <a:tab pos="457200" algn="l"/>
                <a:tab pos="914400" algn="l"/>
                <a:tab pos="13716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FF757A48-7154-4180-9B44-CD2C993411B9}"/>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404160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C635B1-C148-4DA8-B9BD-F4BD76ADC8D9}"/>
              </a:ext>
            </a:extLst>
          </p:cNvPr>
          <p:cNvSpPr/>
          <p:nvPr/>
        </p:nvSpPr>
        <p:spPr>
          <a:xfrm>
            <a:off x="600635" y="1166843"/>
            <a:ext cx="7185212" cy="4524315"/>
          </a:xfrm>
          <a:prstGeom prst="rect">
            <a:avLst/>
          </a:prstGeom>
        </p:spPr>
        <p:txBody>
          <a:bodyPr wrap="square">
            <a:spAutoFit/>
          </a:bodyPr>
          <a:lstStyle/>
          <a:p>
            <a:pPr>
              <a:tabLst>
                <a:tab pos="403225" algn="l"/>
                <a:tab pos="914400" algn="l"/>
                <a:tab pos="1371600" algn="l"/>
              </a:tabLst>
            </a:pPr>
            <a:r>
              <a:rPr lang="en-US" dirty="0">
                <a:latin typeface="Consolas" panose="020B0609020204030204" pitchFamily="49" charset="0"/>
              </a:rPr>
              <a:t>function remove(object key) returns object</a:t>
            </a:r>
          </a:p>
          <a:p>
            <a:pPr>
              <a:tabLst>
                <a:tab pos="403225" algn="l"/>
                <a:tab pos="914400" algn="l"/>
                <a:tab pos="1371600" algn="l"/>
              </a:tabLst>
            </a:pPr>
            <a:r>
              <a:rPr lang="en-US" dirty="0">
                <a:latin typeface="Consolas" panose="020B0609020204030204" pitchFamily="49" charset="0"/>
              </a:rPr>
              <a:t>	index = </a:t>
            </a:r>
            <a:r>
              <a:rPr lang="en-US" dirty="0" err="1">
                <a:latin typeface="Consolas" panose="020B0609020204030204" pitchFamily="49" charset="0"/>
              </a:rPr>
              <a:t>computeIndex</a:t>
            </a:r>
            <a:r>
              <a:rPr lang="en-US" dirty="0">
                <a:latin typeface="Consolas" panose="020B0609020204030204" pitchFamily="49" charset="0"/>
              </a:rPr>
              <a:t>(key)</a:t>
            </a:r>
          </a:p>
          <a:p>
            <a:pPr>
              <a:tabLst>
                <a:tab pos="403225"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[index].reset()</a:t>
            </a:r>
          </a:p>
          <a:p>
            <a:pPr>
              <a:tabLst>
                <a:tab pos="403225"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a:t>
            </a:r>
          </a:p>
          <a:p>
            <a:pPr>
              <a:tabLst>
                <a:tab pos="403225" algn="l"/>
                <a:tab pos="914400" algn="l"/>
                <a:tab pos="1371600" algn="l"/>
              </a:tabLst>
            </a:pPr>
            <a:endParaRPr lang="en-US" dirty="0">
              <a:latin typeface="Consolas" panose="020B0609020204030204" pitchFamily="49" charset="0"/>
            </a:endParaRPr>
          </a:p>
          <a:p>
            <a:pPr>
              <a:tabLst>
                <a:tab pos="403225" algn="l"/>
                <a:tab pos="914400" algn="l"/>
                <a:tab pos="1371600" algn="l"/>
              </a:tabLst>
            </a:pPr>
            <a:r>
              <a:rPr lang="en-US" dirty="0">
                <a:latin typeface="Consolas" panose="020B0609020204030204" pitchFamily="49" charset="0"/>
              </a:rPr>
              <a:t>	while current != null</a:t>
            </a:r>
          </a:p>
          <a:p>
            <a:pPr>
              <a:tabLst>
                <a:tab pos="403225" algn="l"/>
                <a:tab pos="914400" algn="l"/>
                <a:tab pos="1371600" algn="l"/>
              </a:tabLst>
            </a:pPr>
            <a:r>
              <a:rPr lang="en-US" dirty="0">
                <a:latin typeface="Consolas" panose="020B0609020204030204" pitchFamily="49" charset="0"/>
              </a:rPr>
              <a:t>		if </a:t>
            </a:r>
            <a:r>
              <a:rPr lang="en-US" dirty="0" err="1">
                <a:latin typeface="Consolas" panose="020B0609020204030204" pitchFamily="49" charset="0"/>
              </a:rPr>
              <a:t>current.key</a:t>
            </a:r>
            <a:r>
              <a:rPr lang="en-US" dirty="0">
                <a:latin typeface="Consolas" panose="020B0609020204030204" pitchFamily="49" charset="0"/>
              </a:rPr>
              <a:t> == key	</a:t>
            </a:r>
          </a:p>
          <a:p>
            <a:pPr>
              <a:tabLst>
                <a:tab pos="403225"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removeCurrent</a:t>
            </a:r>
            <a:r>
              <a:rPr lang="en-US" dirty="0">
                <a:latin typeface="Consolas" panose="020B0609020204030204" pitchFamily="49" charset="0"/>
              </a:rPr>
              <a:t>()</a:t>
            </a:r>
          </a:p>
          <a:p>
            <a:pPr>
              <a:tabLst>
                <a:tab pos="403225" algn="l"/>
                <a:tab pos="914400" algn="l"/>
                <a:tab pos="1371600" algn="l"/>
              </a:tabLst>
            </a:pPr>
            <a:r>
              <a:rPr lang="en-US" dirty="0">
                <a:latin typeface="Consolas" panose="020B0609020204030204" pitchFamily="49" charset="0"/>
              </a:rPr>
              <a:t>			size = size – 1</a:t>
            </a:r>
          </a:p>
          <a:p>
            <a:pPr>
              <a:tabLst>
                <a:tab pos="403225" algn="l"/>
                <a:tab pos="914400" algn="l"/>
                <a:tab pos="1371600" algn="l"/>
              </a:tabLst>
            </a:pPr>
            <a:r>
              <a:rPr lang="en-US" dirty="0">
                <a:latin typeface="Consolas" panose="020B0609020204030204" pitchFamily="49" charset="0"/>
              </a:rPr>
              <a:t>			return </a:t>
            </a:r>
            <a:r>
              <a:rPr lang="en-US" dirty="0" err="1">
                <a:latin typeface="Consolas" panose="020B0609020204030204" pitchFamily="49" charset="0"/>
              </a:rPr>
              <a:t>current.value</a:t>
            </a:r>
            <a:endParaRPr lang="en-US" dirty="0">
              <a:latin typeface="Consolas" panose="020B0609020204030204" pitchFamily="49" charset="0"/>
            </a:endParaRPr>
          </a:p>
          <a:p>
            <a:pPr>
              <a:tabLst>
                <a:tab pos="403225" algn="l"/>
                <a:tab pos="914400" algn="l"/>
                <a:tab pos="1371600" algn="l"/>
              </a:tabLst>
            </a:pPr>
            <a:r>
              <a:rPr lang="en-US" dirty="0">
                <a:latin typeface="Consolas" panose="020B0609020204030204" pitchFamily="49" charset="0"/>
              </a:rPr>
              <a:t>		end if</a:t>
            </a:r>
          </a:p>
          <a:p>
            <a:pPr>
              <a:tabLst>
                <a:tab pos="403225"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a:t>
            </a:r>
          </a:p>
          <a:p>
            <a:pPr>
              <a:tabLst>
                <a:tab pos="403225" algn="l"/>
                <a:tab pos="914400" algn="l"/>
                <a:tab pos="1371600" algn="l"/>
              </a:tabLst>
            </a:pPr>
            <a:r>
              <a:rPr lang="en-US" dirty="0">
                <a:latin typeface="Consolas" panose="020B0609020204030204" pitchFamily="49" charset="0"/>
              </a:rPr>
              <a:t>	end while</a:t>
            </a:r>
          </a:p>
          <a:p>
            <a:pPr>
              <a:tabLst>
                <a:tab pos="403225" algn="l"/>
                <a:tab pos="914400" algn="l"/>
                <a:tab pos="1371600" algn="l"/>
              </a:tabLst>
            </a:pPr>
            <a:endParaRPr lang="en-US" dirty="0">
              <a:latin typeface="Consolas" panose="020B0609020204030204" pitchFamily="49" charset="0"/>
            </a:endParaRPr>
          </a:p>
          <a:p>
            <a:pPr>
              <a:tabLst>
                <a:tab pos="403225" algn="l"/>
                <a:tab pos="914400" algn="l"/>
                <a:tab pos="1371600" algn="l"/>
              </a:tabLst>
            </a:pPr>
            <a:r>
              <a:rPr lang="en-US" dirty="0">
                <a:latin typeface="Consolas" panose="020B0609020204030204" pitchFamily="49" charset="0"/>
              </a:rPr>
              <a:t>	return null</a:t>
            </a:r>
          </a:p>
          <a:p>
            <a:pPr>
              <a:tabLst>
                <a:tab pos="403225" algn="l"/>
                <a:tab pos="914400" algn="l"/>
                <a:tab pos="13716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5257CF30-6E68-4F52-BBEA-C443E4B62B01}"/>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227892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EFA89F-B682-4839-A0B1-C5517144004C}"/>
              </a:ext>
            </a:extLst>
          </p:cNvPr>
          <p:cNvSpPr/>
          <p:nvPr/>
        </p:nvSpPr>
        <p:spPr>
          <a:xfrm>
            <a:off x="914400" y="1305341"/>
            <a:ext cx="9144000" cy="4247317"/>
          </a:xfrm>
          <a:prstGeom prst="rect">
            <a:avLst/>
          </a:prstGeom>
        </p:spPr>
        <p:txBody>
          <a:bodyPr wrap="square">
            <a:spAutoFit/>
          </a:bodyPr>
          <a:lstStyle/>
          <a:p>
            <a:pPr>
              <a:tabLst>
                <a:tab pos="457200" algn="l"/>
                <a:tab pos="914400" algn="l"/>
                <a:tab pos="1371600" algn="l"/>
              </a:tabLst>
            </a:pPr>
            <a:r>
              <a:rPr lang="en-US" dirty="0">
                <a:latin typeface="Consolas" panose="020B0609020204030204" pitchFamily="49" charset="0"/>
              </a:rPr>
              <a:t>function copy() returns </a:t>
            </a:r>
            <a:r>
              <a:rPr lang="en-US" dirty="0" err="1">
                <a:latin typeface="Consolas" panose="020B0609020204030204" pitchFamily="49" charset="0"/>
              </a:rPr>
              <a:t>HashTable</a:t>
            </a: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 copy = new </a:t>
            </a:r>
            <a:r>
              <a:rPr lang="en-US" dirty="0" err="1">
                <a:latin typeface="Consolas" panose="020B0609020204030204" pitchFamily="49" charset="0"/>
              </a:rPr>
              <a:t>HashTable</a:t>
            </a:r>
            <a:r>
              <a:rPr lang="en-US" dirty="0">
                <a:latin typeface="Consolas" panose="020B0609020204030204" pitchFamily="49" charset="0"/>
              </a:rPr>
              <a:t>()</a:t>
            </a:r>
          </a:p>
          <a:p>
            <a:pPr>
              <a:tabLst>
                <a:tab pos="457200" algn="l"/>
                <a:tab pos="914400" algn="l"/>
                <a:tab pos="1371600" algn="l"/>
              </a:tabLst>
            </a:pP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0 to </a:t>
            </a:r>
            <a:r>
              <a:rPr lang="en-US" dirty="0" err="1">
                <a:latin typeface="Consolas" panose="020B0609020204030204" pitchFamily="49" charset="0"/>
              </a:rPr>
              <a:t>getCapacity</a:t>
            </a:r>
            <a:r>
              <a:rPr lang="en-US" dirty="0">
                <a:latin typeface="Consolas" panose="020B0609020204030204" pitchFamily="49" charset="0"/>
              </a:rPr>
              <a:t>()</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].reset()</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r>
              <a:rPr lang="en-US" dirty="0" err="1">
                <a:latin typeface="Consolas" panose="020B0609020204030204" pitchFamily="49" charset="0"/>
              </a:rPr>
              <a:t>getNext</a:t>
            </a:r>
            <a:r>
              <a:rPr lang="en-US" dirty="0">
                <a:latin typeface="Consolas" panose="020B0609020204030204" pitchFamily="49" charset="0"/>
              </a:rPr>
              <a:t>()</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while current != null</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copy.put</a:t>
            </a:r>
            <a:r>
              <a:rPr lang="en-US" dirty="0">
                <a:latin typeface="Consolas" panose="020B0609020204030204" pitchFamily="49" charset="0"/>
              </a:rPr>
              <a:t>(</a:t>
            </a:r>
            <a:r>
              <a:rPr lang="en-US" dirty="0" err="1">
                <a:latin typeface="Consolas" panose="020B0609020204030204" pitchFamily="49" charset="0"/>
              </a:rPr>
              <a:t>current.key</a:t>
            </a:r>
            <a:r>
              <a:rPr lang="en-US" dirty="0">
                <a:latin typeface="Consolas" panose="020B0609020204030204" pitchFamily="49" charset="0"/>
              </a:rPr>
              <a:t>, </a:t>
            </a:r>
            <a:r>
              <a:rPr lang="en-US" dirty="0" err="1">
                <a:latin typeface="Consolas" panose="020B0609020204030204" pitchFamily="49" charset="0"/>
              </a:rPr>
              <a:t>current.value</a:t>
            </a:r>
            <a:r>
              <a:rPr lang="en-US" dirty="0">
                <a:latin typeface="Consolas" panose="020B0609020204030204" pitchFamily="49" charset="0"/>
              </a:rPr>
              <a:t>)</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r>
              <a:rPr lang="en-US" dirty="0" err="1">
                <a:latin typeface="Consolas" panose="020B0609020204030204" pitchFamily="49" charset="0"/>
              </a:rPr>
              <a:t>getNext</a:t>
            </a:r>
            <a:r>
              <a:rPr lang="en-US" dirty="0">
                <a:latin typeface="Consolas" panose="020B0609020204030204" pitchFamily="49" charset="0"/>
              </a:rPr>
              <a:t>()</a:t>
            </a:r>
          </a:p>
          <a:p>
            <a:pPr>
              <a:tabLst>
                <a:tab pos="457200" algn="l"/>
                <a:tab pos="914400" algn="l"/>
                <a:tab pos="1371600" algn="l"/>
              </a:tabLst>
            </a:pPr>
            <a:r>
              <a:rPr lang="en-US" dirty="0">
                <a:latin typeface="Consolas" panose="020B0609020204030204" pitchFamily="49" charset="0"/>
              </a:rPr>
              <a:t>		end while</a:t>
            </a:r>
          </a:p>
          <a:p>
            <a:pPr>
              <a:tabLst>
                <a:tab pos="457200" algn="l"/>
                <a:tab pos="914400" algn="l"/>
                <a:tab pos="1371600" algn="l"/>
              </a:tabLst>
            </a:pPr>
            <a:r>
              <a:rPr lang="en-US" dirty="0">
                <a:latin typeface="Consolas" panose="020B0609020204030204" pitchFamily="49" charset="0"/>
              </a:rPr>
              <a:t>	end for</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return copy</a:t>
            </a:r>
          </a:p>
          <a:p>
            <a:pPr>
              <a:tabLst>
                <a:tab pos="457200" algn="l"/>
                <a:tab pos="914400" algn="l"/>
                <a:tab pos="13716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AD52E9FF-13E0-429A-8C28-AAFAAFE58677}"/>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16727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5">
            <a:extLst>
              <a:ext uri="{FF2B5EF4-FFF2-40B4-BE49-F238E27FC236}">
                <a16:creationId xmlns:a16="http://schemas.microsoft.com/office/drawing/2014/main" id="{9FC7098B-AFAB-4968-B44B-DF34855E4459}"/>
              </a:ext>
            </a:extLst>
          </p:cNvPr>
          <p:cNvPicPr/>
          <p:nvPr/>
        </p:nvPicPr>
        <p:blipFill>
          <a:blip r:embed="rId3">
            <a:extLst>
              <a:ext uri="{96DAC541-7B7A-43D3-8B79-37D633B846F1}">
                <asvg:svgBlip xmlns:asvg="http://schemas.microsoft.com/office/drawing/2016/SVG/main" r:embed="rId4"/>
              </a:ext>
            </a:extLst>
          </a:blip>
          <a:stretch>
            <a:fillRect/>
          </a:stretch>
        </p:blipFill>
        <p:spPr>
          <a:xfrm>
            <a:off x="914400" y="2075049"/>
            <a:ext cx="4469476" cy="2707902"/>
          </a:xfrm>
          <a:prstGeom prst="rect">
            <a:avLst/>
          </a:prstGeom>
        </p:spPr>
      </p:pic>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AAED48-6328-4DB2-A962-1F56192854B4}"/>
              </a:ext>
            </a:extLst>
          </p:cNvPr>
          <p:cNvSpPr/>
          <p:nvPr/>
        </p:nvSpPr>
        <p:spPr>
          <a:xfrm>
            <a:off x="914400" y="914400"/>
            <a:ext cx="10878670" cy="5416868"/>
          </a:xfrm>
          <a:prstGeom prst="rect">
            <a:avLst/>
          </a:prstGeom>
        </p:spPr>
        <p:txBody>
          <a:bodyPr wrap="square">
            <a:spAutoFit/>
          </a:bodyPr>
          <a:lstStyle/>
          <a:p>
            <a:pPr>
              <a:tabLst>
                <a:tab pos="457200" algn="l"/>
                <a:tab pos="914400" algn="l"/>
                <a:tab pos="1371600" algn="l"/>
              </a:tabLst>
            </a:pPr>
            <a:r>
              <a:rPr lang="en-US" sz="1600" dirty="0">
                <a:latin typeface="Consolas" panose="020B0609020204030204" pitchFamily="49" charset="0"/>
              </a:rPr>
              <a:t>function </a:t>
            </a:r>
            <a:r>
              <a:rPr lang="en-US" sz="1600" dirty="0" err="1">
                <a:latin typeface="Consolas" panose="020B0609020204030204" pitchFamily="49" charset="0"/>
              </a:rPr>
              <a:t>doubleCapacity</a:t>
            </a:r>
            <a:r>
              <a:rPr lang="en-US" sz="1600" dirty="0">
                <a:latin typeface="Consolas" panose="020B0609020204030204" pitchFamily="49" charset="0"/>
              </a:rPr>
              <a:t>()</a:t>
            </a:r>
          </a:p>
          <a:p>
            <a:pPr>
              <a:tabLst>
                <a:tab pos="457200" algn="l"/>
                <a:tab pos="914400" algn="l"/>
                <a:tab pos="1371600" algn="l"/>
              </a:tabLst>
            </a:pPr>
            <a:r>
              <a:rPr lang="en-US" sz="1600" dirty="0">
                <a:latin typeface="Consolas" panose="020B0609020204030204" pitchFamily="49" charset="0"/>
              </a:rPr>
              <a:t>	capacity = capacity * 2;</a:t>
            </a:r>
          </a:p>
          <a:p>
            <a:pPr>
              <a:tabLst>
                <a:tab pos="457200" algn="l"/>
                <a:tab pos="914400" algn="l"/>
                <a:tab pos="1371600" algn="l"/>
              </a:tabLst>
            </a:pPr>
            <a:r>
              <a:rPr lang="en-US" sz="1600" dirty="0">
                <a:latin typeface="Consolas" panose="020B0609020204030204" pitchFamily="49" charset="0"/>
              </a:rPr>
              <a:t>	</a:t>
            </a:r>
            <a:r>
              <a:rPr lang="en-US" sz="1600" dirty="0" err="1">
                <a:latin typeface="Consolas" panose="020B0609020204030204" pitchFamily="49" charset="0"/>
              </a:rPr>
              <a:t>doubleLinkedList</a:t>
            </a:r>
            <a:r>
              <a:rPr lang="en-US" sz="1600" dirty="0">
                <a:latin typeface="Consolas" panose="020B0609020204030204" pitchFamily="49" charset="0"/>
              </a:rPr>
              <a:t>[] </a:t>
            </a:r>
            <a:r>
              <a:rPr lang="en-US" sz="1600" dirty="0" err="1">
                <a:latin typeface="Consolas" panose="020B0609020204030204" pitchFamily="49" charset="0"/>
              </a:rPr>
              <a:t>newTable</a:t>
            </a:r>
            <a:endParaRPr lang="en-US" sz="1600" dirty="0">
              <a:latin typeface="Consolas" panose="020B0609020204030204" pitchFamily="49" charset="0"/>
            </a:endParaRPr>
          </a:p>
          <a:p>
            <a:pPr>
              <a:tabLst>
                <a:tab pos="457200" algn="l"/>
                <a:tab pos="914400" algn="l"/>
                <a:tab pos="1371600" algn="l"/>
              </a:tabLst>
            </a:pPr>
            <a:endParaRPr lang="en-US" sz="1600" dirty="0">
              <a:latin typeface="Consolas" panose="020B0609020204030204" pitchFamily="49" charset="0"/>
            </a:endParaRPr>
          </a:p>
          <a:p>
            <a:pPr>
              <a:tabLst>
                <a:tab pos="457200" algn="l"/>
                <a:tab pos="914400" algn="l"/>
                <a:tab pos="13716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to </a:t>
            </a:r>
            <a:r>
              <a:rPr lang="en-US" sz="1600" dirty="0" err="1">
                <a:latin typeface="Consolas" panose="020B0609020204030204" pitchFamily="49" charset="0"/>
              </a:rPr>
              <a:t>getCapacity</a:t>
            </a:r>
            <a:r>
              <a:rPr lang="en-US" sz="1600" dirty="0">
                <a:latin typeface="Consolas" panose="020B0609020204030204" pitchFamily="49" charset="0"/>
              </a:rPr>
              <a:t>()</a:t>
            </a:r>
          </a:p>
          <a:p>
            <a:pPr lvl="1">
              <a:tabLst>
                <a:tab pos="457200" algn="l"/>
                <a:tab pos="914400" algn="l"/>
                <a:tab pos="1371600" algn="l"/>
              </a:tabLst>
            </a:pPr>
            <a:r>
              <a:rPr lang="en-US" sz="1600" dirty="0">
                <a:latin typeface="Consolas" panose="020B0609020204030204" pitchFamily="49" charset="0"/>
              </a:rPr>
              <a:t>	</a:t>
            </a:r>
            <a:r>
              <a:rPr lang="en-US" sz="1600" dirty="0" err="1">
                <a:latin typeface="Consolas" panose="020B0609020204030204" pitchFamily="49" charset="0"/>
              </a:rPr>
              <a:t>newTable</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 = new </a:t>
            </a:r>
            <a:r>
              <a:rPr lang="en-US" sz="1600" dirty="0" err="1">
                <a:latin typeface="Consolas" panose="020B0609020204030204" pitchFamily="49" charset="0"/>
              </a:rPr>
              <a:t>doubleLinkedList</a:t>
            </a:r>
            <a:r>
              <a:rPr lang="en-US" sz="1600" dirty="0">
                <a:latin typeface="Consolas" panose="020B0609020204030204" pitchFamily="49" charset="0"/>
              </a:rPr>
              <a:t>()</a:t>
            </a:r>
          </a:p>
          <a:p>
            <a:pPr>
              <a:tabLst>
                <a:tab pos="457200" algn="l"/>
                <a:tab pos="914400" algn="l"/>
                <a:tab pos="1371600" algn="l"/>
              </a:tabLst>
            </a:pPr>
            <a:r>
              <a:rPr lang="en-US" sz="1600" dirty="0">
                <a:latin typeface="Consolas" panose="020B0609020204030204" pitchFamily="49" charset="0"/>
              </a:rPr>
              <a:t>	end for</a:t>
            </a:r>
          </a:p>
          <a:p>
            <a:pPr>
              <a:tabLst>
                <a:tab pos="457200" algn="l"/>
                <a:tab pos="914400" algn="l"/>
                <a:tab pos="1371600" algn="l"/>
              </a:tabLst>
            </a:pPr>
            <a:endParaRPr lang="en-US" sz="1600" dirty="0">
              <a:latin typeface="Consolas" panose="020B0609020204030204" pitchFamily="49" charset="0"/>
            </a:endParaRPr>
          </a:p>
          <a:p>
            <a:pPr>
              <a:tabLst>
                <a:tab pos="457200" algn="l"/>
                <a:tab pos="914400" algn="l"/>
                <a:tab pos="13716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to </a:t>
            </a:r>
            <a:r>
              <a:rPr lang="en-US" sz="1600" dirty="0" err="1">
                <a:latin typeface="Consolas" panose="020B0609020204030204" pitchFamily="49" charset="0"/>
              </a:rPr>
              <a:t>getCapacity</a:t>
            </a:r>
            <a:r>
              <a:rPr lang="en-US" sz="1600" dirty="0">
                <a:latin typeface="Consolas" panose="020B0609020204030204" pitchFamily="49" charset="0"/>
              </a:rPr>
              <a:t>() / 2</a:t>
            </a:r>
          </a:p>
          <a:p>
            <a:pPr>
              <a:tabLst>
                <a:tab pos="457200" algn="l"/>
                <a:tab pos="914400" algn="l"/>
                <a:tab pos="1371600" algn="l"/>
              </a:tabLst>
            </a:pPr>
            <a:r>
              <a:rPr lang="en-US" sz="1600" dirty="0">
                <a:latin typeface="Consolas" panose="020B0609020204030204" pitchFamily="49" charset="0"/>
              </a:rPr>
              <a:t>		</a:t>
            </a:r>
            <a:r>
              <a:rPr lang="en-US" sz="1600" dirty="0" err="1">
                <a:latin typeface="Consolas" panose="020B0609020204030204" pitchFamily="49" charset="0"/>
              </a:rPr>
              <a:t>hashTable</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].reset()</a:t>
            </a:r>
          </a:p>
          <a:p>
            <a:pPr>
              <a:tabLst>
                <a:tab pos="457200" algn="l"/>
                <a:tab pos="914400" algn="l"/>
                <a:tab pos="1371600" algn="l"/>
              </a:tabLst>
            </a:pPr>
            <a:r>
              <a:rPr lang="en-US" sz="1600" dirty="0">
                <a:latin typeface="Consolas" panose="020B0609020204030204" pitchFamily="49" charset="0"/>
              </a:rPr>
              <a:t>		current = </a:t>
            </a:r>
            <a:r>
              <a:rPr lang="en-US" sz="1600" dirty="0" err="1">
                <a:latin typeface="Consolas" panose="020B0609020204030204" pitchFamily="49" charset="0"/>
              </a:rPr>
              <a:t>hashTable</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r>
              <a:rPr lang="en-US" sz="1600" dirty="0" err="1">
                <a:latin typeface="Consolas" panose="020B0609020204030204" pitchFamily="49" charset="0"/>
              </a:rPr>
              <a:t>getNext</a:t>
            </a:r>
            <a:r>
              <a:rPr lang="en-US" sz="1600" dirty="0">
                <a:latin typeface="Consolas" panose="020B0609020204030204" pitchFamily="49" charset="0"/>
              </a:rPr>
              <a:t>()</a:t>
            </a:r>
          </a:p>
          <a:p>
            <a:pPr>
              <a:tabLst>
                <a:tab pos="457200" algn="l"/>
                <a:tab pos="914400" algn="l"/>
                <a:tab pos="1371600" algn="l"/>
              </a:tabLst>
            </a:pPr>
            <a:endParaRPr lang="en-US" sz="1600" dirty="0">
              <a:latin typeface="Consolas" panose="020B0609020204030204" pitchFamily="49" charset="0"/>
            </a:endParaRPr>
          </a:p>
          <a:p>
            <a:pPr>
              <a:tabLst>
                <a:tab pos="457200" algn="l"/>
                <a:tab pos="914400" algn="l"/>
                <a:tab pos="1371600" algn="l"/>
              </a:tabLst>
            </a:pPr>
            <a:r>
              <a:rPr lang="en-US" sz="1600" dirty="0">
                <a:latin typeface="Consolas" panose="020B0609020204030204" pitchFamily="49" charset="0"/>
              </a:rPr>
              <a:t>		while current != null</a:t>
            </a:r>
          </a:p>
          <a:p>
            <a:pPr>
              <a:tabLst>
                <a:tab pos="457200" algn="l"/>
                <a:tab pos="914400" algn="l"/>
                <a:tab pos="1371600" algn="l"/>
              </a:tabLst>
            </a:pPr>
            <a:r>
              <a:rPr lang="en-US" sz="1600" dirty="0">
                <a:latin typeface="Consolas" panose="020B0609020204030204" pitchFamily="49" charset="0"/>
              </a:rPr>
              <a:t>			index = </a:t>
            </a:r>
            <a:r>
              <a:rPr lang="en-US" sz="1600" dirty="0" err="1">
                <a:latin typeface="Consolas" panose="020B0609020204030204" pitchFamily="49" charset="0"/>
              </a:rPr>
              <a:t>computeIndex</a:t>
            </a:r>
            <a:r>
              <a:rPr lang="en-US" sz="1600" dirty="0">
                <a:latin typeface="Consolas" panose="020B0609020204030204" pitchFamily="49" charset="0"/>
              </a:rPr>
              <a:t>(</a:t>
            </a:r>
            <a:r>
              <a:rPr lang="en-US" sz="1600" dirty="0" err="1">
                <a:latin typeface="Consolas" panose="020B0609020204030204" pitchFamily="49" charset="0"/>
              </a:rPr>
              <a:t>current.key</a:t>
            </a:r>
            <a:r>
              <a:rPr lang="en-US" sz="1600" dirty="0">
                <a:latin typeface="Consolas" panose="020B0609020204030204" pitchFamily="49" charset="0"/>
              </a:rPr>
              <a:t>)</a:t>
            </a:r>
          </a:p>
          <a:p>
            <a:pPr>
              <a:tabLst>
                <a:tab pos="457200" algn="l"/>
                <a:tab pos="914400" algn="l"/>
                <a:tab pos="1371600" algn="l"/>
              </a:tabLst>
            </a:pPr>
            <a:r>
              <a:rPr lang="en-US" sz="1600" dirty="0">
                <a:latin typeface="Consolas" panose="020B0609020204030204" pitchFamily="49" charset="0"/>
              </a:rPr>
              <a:t>			</a:t>
            </a:r>
            <a:r>
              <a:rPr lang="en-US" sz="1600" dirty="0" err="1">
                <a:latin typeface="Consolas" panose="020B0609020204030204" pitchFamily="49" charset="0"/>
              </a:rPr>
              <a:t>newTable</a:t>
            </a:r>
            <a:r>
              <a:rPr lang="en-US" sz="1600" dirty="0">
                <a:latin typeface="Consolas" panose="020B0609020204030204" pitchFamily="49" charset="0"/>
              </a:rPr>
              <a:t>[index].append(current)</a:t>
            </a:r>
          </a:p>
          <a:p>
            <a:pPr>
              <a:tabLst>
                <a:tab pos="457200" algn="l"/>
                <a:tab pos="914400" algn="l"/>
                <a:tab pos="1371600" algn="l"/>
              </a:tabLst>
            </a:pPr>
            <a:r>
              <a:rPr lang="en-US" sz="1600" dirty="0">
                <a:latin typeface="Consolas" panose="020B0609020204030204" pitchFamily="49" charset="0"/>
              </a:rPr>
              <a:t>			current = </a:t>
            </a:r>
            <a:r>
              <a:rPr lang="en-US" sz="1600" dirty="0" err="1">
                <a:latin typeface="Consolas" panose="020B0609020204030204" pitchFamily="49" charset="0"/>
              </a:rPr>
              <a:t>hashTable</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r>
              <a:rPr lang="en-US" sz="1600" dirty="0" err="1">
                <a:latin typeface="Consolas" panose="020B0609020204030204" pitchFamily="49" charset="0"/>
              </a:rPr>
              <a:t>getNext</a:t>
            </a:r>
            <a:r>
              <a:rPr lang="en-US" sz="1600" dirty="0">
                <a:latin typeface="Consolas" panose="020B0609020204030204" pitchFamily="49" charset="0"/>
              </a:rPr>
              <a:t>()</a:t>
            </a:r>
          </a:p>
          <a:p>
            <a:pPr>
              <a:tabLst>
                <a:tab pos="457200" algn="l"/>
                <a:tab pos="914400" algn="l"/>
                <a:tab pos="1371600" algn="l"/>
              </a:tabLst>
            </a:pPr>
            <a:r>
              <a:rPr lang="en-US" sz="1600" dirty="0">
                <a:latin typeface="Consolas" panose="020B0609020204030204" pitchFamily="49" charset="0"/>
              </a:rPr>
              <a:t>		end while</a:t>
            </a:r>
          </a:p>
          <a:p>
            <a:pPr>
              <a:tabLst>
                <a:tab pos="457200" algn="l"/>
                <a:tab pos="914400" algn="l"/>
                <a:tab pos="1371600" algn="l"/>
              </a:tabLst>
            </a:pPr>
            <a:r>
              <a:rPr lang="en-US" sz="1600" dirty="0">
                <a:latin typeface="Consolas" panose="020B0609020204030204" pitchFamily="49" charset="0"/>
              </a:rPr>
              <a:t>	end for</a:t>
            </a:r>
          </a:p>
          <a:p>
            <a:pPr>
              <a:tabLst>
                <a:tab pos="457200" algn="l"/>
                <a:tab pos="914400" algn="l"/>
                <a:tab pos="1371600" algn="l"/>
              </a:tabLst>
            </a:pPr>
            <a:endParaRPr lang="en-US" sz="1600" dirty="0">
              <a:latin typeface="Consolas" panose="020B0609020204030204" pitchFamily="49" charset="0"/>
            </a:endParaRPr>
          </a:p>
          <a:p>
            <a:pPr>
              <a:tabLst>
                <a:tab pos="457200" algn="l"/>
                <a:tab pos="914400" algn="l"/>
                <a:tab pos="1371600" algn="l"/>
              </a:tabLst>
            </a:pPr>
            <a:r>
              <a:rPr lang="en-US" sz="1600" dirty="0">
                <a:latin typeface="Consolas" panose="020B0609020204030204" pitchFamily="49" charset="0"/>
              </a:rPr>
              <a:t>	</a:t>
            </a:r>
            <a:r>
              <a:rPr lang="en-US" sz="1600" dirty="0" err="1">
                <a:latin typeface="Consolas" panose="020B0609020204030204" pitchFamily="49" charset="0"/>
              </a:rPr>
              <a:t>hashTable</a:t>
            </a:r>
            <a:r>
              <a:rPr lang="en-US" sz="1600" dirty="0">
                <a:latin typeface="Consolas" panose="020B0609020204030204" pitchFamily="49" charset="0"/>
              </a:rPr>
              <a:t> = </a:t>
            </a:r>
            <a:r>
              <a:rPr lang="en-US" sz="1600" dirty="0" err="1">
                <a:latin typeface="Consolas" panose="020B0609020204030204" pitchFamily="49" charset="0"/>
              </a:rPr>
              <a:t>newTable</a:t>
            </a:r>
            <a:endParaRPr lang="en-US" sz="1600" dirty="0">
              <a:latin typeface="Consolas" panose="020B0609020204030204" pitchFamily="49" charset="0"/>
            </a:endParaRPr>
          </a:p>
          <a:p>
            <a:pPr>
              <a:tabLst>
                <a:tab pos="457200" algn="l"/>
                <a:tab pos="914400" algn="l"/>
                <a:tab pos="1371600" algn="l"/>
              </a:tabLst>
            </a:pPr>
            <a:r>
              <a:rPr lang="en-US" sz="1600" dirty="0">
                <a:latin typeface="Consolas" panose="020B0609020204030204" pitchFamily="49" charset="0"/>
              </a:rPr>
              <a:t>end function</a:t>
            </a:r>
          </a:p>
        </p:txBody>
      </p:sp>
      <p:pic>
        <p:nvPicPr>
          <p:cNvPr id="3" name="Graphic 5">
            <a:extLst>
              <a:ext uri="{FF2B5EF4-FFF2-40B4-BE49-F238E27FC236}">
                <a16:creationId xmlns:a16="http://schemas.microsoft.com/office/drawing/2014/main" id="{9305DD7E-AFC6-4816-BA57-2F6A539A6AA0}"/>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98664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5">
            <a:extLst>
              <a:ext uri="{FF2B5EF4-FFF2-40B4-BE49-F238E27FC236}">
                <a16:creationId xmlns:a16="http://schemas.microsoft.com/office/drawing/2014/main" id="{9FC7098B-AFAB-4968-B44B-DF34855E4459}"/>
              </a:ext>
            </a:extLst>
          </p:cNvPr>
          <p:cNvPicPr/>
          <p:nvPr/>
        </p:nvPicPr>
        <p:blipFill>
          <a:blip r:embed="rId3">
            <a:extLst>
              <a:ext uri="{96DAC541-7B7A-43D3-8B79-37D633B846F1}">
                <asvg:svgBlip xmlns:asvg="http://schemas.microsoft.com/office/drawing/2016/SVG/main" r:embed="rId4"/>
              </a:ext>
            </a:extLst>
          </a:blip>
          <a:stretch>
            <a:fillRect/>
          </a:stretch>
        </p:blipFill>
        <p:spPr>
          <a:xfrm>
            <a:off x="914400" y="2075049"/>
            <a:ext cx="4469476" cy="2707902"/>
          </a:xfrm>
          <a:prstGeom prst="rect">
            <a:avLst/>
          </a:prstGeom>
        </p:spPr>
      </p:pic>
    </p:spTree>
    <p:extLst>
      <p:ext uri="{BB962C8B-B14F-4D97-AF65-F5344CB8AC3E}">
        <p14:creationId xmlns:p14="http://schemas.microsoft.com/office/powerpoint/2010/main" val="131012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9">
            <a:extLst>
              <a:ext uri="{FF2B5EF4-FFF2-40B4-BE49-F238E27FC236}">
                <a16:creationId xmlns:a16="http://schemas.microsoft.com/office/drawing/2014/main" id="{7C077A03-0682-4153-99A1-70337ADD097A}"/>
              </a:ext>
            </a:extLst>
          </p:cNvPr>
          <p:cNvSpPr>
            <a:spLocks noGrp="1"/>
          </p:cNvSpPr>
          <p:nvPr>
            <p:ph idx="1"/>
          </p:nvPr>
        </p:nvSpPr>
        <p:spPr>
          <a:xfrm>
            <a:off x="914400" y="3543233"/>
            <a:ext cx="5181600" cy="2093232"/>
          </a:xfrm>
        </p:spPr>
        <p:txBody>
          <a:bodyPr numCol="2">
            <a:normAutofit fontScale="92500" lnSpcReduction="20000"/>
          </a:bodyPr>
          <a:lstStyle/>
          <a:p>
            <a:pPr marL="285750" indent="-285750"/>
            <a:r>
              <a:rPr lang="en-US" dirty="0"/>
              <a:t>prepend</a:t>
            </a:r>
          </a:p>
          <a:p>
            <a:pPr marL="285750" indent="-285750"/>
            <a:r>
              <a:rPr lang="en-US" dirty="0"/>
              <a:t>append</a:t>
            </a:r>
          </a:p>
          <a:p>
            <a:pPr marL="285750" indent="-285750"/>
            <a:r>
              <a:rPr lang="en-US" dirty="0" err="1"/>
              <a:t>insertAt</a:t>
            </a:r>
            <a:endParaRPr lang="en-US" dirty="0"/>
          </a:p>
          <a:p>
            <a:pPr marL="285750" indent="-285750"/>
            <a:r>
              <a:rPr lang="en-US" dirty="0"/>
              <a:t>remove</a:t>
            </a:r>
          </a:p>
          <a:p>
            <a:pPr marL="285750" indent="-285750"/>
            <a:r>
              <a:rPr lang="en-US" dirty="0" err="1"/>
              <a:t>removeAt</a:t>
            </a:r>
            <a:endParaRPr lang="en-US" dirty="0"/>
          </a:p>
          <a:p>
            <a:pPr marL="285750" indent="-285750"/>
            <a:r>
              <a:rPr lang="en-US" dirty="0" err="1"/>
              <a:t>removeLast</a:t>
            </a:r>
            <a:endParaRPr lang="en-US" dirty="0"/>
          </a:p>
          <a:p>
            <a:pPr marL="285750" indent="-285750"/>
            <a:r>
              <a:rPr lang="en-US" dirty="0"/>
              <a:t>reset</a:t>
            </a:r>
          </a:p>
          <a:p>
            <a:pPr marL="285750" indent="-285750"/>
            <a:r>
              <a:rPr lang="en-US" dirty="0"/>
              <a:t>getNext</a:t>
            </a:r>
          </a:p>
          <a:p>
            <a:pPr marL="285750" indent="-285750"/>
            <a:r>
              <a:rPr lang="en-US" dirty="0" err="1"/>
              <a:t>removeCurrent</a:t>
            </a:r>
            <a:endParaRPr lang="en-US" dirty="0"/>
          </a:p>
          <a:p>
            <a:endParaRPr lang="en-US" dirty="0"/>
          </a:p>
        </p:txBody>
      </p:sp>
      <p:pic>
        <p:nvPicPr>
          <p:cNvPr id="29" name="Graphic 5">
            <a:extLst>
              <a:ext uri="{FF2B5EF4-FFF2-40B4-BE49-F238E27FC236}">
                <a16:creationId xmlns:a16="http://schemas.microsoft.com/office/drawing/2014/main" id="{94AA4F08-F7CF-4B06-9304-7F36D9C40A6C}"/>
              </a:ext>
            </a:extLst>
          </p:cNvPr>
          <p:cNvPicPr/>
          <p:nvPr/>
        </p:nvPicPr>
        <p:blipFill>
          <a:blip r:embed="rId3">
            <a:extLst>
              <a:ext uri="{96DAC541-7B7A-43D3-8B79-37D633B846F1}">
                <asvg:svgBlip xmlns:asvg="http://schemas.microsoft.com/office/drawing/2016/SVG/main" r:embed="rId4"/>
              </a:ext>
            </a:extLst>
          </a:blip>
          <a:stretch>
            <a:fillRect/>
          </a:stretch>
        </p:blipFill>
        <p:spPr>
          <a:xfrm>
            <a:off x="1379913" y="861391"/>
            <a:ext cx="3724102" cy="2256305"/>
          </a:xfrm>
          <a:prstGeom prst="rect">
            <a:avLst/>
          </a:prstGeom>
        </p:spPr>
      </p:pic>
    </p:spTree>
    <p:extLst>
      <p:ext uri="{BB962C8B-B14F-4D97-AF65-F5344CB8AC3E}">
        <p14:creationId xmlns:p14="http://schemas.microsoft.com/office/powerpoint/2010/main" val="77836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EFE511-7702-4FB9-BA4E-12341DF25F65}"/>
              </a:ext>
            </a:extLst>
          </p:cNvPr>
          <p:cNvSpPr/>
          <p:nvPr/>
        </p:nvSpPr>
        <p:spPr>
          <a:xfrm>
            <a:off x="914400" y="914400"/>
            <a:ext cx="9742967" cy="3060774"/>
          </a:xfrm>
          <a:prstGeom prst="rect">
            <a:avLst/>
          </a:prstGeom>
        </p:spPr>
        <p:txBody>
          <a:bodyPr wrap="square">
            <a:spAutoFit/>
          </a:bodyPr>
          <a:lstStyle/>
          <a:p>
            <a:pPr>
              <a:lnSpc>
                <a:spcPct val="107000"/>
              </a:lnSpc>
              <a:spcAft>
                <a:spcPts val="800"/>
              </a:spcAft>
            </a:pPr>
            <a:r>
              <a:rPr lang="en-US" sz="4400" dirty="0">
                <a:latin typeface="Calibri Light" panose="020F0302020204030204" pitchFamily="34" charset="0"/>
                <a:ea typeface="Times New Roman" panose="02020603050405020304" pitchFamily="18" charset="0"/>
                <a:cs typeface="Times New Roman" panose="02020603050405020304" pitchFamily="18" charset="0"/>
              </a:rPr>
              <a:t>Hash function should be</a:t>
            </a:r>
          </a:p>
          <a:p>
            <a:pPr marL="342900" marR="0" lvl="0" indent="-342900">
              <a:lnSpc>
                <a:spcPct val="107000"/>
              </a:lnSpc>
              <a:spcBef>
                <a:spcPts val="0"/>
              </a:spcBef>
              <a:spcAft>
                <a:spcPts val="0"/>
              </a:spcAft>
              <a:buFont typeface="Symbol" panose="05050102010706020507" pitchFamily="18" charset="2"/>
              <a:buChar char=""/>
            </a:pPr>
            <a:r>
              <a:rPr lang="en-US" sz="4400" dirty="0">
                <a:latin typeface="Calibri Light" panose="020F0302020204030204" pitchFamily="34" charset="0"/>
                <a:ea typeface="Times New Roman" panose="02020603050405020304" pitchFamily="18" charset="0"/>
                <a:cs typeface="Times New Roman" panose="02020603050405020304" pitchFamily="18" charset="0"/>
              </a:rPr>
              <a:t>Uniform</a:t>
            </a:r>
          </a:p>
          <a:p>
            <a:pPr marL="342900" marR="0" lvl="0" indent="-342900">
              <a:lnSpc>
                <a:spcPct val="107000"/>
              </a:lnSpc>
              <a:spcBef>
                <a:spcPts val="0"/>
              </a:spcBef>
              <a:spcAft>
                <a:spcPts val="0"/>
              </a:spcAft>
              <a:buFont typeface="Symbol" panose="05050102010706020507" pitchFamily="18" charset="2"/>
              <a:buChar char=""/>
            </a:pPr>
            <a:r>
              <a:rPr lang="en-US" sz="4400" dirty="0">
                <a:latin typeface="Calibri Light" panose="020F0302020204030204" pitchFamily="34" charset="0"/>
                <a:ea typeface="Times New Roman" panose="02020603050405020304" pitchFamily="18" charset="0"/>
                <a:cs typeface="Times New Roman" panose="02020603050405020304" pitchFamily="18" charset="0"/>
              </a:rPr>
              <a:t>Efficient</a:t>
            </a:r>
          </a:p>
          <a:p>
            <a:pPr marL="342900" marR="0" lvl="0" indent="-342900">
              <a:lnSpc>
                <a:spcPct val="107000"/>
              </a:lnSpc>
              <a:spcBef>
                <a:spcPts val="0"/>
              </a:spcBef>
              <a:spcAft>
                <a:spcPts val="800"/>
              </a:spcAft>
              <a:buFont typeface="Symbol" panose="05050102010706020507" pitchFamily="18" charset="2"/>
              <a:buChar char=""/>
            </a:pPr>
            <a:r>
              <a:rPr lang="en-US" sz="4400" dirty="0">
                <a:latin typeface="Calibri Light" panose="020F0302020204030204" pitchFamily="34" charset="0"/>
                <a:ea typeface="Times New Roman" panose="02020603050405020304" pitchFamily="18" charset="0"/>
                <a:cs typeface="Times New Roman" panose="02020603050405020304" pitchFamily="18" charset="0"/>
              </a:rPr>
              <a:t>Deterministic</a:t>
            </a:r>
          </a:p>
        </p:txBody>
      </p:sp>
    </p:spTree>
    <p:extLst>
      <p:ext uri="{BB962C8B-B14F-4D97-AF65-F5344CB8AC3E}">
        <p14:creationId xmlns:p14="http://schemas.microsoft.com/office/powerpoint/2010/main" val="59741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70395B-1881-4A82-A788-C2FD2FB2FAF8}"/>
              </a:ext>
            </a:extLst>
          </p:cNvPr>
          <p:cNvSpPr/>
          <p:nvPr/>
        </p:nvSpPr>
        <p:spPr>
          <a:xfrm>
            <a:off x="914400" y="3633979"/>
            <a:ext cx="6893442" cy="2062103"/>
          </a:xfrm>
          <a:prstGeom prst="rect">
            <a:avLst/>
          </a:prstGeom>
        </p:spPr>
        <p:txBody>
          <a:bodyPr wrap="square">
            <a:spAutoFit/>
          </a:bodyPr>
          <a:lstStyle/>
          <a:p>
            <a:pPr marL="449580" marR="0">
              <a:spcBef>
                <a:spcPts val="0"/>
              </a:spcBef>
              <a:spcAft>
                <a:spcPts val="0"/>
              </a:spcAft>
              <a:tabLst>
                <a:tab pos="4572000" algn="l"/>
              </a:tabLst>
            </a:pP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public int </a:t>
            </a:r>
            <a:r>
              <a:rPr lang="en-US" dirty="0" err="1">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computeIndex</a:t>
            </a: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(Object key){</a:t>
            </a:r>
          </a:p>
          <a:p>
            <a:pPr marL="449580" marR="0">
              <a:spcBef>
                <a:spcPts val="0"/>
              </a:spcBef>
              <a:spcAft>
                <a:spcPts val="0"/>
              </a:spcAft>
              <a:tabLst>
                <a:tab pos="4572000" algn="l"/>
              </a:tabLst>
            </a:pP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    return </a:t>
            </a:r>
            <a:r>
              <a:rPr lang="en-US" dirty="0" err="1">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key.hashCode</a:t>
            </a: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 % </a:t>
            </a:r>
            <a:r>
              <a:rPr lang="en-US" dirty="0" err="1">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this.getCapacity</a:t>
            </a: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a:t>
            </a:r>
          </a:p>
          <a:p>
            <a:pPr marL="448310" marR="0">
              <a:spcBef>
                <a:spcPts val="0"/>
              </a:spcBef>
              <a:spcAft>
                <a:spcPts val="1200"/>
              </a:spcAft>
              <a:tabLst>
                <a:tab pos="4572000" algn="l"/>
              </a:tabLst>
            </a:pP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a:t>
            </a:r>
          </a:p>
          <a:p>
            <a:pPr marL="448310" marR="0">
              <a:spcBef>
                <a:spcPts val="0"/>
              </a:spcBef>
              <a:spcAft>
                <a:spcPts val="1200"/>
              </a:spcAft>
              <a:tabLst>
                <a:tab pos="4572000" algn="l"/>
              </a:tabLst>
            </a:pPr>
            <a:endPar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endParaRPr>
          </a:p>
          <a:p>
            <a:pPr marL="449580" marR="0">
              <a:spcBef>
                <a:spcPts val="0"/>
              </a:spcBef>
              <a:spcAft>
                <a:spcPts val="0"/>
              </a:spcAft>
              <a:tabLst>
                <a:tab pos="4572000" algn="l"/>
              </a:tabLst>
            </a:pP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def </a:t>
            </a:r>
            <a:r>
              <a:rPr lang="en-US" dirty="0" err="1">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compute_index</a:t>
            </a: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(self, key):</a:t>
            </a:r>
          </a:p>
          <a:p>
            <a:pPr marL="449580" marR="0">
              <a:spcBef>
                <a:spcPts val="0"/>
              </a:spcBef>
              <a:spcAft>
                <a:spcPts val="0"/>
              </a:spcAft>
              <a:tabLst>
                <a:tab pos="4572000" algn="l"/>
              </a:tabLst>
            </a:pP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    return hash(key) % </a:t>
            </a:r>
            <a:r>
              <a:rPr lang="en-US" dirty="0" err="1">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self.capacity</a:t>
            </a:r>
            <a:endPar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5" name="Rectangle 4">
            <a:extLst>
              <a:ext uri="{FF2B5EF4-FFF2-40B4-BE49-F238E27FC236}">
                <a16:creationId xmlns:a16="http://schemas.microsoft.com/office/drawing/2014/main" id="{5BEFE511-7702-4FB9-BA4E-12341DF25F65}"/>
              </a:ext>
            </a:extLst>
          </p:cNvPr>
          <p:cNvSpPr/>
          <p:nvPr/>
        </p:nvSpPr>
        <p:spPr>
          <a:xfrm>
            <a:off x="914400" y="914400"/>
            <a:ext cx="9742967" cy="2018566"/>
          </a:xfrm>
          <a:prstGeom prst="rect">
            <a:avLst/>
          </a:prstGeom>
        </p:spPr>
        <p:txBody>
          <a:bodyPr wrap="square">
            <a:spAutoFit/>
          </a:bodyPr>
          <a:lstStyle/>
          <a:p>
            <a:pPr>
              <a:lnSpc>
                <a:spcPct val="107000"/>
              </a:lnSpc>
              <a:spcAft>
                <a:spcPts val="800"/>
              </a:spcAft>
            </a:pPr>
            <a:r>
              <a:rPr lang="en-US" sz="2800" dirty="0">
                <a:latin typeface="Calibri Light" panose="020F0302020204030204" pitchFamily="34" charset="0"/>
                <a:ea typeface="Times New Roman" panose="02020603050405020304" pitchFamily="18" charset="0"/>
                <a:cs typeface="Times New Roman" panose="02020603050405020304" pitchFamily="18" charset="0"/>
              </a:rPr>
              <a:t>Hash function should be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Light" panose="020F0302020204030204" pitchFamily="34" charset="0"/>
                <a:ea typeface="Times New Roman" panose="02020603050405020304" pitchFamily="18" charset="0"/>
                <a:cs typeface="Times New Roman" panose="02020603050405020304" pitchFamily="18" charset="0"/>
              </a:rPr>
              <a:t>Uniform</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Light" panose="020F0302020204030204" pitchFamily="34" charset="0"/>
                <a:ea typeface="Times New Roman" panose="02020603050405020304" pitchFamily="18" charset="0"/>
                <a:cs typeface="Times New Roman" panose="02020603050405020304" pitchFamily="18" charset="0"/>
              </a:rPr>
              <a:t>Efficient</a:t>
            </a:r>
          </a:p>
          <a:p>
            <a:pPr marL="342900" marR="0" lvl="0" indent="-342900">
              <a:lnSpc>
                <a:spcPct val="107000"/>
              </a:lnSpc>
              <a:spcBef>
                <a:spcPts val="0"/>
              </a:spcBef>
              <a:spcAft>
                <a:spcPts val="800"/>
              </a:spcAft>
              <a:buFont typeface="Symbol" panose="05050102010706020507" pitchFamily="18" charset="2"/>
              <a:buChar char=""/>
            </a:pPr>
            <a:r>
              <a:rPr lang="en-US" sz="2800" dirty="0">
                <a:latin typeface="Calibri Light" panose="020F0302020204030204" pitchFamily="34" charset="0"/>
                <a:ea typeface="Times New Roman" panose="02020603050405020304" pitchFamily="18" charset="0"/>
                <a:cs typeface="Times New Roman" panose="02020603050405020304" pitchFamily="18" charset="0"/>
              </a:rPr>
              <a:t>Deterministic</a:t>
            </a:r>
          </a:p>
        </p:txBody>
      </p:sp>
    </p:spTree>
    <p:extLst>
      <p:ext uri="{BB962C8B-B14F-4D97-AF65-F5344CB8AC3E}">
        <p14:creationId xmlns:p14="http://schemas.microsoft.com/office/powerpoint/2010/main" val="160289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7A7109-4D21-4E21-A85A-2FA0FBFC8471}"/>
              </a:ext>
            </a:extLst>
          </p:cNvPr>
          <p:cNvSpPr/>
          <p:nvPr/>
        </p:nvSpPr>
        <p:spPr>
          <a:xfrm>
            <a:off x="914400" y="1720840"/>
            <a:ext cx="5596270" cy="3416320"/>
          </a:xfrm>
          <a:prstGeom prst="rect">
            <a:avLst/>
          </a:prstGeom>
        </p:spPr>
        <p:txBody>
          <a:bodyPr wrap="square">
            <a:spAutoFit/>
          </a:bodyPr>
          <a:lstStyle/>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class Tuple	</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object key = null</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object value = null</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function Tuple(object k, object v)</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key = k</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value = v</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end function</a:t>
            </a:r>
          </a:p>
          <a:p>
            <a:pPr>
              <a:tabLst>
                <a:tab pos="403225" algn="l"/>
                <a:tab pos="968375" algn="l"/>
              </a:tabLst>
            </a:pPr>
            <a:endParaRPr lang="en-US" dirty="0">
              <a:latin typeface="Consolas" panose="020B0609020204030204" pitchFamily="49" charset="0"/>
              <a:ea typeface="Times New Roman" panose="02020603050405020304" pitchFamily="18" charset="0"/>
              <a:cs typeface="Consolas" panose="020B0609020204030204" pitchFamily="49" charset="0"/>
            </a:endParaRPr>
          </a:p>
          <a:p>
            <a:pPr>
              <a:tabLst>
                <a:tab pos="403225" algn="l"/>
                <a:tab pos="968375" algn="l"/>
              </a:tabLst>
            </a:pP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    … getters, </a:t>
            </a:r>
            <a:r>
              <a:rPr lang="en-US" dirty="0" err="1">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toString</a:t>
            </a:r>
            <a:r>
              <a:rPr lang="en-US" dirty="0">
                <a:solidFill>
                  <a:schemeClr val="bg2">
                    <a:lumMod val="10000"/>
                  </a:schemeClr>
                </a:solidFill>
                <a:latin typeface="Consolas" panose="020B0609020204030204" pitchFamily="49" charset="0"/>
                <a:ea typeface="Times New Roman" panose="02020603050405020304" pitchFamily="18" charset="0"/>
                <a:cs typeface="Consolas" panose="020B0609020204030204" pitchFamily="49" charset="0"/>
              </a:rPr>
              <a:t>, equals …</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 </a:t>
            </a:r>
          </a:p>
          <a:p>
            <a:pPr>
              <a:tabLst>
                <a:tab pos="403225" algn="l"/>
                <a:tab pos="968375" algn="l"/>
              </a:tabLst>
            </a:pPr>
            <a:r>
              <a:rPr lang="en-US" dirty="0">
                <a:latin typeface="Consolas" panose="020B0609020204030204" pitchFamily="49" charset="0"/>
                <a:ea typeface="Times New Roman" panose="02020603050405020304" pitchFamily="18" charset="0"/>
                <a:cs typeface="Consolas" panose="020B0609020204030204" pitchFamily="49" charset="0"/>
              </a:rPr>
              <a:t>end class</a:t>
            </a:r>
            <a:endParaRPr lang="en-US" dirty="0"/>
          </a:p>
        </p:txBody>
      </p:sp>
    </p:spTree>
    <p:extLst>
      <p:ext uri="{BB962C8B-B14F-4D97-AF65-F5344CB8AC3E}">
        <p14:creationId xmlns:p14="http://schemas.microsoft.com/office/powerpoint/2010/main" val="182701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8C4594-314B-4F9B-9ADF-24A94FF4D2B0}"/>
              </a:ext>
            </a:extLst>
          </p:cNvPr>
          <p:cNvSpPr/>
          <p:nvPr/>
        </p:nvSpPr>
        <p:spPr>
          <a:xfrm>
            <a:off x="914400" y="1443841"/>
            <a:ext cx="7403805" cy="3970318"/>
          </a:xfrm>
          <a:prstGeom prst="rect">
            <a:avLst/>
          </a:prstGeom>
        </p:spPr>
        <p:txBody>
          <a:bodyPr wrap="square">
            <a:spAutoFit/>
          </a:bodyPr>
          <a:lstStyle/>
          <a:p>
            <a:pPr>
              <a:tabLst>
                <a:tab pos="457200" algn="l"/>
                <a:tab pos="914400" algn="l"/>
                <a:tab pos="1371600" algn="l"/>
                <a:tab pos="5486400" algn="l"/>
              </a:tabLst>
            </a:pPr>
            <a:r>
              <a:rPr lang="en-US" dirty="0">
                <a:latin typeface="Consolas" panose="020B0609020204030204" pitchFamily="49" charset="0"/>
              </a:rPr>
              <a:t>class </a:t>
            </a:r>
            <a:r>
              <a:rPr lang="en-US" dirty="0" err="1">
                <a:latin typeface="Consolas" panose="020B0609020204030204" pitchFamily="49" charset="0"/>
              </a:rPr>
              <a:t>HashTable</a:t>
            </a:r>
            <a:endParaRPr lang="en-US" dirty="0">
              <a:latin typeface="Consolas" panose="020B0609020204030204" pitchFamily="49" charset="0"/>
            </a:endParaRPr>
          </a:p>
          <a:p>
            <a:pPr>
              <a:tabLst>
                <a:tab pos="457200" algn="l"/>
                <a:tab pos="914400" algn="l"/>
                <a:tab pos="1371600" algn="l"/>
                <a:tab pos="5486400" algn="l"/>
              </a:tabLst>
            </a:pPr>
            <a:r>
              <a:rPr lang="en-US" dirty="0">
                <a:latin typeface="Consolas" panose="020B0609020204030204" pitchFamily="49" charset="0"/>
              </a:rPr>
              <a:t>	int size</a:t>
            </a:r>
          </a:p>
          <a:p>
            <a:pPr>
              <a:tabLst>
                <a:tab pos="457200" algn="l"/>
                <a:tab pos="914400" algn="l"/>
                <a:tab pos="1371600" algn="l"/>
                <a:tab pos="5486400" algn="l"/>
              </a:tabLst>
            </a:pPr>
            <a:r>
              <a:rPr lang="en-US" dirty="0">
                <a:latin typeface="Consolas" panose="020B0609020204030204" pitchFamily="49" charset="0"/>
              </a:rPr>
              <a:t>	double </a:t>
            </a:r>
            <a:r>
              <a:rPr lang="en-US" dirty="0" err="1">
                <a:latin typeface="Consolas" panose="020B0609020204030204" pitchFamily="49" charset="0"/>
              </a:rPr>
              <a:t>loadFactor</a:t>
            </a:r>
            <a:endParaRPr lang="en-US" dirty="0">
              <a:latin typeface="Consolas" panose="020B0609020204030204" pitchFamily="49" charset="0"/>
            </a:endParaRPr>
          </a:p>
          <a:p>
            <a:pPr>
              <a:tabLst>
                <a:tab pos="457200" algn="l"/>
                <a:tab pos="914400" algn="l"/>
                <a:tab pos="1371600" algn="l"/>
                <a:tab pos="5486400" algn="l"/>
              </a:tabLst>
            </a:pPr>
            <a:r>
              <a:rPr lang="en-US" dirty="0">
                <a:latin typeface="Consolas" panose="020B0609020204030204" pitchFamily="49" charset="0"/>
              </a:rPr>
              <a:t>	</a:t>
            </a:r>
            <a:r>
              <a:rPr lang="en-US" dirty="0" err="1">
                <a:latin typeface="Consolas" panose="020B0609020204030204" pitchFamily="49" charset="0"/>
              </a:rPr>
              <a:t>doubleLinkedList</a:t>
            </a:r>
            <a:r>
              <a:rPr lang="en-US" dirty="0">
                <a:latin typeface="Consolas" panose="020B0609020204030204" pitchFamily="49" charset="0"/>
              </a:rPr>
              <a:t>[] </a:t>
            </a:r>
            <a:r>
              <a:rPr lang="en-US" dirty="0" err="1">
                <a:latin typeface="Consolas" panose="020B0609020204030204" pitchFamily="49" charset="0"/>
              </a:rPr>
              <a:t>hashTable</a:t>
            </a:r>
            <a:endParaRPr lang="en-US" dirty="0">
              <a:latin typeface="Consolas" panose="020B0609020204030204" pitchFamily="49" charset="0"/>
            </a:endParaRPr>
          </a:p>
          <a:p>
            <a:pPr>
              <a:tabLst>
                <a:tab pos="457200" algn="l"/>
                <a:tab pos="914400" algn="l"/>
                <a:tab pos="1371600" algn="l"/>
                <a:tab pos="5486400" algn="l"/>
              </a:tabLst>
            </a:pPr>
            <a:endParaRPr lang="en-US" dirty="0">
              <a:latin typeface="Consolas" panose="020B0609020204030204" pitchFamily="49" charset="0"/>
            </a:endParaRPr>
          </a:p>
          <a:p>
            <a:pPr>
              <a:tabLst>
                <a:tab pos="457200" algn="l"/>
                <a:tab pos="914400" algn="l"/>
                <a:tab pos="1371600" algn="l"/>
                <a:tab pos="5486400" algn="l"/>
              </a:tabLst>
            </a:pPr>
            <a:r>
              <a:rPr lang="en-US" dirty="0">
                <a:latin typeface="Consolas" panose="020B0609020204030204" pitchFamily="49" charset="0"/>
              </a:rPr>
              <a:t>	function </a:t>
            </a:r>
            <a:r>
              <a:rPr lang="en-US" dirty="0" err="1">
                <a:latin typeface="Consolas" panose="020B0609020204030204" pitchFamily="49" charset="0"/>
              </a:rPr>
              <a:t>HashTable</a:t>
            </a:r>
            <a:r>
              <a:rPr lang="en-US" dirty="0">
                <a:latin typeface="Consolas" panose="020B0609020204030204" pitchFamily="49" charset="0"/>
              </a:rPr>
              <a:t>()</a:t>
            </a:r>
          </a:p>
          <a:p>
            <a:pPr>
              <a:tabLst>
                <a:tab pos="457200" algn="l"/>
                <a:tab pos="914400" algn="l"/>
                <a:tab pos="1371600" algn="l"/>
                <a:tab pos="54864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 = new </a:t>
            </a:r>
            <a:r>
              <a:rPr lang="en-US" dirty="0" err="1">
                <a:latin typeface="Consolas" panose="020B0609020204030204" pitchFamily="49" charset="0"/>
              </a:rPr>
              <a:t>doubleLinkedList</a:t>
            </a:r>
            <a:r>
              <a:rPr lang="en-US" dirty="0">
                <a:latin typeface="Consolas" panose="020B0609020204030204" pitchFamily="49" charset="0"/>
              </a:rPr>
              <a:t>[16]</a:t>
            </a:r>
          </a:p>
          <a:p>
            <a:pPr>
              <a:tabLst>
                <a:tab pos="457200" algn="l"/>
                <a:tab pos="914400" algn="l"/>
                <a:tab pos="1371600" algn="l"/>
                <a:tab pos="5486400" algn="l"/>
              </a:tabLst>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0 to </a:t>
            </a:r>
            <a:r>
              <a:rPr lang="en-US" dirty="0" err="1">
                <a:latin typeface="Consolas" panose="020B0609020204030204" pitchFamily="49" charset="0"/>
              </a:rPr>
              <a:t>hashTable.length</a:t>
            </a:r>
            <a:endParaRPr lang="en-US" dirty="0">
              <a:latin typeface="Consolas" panose="020B0609020204030204" pitchFamily="49" charset="0"/>
            </a:endParaRPr>
          </a:p>
          <a:p>
            <a:pPr>
              <a:tabLst>
                <a:tab pos="457200" algn="l"/>
                <a:tab pos="914400" algn="l"/>
                <a:tab pos="1371600" algn="l"/>
                <a:tab pos="54864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new </a:t>
            </a:r>
            <a:r>
              <a:rPr lang="en-US" dirty="0" err="1">
                <a:latin typeface="Consolas" panose="020B0609020204030204" pitchFamily="49" charset="0"/>
              </a:rPr>
              <a:t>doubleLinkedList</a:t>
            </a:r>
            <a:r>
              <a:rPr lang="en-US" dirty="0">
                <a:latin typeface="Consolas" panose="020B0609020204030204" pitchFamily="49" charset="0"/>
              </a:rPr>
              <a:t>()</a:t>
            </a:r>
          </a:p>
          <a:p>
            <a:pPr>
              <a:tabLst>
                <a:tab pos="457200" algn="l"/>
                <a:tab pos="914400" algn="l"/>
                <a:tab pos="1371600" algn="l"/>
                <a:tab pos="5486400" algn="l"/>
              </a:tabLst>
            </a:pPr>
            <a:r>
              <a:rPr lang="en-US" dirty="0">
                <a:latin typeface="Consolas" panose="020B0609020204030204" pitchFamily="49" charset="0"/>
              </a:rPr>
              <a:t>		end for</a:t>
            </a:r>
          </a:p>
          <a:p>
            <a:pPr>
              <a:tabLst>
                <a:tab pos="457200" algn="l"/>
                <a:tab pos="914400" algn="l"/>
                <a:tab pos="1371600" algn="l"/>
                <a:tab pos="5486400" algn="l"/>
              </a:tabLst>
            </a:pPr>
            <a:endParaRPr lang="en-US" dirty="0">
              <a:latin typeface="Consolas" panose="020B0609020204030204" pitchFamily="49" charset="0"/>
            </a:endParaRPr>
          </a:p>
          <a:p>
            <a:pPr>
              <a:tabLst>
                <a:tab pos="457200" algn="l"/>
                <a:tab pos="914400" algn="l"/>
                <a:tab pos="1371600" algn="l"/>
                <a:tab pos="5486400" algn="l"/>
              </a:tabLst>
            </a:pPr>
            <a:r>
              <a:rPr lang="en-US" dirty="0">
                <a:latin typeface="Consolas" panose="020B0609020204030204" pitchFamily="49" charset="0"/>
              </a:rPr>
              <a:t>		size = 0</a:t>
            </a:r>
          </a:p>
          <a:p>
            <a:pPr>
              <a:tabLst>
                <a:tab pos="457200" algn="l"/>
                <a:tab pos="914400" algn="l"/>
                <a:tab pos="1371600" algn="l"/>
                <a:tab pos="5486400" algn="l"/>
              </a:tabLst>
            </a:pPr>
            <a:r>
              <a:rPr lang="en-US" dirty="0">
                <a:latin typeface="Consolas" panose="020B0609020204030204" pitchFamily="49" charset="0"/>
              </a:rPr>
              <a:t>		</a:t>
            </a:r>
            <a:r>
              <a:rPr lang="en-US" dirty="0" err="1">
                <a:latin typeface="Consolas" panose="020B0609020204030204" pitchFamily="49" charset="0"/>
              </a:rPr>
              <a:t>loadFactor</a:t>
            </a:r>
            <a:r>
              <a:rPr lang="en-US" dirty="0">
                <a:latin typeface="Consolas" panose="020B0609020204030204" pitchFamily="49" charset="0"/>
              </a:rPr>
              <a:t> = 0.75</a:t>
            </a:r>
          </a:p>
          <a:p>
            <a:pPr>
              <a:tabLst>
                <a:tab pos="457200" algn="l"/>
                <a:tab pos="914400" algn="l"/>
                <a:tab pos="1371600" algn="l"/>
                <a:tab pos="5486400" algn="l"/>
              </a:tabLst>
            </a:pPr>
            <a:r>
              <a:rPr lang="en-US" dirty="0">
                <a:latin typeface="Consolas" panose="020B0609020204030204" pitchFamily="49" charset="0"/>
              </a:rPr>
              <a:t>	end function</a:t>
            </a:r>
          </a:p>
        </p:txBody>
      </p:sp>
      <p:pic>
        <p:nvPicPr>
          <p:cNvPr id="4" name="Graphic 5">
            <a:extLst>
              <a:ext uri="{FF2B5EF4-FFF2-40B4-BE49-F238E27FC236}">
                <a16:creationId xmlns:a16="http://schemas.microsoft.com/office/drawing/2014/main" id="{EA41DD9F-4A6A-443A-9201-4F9CA82967EE}"/>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203948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0A7A7-C525-4342-A30E-3D04B1F2FD0B}"/>
              </a:ext>
            </a:extLst>
          </p:cNvPr>
          <p:cNvSpPr/>
          <p:nvPr/>
        </p:nvSpPr>
        <p:spPr>
          <a:xfrm>
            <a:off x="914399" y="2967335"/>
            <a:ext cx="6642847" cy="923330"/>
          </a:xfrm>
          <a:prstGeom prst="rect">
            <a:avLst/>
          </a:prstGeom>
        </p:spPr>
        <p:txBody>
          <a:bodyPr wrap="square">
            <a:spAutoFit/>
          </a:bodyPr>
          <a:lstStyle/>
          <a:p>
            <a:pPr>
              <a:tabLst>
                <a:tab pos="457200" algn="l"/>
              </a:tabLst>
            </a:pPr>
            <a:r>
              <a:rPr lang="en-US" dirty="0">
                <a:latin typeface="Consolas" panose="020B0609020204030204" pitchFamily="49" charset="0"/>
              </a:rPr>
              <a:t>function </a:t>
            </a:r>
            <a:r>
              <a:rPr lang="en-US" dirty="0" err="1">
                <a:latin typeface="Consolas" panose="020B0609020204030204" pitchFamily="49" charset="0"/>
              </a:rPr>
              <a:t>computeIndex</a:t>
            </a:r>
            <a:r>
              <a:rPr lang="en-US" dirty="0">
                <a:latin typeface="Consolas" panose="020B0609020204030204" pitchFamily="49" charset="0"/>
              </a:rPr>
              <a:t>(object key) returns integer</a:t>
            </a:r>
          </a:p>
          <a:p>
            <a:pPr>
              <a:tabLst>
                <a:tab pos="457200" algn="l"/>
              </a:tabLst>
            </a:pPr>
            <a:r>
              <a:rPr lang="en-US" dirty="0">
                <a:latin typeface="Consolas" panose="020B0609020204030204" pitchFamily="49" charset="0"/>
              </a:rPr>
              <a:t>	return </a:t>
            </a:r>
            <a:r>
              <a:rPr lang="en-US" dirty="0" err="1">
                <a:latin typeface="Consolas" panose="020B0609020204030204" pitchFamily="49" charset="0"/>
              </a:rPr>
              <a:t>hashCode</a:t>
            </a:r>
            <a:r>
              <a:rPr lang="en-US" dirty="0">
                <a:latin typeface="Consolas" panose="020B0609020204030204" pitchFamily="49" charset="0"/>
              </a:rPr>
              <a:t>(key) % </a:t>
            </a:r>
            <a:r>
              <a:rPr lang="en-US" dirty="0" err="1">
                <a:latin typeface="Consolas" panose="020B0609020204030204" pitchFamily="49" charset="0"/>
              </a:rPr>
              <a:t>getCapacity</a:t>
            </a:r>
            <a:r>
              <a:rPr lang="en-US" dirty="0">
                <a:latin typeface="Consolas" panose="020B0609020204030204" pitchFamily="49" charset="0"/>
              </a:rPr>
              <a:t>() </a:t>
            </a:r>
          </a:p>
          <a:p>
            <a:pPr>
              <a:tabLst>
                <a:tab pos="4572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12314F69-DA5F-4E0F-AFEB-14852D5F4674}"/>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301648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156068-54A1-4D84-9CDC-A47A55FFC6F0}"/>
              </a:ext>
            </a:extLst>
          </p:cNvPr>
          <p:cNvSpPr/>
          <p:nvPr/>
        </p:nvSpPr>
        <p:spPr>
          <a:xfrm>
            <a:off x="640080" y="732641"/>
            <a:ext cx="7292788" cy="5909310"/>
          </a:xfrm>
          <a:prstGeom prst="rect">
            <a:avLst/>
          </a:prstGeom>
        </p:spPr>
        <p:txBody>
          <a:bodyPr wrap="square">
            <a:spAutoFit/>
          </a:bodyPr>
          <a:lstStyle/>
          <a:p>
            <a:pPr>
              <a:tabLst>
                <a:tab pos="457200" algn="l"/>
                <a:tab pos="914400" algn="l"/>
                <a:tab pos="1371600" algn="l"/>
              </a:tabLst>
            </a:pPr>
            <a:r>
              <a:rPr lang="en-US" dirty="0">
                <a:latin typeface="Consolas" panose="020B0609020204030204" pitchFamily="49" charset="0"/>
              </a:rPr>
              <a:t>function put(object key, object value)</a:t>
            </a:r>
          </a:p>
          <a:p>
            <a:pPr>
              <a:tabLst>
                <a:tab pos="457200" algn="l"/>
                <a:tab pos="914400" algn="l"/>
                <a:tab pos="1371600" algn="l"/>
              </a:tabLst>
            </a:pPr>
            <a:r>
              <a:rPr lang="en-US" dirty="0">
                <a:latin typeface="Consolas" panose="020B0609020204030204" pitchFamily="49" charset="0"/>
              </a:rPr>
              <a:t>    index = </a:t>
            </a:r>
            <a:r>
              <a:rPr lang="en-US" dirty="0" err="1">
                <a:latin typeface="Consolas" panose="020B0609020204030204" pitchFamily="49" charset="0"/>
              </a:rPr>
              <a:t>computeIndex</a:t>
            </a:r>
            <a:r>
              <a:rPr lang="en-US" dirty="0">
                <a:latin typeface="Consolas" panose="020B0609020204030204" pitchFamily="49" charset="0"/>
              </a:rPr>
              <a:t>(key)</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[index].reset()                        </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while current != null                           </a:t>
            </a:r>
          </a:p>
          <a:p>
            <a:pPr>
              <a:tabLst>
                <a:tab pos="457200" algn="l"/>
                <a:tab pos="914400" algn="l"/>
                <a:tab pos="1371600" algn="l"/>
              </a:tabLst>
            </a:pPr>
            <a:r>
              <a:rPr lang="en-US" dirty="0">
                <a:latin typeface="Consolas" panose="020B0609020204030204" pitchFamily="49" charset="0"/>
              </a:rPr>
              <a:t>        if </a:t>
            </a:r>
            <a:r>
              <a:rPr lang="en-US" dirty="0" err="1">
                <a:latin typeface="Consolas" panose="020B0609020204030204" pitchFamily="49" charset="0"/>
              </a:rPr>
              <a:t>current.key</a:t>
            </a:r>
            <a:r>
              <a:rPr lang="en-US" dirty="0">
                <a:latin typeface="Consolas" panose="020B0609020204030204" pitchFamily="49" charset="0"/>
              </a:rPr>
              <a:t> ==  key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current.value</a:t>
            </a:r>
            <a:r>
              <a:rPr lang="en-US" dirty="0">
                <a:latin typeface="Consolas" panose="020B0609020204030204" pitchFamily="49" charset="0"/>
              </a:rPr>
              <a:t> = value                   </a:t>
            </a:r>
          </a:p>
          <a:p>
            <a:pPr>
              <a:tabLst>
                <a:tab pos="457200" algn="l"/>
                <a:tab pos="914400" algn="l"/>
                <a:tab pos="1371600" algn="l"/>
              </a:tabLst>
            </a:pPr>
            <a:r>
              <a:rPr lang="en-US" dirty="0">
                <a:latin typeface="Consolas" panose="020B0609020204030204" pitchFamily="49" charset="0"/>
              </a:rPr>
              <a:t>            return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        current = </a:t>
            </a:r>
            <a:r>
              <a:rPr lang="en-US" dirty="0" err="1">
                <a:latin typeface="Consolas" panose="020B0609020204030204" pitchFamily="49" charset="0"/>
              </a:rPr>
              <a:t>hashTable</a:t>
            </a:r>
            <a:r>
              <a:rPr lang="en-US" dirty="0">
                <a:latin typeface="Consolas" panose="020B0609020204030204" pitchFamily="49" charset="0"/>
              </a:rPr>
              <a:t>[index].</a:t>
            </a:r>
            <a:r>
              <a:rPr lang="en-US" dirty="0" err="1">
                <a:latin typeface="Consolas" panose="020B0609020204030204" pitchFamily="49" charset="0"/>
              </a:rPr>
              <a:t>getNext</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while</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hashTable</a:t>
            </a:r>
            <a:r>
              <a:rPr lang="en-US" dirty="0">
                <a:latin typeface="Consolas" panose="020B0609020204030204" pitchFamily="49" charset="0"/>
              </a:rPr>
              <a:t>[index].append(new Tuple(key, value))  </a:t>
            </a:r>
          </a:p>
          <a:p>
            <a:pPr>
              <a:tabLst>
                <a:tab pos="457200" algn="l"/>
                <a:tab pos="914400" algn="l"/>
                <a:tab pos="1371600" algn="l"/>
              </a:tabLst>
            </a:pPr>
            <a:r>
              <a:rPr lang="en-US" dirty="0">
                <a:latin typeface="Consolas" panose="020B0609020204030204" pitchFamily="49" charset="0"/>
              </a:rPr>
              <a:t>    size = size + 1                                 </a:t>
            </a:r>
          </a:p>
          <a:p>
            <a:pPr>
              <a:tabLst>
                <a:tab pos="457200" algn="l"/>
                <a:tab pos="914400" algn="l"/>
                <a:tab pos="1371600" algn="l"/>
              </a:tabLst>
            </a:pPr>
            <a:endParaRPr lang="en-US" dirty="0">
              <a:latin typeface="Consolas" panose="020B0609020204030204" pitchFamily="49" charset="0"/>
            </a:endParaRPr>
          </a:p>
          <a:p>
            <a:pPr>
              <a:tabLst>
                <a:tab pos="457200" algn="l"/>
                <a:tab pos="914400" algn="l"/>
                <a:tab pos="1371600" algn="l"/>
              </a:tabLst>
            </a:pPr>
            <a:r>
              <a:rPr lang="en-US" dirty="0">
                <a:latin typeface="Consolas" panose="020B0609020204030204" pitchFamily="49" charset="0"/>
              </a:rPr>
              <a:t>    if size/capacity &gt; </a:t>
            </a:r>
            <a:r>
              <a:rPr lang="en-US" dirty="0" err="1">
                <a:latin typeface="Consolas" panose="020B0609020204030204" pitchFamily="49" charset="0"/>
              </a:rPr>
              <a:t>loadFactor</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a:t>
            </a:r>
            <a:r>
              <a:rPr lang="en-US" dirty="0" err="1">
                <a:latin typeface="Consolas" panose="020B0609020204030204" pitchFamily="49" charset="0"/>
              </a:rPr>
              <a:t>doubleCapacity</a:t>
            </a:r>
            <a:r>
              <a:rPr lang="en-US" dirty="0">
                <a:latin typeface="Consolas" panose="020B0609020204030204" pitchFamily="49" charset="0"/>
              </a:rPr>
              <a:t>()                            </a:t>
            </a:r>
          </a:p>
          <a:p>
            <a:pPr>
              <a:tabLst>
                <a:tab pos="457200" algn="l"/>
                <a:tab pos="914400" algn="l"/>
                <a:tab pos="1371600" algn="l"/>
              </a:tabLst>
            </a:pPr>
            <a:r>
              <a:rPr lang="en-US" dirty="0">
                <a:latin typeface="Consolas" panose="020B0609020204030204" pitchFamily="49" charset="0"/>
              </a:rPr>
              <a:t>    end if</a:t>
            </a:r>
          </a:p>
          <a:p>
            <a:pPr>
              <a:tabLst>
                <a:tab pos="457200" algn="l"/>
                <a:tab pos="914400" algn="l"/>
                <a:tab pos="1371600" algn="l"/>
              </a:tabLst>
            </a:pPr>
            <a:r>
              <a:rPr lang="en-US" dirty="0">
                <a:latin typeface="Consolas" panose="020B0609020204030204" pitchFamily="49" charset="0"/>
              </a:rPr>
              <a:t>end function</a:t>
            </a:r>
          </a:p>
        </p:txBody>
      </p:sp>
      <p:pic>
        <p:nvPicPr>
          <p:cNvPr id="3" name="Graphic 5">
            <a:extLst>
              <a:ext uri="{FF2B5EF4-FFF2-40B4-BE49-F238E27FC236}">
                <a16:creationId xmlns:a16="http://schemas.microsoft.com/office/drawing/2014/main" id="{C92056A1-C7C2-4475-8659-35BAE55C836A}"/>
              </a:ext>
            </a:extLst>
          </p:cNvPr>
          <p:cNvPicPr/>
          <p:nvPr/>
        </p:nvPicPr>
        <p:blipFill>
          <a:blip r:embed="rId2">
            <a:extLst>
              <a:ext uri="{96DAC541-7B7A-43D3-8B79-37D633B846F1}">
                <asvg:svgBlip xmlns:asvg="http://schemas.microsoft.com/office/drawing/2016/SVG/main" r:embed="rId3"/>
              </a:ext>
            </a:extLst>
          </a:blip>
          <a:stretch>
            <a:fillRect/>
          </a:stretch>
        </p:blipFill>
        <p:spPr>
          <a:xfrm>
            <a:off x="7315200" y="914400"/>
            <a:ext cx="3724102" cy="2256305"/>
          </a:xfrm>
          <a:prstGeom prst="rect">
            <a:avLst/>
          </a:prstGeom>
        </p:spPr>
      </p:pic>
    </p:spTree>
    <p:extLst>
      <p:ext uri="{BB962C8B-B14F-4D97-AF65-F5344CB8AC3E}">
        <p14:creationId xmlns:p14="http://schemas.microsoft.com/office/powerpoint/2010/main" val="2495518105"/>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6B5C00-A49D-4F91-89B2-E9D01A16B4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CC_theme</Template>
  <TotalTime>1044</TotalTime>
  <Words>1649</Words>
  <Application>Microsoft Office PowerPoint</Application>
  <PresentationFormat>Widescreen</PresentationFormat>
  <Paragraphs>276</Paragraphs>
  <Slides>21</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Myriad Pro</vt:lpstr>
      <vt:lpstr>Symbol</vt:lpstr>
      <vt:lpstr>CC_theme</vt:lpstr>
      <vt:lpstr>Sets in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vt:lpstr>
      <vt:lpstr>Performance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76</cp:revision>
  <dcterms:created xsi:type="dcterms:W3CDTF">2020-02-07T13:53:42Z</dcterms:created>
  <dcterms:modified xsi:type="dcterms:W3CDTF">2020-04-21T22:28:45Z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