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58"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2494" autoAdjust="0"/>
  </p:normalViewPr>
  <p:slideViewPr>
    <p:cSldViewPr snapToGrid="0">
      <p:cViewPr varScale="1">
        <p:scale>
          <a:sx n="130" d="100"/>
          <a:sy n="130" d="100"/>
        </p:scale>
        <p:origin x="330"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for our programs to perform complex behaviors, they need to be able to make decisions based on the conditions of their variables. The most common construct in programming languages for making decisions is the “If-Then” construct.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traditional If-Then statement is shown here. Generally, there is a block of code before we get to an If-Then statement, which we refer to here as the “before code block”. [advance] This code usually is important in setting the values of variables that will be used in Boolean expression that control the actual execution of the If-Then statement.</a:t>
            </a:r>
          </a:p>
          <a:p>
            <a:endParaRPr lang="en-US" dirty="0"/>
          </a:p>
          <a:p>
            <a:r>
              <a:rPr lang="en-US" dirty="0"/>
              <a:t>[advance] Next we have the If-Then statement itself. If the Boolean expression part of the statement evaluates to true, then the “then code block” part of the statement is executed. [advance]  Once the “then code block” completes, the “after code block” is executed. [advance] However, if the Boolean expression evaluates to false, the “then code block” is ignored and the “else code block” is executed. [advance] </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a:p>
        </p:txBody>
      </p:sp>
    </p:spTree>
    <p:extLst>
      <p:ext uri="{BB962C8B-B14F-4D97-AF65-F5344CB8AC3E}">
        <p14:creationId xmlns:p14="http://schemas.microsoft.com/office/powerpoint/2010/main" val="305199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traditional If-Then statement is shown here. Generally, there is a block of code before we get to an If-Then statement, which we refer to here as the “before code block”. [advance] This code usually is important in setting the values of variables that will be used in Boolean expression that control the actual execution of the If-Then statement.</a:t>
            </a:r>
          </a:p>
          <a:p>
            <a:endParaRPr lang="en-US" dirty="0"/>
          </a:p>
          <a:p>
            <a:r>
              <a:rPr lang="en-US" dirty="0"/>
              <a:t>[advance] Next we have the If-Then statement itself. If the Boolean expression part of the statement evaluates to true, then the “then code block” part of the statement is executed. [advance]  Once the “then code block” completes, the “after code block” is executed.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a:p>
        </p:txBody>
      </p:sp>
    </p:spTree>
    <p:extLst>
      <p:ext uri="{BB962C8B-B14F-4D97-AF65-F5344CB8AC3E}">
        <p14:creationId xmlns:p14="http://schemas.microsoft.com/office/powerpoint/2010/main" val="272500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the Boolean expression evaluates to false, the “then code block” is ignored and the “else code block” is executed. [advance] Once the “else block code” completes, the “after block code” is executed. </a:t>
            </a:r>
          </a:p>
          <a:p>
            <a:endParaRPr lang="en-US" dirty="0"/>
          </a:p>
          <a:p>
            <a:r>
              <a:rPr lang="en-US" dirty="0"/>
              <a:t>[advance]</a:t>
            </a:r>
          </a:p>
          <a:p>
            <a:endParaRPr lang="en-US" dirty="0"/>
          </a:p>
          <a:p>
            <a:r>
              <a:rPr lang="en-US" dirty="0"/>
              <a:t>An example of a simple If-Then statement is shown in this flowchart. In this example, the “before code block” corresponds to the “Input: x” block of the flowchart [advance], the Boolean expression corresponds to the “x &gt; 0” control block, the “then code bloc” corresponds to the “Output: x” block, the “else code block” corresponds to the “Output: (-1 * x)” block, and finally the “after code block” corresponds to the “Output: “</a:t>
            </a:r>
            <a:r>
              <a:rPr lang="en-US" dirty="0" err="1"/>
              <a:t>Goodby</a:t>
            </a:r>
            <a:r>
              <a:rPr lang="en-US" dirty="0"/>
              <a:t>” block.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a:p>
        </p:txBody>
      </p:sp>
    </p:spTree>
    <p:extLst>
      <p:ext uri="{BB962C8B-B14F-4D97-AF65-F5344CB8AC3E}">
        <p14:creationId xmlns:p14="http://schemas.microsoft.com/office/powerpoint/2010/main" val="348164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execution in this example follows the basic flow I just described in using the pseudocode example. [advance] </a:t>
            </a:r>
          </a:p>
          <a:p>
            <a:endParaRPr lang="en-US" dirty="0"/>
          </a:p>
          <a:p>
            <a:r>
              <a:rPr lang="en-US" dirty="0"/>
              <a:t>The execution begins at the start block and thus the first thing that happens is the “Input: x” block. Let’s assume the user inputs the number “3”, which is stored in variable “x”. [advance] </a:t>
            </a:r>
          </a:p>
          <a:p>
            <a:endParaRPr lang="en-US" dirty="0"/>
          </a:p>
          <a:p>
            <a:r>
              <a:rPr lang="en-US" dirty="0"/>
              <a:t>[advance] Next, we evaluate whether “x &gt; 0”, which in this case is true, [advance] which causes the “Output: x” block to execute. The “Output” block prints out the value of 3 [advance] and execution continues on to the “Output: Goodbye” block. The program prints “Goodbye” [advance] and then proceeds to the “End” block [advance] where execution ceases. </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a:p>
        </p:txBody>
      </p:sp>
    </p:spTree>
    <p:extLst>
      <p:ext uri="{BB962C8B-B14F-4D97-AF65-F5344CB8AC3E}">
        <p14:creationId xmlns:p14="http://schemas.microsoft.com/office/powerpoint/2010/main" val="128056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the user inputs a number less than 0, here we’ll assume “-3”, the Boolean expression “x &gt;= 0” will evaluate to false and the “else code block” will be taken as shown. </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a:p>
        </p:txBody>
      </p:sp>
    </p:spTree>
    <p:extLst>
      <p:ext uri="{BB962C8B-B14F-4D97-AF65-F5344CB8AC3E}">
        <p14:creationId xmlns:p14="http://schemas.microsoft.com/office/powerpoint/2010/main" val="996775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nested If-Then statement is exactly what it sounds like. We simply replace either the “then code block” and/or the “else code block” with another If-Then statement. This allows your program to carry out much more complex decisions, possibly based on the values of multiple variables. In this example, [advance] we have replaced the “else code block” with a second If-Then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another flowchart to demonstrate a more concrete example of a nested If-Then construct. In this example, the “before code block” is not shown, but we can assume it sets the value of variable “a”, which is used in the Boolean expressions of the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 begins by evaluating the value of “a”. If “a &lt; 0” is true, then the “Output “The value is less than zero”” block is executed and control passes to the “after code block”, which is also omitted from this example.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a:p>
        </p:txBody>
      </p:sp>
    </p:spTree>
    <p:extLst>
      <p:ext uri="{BB962C8B-B14F-4D97-AF65-F5344CB8AC3E}">
        <p14:creationId xmlns:p14="http://schemas.microsoft.com/office/powerpoint/2010/main" val="383437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assume that the variable “a” has a value greater than 0, say 23. Then in this case “a &lt; 0” is false and we follow the false arrow. [advance] Since “a” is not equal to 0, we also follow the false branch out of the “a = 0” control block, print “The value of a is greater than zero” and continue to the “after code block”.</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a:p>
        </p:txBody>
      </p:sp>
    </p:spTree>
    <p:extLst>
      <p:ext uri="{BB962C8B-B14F-4D97-AF65-F5344CB8AC3E}">
        <p14:creationId xmlns:p14="http://schemas.microsoft.com/office/powerpoint/2010/main" val="251039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let’s assume that the variable “a” has been set to exactly 0. Then in this case “a &lt; 0” is false and we again follow the false arrow. [advance] However, this time “a” is qual to 0, so we follow the true branch out of the “a = 0” control block, print “The value of a is equal to zero” and continue to the “after code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a nesting If-Then statements allows your program to make complex decisions based on the values stored in the program variables. For even more complex decisions, we can nest multiple If-Then statements, thus providing us almost unlimited capabilities for automated decision making.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a:p>
        </p:txBody>
      </p:sp>
    </p:spTree>
    <p:extLst>
      <p:ext uri="{BB962C8B-B14F-4D97-AF65-F5344CB8AC3E}">
        <p14:creationId xmlns:p14="http://schemas.microsoft.com/office/powerpoint/2010/main" val="26902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Conditionals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If-Then statements</a:t>
            </a:r>
          </a:p>
        </p:txBody>
      </p:sp>
    </p:spTree>
    <p:extLst>
      <p:ext uri="{BB962C8B-B14F-4D97-AF65-F5344CB8AC3E}">
        <p14:creationId xmlns:p14="http://schemas.microsoft.com/office/powerpoint/2010/main" val="15365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20C9B-858F-4A50-9524-F3103AF2907E}"/>
              </a:ext>
            </a:extLst>
          </p:cNvPr>
          <p:cNvSpPr txBox="1"/>
          <p:nvPr/>
        </p:nvSpPr>
        <p:spPr>
          <a:xfrm>
            <a:off x="1016801" y="1825526"/>
            <a:ext cx="2957797" cy="2308324"/>
          </a:xfrm>
          <a:prstGeom prst="rect">
            <a:avLst/>
          </a:prstGeom>
          <a:solidFill>
            <a:schemeClr val="bg1">
              <a:lumMod val="85000"/>
            </a:schemeClr>
          </a:solidFill>
        </p:spPr>
        <p:txBody>
          <a:bodyPr wrap="non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&lt;else code block&gt; </a:t>
            </a:r>
          </a:p>
          <a:p>
            <a:endParaRPr lang="en-US" dirty="0"/>
          </a:p>
          <a:p>
            <a:r>
              <a:rPr lang="en-US" dirty="0"/>
              <a:t>&lt;after code block&gt;</a:t>
            </a:r>
          </a:p>
        </p:txBody>
      </p:sp>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If-Then statements</a:t>
            </a:r>
          </a:p>
        </p:txBody>
      </p:sp>
    </p:spTree>
    <p:extLst>
      <p:ext uri="{BB962C8B-B14F-4D97-AF65-F5344CB8AC3E}">
        <p14:creationId xmlns:p14="http://schemas.microsoft.com/office/powerpoint/2010/main" val="41920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4">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4">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endCondLst>
                                    <p:cond evt="onNext" delay="0">
                                      <p:tgtEl>
                                        <p:sldTgt/>
                                      </p:tgtEl>
                                    </p:cond>
                                  </p:endCondLst>
                                  <p:childTnLst>
                                    <p:set>
                                      <p:cBhvr override="childStyle">
                                        <p:cTn id="14" dur="indefinite"/>
                                        <p:tgtEl>
                                          <p:spTgt spid="4">
                                            <p:txEl>
                                              <p:pRg st="3" end="3"/>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childTnLst>
                                    <p:set>
                                      <p:cBhvr override="childStyle">
                                        <p:cTn id="18" dur="indefinite"/>
                                        <p:tgtEl>
                                          <p:spTgt spid="4">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20C9B-858F-4A50-9524-F3103AF2907E}"/>
              </a:ext>
            </a:extLst>
          </p:cNvPr>
          <p:cNvSpPr txBox="1"/>
          <p:nvPr/>
        </p:nvSpPr>
        <p:spPr>
          <a:xfrm>
            <a:off x="1016801" y="1825526"/>
            <a:ext cx="2957797" cy="2308324"/>
          </a:xfrm>
          <a:prstGeom prst="rect">
            <a:avLst/>
          </a:prstGeom>
          <a:solidFill>
            <a:schemeClr val="bg1">
              <a:lumMod val="85000"/>
            </a:schemeClr>
          </a:solidFill>
        </p:spPr>
        <p:txBody>
          <a:bodyPr wrap="non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&lt;else code block&gt; </a:t>
            </a:r>
          </a:p>
          <a:p>
            <a:endParaRPr lang="en-US" dirty="0"/>
          </a:p>
          <a:p>
            <a:r>
              <a:rPr lang="en-US" dirty="0"/>
              <a:t>&lt;after code block&gt;</a:t>
            </a:r>
          </a:p>
        </p:txBody>
      </p:sp>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If-Then statements</a:t>
            </a:r>
          </a:p>
        </p:txBody>
      </p:sp>
      <p:pic>
        <p:nvPicPr>
          <p:cNvPr id="7" name="Picture 6">
            <a:extLst>
              <a:ext uri="{FF2B5EF4-FFF2-40B4-BE49-F238E27FC236}">
                <a16:creationId xmlns:a16="http://schemas.microsoft.com/office/drawing/2014/main" id="{35E7F07F-C73C-46B9-A8BC-3ACF866BA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834" y="441557"/>
            <a:ext cx="3149628" cy="4720871"/>
          </a:xfrm>
          <a:prstGeom prst="rect">
            <a:avLst/>
          </a:prstGeom>
        </p:spPr>
      </p:pic>
      <p:sp>
        <p:nvSpPr>
          <p:cNvPr id="11" name="Rectangle 10">
            <a:extLst>
              <a:ext uri="{FF2B5EF4-FFF2-40B4-BE49-F238E27FC236}">
                <a16:creationId xmlns:a16="http://schemas.microsoft.com/office/drawing/2014/main" id="{56204ED0-302D-46DA-A61E-72BB2EFEEF15}"/>
              </a:ext>
            </a:extLst>
          </p:cNvPr>
          <p:cNvSpPr/>
          <p:nvPr/>
        </p:nvSpPr>
        <p:spPr>
          <a:xfrm>
            <a:off x="8815015" y="1321356"/>
            <a:ext cx="2142894" cy="369332"/>
          </a:xfrm>
          <a:prstGeom prst="rect">
            <a:avLst/>
          </a:prstGeom>
        </p:spPr>
        <p:txBody>
          <a:bodyPr wrap="none">
            <a:spAutoFit/>
          </a:bodyPr>
          <a:lstStyle/>
          <a:p>
            <a:r>
              <a:rPr lang="en-US" dirty="0"/>
              <a:t>&lt;before code block&gt; </a:t>
            </a:r>
          </a:p>
        </p:txBody>
      </p:sp>
      <p:sp>
        <p:nvSpPr>
          <p:cNvPr id="12" name="Rectangle 11">
            <a:extLst>
              <a:ext uri="{FF2B5EF4-FFF2-40B4-BE49-F238E27FC236}">
                <a16:creationId xmlns:a16="http://schemas.microsoft.com/office/drawing/2014/main" id="{8D69B465-AAC7-4920-A110-9F9775E63CB4}"/>
              </a:ext>
            </a:extLst>
          </p:cNvPr>
          <p:cNvSpPr/>
          <p:nvPr/>
        </p:nvSpPr>
        <p:spPr>
          <a:xfrm>
            <a:off x="9321963" y="1978241"/>
            <a:ext cx="2957797" cy="369332"/>
          </a:xfrm>
          <a:prstGeom prst="rect">
            <a:avLst/>
          </a:prstGeom>
        </p:spPr>
        <p:txBody>
          <a:bodyPr wrap="none">
            <a:spAutoFit/>
          </a:bodyPr>
          <a:lstStyle/>
          <a:p>
            <a:r>
              <a:rPr lang="en-US" dirty="0"/>
              <a:t>if &lt;Boolean expression&gt; then </a:t>
            </a:r>
          </a:p>
        </p:txBody>
      </p:sp>
      <p:sp>
        <p:nvSpPr>
          <p:cNvPr id="13" name="Rectangle 12">
            <a:extLst>
              <a:ext uri="{FF2B5EF4-FFF2-40B4-BE49-F238E27FC236}">
                <a16:creationId xmlns:a16="http://schemas.microsoft.com/office/drawing/2014/main" id="{9F416346-219D-45CF-8B0B-32074EFE5968}"/>
              </a:ext>
            </a:extLst>
          </p:cNvPr>
          <p:cNvSpPr/>
          <p:nvPr/>
        </p:nvSpPr>
        <p:spPr>
          <a:xfrm>
            <a:off x="9873232" y="2617326"/>
            <a:ext cx="1963679" cy="369332"/>
          </a:xfrm>
          <a:prstGeom prst="rect">
            <a:avLst/>
          </a:prstGeom>
        </p:spPr>
        <p:txBody>
          <a:bodyPr wrap="none">
            <a:spAutoFit/>
          </a:bodyPr>
          <a:lstStyle/>
          <a:p>
            <a:r>
              <a:rPr lang="en-US" dirty="0"/>
              <a:t>&lt;then code block&gt; </a:t>
            </a:r>
          </a:p>
        </p:txBody>
      </p:sp>
      <p:sp>
        <p:nvSpPr>
          <p:cNvPr id="14" name="Rectangle 13">
            <a:extLst>
              <a:ext uri="{FF2B5EF4-FFF2-40B4-BE49-F238E27FC236}">
                <a16:creationId xmlns:a16="http://schemas.microsoft.com/office/drawing/2014/main" id="{ADC7FF4D-90A5-4169-860F-49D5360C79AA}"/>
              </a:ext>
            </a:extLst>
          </p:cNvPr>
          <p:cNvSpPr/>
          <p:nvPr/>
        </p:nvSpPr>
        <p:spPr>
          <a:xfrm>
            <a:off x="4835673" y="2617326"/>
            <a:ext cx="1901161" cy="369332"/>
          </a:xfrm>
          <a:prstGeom prst="rect">
            <a:avLst/>
          </a:prstGeom>
        </p:spPr>
        <p:txBody>
          <a:bodyPr wrap="none">
            <a:spAutoFit/>
          </a:bodyPr>
          <a:lstStyle/>
          <a:p>
            <a:r>
              <a:rPr lang="en-US" dirty="0"/>
              <a:t>&lt;else code block&gt; </a:t>
            </a:r>
          </a:p>
        </p:txBody>
      </p:sp>
      <p:sp>
        <p:nvSpPr>
          <p:cNvPr id="15" name="Rectangle 14">
            <a:extLst>
              <a:ext uri="{FF2B5EF4-FFF2-40B4-BE49-F238E27FC236}">
                <a16:creationId xmlns:a16="http://schemas.microsoft.com/office/drawing/2014/main" id="{77D76ADE-5003-4F3A-A08C-89A8F12D58E2}"/>
              </a:ext>
            </a:extLst>
          </p:cNvPr>
          <p:cNvSpPr/>
          <p:nvPr/>
        </p:nvSpPr>
        <p:spPr>
          <a:xfrm>
            <a:off x="6032487" y="3871343"/>
            <a:ext cx="1924566" cy="369332"/>
          </a:xfrm>
          <a:prstGeom prst="rect">
            <a:avLst/>
          </a:prstGeom>
        </p:spPr>
        <p:txBody>
          <a:bodyPr wrap="none">
            <a:spAutoFit/>
          </a:bodyPr>
          <a:lstStyle/>
          <a:p>
            <a:r>
              <a:rPr lang="en-US" dirty="0"/>
              <a:t>&lt;after code block&gt;</a:t>
            </a:r>
          </a:p>
        </p:txBody>
      </p:sp>
    </p:spTree>
    <p:extLst>
      <p:ext uri="{BB962C8B-B14F-4D97-AF65-F5344CB8AC3E}">
        <p14:creationId xmlns:p14="http://schemas.microsoft.com/office/powerpoint/2010/main" val="368639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endCondLst>
                                    <p:cond evt="onNext" delay="0">
                                      <p:tgtEl>
                                        <p:sldTgt/>
                                      </p:tgtEl>
                                    </p:cond>
                                  </p:endCondLst>
                                  <p:childTnLst>
                                    <p:set>
                                      <p:cBhvr override="childStyle">
                                        <p:cTn id="6" dur="indefinite"/>
                                        <p:tgtEl>
                                          <p:spTgt spid="4">
                                            <p:txEl>
                                              <p:pRg st="2" end="2"/>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4">
                                            <p:txEl>
                                              <p:pRg st="5" end="5"/>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endCondLst>
                                    <p:cond evt="onNext" delay="0">
                                      <p:tgtEl>
                                        <p:sldTgt/>
                                      </p:tgtEl>
                                    </p:cond>
                                  </p:endCondLst>
                                  <p:childTnLst>
                                    <p:set>
                                      <p:cBhvr override="childStyle">
                                        <p:cTn id="14" dur="indefinite"/>
                                        <p:tgtEl>
                                          <p:spTgt spid="4">
                                            <p:txEl>
                                              <p:pRg st="7" end="7"/>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20C9B-858F-4A50-9524-F3103AF2907E}"/>
              </a:ext>
            </a:extLst>
          </p:cNvPr>
          <p:cNvSpPr txBox="1"/>
          <p:nvPr/>
        </p:nvSpPr>
        <p:spPr>
          <a:xfrm>
            <a:off x="1016801" y="1825526"/>
            <a:ext cx="2957797" cy="2308324"/>
          </a:xfrm>
          <a:prstGeom prst="rect">
            <a:avLst/>
          </a:prstGeom>
          <a:solidFill>
            <a:schemeClr val="bg1">
              <a:lumMod val="85000"/>
            </a:schemeClr>
          </a:solidFill>
        </p:spPr>
        <p:txBody>
          <a:bodyPr wrap="non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&lt;else code block&gt; </a:t>
            </a:r>
          </a:p>
          <a:p>
            <a:endParaRPr lang="en-US" dirty="0"/>
          </a:p>
          <a:p>
            <a:r>
              <a:rPr lang="en-US" dirty="0"/>
              <a:t>&lt;after code block&gt;</a:t>
            </a:r>
          </a:p>
        </p:txBody>
      </p:sp>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If-Then statements</a:t>
            </a:r>
          </a:p>
        </p:txBody>
      </p:sp>
      <p:pic>
        <p:nvPicPr>
          <p:cNvPr id="7" name="Picture 6">
            <a:extLst>
              <a:ext uri="{FF2B5EF4-FFF2-40B4-BE49-F238E27FC236}">
                <a16:creationId xmlns:a16="http://schemas.microsoft.com/office/drawing/2014/main" id="{35E7F07F-C73C-46B9-A8BC-3ACF866BA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834" y="441557"/>
            <a:ext cx="3149628" cy="4720871"/>
          </a:xfrm>
          <a:prstGeom prst="rect">
            <a:avLst/>
          </a:prstGeom>
        </p:spPr>
      </p:pic>
      <p:cxnSp>
        <p:nvCxnSpPr>
          <p:cNvPr id="5" name="Straight Arrow Connector 4">
            <a:extLst>
              <a:ext uri="{FF2B5EF4-FFF2-40B4-BE49-F238E27FC236}">
                <a16:creationId xmlns:a16="http://schemas.microsoft.com/office/drawing/2014/main" id="{724AEFC1-1D91-42F1-8A7F-6336175E07FE}"/>
              </a:ext>
            </a:extLst>
          </p:cNvPr>
          <p:cNvCxnSpPr>
            <a:cxnSpLocks/>
          </p:cNvCxnSpPr>
          <p:nvPr/>
        </p:nvCxnSpPr>
        <p:spPr>
          <a:xfrm>
            <a:off x="8310651" y="1016000"/>
            <a:ext cx="0" cy="289169"/>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45411FE2-6B8D-449D-A807-41368DA828F1}"/>
              </a:ext>
            </a:extLst>
          </p:cNvPr>
          <p:cNvSpPr txBox="1"/>
          <p:nvPr/>
        </p:nvSpPr>
        <p:spPr>
          <a:xfrm>
            <a:off x="8932984" y="1305169"/>
            <a:ext cx="792205" cy="369332"/>
          </a:xfrm>
          <a:prstGeom prst="rect">
            <a:avLst/>
          </a:prstGeom>
          <a:noFill/>
        </p:spPr>
        <p:txBody>
          <a:bodyPr wrap="none" rtlCol="0">
            <a:spAutoFit/>
          </a:bodyPr>
          <a:lstStyle/>
          <a:p>
            <a:r>
              <a:rPr lang="en-US" dirty="0"/>
              <a:t>x </a:t>
            </a:r>
            <a:r>
              <a:rPr lang="en-US" dirty="0">
                <a:sym typeface="Symbol" panose="05050102010706020507" pitchFamily="18" charset="2"/>
              </a:rPr>
              <a:t></a:t>
            </a:r>
            <a:r>
              <a:rPr lang="en-US" dirty="0"/>
              <a:t> 3</a:t>
            </a:r>
          </a:p>
        </p:txBody>
      </p:sp>
      <p:cxnSp>
        <p:nvCxnSpPr>
          <p:cNvPr id="16" name="Straight Arrow Connector 15">
            <a:extLst>
              <a:ext uri="{FF2B5EF4-FFF2-40B4-BE49-F238E27FC236}">
                <a16:creationId xmlns:a16="http://schemas.microsoft.com/office/drawing/2014/main" id="{AFC8864A-0E5D-4E63-969E-D6C5B6D397D8}"/>
              </a:ext>
            </a:extLst>
          </p:cNvPr>
          <p:cNvCxnSpPr>
            <a:cxnSpLocks/>
          </p:cNvCxnSpPr>
          <p:nvPr/>
        </p:nvCxnSpPr>
        <p:spPr>
          <a:xfrm>
            <a:off x="8310651" y="1725018"/>
            <a:ext cx="0" cy="291711"/>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grpSp>
        <p:nvGrpSpPr>
          <p:cNvPr id="20" name="Group 19">
            <a:extLst>
              <a:ext uri="{FF2B5EF4-FFF2-40B4-BE49-F238E27FC236}">
                <a16:creationId xmlns:a16="http://schemas.microsoft.com/office/drawing/2014/main" id="{A11B0130-ACD2-4443-BE9C-EA187CB139B3}"/>
              </a:ext>
            </a:extLst>
          </p:cNvPr>
          <p:cNvGrpSpPr/>
          <p:nvPr/>
        </p:nvGrpSpPr>
        <p:grpSpPr>
          <a:xfrm>
            <a:off x="8790157" y="1994290"/>
            <a:ext cx="508537" cy="307777"/>
            <a:chOff x="8790157" y="1994290"/>
            <a:chExt cx="508537" cy="307777"/>
          </a:xfrm>
        </p:grpSpPr>
        <p:sp>
          <p:nvSpPr>
            <p:cNvPr id="19" name="Rectangle 18">
              <a:extLst>
                <a:ext uri="{FF2B5EF4-FFF2-40B4-BE49-F238E27FC236}">
                  <a16:creationId xmlns:a16="http://schemas.microsoft.com/office/drawing/2014/main" id="{3C5C62BB-A1AA-4BB7-A3DC-B4942E89DDE4}"/>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F78B769-E48D-4746-9701-6EAA78CEC4E2}"/>
                </a:ext>
              </a:extLst>
            </p:cNvPr>
            <p:cNvSpPr txBox="1"/>
            <p:nvPr/>
          </p:nvSpPr>
          <p:spPr>
            <a:xfrm>
              <a:off x="8790157" y="1994290"/>
              <a:ext cx="508537" cy="307777"/>
            </a:xfrm>
            <a:prstGeom prst="rect">
              <a:avLst/>
            </a:prstGeom>
            <a:noFill/>
          </p:spPr>
          <p:txBody>
            <a:bodyPr wrap="none" rtlCol="0">
              <a:spAutoFit/>
            </a:bodyPr>
            <a:lstStyle/>
            <a:p>
              <a:r>
                <a:rPr lang="en-US" sz="1400" dirty="0"/>
                <a:t>True</a:t>
              </a:r>
            </a:p>
          </p:txBody>
        </p:sp>
      </p:grpSp>
      <p:cxnSp>
        <p:nvCxnSpPr>
          <p:cNvPr id="22" name="Straight Arrow Connector 21">
            <a:extLst>
              <a:ext uri="{FF2B5EF4-FFF2-40B4-BE49-F238E27FC236}">
                <a16:creationId xmlns:a16="http://schemas.microsoft.com/office/drawing/2014/main" id="{797962B2-E87A-41EC-A2CE-4A7BF521F147}"/>
              </a:ext>
            </a:extLst>
          </p:cNvPr>
          <p:cNvCxnSpPr>
            <a:cxnSpLocks/>
          </p:cNvCxnSpPr>
          <p:nvPr/>
        </p:nvCxnSpPr>
        <p:spPr>
          <a:xfrm>
            <a:off x="8871924" y="2302067"/>
            <a:ext cx="586226" cy="354181"/>
          </a:xfrm>
          <a:prstGeom prst="bentConnector3">
            <a:avLst>
              <a:gd name="adj1" fmla="val 99761"/>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1">
            <a:extLst>
              <a:ext uri="{FF2B5EF4-FFF2-40B4-BE49-F238E27FC236}">
                <a16:creationId xmlns:a16="http://schemas.microsoft.com/office/drawing/2014/main" id="{585FCEB3-6DEC-44F2-AD53-20B9F71CEBD6}"/>
              </a:ext>
            </a:extLst>
          </p:cNvPr>
          <p:cNvCxnSpPr>
            <a:cxnSpLocks/>
          </p:cNvCxnSpPr>
          <p:nvPr/>
        </p:nvCxnSpPr>
        <p:spPr>
          <a:xfrm rot="10800000" flipV="1">
            <a:off x="8310652" y="3428999"/>
            <a:ext cx="1147499" cy="295921"/>
          </a:xfrm>
          <a:prstGeom prst="bentConnector3">
            <a:avLst>
              <a:gd name="adj1" fmla="val 99865"/>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1">
            <a:extLst>
              <a:ext uri="{FF2B5EF4-FFF2-40B4-BE49-F238E27FC236}">
                <a16:creationId xmlns:a16="http://schemas.microsoft.com/office/drawing/2014/main" id="{A8E8952D-0A0B-4B11-949F-ACB1CE5AFB67}"/>
              </a:ext>
            </a:extLst>
          </p:cNvPr>
          <p:cNvCxnSpPr>
            <a:cxnSpLocks/>
          </p:cNvCxnSpPr>
          <p:nvPr/>
        </p:nvCxnSpPr>
        <p:spPr>
          <a:xfrm flipH="1">
            <a:off x="9444335" y="3086771"/>
            <a:ext cx="11010" cy="342228"/>
          </a:xfrm>
          <a:prstGeom prst="straightConnector1">
            <a:avLst/>
          </a:prstGeom>
          <a:ln w="38100">
            <a:solidFill>
              <a:srgbClr val="512888"/>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DA6EE7-9412-49AE-A753-04EB59A496F6}"/>
              </a:ext>
            </a:extLst>
          </p:cNvPr>
          <p:cNvCxnSpPr>
            <a:cxnSpLocks/>
          </p:cNvCxnSpPr>
          <p:nvPr/>
        </p:nvCxnSpPr>
        <p:spPr>
          <a:xfrm>
            <a:off x="8310651" y="4165288"/>
            <a:ext cx="0" cy="431956"/>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B1157ED3-3389-46BA-8651-09C951F1E4B2}"/>
              </a:ext>
            </a:extLst>
          </p:cNvPr>
          <p:cNvSpPr txBox="1"/>
          <p:nvPr/>
        </p:nvSpPr>
        <p:spPr>
          <a:xfrm>
            <a:off x="10070122" y="2656248"/>
            <a:ext cx="490840" cy="369332"/>
          </a:xfrm>
          <a:prstGeom prst="rect">
            <a:avLst/>
          </a:prstGeom>
          <a:noFill/>
        </p:spPr>
        <p:txBody>
          <a:bodyPr wrap="none" rtlCol="0">
            <a:spAutoFit/>
          </a:bodyPr>
          <a:lstStyle/>
          <a:p>
            <a:r>
              <a:rPr lang="en-US" dirty="0"/>
              <a:t>“3”</a:t>
            </a:r>
          </a:p>
        </p:txBody>
      </p:sp>
      <p:sp>
        <p:nvSpPr>
          <p:cNvPr id="40" name="TextBox 39">
            <a:extLst>
              <a:ext uri="{FF2B5EF4-FFF2-40B4-BE49-F238E27FC236}">
                <a16:creationId xmlns:a16="http://schemas.microsoft.com/office/drawing/2014/main" id="{AB1DA25A-5B4A-414C-B1EF-90472550F5E3}"/>
              </a:ext>
            </a:extLst>
          </p:cNvPr>
          <p:cNvSpPr txBox="1"/>
          <p:nvPr/>
        </p:nvSpPr>
        <p:spPr>
          <a:xfrm>
            <a:off x="8847480" y="3783180"/>
            <a:ext cx="1222642" cy="369332"/>
          </a:xfrm>
          <a:prstGeom prst="rect">
            <a:avLst/>
          </a:prstGeom>
          <a:noFill/>
        </p:spPr>
        <p:txBody>
          <a:bodyPr wrap="none" rtlCol="0">
            <a:spAutoFit/>
          </a:bodyPr>
          <a:lstStyle/>
          <a:p>
            <a:r>
              <a:rPr lang="en-US" dirty="0"/>
              <a:t>“Goodbye”</a:t>
            </a:r>
          </a:p>
        </p:txBody>
      </p:sp>
    </p:spTree>
    <p:extLst>
      <p:ext uri="{BB962C8B-B14F-4D97-AF65-F5344CB8AC3E}">
        <p14:creationId xmlns:p14="http://schemas.microsoft.com/office/powerpoint/2010/main" val="384733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20C9B-858F-4A50-9524-F3103AF2907E}"/>
              </a:ext>
            </a:extLst>
          </p:cNvPr>
          <p:cNvSpPr txBox="1"/>
          <p:nvPr/>
        </p:nvSpPr>
        <p:spPr>
          <a:xfrm>
            <a:off x="1016801" y="1825526"/>
            <a:ext cx="2957797" cy="2308324"/>
          </a:xfrm>
          <a:prstGeom prst="rect">
            <a:avLst/>
          </a:prstGeom>
          <a:solidFill>
            <a:schemeClr val="bg1">
              <a:lumMod val="85000"/>
            </a:schemeClr>
          </a:solidFill>
        </p:spPr>
        <p:txBody>
          <a:bodyPr wrap="non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&lt;else code block&gt; </a:t>
            </a:r>
          </a:p>
          <a:p>
            <a:endParaRPr lang="en-US" dirty="0"/>
          </a:p>
          <a:p>
            <a:r>
              <a:rPr lang="en-US" dirty="0"/>
              <a:t>&lt;after code block&gt;</a:t>
            </a:r>
          </a:p>
        </p:txBody>
      </p:sp>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If-Then statements</a:t>
            </a:r>
          </a:p>
        </p:txBody>
      </p:sp>
      <p:pic>
        <p:nvPicPr>
          <p:cNvPr id="7" name="Picture 6">
            <a:extLst>
              <a:ext uri="{FF2B5EF4-FFF2-40B4-BE49-F238E27FC236}">
                <a16:creationId xmlns:a16="http://schemas.microsoft.com/office/drawing/2014/main" id="{35E7F07F-C73C-46B9-A8BC-3ACF866BA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834" y="441557"/>
            <a:ext cx="3149628" cy="4720871"/>
          </a:xfrm>
          <a:prstGeom prst="rect">
            <a:avLst/>
          </a:prstGeom>
        </p:spPr>
      </p:pic>
      <p:cxnSp>
        <p:nvCxnSpPr>
          <p:cNvPr id="5" name="Straight Arrow Connector 4">
            <a:extLst>
              <a:ext uri="{FF2B5EF4-FFF2-40B4-BE49-F238E27FC236}">
                <a16:creationId xmlns:a16="http://schemas.microsoft.com/office/drawing/2014/main" id="{724AEFC1-1D91-42F1-8A7F-6336175E07FE}"/>
              </a:ext>
            </a:extLst>
          </p:cNvPr>
          <p:cNvCxnSpPr>
            <a:cxnSpLocks/>
          </p:cNvCxnSpPr>
          <p:nvPr/>
        </p:nvCxnSpPr>
        <p:spPr>
          <a:xfrm>
            <a:off x="8310651" y="1016000"/>
            <a:ext cx="0" cy="289169"/>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45411FE2-6B8D-449D-A807-41368DA828F1}"/>
              </a:ext>
            </a:extLst>
          </p:cNvPr>
          <p:cNvSpPr txBox="1"/>
          <p:nvPr/>
        </p:nvSpPr>
        <p:spPr>
          <a:xfrm>
            <a:off x="8932984" y="1305169"/>
            <a:ext cx="862737" cy="369332"/>
          </a:xfrm>
          <a:prstGeom prst="rect">
            <a:avLst/>
          </a:prstGeom>
          <a:noFill/>
        </p:spPr>
        <p:txBody>
          <a:bodyPr wrap="none" rtlCol="0">
            <a:spAutoFit/>
          </a:bodyPr>
          <a:lstStyle/>
          <a:p>
            <a:r>
              <a:rPr lang="en-US" dirty="0"/>
              <a:t>x </a:t>
            </a:r>
            <a:r>
              <a:rPr lang="en-US" dirty="0">
                <a:sym typeface="Symbol" panose="05050102010706020507" pitchFamily="18" charset="2"/>
              </a:rPr>
              <a:t></a:t>
            </a:r>
            <a:r>
              <a:rPr lang="en-US" dirty="0"/>
              <a:t> -3</a:t>
            </a:r>
          </a:p>
        </p:txBody>
      </p:sp>
      <p:cxnSp>
        <p:nvCxnSpPr>
          <p:cNvPr id="16" name="Straight Arrow Connector 15">
            <a:extLst>
              <a:ext uri="{FF2B5EF4-FFF2-40B4-BE49-F238E27FC236}">
                <a16:creationId xmlns:a16="http://schemas.microsoft.com/office/drawing/2014/main" id="{AFC8864A-0E5D-4E63-969E-D6C5B6D397D8}"/>
              </a:ext>
            </a:extLst>
          </p:cNvPr>
          <p:cNvCxnSpPr>
            <a:cxnSpLocks/>
          </p:cNvCxnSpPr>
          <p:nvPr/>
        </p:nvCxnSpPr>
        <p:spPr>
          <a:xfrm>
            <a:off x="8310651" y="1725018"/>
            <a:ext cx="0" cy="291711"/>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grpSp>
        <p:nvGrpSpPr>
          <p:cNvPr id="20" name="Group 19">
            <a:extLst>
              <a:ext uri="{FF2B5EF4-FFF2-40B4-BE49-F238E27FC236}">
                <a16:creationId xmlns:a16="http://schemas.microsoft.com/office/drawing/2014/main" id="{A11B0130-ACD2-4443-BE9C-EA187CB139B3}"/>
              </a:ext>
            </a:extLst>
          </p:cNvPr>
          <p:cNvGrpSpPr/>
          <p:nvPr/>
        </p:nvGrpSpPr>
        <p:grpSpPr>
          <a:xfrm>
            <a:off x="7340594" y="1994290"/>
            <a:ext cx="550151" cy="307777"/>
            <a:chOff x="8790157" y="1994290"/>
            <a:chExt cx="550151" cy="307777"/>
          </a:xfrm>
        </p:grpSpPr>
        <p:sp>
          <p:nvSpPr>
            <p:cNvPr id="19" name="Rectangle 18">
              <a:extLst>
                <a:ext uri="{FF2B5EF4-FFF2-40B4-BE49-F238E27FC236}">
                  <a16:creationId xmlns:a16="http://schemas.microsoft.com/office/drawing/2014/main" id="{3C5C62BB-A1AA-4BB7-A3DC-B4942E89DDE4}"/>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F78B769-E48D-4746-9701-6EAA78CEC4E2}"/>
                </a:ext>
              </a:extLst>
            </p:cNvPr>
            <p:cNvSpPr txBox="1"/>
            <p:nvPr/>
          </p:nvSpPr>
          <p:spPr>
            <a:xfrm>
              <a:off x="8790157" y="1994290"/>
              <a:ext cx="550151" cy="307777"/>
            </a:xfrm>
            <a:prstGeom prst="rect">
              <a:avLst/>
            </a:prstGeom>
            <a:noFill/>
          </p:spPr>
          <p:txBody>
            <a:bodyPr wrap="none" rtlCol="0">
              <a:spAutoFit/>
            </a:bodyPr>
            <a:lstStyle/>
            <a:p>
              <a:r>
                <a:rPr lang="en-US" sz="1400" dirty="0"/>
                <a:t>False</a:t>
              </a:r>
            </a:p>
          </p:txBody>
        </p:sp>
      </p:grpSp>
      <p:cxnSp>
        <p:nvCxnSpPr>
          <p:cNvPr id="22" name="Straight Arrow Connector 21">
            <a:extLst>
              <a:ext uri="{FF2B5EF4-FFF2-40B4-BE49-F238E27FC236}">
                <a16:creationId xmlns:a16="http://schemas.microsoft.com/office/drawing/2014/main" id="{797962B2-E87A-41EC-A2CE-4A7BF521F147}"/>
              </a:ext>
            </a:extLst>
          </p:cNvPr>
          <p:cNvCxnSpPr>
            <a:cxnSpLocks/>
          </p:cNvCxnSpPr>
          <p:nvPr/>
        </p:nvCxnSpPr>
        <p:spPr>
          <a:xfrm rot="10800000" flipV="1">
            <a:off x="7174707" y="2302066"/>
            <a:ext cx="592671" cy="354182"/>
          </a:xfrm>
          <a:prstGeom prst="bentConnector3">
            <a:avLst>
              <a:gd name="adj1" fmla="val 100625"/>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1">
            <a:extLst>
              <a:ext uri="{FF2B5EF4-FFF2-40B4-BE49-F238E27FC236}">
                <a16:creationId xmlns:a16="http://schemas.microsoft.com/office/drawing/2014/main" id="{585FCEB3-6DEC-44F2-AD53-20B9F71CEBD6}"/>
              </a:ext>
            </a:extLst>
          </p:cNvPr>
          <p:cNvCxnSpPr>
            <a:cxnSpLocks/>
          </p:cNvCxnSpPr>
          <p:nvPr/>
        </p:nvCxnSpPr>
        <p:spPr>
          <a:xfrm>
            <a:off x="7169202" y="3428999"/>
            <a:ext cx="1142101" cy="295921"/>
          </a:xfrm>
          <a:prstGeom prst="bentConnector3">
            <a:avLst>
              <a:gd name="adj1" fmla="val 100039"/>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1">
            <a:extLst>
              <a:ext uri="{FF2B5EF4-FFF2-40B4-BE49-F238E27FC236}">
                <a16:creationId xmlns:a16="http://schemas.microsoft.com/office/drawing/2014/main" id="{A8E8952D-0A0B-4B11-949F-ACB1CE5AFB67}"/>
              </a:ext>
            </a:extLst>
          </p:cNvPr>
          <p:cNvCxnSpPr>
            <a:cxnSpLocks/>
          </p:cNvCxnSpPr>
          <p:nvPr/>
        </p:nvCxnSpPr>
        <p:spPr>
          <a:xfrm>
            <a:off x="7180212" y="3086771"/>
            <a:ext cx="0" cy="342228"/>
          </a:xfrm>
          <a:prstGeom prst="straightConnector1">
            <a:avLst/>
          </a:prstGeom>
          <a:ln w="38100">
            <a:solidFill>
              <a:srgbClr val="512888"/>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DA6EE7-9412-49AE-A753-04EB59A496F6}"/>
              </a:ext>
            </a:extLst>
          </p:cNvPr>
          <p:cNvCxnSpPr>
            <a:cxnSpLocks/>
          </p:cNvCxnSpPr>
          <p:nvPr/>
        </p:nvCxnSpPr>
        <p:spPr>
          <a:xfrm>
            <a:off x="8310651" y="4165288"/>
            <a:ext cx="0" cy="431956"/>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B1157ED3-3389-46BA-8651-09C951F1E4B2}"/>
              </a:ext>
            </a:extLst>
          </p:cNvPr>
          <p:cNvSpPr txBox="1"/>
          <p:nvPr/>
        </p:nvSpPr>
        <p:spPr>
          <a:xfrm>
            <a:off x="6122627" y="2656248"/>
            <a:ext cx="490840" cy="369332"/>
          </a:xfrm>
          <a:prstGeom prst="rect">
            <a:avLst/>
          </a:prstGeom>
          <a:noFill/>
        </p:spPr>
        <p:txBody>
          <a:bodyPr wrap="none" rtlCol="0">
            <a:spAutoFit/>
          </a:bodyPr>
          <a:lstStyle/>
          <a:p>
            <a:r>
              <a:rPr lang="en-US" dirty="0"/>
              <a:t>“3”</a:t>
            </a:r>
          </a:p>
        </p:txBody>
      </p:sp>
      <p:sp>
        <p:nvSpPr>
          <p:cNvPr id="40" name="TextBox 39">
            <a:extLst>
              <a:ext uri="{FF2B5EF4-FFF2-40B4-BE49-F238E27FC236}">
                <a16:creationId xmlns:a16="http://schemas.microsoft.com/office/drawing/2014/main" id="{AB1DA25A-5B4A-414C-B1EF-90472550F5E3}"/>
              </a:ext>
            </a:extLst>
          </p:cNvPr>
          <p:cNvSpPr txBox="1"/>
          <p:nvPr/>
        </p:nvSpPr>
        <p:spPr>
          <a:xfrm>
            <a:off x="8847480" y="3783180"/>
            <a:ext cx="1222642" cy="369332"/>
          </a:xfrm>
          <a:prstGeom prst="rect">
            <a:avLst/>
          </a:prstGeom>
          <a:noFill/>
        </p:spPr>
        <p:txBody>
          <a:bodyPr wrap="none" rtlCol="0">
            <a:spAutoFit/>
          </a:bodyPr>
          <a:lstStyle/>
          <a:p>
            <a:r>
              <a:rPr lang="en-US" dirty="0"/>
              <a:t>“Goodbye”</a:t>
            </a:r>
          </a:p>
        </p:txBody>
      </p:sp>
    </p:spTree>
    <p:extLst>
      <p:ext uri="{BB962C8B-B14F-4D97-AF65-F5344CB8AC3E}">
        <p14:creationId xmlns:p14="http://schemas.microsoft.com/office/powerpoint/2010/main" val="365430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749"/>
                                          </p:stCondLst>
                                        </p:cTn>
                                        <p:tgtEl>
                                          <p:spTgt spid="5"/>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0"/>
                                  </p:stCondLst>
                                  <p:childTnLst>
                                    <p:set>
                                      <p:cBhvr>
                                        <p:cTn id="9" dur="1" fill="hold">
                                          <p:stCondLst>
                                            <p:cond delay="749"/>
                                          </p:stCondLst>
                                        </p:cTn>
                                        <p:tgtEl>
                                          <p:spTgt spid="8"/>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749"/>
                                          </p:stCondLst>
                                        </p:cTn>
                                        <p:tgtEl>
                                          <p:spTgt spid="16"/>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0"/>
                                  </p:stCondLst>
                                  <p:childTnLst>
                                    <p:set>
                                      <p:cBhvr>
                                        <p:cTn id="15" dur="1" fill="hold">
                                          <p:stCondLst>
                                            <p:cond delay="749"/>
                                          </p:stCondLst>
                                        </p:cTn>
                                        <p:tgtEl>
                                          <p:spTgt spid="20"/>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0"/>
                                  </p:stCondLst>
                                  <p:childTnLst>
                                    <p:set>
                                      <p:cBhvr>
                                        <p:cTn id="18" dur="1" fill="hold">
                                          <p:stCondLst>
                                            <p:cond delay="749"/>
                                          </p:stCondLst>
                                        </p:cTn>
                                        <p:tgtEl>
                                          <p:spTgt spid="22"/>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grpId="0" nodeType="afterEffect">
                                  <p:stCondLst>
                                    <p:cond delay="0"/>
                                  </p:stCondLst>
                                  <p:childTnLst>
                                    <p:set>
                                      <p:cBhvr>
                                        <p:cTn id="21" dur="1" fill="hold">
                                          <p:stCondLst>
                                            <p:cond delay="749"/>
                                          </p:stCondLst>
                                        </p:cTn>
                                        <p:tgtEl>
                                          <p:spTgt spid="3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0"/>
                                  </p:stCondLst>
                                  <p:childTnLst>
                                    <p:set>
                                      <p:cBhvr>
                                        <p:cTn id="24" dur="1" fill="hold">
                                          <p:stCondLst>
                                            <p:cond delay="749"/>
                                          </p:stCondLst>
                                        </p:cTn>
                                        <p:tgtEl>
                                          <p:spTgt spid="32"/>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0"/>
                                  </p:stCondLst>
                                  <p:childTnLst>
                                    <p:set>
                                      <p:cBhvr>
                                        <p:cTn id="27" dur="1" fill="hold">
                                          <p:stCondLst>
                                            <p:cond delay="749"/>
                                          </p:stCondLst>
                                        </p:cTn>
                                        <p:tgtEl>
                                          <p:spTgt spid="26"/>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grpId="0" nodeType="afterEffect">
                                  <p:stCondLst>
                                    <p:cond delay="0"/>
                                  </p:stCondLst>
                                  <p:childTnLst>
                                    <p:set>
                                      <p:cBhvr>
                                        <p:cTn id="30" dur="1" fill="hold">
                                          <p:stCondLst>
                                            <p:cond delay="749"/>
                                          </p:stCondLst>
                                        </p:cTn>
                                        <p:tgtEl>
                                          <p:spTgt spid="40"/>
                                        </p:tgtEl>
                                        <p:attrNameLst>
                                          <p:attrName>style.visibility</p:attrName>
                                        </p:attrNameLst>
                                      </p:cBhvr>
                                      <p:to>
                                        <p:strVal val="visible"/>
                                      </p:to>
                                    </p:set>
                                  </p:childTnLst>
                                </p:cTn>
                              </p:par>
                            </p:childTnLst>
                          </p:cTn>
                        </p:par>
                        <p:par>
                          <p:cTn id="31" fill="hold">
                            <p:stCondLst>
                              <p:cond delay="6750"/>
                            </p:stCondLst>
                            <p:childTnLst>
                              <p:par>
                                <p:cTn id="32" presetID="1" presetClass="entr" presetSubtype="0" fill="hold" nodeType="afterEffect">
                                  <p:stCondLst>
                                    <p:cond delay="0"/>
                                  </p:stCondLst>
                                  <p:childTnLst>
                                    <p:set>
                                      <p:cBhvr>
                                        <p:cTn id="33" dur="1" fill="hold">
                                          <p:stCondLst>
                                            <p:cond delay="74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267-E5B1-44AD-8351-6A2EEEB9232B}"/>
              </a:ext>
            </a:extLst>
          </p:cNvPr>
          <p:cNvSpPr>
            <a:spLocks noGrp="1"/>
          </p:cNvSpPr>
          <p:nvPr>
            <p:ph type="title"/>
          </p:nvPr>
        </p:nvSpPr>
        <p:spPr/>
        <p:txBody>
          <a:bodyPr/>
          <a:lstStyle/>
          <a:p>
            <a:r>
              <a:rPr lang="en-US" dirty="0"/>
              <a:t>Nested If-Then statements</a:t>
            </a:r>
          </a:p>
        </p:txBody>
      </p:sp>
      <p:sp>
        <p:nvSpPr>
          <p:cNvPr id="3" name="TextBox 2">
            <a:extLst>
              <a:ext uri="{FF2B5EF4-FFF2-40B4-BE49-F238E27FC236}">
                <a16:creationId xmlns:a16="http://schemas.microsoft.com/office/drawing/2014/main" id="{BFE20828-2D1D-4F3F-A5F5-6B8C1E110892}"/>
              </a:ext>
            </a:extLst>
          </p:cNvPr>
          <p:cNvSpPr txBox="1"/>
          <p:nvPr/>
        </p:nvSpPr>
        <p:spPr>
          <a:xfrm>
            <a:off x="1083733" y="1904213"/>
            <a:ext cx="3384572" cy="3139321"/>
          </a:xfrm>
          <a:prstGeom prst="rect">
            <a:avLst/>
          </a:prstGeom>
          <a:noFill/>
        </p:spPr>
        <p:txBody>
          <a:bodyPr wrap="squar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if &lt;Boolean expression&gt; then </a:t>
            </a:r>
          </a:p>
          <a:p>
            <a:r>
              <a:rPr lang="en-US" dirty="0"/>
              <a:t>        &lt;then code block&gt; </a:t>
            </a:r>
          </a:p>
          <a:p>
            <a:r>
              <a:rPr lang="en-US" dirty="0"/>
              <a:t>    else </a:t>
            </a:r>
          </a:p>
          <a:p>
            <a:r>
              <a:rPr lang="en-US" dirty="0"/>
              <a:t>        &lt;else code block&gt; </a:t>
            </a:r>
          </a:p>
          <a:p>
            <a:endParaRPr lang="en-US" dirty="0"/>
          </a:p>
          <a:p>
            <a:r>
              <a:rPr lang="en-US" dirty="0"/>
              <a:t>&lt;after code block&gt;</a:t>
            </a:r>
          </a:p>
        </p:txBody>
      </p:sp>
      <p:sp>
        <p:nvSpPr>
          <p:cNvPr id="6" name="Rectangle 5">
            <a:extLst>
              <a:ext uri="{FF2B5EF4-FFF2-40B4-BE49-F238E27FC236}">
                <a16:creationId xmlns:a16="http://schemas.microsoft.com/office/drawing/2014/main" id="{66C7F4B5-5055-4742-9586-E90A84715B9F}"/>
              </a:ext>
            </a:extLst>
          </p:cNvPr>
          <p:cNvSpPr/>
          <p:nvPr/>
        </p:nvSpPr>
        <p:spPr>
          <a:xfrm>
            <a:off x="1291472" y="3325333"/>
            <a:ext cx="2988297" cy="113121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A557A963-45F7-4DE5-80E3-F9DE7CEF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116" y="1904213"/>
            <a:ext cx="7124184" cy="2814883"/>
          </a:xfrm>
          <a:prstGeom prst="rect">
            <a:avLst/>
          </a:prstGeom>
        </p:spPr>
      </p:pic>
      <p:cxnSp>
        <p:nvCxnSpPr>
          <p:cNvPr id="14" name="Straight Arrow Connector 13">
            <a:extLst>
              <a:ext uri="{FF2B5EF4-FFF2-40B4-BE49-F238E27FC236}">
                <a16:creationId xmlns:a16="http://schemas.microsoft.com/office/drawing/2014/main" id="{887EB07C-59A9-4F8F-8BA9-F18CD27B7481}"/>
              </a:ext>
            </a:extLst>
          </p:cNvPr>
          <p:cNvCxnSpPr>
            <a:cxnSpLocks/>
          </p:cNvCxnSpPr>
          <p:nvPr/>
        </p:nvCxnSpPr>
        <p:spPr>
          <a:xfrm>
            <a:off x="9127080" y="1832429"/>
            <a:ext cx="0" cy="289169"/>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grpSp>
        <p:nvGrpSpPr>
          <p:cNvPr id="16" name="Group 15">
            <a:extLst>
              <a:ext uri="{FF2B5EF4-FFF2-40B4-BE49-F238E27FC236}">
                <a16:creationId xmlns:a16="http://schemas.microsoft.com/office/drawing/2014/main" id="{AF3D1AFA-5515-410C-AF74-708DEF12EEF6}"/>
              </a:ext>
            </a:extLst>
          </p:cNvPr>
          <p:cNvGrpSpPr/>
          <p:nvPr/>
        </p:nvGrpSpPr>
        <p:grpSpPr>
          <a:xfrm>
            <a:off x="9687539" y="2102345"/>
            <a:ext cx="508537" cy="307777"/>
            <a:chOff x="8790157" y="1994290"/>
            <a:chExt cx="508537" cy="307777"/>
          </a:xfrm>
        </p:grpSpPr>
        <p:sp>
          <p:nvSpPr>
            <p:cNvPr id="17" name="Rectangle 16">
              <a:extLst>
                <a:ext uri="{FF2B5EF4-FFF2-40B4-BE49-F238E27FC236}">
                  <a16:creationId xmlns:a16="http://schemas.microsoft.com/office/drawing/2014/main" id="{A3B44A29-824A-4142-978D-EDD133596C7F}"/>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7347D77-0CA2-4773-85F0-273CD5A46A40}"/>
                </a:ext>
              </a:extLst>
            </p:cNvPr>
            <p:cNvSpPr txBox="1"/>
            <p:nvPr/>
          </p:nvSpPr>
          <p:spPr>
            <a:xfrm>
              <a:off x="8790157" y="1994290"/>
              <a:ext cx="508537" cy="307777"/>
            </a:xfrm>
            <a:prstGeom prst="rect">
              <a:avLst/>
            </a:prstGeom>
            <a:noFill/>
          </p:spPr>
          <p:txBody>
            <a:bodyPr wrap="none" rtlCol="0">
              <a:spAutoFit/>
            </a:bodyPr>
            <a:lstStyle/>
            <a:p>
              <a:r>
                <a:rPr lang="en-US" sz="1400" dirty="0"/>
                <a:t>True</a:t>
              </a:r>
            </a:p>
          </p:txBody>
        </p:sp>
      </p:grpSp>
      <p:cxnSp>
        <p:nvCxnSpPr>
          <p:cNvPr id="19" name="Straight Arrow Connector 21">
            <a:extLst>
              <a:ext uri="{FF2B5EF4-FFF2-40B4-BE49-F238E27FC236}">
                <a16:creationId xmlns:a16="http://schemas.microsoft.com/office/drawing/2014/main" id="{C3207BA7-EFDD-4062-BD01-0172DE26D689}"/>
              </a:ext>
            </a:extLst>
          </p:cNvPr>
          <p:cNvCxnSpPr>
            <a:cxnSpLocks/>
          </p:cNvCxnSpPr>
          <p:nvPr/>
        </p:nvCxnSpPr>
        <p:spPr>
          <a:xfrm>
            <a:off x="9671899" y="2362996"/>
            <a:ext cx="958001" cy="245258"/>
          </a:xfrm>
          <a:prstGeom prst="bentConnector3">
            <a:avLst>
              <a:gd name="adj1" fmla="val 99464"/>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1">
            <a:extLst>
              <a:ext uri="{FF2B5EF4-FFF2-40B4-BE49-F238E27FC236}">
                <a16:creationId xmlns:a16="http://schemas.microsoft.com/office/drawing/2014/main" id="{EF5D77C5-52A6-4905-BF3C-34C8522D7E24}"/>
              </a:ext>
            </a:extLst>
          </p:cNvPr>
          <p:cNvCxnSpPr>
            <a:cxnSpLocks/>
          </p:cNvCxnSpPr>
          <p:nvPr/>
        </p:nvCxnSpPr>
        <p:spPr>
          <a:xfrm rot="10800000" flipV="1">
            <a:off x="9199880" y="3067036"/>
            <a:ext cx="1430020" cy="1350023"/>
          </a:xfrm>
          <a:prstGeom prst="bentConnector3">
            <a:avLst>
              <a:gd name="adj1" fmla="val 444"/>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5B4156-951F-42F5-8FC9-4AA9FF0D4D7B}"/>
              </a:ext>
            </a:extLst>
          </p:cNvPr>
          <p:cNvCxnSpPr>
            <a:cxnSpLocks/>
          </p:cNvCxnSpPr>
          <p:nvPr/>
        </p:nvCxnSpPr>
        <p:spPr>
          <a:xfrm>
            <a:off x="9118324" y="4500880"/>
            <a:ext cx="0" cy="160927"/>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81E48B3-C01F-4D4D-8274-51694FE7F5A1}"/>
              </a:ext>
            </a:extLst>
          </p:cNvPr>
          <p:cNvSpPr txBox="1"/>
          <p:nvPr/>
        </p:nvSpPr>
        <p:spPr>
          <a:xfrm>
            <a:off x="10755898" y="3213556"/>
            <a:ext cx="1195803" cy="646331"/>
          </a:xfrm>
          <a:prstGeom prst="rect">
            <a:avLst/>
          </a:prstGeom>
          <a:noFill/>
        </p:spPr>
        <p:txBody>
          <a:bodyPr wrap="square" rtlCol="0">
            <a:spAutoFit/>
          </a:bodyPr>
          <a:lstStyle/>
          <a:p>
            <a:r>
              <a:rPr lang="en-US" sz="1200" dirty="0"/>
              <a:t>“The value of a is less than zero”</a:t>
            </a:r>
          </a:p>
        </p:txBody>
      </p:sp>
    </p:spTree>
    <p:extLst>
      <p:ext uri="{BB962C8B-B14F-4D97-AF65-F5344CB8AC3E}">
        <p14:creationId xmlns:p14="http://schemas.microsoft.com/office/powerpoint/2010/main" val="38006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74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75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1250"/>
                            </p:stCondLst>
                            <p:childTnLst>
                              <p:par>
                                <p:cTn id="26" presetID="1" presetClass="entr" presetSubtype="0" fill="hold" nodeType="afterEffect">
                                  <p:stCondLst>
                                    <p:cond delay="75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75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267-E5B1-44AD-8351-6A2EEEB9232B}"/>
              </a:ext>
            </a:extLst>
          </p:cNvPr>
          <p:cNvSpPr>
            <a:spLocks noGrp="1"/>
          </p:cNvSpPr>
          <p:nvPr>
            <p:ph type="title"/>
          </p:nvPr>
        </p:nvSpPr>
        <p:spPr/>
        <p:txBody>
          <a:bodyPr/>
          <a:lstStyle/>
          <a:p>
            <a:r>
              <a:rPr lang="en-US" dirty="0"/>
              <a:t>Nested If-Then statements</a:t>
            </a:r>
          </a:p>
        </p:txBody>
      </p:sp>
      <p:sp>
        <p:nvSpPr>
          <p:cNvPr id="3" name="TextBox 2">
            <a:extLst>
              <a:ext uri="{FF2B5EF4-FFF2-40B4-BE49-F238E27FC236}">
                <a16:creationId xmlns:a16="http://schemas.microsoft.com/office/drawing/2014/main" id="{BFE20828-2D1D-4F3F-A5F5-6B8C1E110892}"/>
              </a:ext>
            </a:extLst>
          </p:cNvPr>
          <p:cNvSpPr txBox="1"/>
          <p:nvPr/>
        </p:nvSpPr>
        <p:spPr>
          <a:xfrm>
            <a:off x="1083733" y="1904213"/>
            <a:ext cx="3384572" cy="3139321"/>
          </a:xfrm>
          <a:prstGeom prst="rect">
            <a:avLst/>
          </a:prstGeom>
          <a:noFill/>
        </p:spPr>
        <p:txBody>
          <a:bodyPr wrap="squar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if &lt;Boolean expression&gt; then </a:t>
            </a:r>
          </a:p>
          <a:p>
            <a:r>
              <a:rPr lang="en-US" dirty="0"/>
              <a:t>        &lt;then code block&gt; </a:t>
            </a:r>
          </a:p>
          <a:p>
            <a:r>
              <a:rPr lang="en-US" dirty="0"/>
              <a:t>    else </a:t>
            </a:r>
          </a:p>
          <a:p>
            <a:r>
              <a:rPr lang="en-US" dirty="0"/>
              <a:t>        &lt;else code block&gt; </a:t>
            </a:r>
          </a:p>
          <a:p>
            <a:endParaRPr lang="en-US" dirty="0"/>
          </a:p>
          <a:p>
            <a:r>
              <a:rPr lang="en-US" dirty="0"/>
              <a:t>&lt;after code block&gt;</a:t>
            </a:r>
          </a:p>
        </p:txBody>
      </p:sp>
      <p:sp>
        <p:nvSpPr>
          <p:cNvPr id="6" name="Rectangle 5">
            <a:extLst>
              <a:ext uri="{FF2B5EF4-FFF2-40B4-BE49-F238E27FC236}">
                <a16:creationId xmlns:a16="http://schemas.microsoft.com/office/drawing/2014/main" id="{66C7F4B5-5055-4742-9586-E90A84715B9F}"/>
              </a:ext>
            </a:extLst>
          </p:cNvPr>
          <p:cNvSpPr/>
          <p:nvPr/>
        </p:nvSpPr>
        <p:spPr>
          <a:xfrm>
            <a:off x="1291472" y="3325333"/>
            <a:ext cx="2988297" cy="113121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A557A963-45F7-4DE5-80E3-F9DE7CEF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116" y="1904213"/>
            <a:ext cx="7124184" cy="2814883"/>
          </a:xfrm>
          <a:prstGeom prst="rect">
            <a:avLst/>
          </a:prstGeom>
        </p:spPr>
      </p:pic>
      <p:cxnSp>
        <p:nvCxnSpPr>
          <p:cNvPr id="14" name="Straight Arrow Connector 13">
            <a:extLst>
              <a:ext uri="{FF2B5EF4-FFF2-40B4-BE49-F238E27FC236}">
                <a16:creationId xmlns:a16="http://schemas.microsoft.com/office/drawing/2014/main" id="{887EB07C-59A9-4F8F-8BA9-F18CD27B7481}"/>
              </a:ext>
            </a:extLst>
          </p:cNvPr>
          <p:cNvCxnSpPr>
            <a:cxnSpLocks/>
          </p:cNvCxnSpPr>
          <p:nvPr/>
        </p:nvCxnSpPr>
        <p:spPr>
          <a:xfrm>
            <a:off x="9127080" y="1832429"/>
            <a:ext cx="0" cy="289169"/>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grpSp>
        <p:nvGrpSpPr>
          <p:cNvPr id="16" name="Group 15">
            <a:extLst>
              <a:ext uri="{FF2B5EF4-FFF2-40B4-BE49-F238E27FC236}">
                <a16:creationId xmlns:a16="http://schemas.microsoft.com/office/drawing/2014/main" id="{AF3D1AFA-5515-410C-AF74-708DEF12EEF6}"/>
              </a:ext>
            </a:extLst>
          </p:cNvPr>
          <p:cNvGrpSpPr/>
          <p:nvPr/>
        </p:nvGrpSpPr>
        <p:grpSpPr>
          <a:xfrm>
            <a:off x="8102348" y="2096469"/>
            <a:ext cx="550151" cy="307777"/>
            <a:chOff x="8790157" y="1994290"/>
            <a:chExt cx="550151" cy="307777"/>
          </a:xfrm>
        </p:grpSpPr>
        <p:sp>
          <p:nvSpPr>
            <p:cNvPr id="17" name="Rectangle 16">
              <a:extLst>
                <a:ext uri="{FF2B5EF4-FFF2-40B4-BE49-F238E27FC236}">
                  <a16:creationId xmlns:a16="http://schemas.microsoft.com/office/drawing/2014/main" id="{A3B44A29-824A-4142-978D-EDD133596C7F}"/>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7347D77-0CA2-4773-85F0-273CD5A46A40}"/>
                </a:ext>
              </a:extLst>
            </p:cNvPr>
            <p:cNvSpPr txBox="1"/>
            <p:nvPr/>
          </p:nvSpPr>
          <p:spPr>
            <a:xfrm>
              <a:off x="8790157" y="1994290"/>
              <a:ext cx="550151" cy="307777"/>
            </a:xfrm>
            <a:prstGeom prst="rect">
              <a:avLst/>
            </a:prstGeom>
            <a:noFill/>
          </p:spPr>
          <p:txBody>
            <a:bodyPr wrap="none" rtlCol="0">
              <a:spAutoFit/>
            </a:bodyPr>
            <a:lstStyle/>
            <a:p>
              <a:r>
                <a:rPr lang="en-US" sz="1400" dirty="0"/>
                <a:t>False</a:t>
              </a:r>
            </a:p>
          </p:txBody>
        </p:sp>
      </p:grpSp>
      <p:cxnSp>
        <p:nvCxnSpPr>
          <p:cNvPr id="19" name="Straight Arrow Connector 21">
            <a:extLst>
              <a:ext uri="{FF2B5EF4-FFF2-40B4-BE49-F238E27FC236}">
                <a16:creationId xmlns:a16="http://schemas.microsoft.com/office/drawing/2014/main" id="{C3207BA7-EFDD-4062-BD01-0172DE26D689}"/>
              </a:ext>
            </a:extLst>
          </p:cNvPr>
          <p:cNvCxnSpPr>
            <a:cxnSpLocks/>
          </p:cNvCxnSpPr>
          <p:nvPr/>
        </p:nvCxnSpPr>
        <p:spPr>
          <a:xfrm rot="10800000" flipV="1">
            <a:off x="7541537" y="2357120"/>
            <a:ext cx="1041148" cy="552060"/>
          </a:xfrm>
          <a:prstGeom prst="bentConnector3">
            <a:avLst>
              <a:gd name="adj1" fmla="val 100145"/>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1">
            <a:extLst>
              <a:ext uri="{FF2B5EF4-FFF2-40B4-BE49-F238E27FC236}">
                <a16:creationId xmlns:a16="http://schemas.microsoft.com/office/drawing/2014/main" id="{EF5D77C5-52A6-4905-BF3C-34C8522D7E24}"/>
              </a:ext>
            </a:extLst>
          </p:cNvPr>
          <p:cNvCxnSpPr>
            <a:cxnSpLocks/>
          </p:cNvCxnSpPr>
          <p:nvPr/>
        </p:nvCxnSpPr>
        <p:spPr>
          <a:xfrm>
            <a:off x="6038662" y="3859887"/>
            <a:ext cx="1418376" cy="156834"/>
          </a:xfrm>
          <a:prstGeom prst="bentConnector3">
            <a:avLst>
              <a:gd name="adj1" fmla="val 213"/>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5B4156-951F-42F5-8FC9-4AA9FF0D4D7B}"/>
              </a:ext>
            </a:extLst>
          </p:cNvPr>
          <p:cNvCxnSpPr>
            <a:cxnSpLocks/>
          </p:cNvCxnSpPr>
          <p:nvPr/>
        </p:nvCxnSpPr>
        <p:spPr>
          <a:xfrm>
            <a:off x="9118324" y="4500880"/>
            <a:ext cx="0" cy="160927"/>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81E48B3-C01F-4D4D-8274-51694FE7F5A1}"/>
              </a:ext>
            </a:extLst>
          </p:cNvPr>
          <p:cNvSpPr txBox="1"/>
          <p:nvPr/>
        </p:nvSpPr>
        <p:spPr>
          <a:xfrm>
            <a:off x="4900197" y="3859887"/>
            <a:ext cx="1195803" cy="646331"/>
          </a:xfrm>
          <a:prstGeom prst="rect">
            <a:avLst/>
          </a:prstGeom>
          <a:noFill/>
        </p:spPr>
        <p:txBody>
          <a:bodyPr wrap="square" rtlCol="0">
            <a:spAutoFit/>
          </a:bodyPr>
          <a:lstStyle/>
          <a:p>
            <a:r>
              <a:rPr lang="en-US" sz="1200" dirty="0"/>
              <a:t>“The value of a is greater than zero”</a:t>
            </a:r>
          </a:p>
        </p:txBody>
      </p:sp>
      <p:grpSp>
        <p:nvGrpSpPr>
          <p:cNvPr id="21" name="Group 20">
            <a:extLst>
              <a:ext uri="{FF2B5EF4-FFF2-40B4-BE49-F238E27FC236}">
                <a16:creationId xmlns:a16="http://schemas.microsoft.com/office/drawing/2014/main" id="{1853BF33-2F39-4F0C-B2CD-5777B47586F4}"/>
              </a:ext>
            </a:extLst>
          </p:cNvPr>
          <p:cNvGrpSpPr/>
          <p:nvPr/>
        </p:nvGrpSpPr>
        <p:grpSpPr>
          <a:xfrm>
            <a:off x="6496089" y="2882266"/>
            <a:ext cx="550151" cy="307777"/>
            <a:chOff x="8790157" y="1994290"/>
            <a:chExt cx="550151" cy="307777"/>
          </a:xfrm>
        </p:grpSpPr>
        <p:sp>
          <p:nvSpPr>
            <p:cNvPr id="24" name="Rectangle 23">
              <a:extLst>
                <a:ext uri="{FF2B5EF4-FFF2-40B4-BE49-F238E27FC236}">
                  <a16:creationId xmlns:a16="http://schemas.microsoft.com/office/drawing/2014/main" id="{1BC8BE85-925D-40E1-A9FC-1A5091BD4D2D}"/>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77D3369-C6B9-478B-884C-4D1B1702ED08}"/>
                </a:ext>
              </a:extLst>
            </p:cNvPr>
            <p:cNvSpPr txBox="1"/>
            <p:nvPr/>
          </p:nvSpPr>
          <p:spPr>
            <a:xfrm>
              <a:off x="8790157" y="1994290"/>
              <a:ext cx="550151" cy="307777"/>
            </a:xfrm>
            <a:prstGeom prst="rect">
              <a:avLst/>
            </a:prstGeom>
            <a:noFill/>
          </p:spPr>
          <p:txBody>
            <a:bodyPr wrap="none" rtlCol="0">
              <a:spAutoFit/>
            </a:bodyPr>
            <a:lstStyle/>
            <a:p>
              <a:r>
                <a:rPr lang="en-US" sz="1400" dirty="0"/>
                <a:t>False</a:t>
              </a:r>
            </a:p>
          </p:txBody>
        </p:sp>
      </p:grpSp>
      <p:cxnSp>
        <p:nvCxnSpPr>
          <p:cNvPr id="26" name="Straight Arrow Connector 21">
            <a:extLst>
              <a:ext uri="{FF2B5EF4-FFF2-40B4-BE49-F238E27FC236}">
                <a16:creationId xmlns:a16="http://schemas.microsoft.com/office/drawing/2014/main" id="{D26AA1EA-0284-4CC9-9B42-5513E85CAAF2}"/>
              </a:ext>
            </a:extLst>
          </p:cNvPr>
          <p:cNvCxnSpPr>
            <a:cxnSpLocks/>
          </p:cNvCxnSpPr>
          <p:nvPr/>
        </p:nvCxnSpPr>
        <p:spPr>
          <a:xfrm rot="10800000" flipV="1">
            <a:off x="6038662" y="3153624"/>
            <a:ext cx="944579" cy="223318"/>
          </a:xfrm>
          <a:prstGeom prst="bentConnector3">
            <a:avLst>
              <a:gd name="adj1" fmla="val 99840"/>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1">
            <a:extLst>
              <a:ext uri="{FF2B5EF4-FFF2-40B4-BE49-F238E27FC236}">
                <a16:creationId xmlns:a16="http://schemas.microsoft.com/office/drawing/2014/main" id="{795B7858-113A-4403-96A2-41A3480575D0}"/>
              </a:ext>
            </a:extLst>
          </p:cNvPr>
          <p:cNvCxnSpPr>
            <a:cxnSpLocks/>
          </p:cNvCxnSpPr>
          <p:nvPr/>
        </p:nvCxnSpPr>
        <p:spPr>
          <a:xfrm>
            <a:off x="7541537" y="4088505"/>
            <a:ext cx="1508911" cy="326568"/>
          </a:xfrm>
          <a:prstGeom prst="bentConnector3">
            <a:avLst>
              <a:gd name="adj1" fmla="val 0"/>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50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750"/>
                                  </p:stCondLst>
                                  <p:childTnLst>
                                    <p:set>
                                      <p:cBhvr>
                                        <p:cTn id="18" dur="1" fill="hold">
                                          <p:stCondLst>
                                            <p:cond delay="0"/>
                                          </p:stCondLst>
                                        </p:cTn>
                                        <p:tgtEl>
                                          <p:spTgt spid="23"/>
                                        </p:tgtEl>
                                        <p:attrNameLst>
                                          <p:attrName>style.visibility</p:attrName>
                                        </p:attrNameLst>
                                      </p:cBhvr>
                                      <p:to>
                                        <p:strVal val="visible"/>
                                      </p:to>
                                    </p:set>
                                  </p:childTnLst>
                                </p:cTn>
                              </p:par>
                            </p:childTnLst>
                          </p:cTn>
                        </p:par>
                        <p:par>
                          <p:cTn id="19" fill="hold">
                            <p:stCondLst>
                              <p:cond delay="2750"/>
                            </p:stCondLst>
                            <p:childTnLst>
                              <p:par>
                                <p:cTn id="20" presetID="1" presetClass="entr" presetSubtype="0" fill="hold" nodeType="afterEffect">
                                  <p:stCondLst>
                                    <p:cond delay="75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75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4250"/>
                            </p:stCondLst>
                            <p:childTnLst>
                              <p:par>
                                <p:cTn id="26" presetID="1" presetClass="entr" presetSubtype="0" fill="hold" nodeType="afterEffect">
                                  <p:stCondLst>
                                    <p:cond delay="75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267-E5B1-44AD-8351-6A2EEEB9232B}"/>
              </a:ext>
            </a:extLst>
          </p:cNvPr>
          <p:cNvSpPr>
            <a:spLocks noGrp="1"/>
          </p:cNvSpPr>
          <p:nvPr>
            <p:ph type="title"/>
          </p:nvPr>
        </p:nvSpPr>
        <p:spPr/>
        <p:txBody>
          <a:bodyPr/>
          <a:lstStyle/>
          <a:p>
            <a:r>
              <a:rPr lang="en-US" dirty="0"/>
              <a:t>Nested If-Then statements</a:t>
            </a:r>
          </a:p>
        </p:txBody>
      </p:sp>
      <p:sp>
        <p:nvSpPr>
          <p:cNvPr id="3" name="TextBox 2">
            <a:extLst>
              <a:ext uri="{FF2B5EF4-FFF2-40B4-BE49-F238E27FC236}">
                <a16:creationId xmlns:a16="http://schemas.microsoft.com/office/drawing/2014/main" id="{BFE20828-2D1D-4F3F-A5F5-6B8C1E110892}"/>
              </a:ext>
            </a:extLst>
          </p:cNvPr>
          <p:cNvSpPr txBox="1"/>
          <p:nvPr/>
        </p:nvSpPr>
        <p:spPr>
          <a:xfrm>
            <a:off x="1083733" y="1904213"/>
            <a:ext cx="3384572" cy="3139321"/>
          </a:xfrm>
          <a:prstGeom prst="rect">
            <a:avLst/>
          </a:prstGeom>
          <a:noFill/>
        </p:spPr>
        <p:txBody>
          <a:bodyPr wrap="square" rtlCol="0">
            <a:spAutoFit/>
          </a:bodyPr>
          <a:lstStyle/>
          <a:p>
            <a:r>
              <a:rPr lang="en-US" dirty="0"/>
              <a:t>&lt;before code block&gt; </a:t>
            </a:r>
          </a:p>
          <a:p>
            <a:endParaRPr lang="en-US" dirty="0"/>
          </a:p>
          <a:p>
            <a:r>
              <a:rPr lang="en-US" dirty="0"/>
              <a:t>if &lt;Boolean expression&gt; then </a:t>
            </a:r>
          </a:p>
          <a:p>
            <a:r>
              <a:rPr lang="en-US" dirty="0"/>
              <a:t>    &lt;then code block&gt; </a:t>
            </a:r>
          </a:p>
          <a:p>
            <a:r>
              <a:rPr lang="en-US" dirty="0"/>
              <a:t>else </a:t>
            </a:r>
          </a:p>
          <a:p>
            <a:r>
              <a:rPr lang="en-US" dirty="0"/>
              <a:t>    if &lt;Boolean expression&gt; then </a:t>
            </a:r>
          </a:p>
          <a:p>
            <a:r>
              <a:rPr lang="en-US" dirty="0"/>
              <a:t>        &lt;then code block&gt; </a:t>
            </a:r>
          </a:p>
          <a:p>
            <a:r>
              <a:rPr lang="en-US" dirty="0"/>
              <a:t>    else </a:t>
            </a:r>
          </a:p>
          <a:p>
            <a:r>
              <a:rPr lang="en-US" dirty="0"/>
              <a:t>        &lt;else code block&gt; </a:t>
            </a:r>
          </a:p>
          <a:p>
            <a:endParaRPr lang="en-US" dirty="0"/>
          </a:p>
          <a:p>
            <a:r>
              <a:rPr lang="en-US" dirty="0"/>
              <a:t>&lt;after code block&gt;</a:t>
            </a:r>
          </a:p>
        </p:txBody>
      </p:sp>
      <p:sp>
        <p:nvSpPr>
          <p:cNvPr id="6" name="Rectangle 5">
            <a:extLst>
              <a:ext uri="{FF2B5EF4-FFF2-40B4-BE49-F238E27FC236}">
                <a16:creationId xmlns:a16="http://schemas.microsoft.com/office/drawing/2014/main" id="{66C7F4B5-5055-4742-9586-E90A84715B9F}"/>
              </a:ext>
            </a:extLst>
          </p:cNvPr>
          <p:cNvSpPr/>
          <p:nvPr/>
        </p:nvSpPr>
        <p:spPr>
          <a:xfrm>
            <a:off x="1291472" y="3325333"/>
            <a:ext cx="2988297" cy="113121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A557A963-45F7-4DE5-80E3-F9DE7CEF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116" y="1904213"/>
            <a:ext cx="7124184" cy="2814883"/>
          </a:xfrm>
          <a:prstGeom prst="rect">
            <a:avLst/>
          </a:prstGeom>
        </p:spPr>
      </p:pic>
      <p:cxnSp>
        <p:nvCxnSpPr>
          <p:cNvPr id="14" name="Straight Arrow Connector 13">
            <a:extLst>
              <a:ext uri="{FF2B5EF4-FFF2-40B4-BE49-F238E27FC236}">
                <a16:creationId xmlns:a16="http://schemas.microsoft.com/office/drawing/2014/main" id="{887EB07C-59A9-4F8F-8BA9-F18CD27B7481}"/>
              </a:ext>
            </a:extLst>
          </p:cNvPr>
          <p:cNvCxnSpPr>
            <a:cxnSpLocks/>
          </p:cNvCxnSpPr>
          <p:nvPr/>
        </p:nvCxnSpPr>
        <p:spPr>
          <a:xfrm>
            <a:off x="9127080" y="1832429"/>
            <a:ext cx="0" cy="289169"/>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grpSp>
        <p:nvGrpSpPr>
          <p:cNvPr id="16" name="Group 15">
            <a:extLst>
              <a:ext uri="{FF2B5EF4-FFF2-40B4-BE49-F238E27FC236}">
                <a16:creationId xmlns:a16="http://schemas.microsoft.com/office/drawing/2014/main" id="{AF3D1AFA-5515-410C-AF74-708DEF12EEF6}"/>
              </a:ext>
            </a:extLst>
          </p:cNvPr>
          <p:cNvGrpSpPr/>
          <p:nvPr/>
        </p:nvGrpSpPr>
        <p:grpSpPr>
          <a:xfrm>
            <a:off x="8102348" y="2096469"/>
            <a:ext cx="550151" cy="307777"/>
            <a:chOff x="8790157" y="1994290"/>
            <a:chExt cx="550151" cy="307777"/>
          </a:xfrm>
        </p:grpSpPr>
        <p:sp>
          <p:nvSpPr>
            <p:cNvPr id="17" name="Rectangle 16">
              <a:extLst>
                <a:ext uri="{FF2B5EF4-FFF2-40B4-BE49-F238E27FC236}">
                  <a16:creationId xmlns:a16="http://schemas.microsoft.com/office/drawing/2014/main" id="{A3B44A29-824A-4142-978D-EDD133596C7F}"/>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7347D77-0CA2-4773-85F0-273CD5A46A40}"/>
                </a:ext>
              </a:extLst>
            </p:cNvPr>
            <p:cNvSpPr txBox="1"/>
            <p:nvPr/>
          </p:nvSpPr>
          <p:spPr>
            <a:xfrm>
              <a:off x="8790157" y="1994290"/>
              <a:ext cx="550151" cy="307777"/>
            </a:xfrm>
            <a:prstGeom prst="rect">
              <a:avLst/>
            </a:prstGeom>
            <a:noFill/>
          </p:spPr>
          <p:txBody>
            <a:bodyPr wrap="none" rtlCol="0">
              <a:spAutoFit/>
            </a:bodyPr>
            <a:lstStyle/>
            <a:p>
              <a:r>
                <a:rPr lang="en-US" sz="1400" dirty="0"/>
                <a:t>False</a:t>
              </a:r>
            </a:p>
          </p:txBody>
        </p:sp>
      </p:grpSp>
      <p:cxnSp>
        <p:nvCxnSpPr>
          <p:cNvPr id="19" name="Straight Arrow Connector 21">
            <a:extLst>
              <a:ext uri="{FF2B5EF4-FFF2-40B4-BE49-F238E27FC236}">
                <a16:creationId xmlns:a16="http://schemas.microsoft.com/office/drawing/2014/main" id="{C3207BA7-EFDD-4062-BD01-0172DE26D689}"/>
              </a:ext>
            </a:extLst>
          </p:cNvPr>
          <p:cNvCxnSpPr>
            <a:cxnSpLocks/>
          </p:cNvCxnSpPr>
          <p:nvPr/>
        </p:nvCxnSpPr>
        <p:spPr>
          <a:xfrm rot="10800000" flipV="1">
            <a:off x="7541537" y="2357120"/>
            <a:ext cx="1041148" cy="552060"/>
          </a:xfrm>
          <a:prstGeom prst="bentConnector3">
            <a:avLst>
              <a:gd name="adj1" fmla="val 100145"/>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1">
            <a:extLst>
              <a:ext uri="{FF2B5EF4-FFF2-40B4-BE49-F238E27FC236}">
                <a16:creationId xmlns:a16="http://schemas.microsoft.com/office/drawing/2014/main" id="{EF5D77C5-52A6-4905-BF3C-34C8522D7E24}"/>
              </a:ext>
            </a:extLst>
          </p:cNvPr>
          <p:cNvCxnSpPr>
            <a:cxnSpLocks/>
          </p:cNvCxnSpPr>
          <p:nvPr/>
        </p:nvCxnSpPr>
        <p:spPr>
          <a:xfrm rot="10800000" flipV="1">
            <a:off x="7618060" y="3859887"/>
            <a:ext cx="1432389" cy="158814"/>
          </a:xfrm>
          <a:prstGeom prst="bentConnector3">
            <a:avLst>
              <a:gd name="adj1" fmla="val 597"/>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5B4156-951F-42F5-8FC9-4AA9FF0D4D7B}"/>
              </a:ext>
            </a:extLst>
          </p:cNvPr>
          <p:cNvCxnSpPr>
            <a:cxnSpLocks/>
          </p:cNvCxnSpPr>
          <p:nvPr/>
        </p:nvCxnSpPr>
        <p:spPr>
          <a:xfrm>
            <a:off x="9118324" y="4500880"/>
            <a:ext cx="0" cy="160927"/>
          </a:xfrm>
          <a:prstGeom prst="straightConnector1">
            <a:avLst/>
          </a:prstGeom>
          <a:ln w="38100">
            <a:solidFill>
              <a:srgbClr val="512888"/>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81E48B3-C01F-4D4D-8274-51694FE7F5A1}"/>
              </a:ext>
            </a:extLst>
          </p:cNvPr>
          <p:cNvSpPr txBox="1"/>
          <p:nvPr/>
        </p:nvSpPr>
        <p:spPr>
          <a:xfrm>
            <a:off x="9166427" y="3810218"/>
            <a:ext cx="1195803" cy="461665"/>
          </a:xfrm>
          <a:prstGeom prst="rect">
            <a:avLst/>
          </a:prstGeom>
          <a:noFill/>
        </p:spPr>
        <p:txBody>
          <a:bodyPr wrap="square" rtlCol="0">
            <a:spAutoFit/>
          </a:bodyPr>
          <a:lstStyle/>
          <a:p>
            <a:r>
              <a:rPr lang="en-US" sz="1200" dirty="0"/>
              <a:t>“The value of a is equal to zero”</a:t>
            </a:r>
          </a:p>
        </p:txBody>
      </p:sp>
      <p:grpSp>
        <p:nvGrpSpPr>
          <p:cNvPr id="21" name="Group 20">
            <a:extLst>
              <a:ext uri="{FF2B5EF4-FFF2-40B4-BE49-F238E27FC236}">
                <a16:creationId xmlns:a16="http://schemas.microsoft.com/office/drawing/2014/main" id="{1853BF33-2F39-4F0C-B2CD-5777B47586F4}"/>
              </a:ext>
            </a:extLst>
          </p:cNvPr>
          <p:cNvGrpSpPr/>
          <p:nvPr/>
        </p:nvGrpSpPr>
        <p:grpSpPr>
          <a:xfrm>
            <a:off x="8067441" y="2870013"/>
            <a:ext cx="508537" cy="307777"/>
            <a:chOff x="8790157" y="1994290"/>
            <a:chExt cx="508537" cy="307777"/>
          </a:xfrm>
        </p:grpSpPr>
        <p:sp>
          <p:nvSpPr>
            <p:cNvPr id="24" name="Rectangle 23">
              <a:extLst>
                <a:ext uri="{FF2B5EF4-FFF2-40B4-BE49-F238E27FC236}">
                  <a16:creationId xmlns:a16="http://schemas.microsoft.com/office/drawing/2014/main" id="{1BC8BE85-925D-40E1-A9FC-1A5091BD4D2D}"/>
                </a:ext>
              </a:extLst>
            </p:cNvPr>
            <p:cNvSpPr/>
            <p:nvPr/>
          </p:nvSpPr>
          <p:spPr>
            <a:xfrm>
              <a:off x="8871924" y="2089656"/>
              <a:ext cx="345004" cy="165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77D3369-C6B9-478B-884C-4D1B1702ED08}"/>
                </a:ext>
              </a:extLst>
            </p:cNvPr>
            <p:cNvSpPr txBox="1"/>
            <p:nvPr/>
          </p:nvSpPr>
          <p:spPr>
            <a:xfrm>
              <a:off x="8790157" y="1994290"/>
              <a:ext cx="508537" cy="307777"/>
            </a:xfrm>
            <a:prstGeom prst="rect">
              <a:avLst/>
            </a:prstGeom>
            <a:noFill/>
          </p:spPr>
          <p:txBody>
            <a:bodyPr wrap="none" rtlCol="0">
              <a:spAutoFit/>
            </a:bodyPr>
            <a:lstStyle/>
            <a:p>
              <a:r>
                <a:rPr lang="en-US" sz="1400" dirty="0"/>
                <a:t>True</a:t>
              </a:r>
            </a:p>
          </p:txBody>
        </p:sp>
      </p:grpSp>
      <p:cxnSp>
        <p:nvCxnSpPr>
          <p:cNvPr id="26" name="Straight Arrow Connector 21">
            <a:extLst>
              <a:ext uri="{FF2B5EF4-FFF2-40B4-BE49-F238E27FC236}">
                <a16:creationId xmlns:a16="http://schemas.microsoft.com/office/drawing/2014/main" id="{D26AA1EA-0284-4CC9-9B42-5513E85CAAF2}"/>
              </a:ext>
            </a:extLst>
          </p:cNvPr>
          <p:cNvCxnSpPr>
            <a:cxnSpLocks/>
          </p:cNvCxnSpPr>
          <p:nvPr/>
        </p:nvCxnSpPr>
        <p:spPr>
          <a:xfrm>
            <a:off x="8102348" y="3143122"/>
            <a:ext cx="948100" cy="237828"/>
          </a:xfrm>
          <a:prstGeom prst="bentConnector3">
            <a:avLst>
              <a:gd name="adj1" fmla="val 99451"/>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1">
            <a:extLst>
              <a:ext uri="{FF2B5EF4-FFF2-40B4-BE49-F238E27FC236}">
                <a16:creationId xmlns:a16="http://schemas.microsoft.com/office/drawing/2014/main" id="{795B7858-113A-4403-96A2-41A3480575D0}"/>
              </a:ext>
            </a:extLst>
          </p:cNvPr>
          <p:cNvCxnSpPr>
            <a:cxnSpLocks/>
          </p:cNvCxnSpPr>
          <p:nvPr/>
        </p:nvCxnSpPr>
        <p:spPr>
          <a:xfrm>
            <a:off x="7541537" y="4088505"/>
            <a:ext cx="1508911" cy="326568"/>
          </a:xfrm>
          <a:prstGeom prst="bentConnector3">
            <a:avLst>
              <a:gd name="adj1" fmla="val 0"/>
            </a:avLst>
          </a:prstGeom>
          <a:ln w="38100">
            <a:solidFill>
              <a:srgbClr val="512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65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100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grpId="0" nodeType="afterEffect">
                                  <p:stCondLst>
                                    <p:cond delay="1000"/>
                                  </p:stCondLst>
                                  <p:childTnLst>
                                    <p:set>
                                      <p:cBhvr>
                                        <p:cTn id="18" dur="1" fill="hold">
                                          <p:stCondLst>
                                            <p:cond delay="0"/>
                                          </p:stCondLst>
                                        </p:cTn>
                                        <p:tgtEl>
                                          <p:spTgt spid="23"/>
                                        </p:tgtEl>
                                        <p:attrNameLst>
                                          <p:attrName>style.visibility</p:attrName>
                                        </p:attrNameLst>
                                      </p:cBhvr>
                                      <p:to>
                                        <p:strVal val="visible"/>
                                      </p:to>
                                    </p:set>
                                  </p:childTnLst>
                                </p:cTn>
                              </p:par>
                            </p:childTnLst>
                          </p:cTn>
                        </p:par>
                        <p:par>
                          <p:cTn id="19" fill="hold">
                            <p:stCondLst>
                              <p:cond delay="3500"/>
                            </p:stCondLst>
                            <p:childTnLst>
                              <p:par>
                                <p:cTn id="20" presetID="1" presetClass="entr" presetSubtype="0" fill="hold" nodeType="afterEffect">
                                  <p:stCondLst>
                                    <p:cond delay="100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5500"/>
                            </p:stCondLst>
                            <p:childTnLst>
                              <p:par>
                                <p:cTn id="26" presetID="1" presetClass="entr" presetSubtype="0"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1461</Words>
  <Application>Microsoft Office PowerPoint</Application>
  <PresentationFormat>Widescreen</PresentationFormat>
  <Paragraphs>139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Myriad Pro</vt:lpstr>
      <vt:lpstr>Office Theme</vt:lpstr>
      <vt:lpstr>Conditionals</vt:lpstr>
      <vt:lpstr>If-Then statements</vt:lpstr>
      <vt:lpstr>If-Then statements</vt:lpstr>
      <vt:lpstr>If-Then statements</vt:lpstr>
      <vt:lpstr>If-Then statements</vt:lpstr>
      <vt:lpstr>If-Then statements</vt:lpstr>
      <vt:lpstr>Nested If-Then statements</vt:lpstr>
      <vt:lpstr>Nested If-Then statements</vt:lpstr>
      <vt:lpstr>Nested If-Then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Scott DeLoach</cp:lastModifiedBy>
  <cp:revision>62</cp:revision>
  <dcterms:created xsi:type="dcterms:W3CDTF">2020-01-10T20:24:08Z</dcterms:created>
  <dcterms:modified xsi:type="dcterms:W3CDTF">2020-01-11T18:53:07Z</dcterms:modified>
</cp:coreProperties>
</file>