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6" r:id="rId4"/>
    <p:sldId id="267" r:id="rId5"/>
    <p:sldId id="268" r:id="rId6"/>
    <p:sldId id="270"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CC"/>
    <a:srgbClr val="000000"/>
    <a:srgbClr val="512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8240" autoAdjust="0"/>
  </p:normalViewPr>
  <p:slideViewPr>
    <p:cSldViewPr snapToGrid="0">
      <p:cViewPr varScale="1">
        <p:scale>
          <a:sx n="89" d="100"/>
          <a:sy n="89" d="100"/>
        </p:scale>
        <p:origin x="654"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are powerful programming constructs that allow your programs to perform functions multiple times over large sets of data.</a:t>
            </a:r>
          </a:p>
          <a:p>
            <a:endParaRPr lang="en-US" dirty="0"/>
          </a:p>
          <a:p>
            <a:r>
              <a:rPr lang="en-US" dirty="0"/>
              <a:t>There are basic types of loops that we are interested in. First there are loops that repeat while or until a specific condition is true. Then there are loops that repeat a specific number of times. We will look at both types. </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a:p>
        </p:txBody>
      </p:sp>
    </p:spTree>
    <p:extLst>
      <p:ext uri="{BB962C8B-B14F-4D97-AF65-F5344CB8AC3E}">
        <p14:creationId xmlns:p14="http://schemas.microsoft.com/office/powerpoint/2010/main" val="305199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While loop is one of the types of loops that repeats while a specific condition is true. [advance] In our example, that condition is “a &lt; 5”. If “a &lt; 5” is true, [advance] then we enter the loop and execute the “a = a + 1” statement. [advance] After execution, [advance] the program loops back to the condition check. [advance] At this point, if “a&lt; 5” becomes false due to the “a = a + 1”, [advance] then we will exit the loop.</a:t>
            </a:r>
          </a:p>
          <a:p>
            <a:endParaRPr lang="en-US" dirty="0"/>
          </a:p>
          <a:p>
            <a:r>
              <a:rPr lang="en-US" dirty="0"/>
              <a:t>Now there are a couple things to keep in mind when using While loops.  First, it is possible that the condition will not be true at the beginning of the loop. For example, if the value of variable “a” was 6 when we tried to execute the loop, the condition “a &lt; 5” would be false and we would immediately exit.</a:t>
            </a:r>
          </a:p>
          <a:p>
            <a:endParaRPr lang="en-US" dirty="0"/>
          </a:p>
          <a:p>
            <a:r>
              <a:rPr lang="en-US" dirty="0"/>
              <a:t>Second, you need to make sure that the condition will eventually evaluate to false in order to exist the loop. For instance, if we accidentally typed our condition as “a &gt; 5” instead of “a &lt; 5” [advance], once we entered the loop, we would never exit. This is because the variable “a” would have to have a value greater than 5 to enter the loop and since we add 1 to the value of variable “a” each time through the loop, the condition would always be true. This is what we call an infinite loop. </a:t>
            </a:r>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a:p>
        </p:txBody>
      </p:sp>
    </p:spTree>
    <p:extLst>
      <p:ext uri="{BB962C8B-B14F-4D97-AF65-F5344CB8AC3E}">
        <p14:creationId xmlns:p14="http://schemas.microsoft.com/office/powerpoint/2010/main" val="370985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For loop is a loop that allows you to go through the loop a specific number of times. For loops are useful for iterating through data structures such as arrays where you have a specific number of items. </a:t>
            </a:r>
          </a:p>
          <a:p>
            <a:endParaRPr lang="en-US" dirty="0"/>
          </a:p>
          <a:p>
            <a:r>
              <a:rPr lang="en-US" dirty="0"/>
              <a:t>[advance] In our example, execution begins at the top of the loop where an counter variable - in this case “</a:t>
            </a:r>
            <a:r>
              <a:rPr lang="en-US" dirty="0" err="1"/>
              <a:t>i</a:t>
            </a:r>
            <a:r>
              <a:rPr lang="en-US" dirty="0"/>
              <a:t>“ - is used to count and control the number of times through a loop. In our example, we initialize “</a:t>
            </a:r>
            <a:r>
              <a:rPr lang="en-US" dirty="0" err="1"/>
              <a:t>i</a:t>
            </a:r>
            <a:r>
              <a:rPr lang="en-US" dirty="0"/>
              <a:t>“ to 1 and then start the loop. [advance] Each time through the loop the program will execute the “a = a + </a:t>
            </a:r>
            <a:r>
              <a:rPr lang="en-US" dirty="0" err="1"/>
              <a:t>i</a:t>
            </a:r>
            <a:r>
              <a:rPr lang="en-US" dirty="0"/>
              <a:t>“ instruction [advance] and then loop back to the top of the loop. </a:t>
            </a:r>
          </a:p>
          <a:p>
            <a:endParaRPr lang="en-US" dirty="0"/>
          </a:p>
          <a:p>
            <a:r>
              <a:rPr lang="en-US" dirty="0"/>
              <a:t>[advance] Each time through the loop the program will increment the counter variable “</a:t>
            </a:r>
            <a:r>
              <a:rPr lang="en-US" dirty="0" err="1"/>
              <a:t>i</a:t>
            </a:r>
            <a:r>
              <a:rPr lang="en-US" dirty="0"/>
              <a:t>“. [advance] As long as the “</a:t>
            </a:r>
            <a:r>
              <a:rPr lang="en-US" dirty="0" err="1"/>
              <a:t>i</a:t>
            </a:r>
            <a:r>
              <a:rPr lang="en-US" dirty="0"/>
              <a:t>“ is in the range of 1 to 10, the program will stay in the loop and execute the “a = a + </a:t>
            </a:r>
            <a:r>
              <a:rPr lang="en-US" dirty="0" err="1"/>
              <a:t>i</a:t>
            </a:r>
            <a:r>
              <a:rPr lang="en-US" dirty="0"/>
              <a:t>“ instruction, once For-Each time through the loop. When the counter variable “</a:t>
            </a:r>
            <a:r>
              <a:rPr lang="en-US" dirty="0" err="1"/>
              <a:t>i</a:t>
            </a:r>
            <a:r>
              <a:rPr lang="en-US" dirty="0"/>
              <a:t>“ gets incremented from 10 to 11, the condition that “</a:t>
            </a:r>
            <a:r>
              <a:rPr lang="en-US" dirty="0" err="1"/>
              <a:t>i</a:t>
            </a:r>
            <a:r>
              <a:rPr lang="en-US" dirty="0"/>
              <a:t>“ is in the range of 1 to 10 becomes false and the Done branch out of the loop is taken. [advance]</a:t>
            </a:r>
          </a:p>
          <a:p>
            <a:endParaRPr lang="en-US" dirty="0"/>
          </a:p>
          <a:p>
            <a:r>
              <a:rPr lang="en-US" dirty="0"/>
              <a:t>Like the While loop, you need to take care when using For loops. Specifically, it is very important *not* to modify the loop counter variable within the loop. It is easy to “accidentally” modify the counter in such a way so that our program gets stuck in an infinite loop.</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a:p>
        </p:txBody>
      </p:sp>
    </p:spTree>
    <p:extLst>
      <p:ext uri="{BB962C8B-B14F-4D97-AF65-F5344CB8AC3E}">
        <p14:creationId xmlns:p14="http://schemas.microsoft.com/office/powerpoint/2010/main" val="44612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version of the For loop, the counter was incremented by one each time through the loop. While this is the most common situation, there are times when you would like to increment the counter by more than one, say for instance when you are only interested in using odd numbers. [advance] In this example, we have modified our loop counter by adding a “step 2” qualifier. In a for loop, the step is the amount we want to increment the counter variable by each time through the loop. So for this example, the counter variable “</a:t>
            </a:r>
            <a:r>
              <a:rPr lang="en-US" dirty="0" err="1"/>
              <a:t>i</a:t>
            </a:r>
            <a:r>
              <a:rPr lang="en-US" dirty="0"/>
              <a:t>“ will be equal to 1 the first time through the loop, 3 the second time, 5 the third time, and so on. The last time through the loop, “</a:t>
            </a:r>
            <a:r>
              <a:rPr lang="en-US" dirty="0" err="1"/>
              <a:t>i</a:t>
            </a:r>
            <a:r>
              <a:rPr lang="en-US" dirty="0"/>
              <a:t>“ will be equal to 9. When program execution returns to the top of the loop, “</a:t>
            </a:r>
            <a:r>
              <a:rPr lang="en-US" dirty="0" err="1"/>
              <a:t>i</a:t>
            </a:r>
            <a:r>
              <a:rPr lang="en-US" dirty="0"/>
              <a:t>“ will be incremented by 2 and so its value will become 11 and the loop will exit.</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a:p>
        </p:txBody>
      </p:sp>
    </p:spTree>
    <p:extLst>
      <p:ext uri="{BB962C8B-B14F-4D97-AF65-F5344CB8AC3E}">
        <p14:creationId xmlns:p14="http://schemas.microsoft.com/office/powerpoint/2010/main" val="328808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For-Each loop is specifically designed to iterate over a list or set of items. It is similar to a for loop except that the program does not need to know that actual number of items in the list. For example, if we had a list of 10 number from 1 to 10 [advance] this For-Each loop would produce the same output as the For loop without the step qualifier. However, one difference would be that the list is not necessarily guaranteed to be performed in order in a For-Each loop.</a:t>
            </a:r>
          </a:p>
          <a:p>
            <a:endParaRPr lang="en-US" dirty="0"/>
          </a:p>
          <a:p>
            <a:r>
              <a:rPr lang="en-US" dirty="0"/>
              <a:t>The fact that there is no guaranteed order is actually very useful. [advance] Consider this list, which contains a somewhat random set of numbers. These numbers might represent anything from the distance between two points to a set of sales receipts.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a:p>
        </p:txBody>
      </p:sp>
    </p:spTree>
    <p:extLst>
      <p:ext uri="{BB962C8B-B14F-4D97-AF65-F5344CB8AC3E}">
        <p14:creationId xmlns:p14="http://schemas.microsoft.com/office/powerpoint/2010/main" val="204683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 items in the list do not need to be numbers at all. As shown in this example, list contains a number of objects that represent animals. Our For-Each loop goes through each animal in the list and prints out the type of the animal, such as “dog” or “cat”. The For-Each loop is very powerful in that it can loop through a set of any type of objects and allow the program to perform a set of functions on those objects.</a:t>
            </a:r>
          </a:p>
          <a:p>
            <a:endParaRPr lang="en-US" dirty="0"/>
          </a:p>
          <a:p>
            <a:r>
              <a:rPr lang="en-US" dirty="0"/>
              <a:t>Loops are powerful mechanisms that allow programs to perform repetitive actions on all sorts of data. When coupled with sequential operations and If-Then statements, these three types of statements provide everything you need to code very complex algorithms.</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a:p>
        </p:txBody>
      </p:sp>
    </p:spTree>
    <p:extLst>
      <p:ext uri="{BB962C8B-B14F-4D97-AF65-F5344CB8AC3E}">
        <p14:creationId xmlns:p14="http://schemas.microsoft.com/office/powerpoint/2010/main" val="112024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Loops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5325CE00-1BA0-4BF8-B270-4C28106AB361}"/>
              </a:ext>
            </a:extLst>
          </p:cNvPr>
          <p:cNvSpPr>
            <a:spLocks noGrp="1"/>
          </p:cNvSpPr>
          <p:nvPr>
            <p:ph idx="1"/>
          </p:nvPr>
        </p:nvSpPr>
        <p:spPr/>
        <p:txBody>
          <a:bodyPr/>
          <a:lstStyle/>
          <a:p>
            <a:r>
              <a:rPr lang="en-US" dirty="0"/>
              <a:t>Repeat while or until a specific condition is true</a:t>
            </a:r>
          </a:p>
          <a:p>
            <a:r>
              <a:rPr lang="en-US" dirty="0"/>
              <a:t>Repeat a specific number of times</a:t>
            </a:r>
          </a:p>
        </p:txBody>
      </p:sp>
    </p:spTree>
    <p:extLst>
      <p:ext uri="{BB962C8B-B14F-4D97-AF65-F5344CB8AC3E}">
        <p14:creationId xmlns:p14="http://schemas.microsoft.com/office/powerpoint/2010/main" val="15365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5A5A2-3834-4842-AE4C-4B0BBE54CA5C}"/>
              </a:ext>
            </a:extLst>
          </p:cNvPr>
          <p:cNvSpPr>
            <a:spLocks noGrp="1"/>
          </p:cNvSpPr>
          <p:nvPr>
            <p:ph type="title"/>
          </p:nvPr>
        </p:nvSpPr>
        <p:spPr/>
        <p:txBody>
          <a:bodyPr/>
          <a:lstStyle/>
          <a:p>
            <a:r>
              <a:rPr lang="en-US" dirty="0"/>
              <a:t>While loop</a:t>
            </a:r>
          </a:p>
        </p:txBody>
      </p:sp>
      <p:sp>
        <p:nvSpPr>
          <p:cNvPr id="42" name="Flowchart: Preparation 41">
            <a:extLst>
              <a:ext uri="{FF2B5EF4-FFF2-40B4-BE49-F238E27FC236}">
                <a16:creationId xmlns:a16="http://schemas.microsoft.com/office/drawing/2014/main" id="{8965E045-D3C3-4735-8DAA-6A69F4C66D6C}"/>
              </a:ext>
            </a:extLst>
          </p:cNvPr>
          <p:cNvSpPr/>
          <p:nvPr/>
        </p:nvSpPr>
        <p:spPr>
          <a:xfrm>
            <a:off x="1035122" y="2614875"/>
            <a:ext cx="1738489" cy="914400"/>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3" name="Rectangle 42">
            <a:extLst>
              <a:ext uri="{FF2B5EF4-FFF2-40B4-BE49-F238E27FC236}">
                <a16:creationId xmlns:a16="http://schemas.microsoft.com/office/drawing/2014/main" id="{E45792D2-9C2F-4186-BE8F-96712F57DEEA}"/>
              </a:ext>
            </a:extLst>
          </p:cNvPr>
          <p:cNvSpPr/>
          <p:nvPr/>
        </p:nvSpPr>
        <p:spPr>
          <a:xfrm>
            <a:off x="3060441" y="3872205"/>
            <a:ext cx="1420672" cy="606490"/>
          </a:xfrm>
          <a:prstGeom prst="rect">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a = a + 1</a:t>
            </a:r>
          </a:p>
        </p:txBody>
      </p:sp>
      <p:cxnSp>
        <p:nvCxnSpPr>
          <p:cNvPr id="44" name="Straight Arrow Connector 43">
            <a:extLst>
              <a:ext uri="{FF2B5EF4-FFF2-40B4-BE49-F238E27FC236}">
                <a16:creationId xmlns:a16="http://schemas.microsoft.com/office/drawing/2014/main" id="{20C6D4C9-9140-49C6-9BAD-AC5ED9DF7ABD}"/>
              </a:ext>
            </a:extLst>
          </p:cNvPr>
          <p:cNvCxnSpPr>
            <a:cxnSpLocks/>
            <a:endCxn id="42" idx="0"/>
          </p:cNvCxnSpPr>
          <p:nvPr/>
        </p:nvCxnSpPr>
        <p:spPr>
          <a:xfrm>
            <a:off x="1904367" y="2034074"/>
            <a:ext cx="0" cy="58080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2C28395-B115-4B11-A2FA-6695BBCFEA0F}"/>
              </a:ext>
            </a:extLst>
          </p:cNvPr>
          <p:cNvCxnSpPr>
            <a:cxnSpLocks/>
            <a:stCxn id="42" idx="2"/>
          </p:cNvCxnSpPr>
          <p:nvPr/>
        </p:nvCxnSpPr>
        <p:spPr>
          <a:xfrm>
            <a:off x="1904367" y="3529275"/>
            <a:ext cx="0" cy="147193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8">
            <a:extLst>
              <a:ext uri="{FF2B5EF4-FFF2-40B4-BE49-F238E27FC236}">
                <a16:creationId xmlns:a16="http://schemas.microsoft.com/office/drawing/2014/main" id="{C8219049-B009-4D53-8A15-497888BA1C25}"/>
              </a:ext>
            </a:extLst>
          </p:cNvPr>
          <p:cNvCxnSpPr>
            <a:cxnSpLocks/>
            <a:stCxn id="42" idx="3"/>
            <a:endCxn id="43" idx="0"/>
          </p:cNvCxnSpPr>
          <p:nvPr/>
        </p:nvCxnSpPr>
        <p:spPr>
          <a:xfrm>
            <a:off x="2773611" y="3072075"/>
            <a:ext cx="997166" cy="800130"/>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8">
            <a:extLst>
              <a:ext uri="{FF2B5EF4-FFF2-40B4-BE49-F238E27FC236}">
                <a16:creationId xmlns:a16="http://schemas.microsoft.com/office/drawing/2014/main" id="{2471586F-4DBB-4B76-9ED3-8FA345FD36DA}"/>
              </a:ext>
            </a:extLst>
          </p:cNvPr>
          <p:cNvCxnSpPr>
            <a:cxnSpLocks/>
            <a:stCxn id="43" idx="2"/>
          </p:cNvCxnSpPr>
          <p:nvPr/>
        </p:nvCxnSpPr>
        <p:spPr>
          <a:xfrm rot="5400000" flipH="1">
            <a:off x="2506280" y="3214198"/>
            <a:ext cx="949418" cy="1579577"/>
          </a:xfrm>
          <a:prstGeom prst="bentConnector4">
            <a:avLst>
              <a:gd name="adj1" fmla="val -24078"/>
              <a:gd name="adj2" fmla="val 996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401DDFF-7FA5-4366-ACF7-D52357A3F9A3}"/>
              </a:ext>
            </a:extLst>
          </p:cNvPr>
          <p:cNvSpPr txBox="1"/>
          <p:nvPr/>
        </p:nvSpPr>
        <p:spPr>
          <a:xfrm>
            <a:off x="2836074" y="2658808"/>
            <a:ext cx="599972" cy="369332"/>
          </a:xfrm>
          <a:prstGeom prst="rect">
            <a:avLst/>
          </a:prstGeom>
          <a:noFill/>
        </p:spPr>
        <p:txBody>
          <a:bodyPr wrap="none" rtlCol="0">
            <a:spAutoFit/>
          </a:bodyPr>
          <a:lstStyle/>
          <a:p>
            <a:r>
              <a:rPr lang="en-US" dirty="0">
                <a:solidFill>
                  <a:srgbClr val="000000"/>
                </a:solidFill>
              </a:rPr>
              <a:t>True</a:t>
            </a:r>
          </a:p>
        </p:txBody>
      </p:sp>
      <p:sp>
        <p:nvSpPr>
          <p:cNvPr id="49" name="TextBox 48">
            <a:extLst>
              <a:ext uri="{FF2B5EF4-FFF2-40B4-BE49-F238E27FC236}">
                <a16:creationId xmlns:a16="http://schemas.microsoft.com/office/drawing/2014/main" id="{292BB734-113B-4803-9A03-AC904A391FC7}"/>
              </a:ext>
            </a:extLst>
          </p:cNvPr>
          <p:cNvSpPr txBox="1"/>
          <p:nvPr/>
        </p:nvSpPr>
        <p:spPr>
          <a:xfrm>
            <a:off x="1241932" y="3529275"/>
            <a:ext cx="652936" cy="369332"/>
          </a:xfrm>
          <a:prstGeom prst="rect">
            <a:avLst/>
          </a:prstGeom>
          <a:noFill/>
        </p:spPr>
        <p:txBody>
          <a:bodyPr wrap="none" rtlCol="0">
            <a:spAutoFit/>
          </a:bodyPr>
          <a:lstStyle/>
          <a:p>
            <a:r>
              <a:rPr lang="en-US" dirty="0">
                <a:solidFill>
                  <a:srgbClr val="000000"/>
                </a:solidFill>
              </a:rPr>
              <a:t>False</a:t>
            </a:r>
          </a:p>
        </p:txBody>
      </p:sp>
      <p:sp>
        <p:nvSpPr>
          <p:cNvPr id="50" name="TextBox 49">
            <a:extLst>
              <a:ext uri="{FF2B5EF4-FFF2-40B4-BE49-F238E27FC236}">
                <a16:creationId xmlns:a16="http://schemas.microsoft.com/office/drawing/2014/main" id="{02FE2447-33B0-41ED-B519-547FF7D99E85}"/>
              </a:ext>
            </a:extLst>
          </p:cNvPr>
          <p:cNvSpPr txBox="1"/>
          <p:nvPr/>
        </p:nvSpPr>
        <p:spPr>
          <a:xfrm>
            <a:off x="2736474" y="4697649"/>
            <a:ext cx="647934" cy="369332"/>
          </a:xfrm>
          <a:prstGeom prst="rect">
            <a:avLst/>
          </a:prstGeom>
          <a:noFill/>
        </p:spPr>
        <p:txBody>
          <a:bodyPr wrap="none" rtlCol="0">
            <a:spAutoFit/>
          </a:bodyPr>
          <a:lstStyle/>
          <a:p>
            <a:r>
              <a:rPr lang="en-US" dirty="0">
                <a:solidFill>
                  <a:srgbClr val="000000"/>
                </a:solidFill>
              </a:rPr>
              <a:t>Loop</a:t>
            </a:r>
          </a:p>
        </p:txBody>
      </p:sp>
      <p:sp>
        <p:nvSpPr>
          <p:cNvPr id="51" name="TextBox 50">
            <a:extLst>
              <a:ext uri="{FF2B5EF4-FFF2-40B4-BE49-F238E27FC236}">
                <a16:creationId xmlns:a16="http://schemas.microsoft.com/office/drawing/2014/main" id="{2D01C1E3-7B07-4D7D-B92D-3D885A903F90}"/>
              </a:ext>
            </a:extLst>
          </p:cNvPr>
          <p:cNvSpPr txBox="1"/>
          <p:nvPr/>
        </p:nvSpPr>
        <p:spPr>
          <a:xfrm>
            <a:off x="1578114" y="2887409"/>
            <a:ext cx="633507" cy="369332"/>
          </a:xfrm>
          <a:prstGeom prst="rect">
            <a:avLst/>
          </a:prstGeom>
          <a:noFill/>
        </p:spPr>
        <p:txBody>
          <a:bodyPr wrap="none" rtlCol="0">
            <a:spAutoFit/>
          </a:bodyPr>
          <a:lstStyle/>
          <a:p>
            <a:r>
              <a:rPr lang="en-US" dirty="0">
                <a:solidFill>
                  <a:srgbClr val="000000"/>
                </a:solidFill>
              </a:rPr>
              <a:t>a &lt; 5</a:t>
            </a:r>
          </a:p>
        </p:txBody>
      </p:sp>
      <p:sp>
        <p:nvSpPr>
          <p:cNvPr id="53" name="TextBox 52">
            <a:extLst>
              <a:ext uri="{FF2B5EF4-FFF2-40B4-BE49-F238E27FC236}">
                <a16:creationId xmlns:a16="http://schemas.microsoft.com/office/drawing/2014/main" id="{28A5865B-4F5B-463B-9E63-449969DC79F9}"/>
              </a:ext>
            </a:extLst>
          </p:cNvPr>
          <p:cNvSpPr txBox="1"/>
          <p:nvPr/>
        </p:nvSpPr>
        <p:spPr>
          <a:xfrm>
            <a:off x="1587612" y="2887409"/>
            <a:ext cx="633507" cy="369332"/>
          </a:xfrm>
          <a:prstGeom prst="rect">
            <a:avLst/>
          </a:prstGeom>
          <a:solidFill>
            <a:srgbClr val="FFE6CC"/>
          </a:solidFill>
        </p:spPr>
        <p:txBody>
          <a:bodyPr wrap="none" rtlCol="0">
            <a:spAutoFit/>
          </a:bodyPr>
          <a:lstStyle/>
          <a:p>
            <a:r>
              <a:rPr lang="en-US" dirty="0">
                <a:solidFill>
                  <a:srgbClr val="000000"/>
                </a:solidFill>
              </a:rPr>
              <a:t>a &gt; 5</a:t>
            </a:r>
          </a:p>
        </p:txBody>
      </p:sp>
    </p:spTree>
    <p:extLst>
      <p:ext uri="{BB962C8B-B14F-4D97-AF65-F5344CB8AC3E}">
        <p14:creationId xmlns:p14="http://schemas.microsoft.com/office/powerpoint/2010/main" val="996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4"/>
                                        </p:tgtEl>
                                        <p:attrNameLst>
                                          <p:attrName>stroke.color</p:attrName>
                                        </p:attrNameLst>
                                      </p:cBhvr>
                                      <p:to>
                                        <p:clrVal>
                                          <a:schemeClr val="accent2"/>
                                        </p:clrVal>
                                      </p:to>
                                    </p:set>
                                    <p:set>
                                      <p:cBhvr>
                                        <p:cTn id="7" dur="2000"/>
                                        <p:tgtEl>
                                          <p:spTgt spid="44"/>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51">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46"/>
                                        </p:tgtEl>
                                        <p:attrNameLst>
                                          <p:attrName>stroke.color</p:attrName>
                                        </p:attrNameLst>
                                      </p:cBhvr>
                                      <p:to>
                                        <p:clrVal>
                                          <a:schemeClr val="accent2"/>
                                        </p:clrVal>
                                      </p:to>
                                    </p:set>
                                    <p:set>
                                      <p:cBhvr>
                                        <p:cTn id="15" dur="indefinite"/>
                                        <p:tgtEl>
                                          <p:spTgt spid="46"/>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48">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repeatCount="indefinite" nodeType="clickEffect">
                                  <p:stCondLst>
                                    <p:cond delay="0"/>
                                  </p:stCondLst>
                                  <p:endCondLst>
                                    <p:cond evt="onNext" delay="0">
                                      <p:tgtEl>
                                        <p:sldTgt/>
                                      </p:tgtEl>
                                    </p:cond>
                                  </p:endCondLst>
                                  <p:childTnLst>
                                    <p:set>
                                      <p:cBhvr override="childStyle">
                                        <p:cTn id="21" dur="indefinite"/>
                                        <p:tgtEl>
                                          <p:spTgt spid="43">
                                            <p:txEl>
                                              <p:pRg st="0" end="0"/>
                                            </p:txEl>
                                          </p:spTgt>
                                        </p:tgtEl>
                                        <p:attrNameLst>
                                          <p:attrName>style.color</p:attrName>
                                        </p:attrNameLst>
                                      </p:cBhvr>
                                      <p:to>
                                        <p:clrVal>
                                          <a:schemeClr val="accent2"/>
                                        </p:clrVal>
                                      </p:to>
                                    </p:set>
                                  </p:childTnLst>
                                </p:cTn>
                              </p:par>
                            </p:childTnLst>
                          </p:cTn>
                        </p:par>
                      </p:childTnLst>
                    </p:cTn>
                  </p:par>
                  <p:par>
                    <p:cTn id="22" fill="hold">
                      <p:stCondLst>
                        <p:cond delay="indefinite"/>
                      </p:stCondLst>
                      <p:childTnLst>
                        <p:par>
                          <p:cTn id="23" fill="hold">
                            <p:stCondLst>
                              <p:cond delay="0"/>
                            </p:stCondLst>
                            <p:childTnLst>
                              <p:par>
                                <p:cTn id="24" presetID="7" presetClass="emph" presetSubtype="1" nodeType="clickEffect">
                                  <p:stCondLst>
                                    <p:cond delay="0"/>
                                  </p:stCondLst>
                                  <p:endCondLst>
                                    <p:cond evt="onNext" delay="0">
                                      <p:tgtEl>
                                        <p:sldTgt/>
                                      </p:tgtEl>
                                    </p:cond>
                                  </p:endCondLst>
                                  <p:childTnLst>
                                    <p:set>
                                      <p:cBhvr>
                                        <p:cTn id="25" dur="indefinite"/>
                                        <p:tgtEl>
                                          <p:spTgt spid="47"/>
                                        </p:tgtEl>
                                        <p:attrNameLst>
                                          <p:attrName>stroke.color</p:attrName>
                                        </p:attrNameLst>
                                      </p:cBhvr>
                                      <p:to>
                                        <p:clrVal>
                                          <a:srgbClr val="ED7D31"/>
                                        </p:clrVal>
                                      </p:to>
                                    </p:set>
                                    <p:set>
                                      <p:cBhvr>
                                        <p:cTn id="26" dur="indefinite"/>
                                        <p:tgtEl>
                                          <p:spTgt spid="47"/>
                                        </p:tgtEl>
                                        <p:attrNameLst>
                                          <p:attrName>stroke.on</p:attrName>
                                        </p:attrNameLst>
                                      </p:cBhvr>
                                      <p:to>
                                        <p:strVal val="true"/>
                                      </p:to>
                                    </p:set>
                                  </p:childTnLst>
                                </p:cTn>
                              </p:par>
                              <p:par>
                                <p:cTn id="27" presetID="3" presetClass="emph" presetSubtype="1" grpId="0" nodeType="withEffect">
                                  <p:stCondLst>
                                    <p:cond delay="0"/>
                                  </p:stCondLst>
                                  <p:endCondLst>
                                    <p:cond evt="onNext" delay="0">
                                      <p:tgtEl>
                                        <p:sldTgt/>
                                      </p:tgtEl>
                                    </p:cond>
                                  </p:endCondLst>
                                  <p:childTnLst>
                                    <p:set>
                                      <p:cBhvr override="childStyle">
                                        <p:cTn id="28" dur="indefinite"/>
                                        <p:tgtEl>
                                          <p:spTgt spid="50"/>
                                        </p:tgtEl>
                                        <p:attrNameLst>
                                          <p:attrName>style.color</p:attrName>
                                        </p:attrNameLst>
                                      </p:cBhvr>
                                      <p:to>
                                        <p:clrVal>
                                          <a:schemeClr val="accent2"/>
                                        </p:clrVal>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0" nodeType="clickEffect">
                                  <p:stCondLst>
                                    <p:cond delay="0"/>
                                  </p:stCondLst>
                                  <p:endCondLst>
                                    <p:cond evt="onNext" delay="0">
                                      <p:tgtEl>
                                        <p:sldTgt/>
                                      </p:tgtEl>
                                    </p:cond>
                                  </p:endCondLst>
                                  <p:childTnLst>
                                    <p:set>
                                      <p:cBhvr override="childStyle">
                                        <p:cTn id="32" dur="indefinite"/>
                                        <p:tgtEl>
                                          <p:spTgt spid="51">
                                            <p:txEl>
                                              <p:pRg st="0" end="0"/>
                                            </p:txEl>
                                          </p:spTgt>
                                        </p:tgtEl>
                                        <p:attrNameLst>
                                          <p:attrName>style.color</p:attrName>
                                        </p:attrNameLst>
                                      </p:cBhvr>
                                      <p:to>
                                        <p:clrVal>
                                          <a:schemeClr val="accent2"/>
                                        </p:clrVal>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1" nodeType="clickEffect">
                                  <p:stCondLst>
                                    <p:cond delay="0"/>
                                  </p:stCondLst>
                                  <p:endCondLst>
                                    <p:cond evt="onNext" delay="0">
                                      <p:tgtEl>
                                        <p:sldTgt/>
                                      </p:tgtEl>
                                    </p:cond>
                                  </p:endCondLst>
                                  <p:childTnLst>
                                    <p:set>
                                      <p:cBhvr>
                                        <p:cTn id="36" dur="indefinite"/>
                                        <p:tgtEl>
                                          <p:spTgt spid="45"/>
                                        </p:tgtEl>
                                        <p:attrNameLst>
                                          <p:attrName>stroke.color</p:attrName>
                                        </p:attrNameLst>
                                      </p:cBhvr>
                                      <p:to>
                                        <p:clrVal>
                                          <a:schemeClr val="accent2"/>
                                        </p:clrVal>
                                      </p:to>
                                    </p:set>
                                    <p:set>
                                      <p:cBhvr>
                                        <p:cTn id="37" dur="indefinite"/>
                                        <p:tgtEl>
                                          <p:spTgt spid="45"/>
                                        </p:tgtEl>
                                        <p:attrNameLst>
                                          <p:attrName>stroke.on</p:attrName>
                                        </p:attrNameLst>
                                      </p:cBhvr>
                                      <p:to>
                                        <p:strVal val="true"/>
                                      </p:to>
                                    </p:set>
                                  </p:childTnLst>
                                </p:cTn>
                              </p:par>
                              <p:par>
                                <p:cTn id="38" presetID="3" presetClass="emph" presetSubtype="1" grpId="0" nodeType="withEffect">
                                  <p:stCondLst>
                                    <p:cond delay="0"/>
                                  </p:stCondLst>
                                  <p:endCondLst>
                                    <p:cond evt="onNext" delay="0">
                                      <p:tgtEl>
                                        <p:sldTgt/>
                                      </p:tgtEl>
                                    </p:cond>
                                  </p:endCondLst>
                                  <p:childTnLst>
                                    <p:set>
                                      <p:cBhvr override="childStyle">
                                        <p:cTn id="39" dur="indefinite"/>
                                        <p:tgtEl>
                                          <p:spTgt spid="49"/>
                                        </p:tgtEl>
                                        <p:attrNameLst>
                                          <p:attrName>style.color</p:attrName>
                                        </p:attrNameLst>
                                      </p:cBhvr>
                                      <p:to>
                                        <p:clrVal>
                                          <a:schemeClr val="accent2"/>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build="allAtOnce"/>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5A5A2-3834-4842-AE4C-4B0BBE54CA5C}"/>
              </a:ext>
            </a:extLst>
          </p:cNvPr>
          <p:cNvSpPr>
            <a:spLocks noGrp="1"/>
          </p:cNvSpPr>
          <p:nvPr>
            <p:ph type="title"/>
          </p:nvPr>
        </p:nvSpPr>
        <p:spPr/>
        <p:txBody>
          <a:bodyPr/>
          <a:lstStyle/>
          <a:p>
            <a:r>
              <a:rPr lang="en-US" dirty="0"/>
              <a:t>For loop</a:t>
            </a:r>
          </a:p>
        </p:txBody>
      </p:sp>
      <p:sp>
        <p:nvSpPr>
          <p:cNvPr id="13" name="Flowchart: Preparation 12">
            <a:extLst>
              <a:ext uri="{FF2B5EF4-FFF2-40B4-BE49-F238E27FC236}">
                <a16:creationId xmlns:a16="http://schemas.microsoft.com/office/drawing/2014/main" id="{8646B18B-8579-48E9-BB72-77968C588193}"/>
              </a:ext>
            </a:extLst>
          </p:cNvPr>
          <p:cNvSpPr/>
          <p:nvPr/>
        </p:nvSpPr>
        <p:spPr>
          <a:xfrm>
            <a:off x="1035122" y="2614875"/>
            <a:ext cx="1738489" cy="914400"/>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4" name="Rectangle 13">
            <a:extLst>
              <a:ext uri="{FF2B5EF4-FFF2-40B4-BE49-F238E27FC236}">
                <a16:creationId xmlns:a16="http://schemas.microsoft.com/office/drawing/2014/main" id="{60F734D6-E350-428A-B146-56268E4365A9}"/>
              </a:ext>
            </a:extLst>
          </p:cNvPr>
          <p:cNvSpPr/>
          <p:nvPr/>
        </p:nvSpPr>
        <p:spPr>
          <a:xfrm>
            <a:off x="3060441" y="3872205"/>
            <a:ext cx="1420672" cy="606490"/>
          </a:xfrm>
          <a:prstGeom prst="rect">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a = a + </a:t>
            </a:r>
            <a:r>
              <a:rPr lang="en-US" dirty="0" err="1">
                <a:solidFill>
                  <a:srgbClr val="000000"/>
                </a:solidFill>
              </a:rPr>
              <a:t>i</a:t>
            </a:r>
            <a:endParaRPr lang="en-US" dirty="0">
              <a:solidFill>
                <a:srgbClr val="000000"/>
              </a:solidFill>
            </a:endParaRPr>
          </a:p>
        </p:txBody>
      </p:sp>
      <p:cxnSp>
        <p:nvCxnSpPr>
          <p:cNvPr id="15" name="Straight Arrow Connector 14">
            <a:extLst>
              <a:ext uri="{FF2B5EF4-FFF2-40B4-BE49-F238E27FC236}">
                <a16:creationId xmlns:a16="http://schemas.microsoft.com/office/drawing/2014/main" id="{CD6DD300-945F-4A43-8F7B-AB5303B6E164}"/>
              </a:ext>
            </a:extLst>
          </p:cNvPr>
          <p:cNvCxnSpPr>
            <a:cxnSpLocks/>
            <a:endCxn id="13" idx="0"/>
          </p:cNvCxnSpPr>
          <p:nvPr/>
        </p:nvCxnSpPr>
        <p:spPr>
          <a:xfrm>
            <a:off x="1904367" y="2034074"/>
            <a:ext cx="0" cy="58080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D8573E-A493-4D43-BD11-8D35F6F38BFD}"/>
              </a:ext>
            </a:extLst>
          </p:cNvPr>
          <p:cNvCxnSpPr>
            <a:cxnSpLocks/>
            <a:stCxn id="13" idx="2"/>
          </p:cNvCxnSpPr>
          <p:nvPr/>
        </p:nvCxnSpPr>
        <p:spPr>
          <a:xfrm>
            <a:off x="1904367" y="3529275"/>
            <a:ext cx="0" cy="147193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AA11BB66-0B61-4C24-B037-E5A78A765A86}"/>
              </a:ext>
            </a:extLst>
          </p:cNvPr>
          <p:cNvCxnSpPr>
            <a:cxnSpLocks/>
            <a:stCxn id="13" idx="3"/>
            <a:endCxn id="14" idx="0"/>
          </p:cNvCxnSpPr>
          <p:nvPr/>
        </p:nvCxnSpPr>
        <p:spPr>
          <a:xfrm>
            <a:off x="2773611" y="3072075"/>
            <a:ext cx="997166" cy="800130"/>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F8D9D7CB-F1AF-4CF2-8FE1-C5DEA564BE80}"/>
              </a:ext>
            </a:extLst>
          </p:cNvPr>
          <p:cNvCxnSpPr>
            <a:cxnSpLocks/>
            <a:stCxn id="14" idx="2"/>
          </p:cNvCxnSpPr>
          <p:nvPr/>
        </p:nvCxnSpPr>
        <p:spPr>
          <a:xfrm rot="5400000" flipH="1">
            <a:off x="2506280" y="3214198"/>
            <a:ext cx="949418" cy="1579577"/>
          </a:xfrm>
          <a:prstGeom prst="bentConnector4">
            <a:avLst>
              <a:gd name="adj1" fmla="val -24078"/>
              <a:gd name="adj2" fmla="val 996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AA2DB4-49E7-4015-BA31-D4591103B37B}"/>
              </a:ext>
            </a:extLst>
          </p:cNvPr>
          <p:cNvSpPr txBox="1"/>
          <p:nvPr/>
        </p:nvSpPr>
        <p:spPr>
          <a:xfrm>
            <a:off x="2836074" y="2658808"/>
            <a:ext cx="622735" cy="369332"/>
          </a:xfrm>
          <a:prstGeom prst="rect">
            <a:avLst/>
          </a:prstGeom>
          <a:noFill/>
        </p:spPr>
        <p:txBody>
          <a:bodyPr wrap="none" rtlCol="0">
            <a:spAutoFit/>
          </a:bodyPr>
          <a:lstStyle/>
          <a:p>
            <a:r>
              <a:rPr lang="en-US" dirty="0">
                <a:solidFill>
                  <a:srgbClr val="000000"/>
                </a:solidFill>
              </a:rPr>
              <a:t>Next</a:t>
            </a:r>
          </a:p>
        </p:txBody>
      </p:sp>
      <p:sp>
        <p:nvSpPr>
          <p:cNvPr id="20" name="TextBox 19">
            <a:extLst>
              <a:ext uri="{FF2B5EF4-FFF2-40B4-BE49-F238E27FC236}">
                <a16:creationId xmlns:a16="http://schemas.microsoft.com/office/drawing/2014/main" id="{92B5860F-54B4-47F0-B044-9AFC9DEB1D5B}"/>
              </a:ext>
            </a:extLst>
          </p:cNvPr>
          <p:cNvSpPr txBox="1"/>
          <p:nvPr/>
        </p:nvSpPr>
        <p:spPr>
          <a:xfrm>
            <a:off x="1241932" y="3529275"/>
            <a:ext cx="686406" cy="369332"/>
          </a:xfrm>
          <a:prstGeom prst="rect">
            <a:avLst/>
          </a:prstGeom>
          <a:noFill/>
        </p:spPr>
        <p:txBody>
          <a:bodyPr wrap="none" rtlCol="0">
            <a:spAutoFit/>
          </a:bodyPr>
          <a:lstStyle/>
          <a:p>
            <a:r>
              <a:rPr lang="en-US" dirty="0">
                <a:solidFill>
                  <a:srgbClr val="000000"/>
                </a:solidFill>
              </a:rPr>
              <a:t>Done</a:t>
            </a:r>
          </a:p>
        </p:txBody>
      </p:sp>
      <p:sp>
        <p:nvSpPr>
          <p:cNvPr id="21" name="TextBox 20">
            <a:extLst>
              <a:ext uri="{FF2B5EF4-FFF2-40B4-BE49-F238E27FC236}">
                <a16:creationId xmlns:a16="http://schemas.microsoft.com/office/drawing/2014/main" id="{CB82CEDA-C88A-407F-A1ED-504FAB0C56D5}"/>
              </a:ext>
            </a:extLst>
          </p:cNvPr>
          <p:cNvSpPr txBox="1"/>
          <p:nvPr/>
        </p:nvSpPr>
        <p:spPr>
          <a:xfrm>
            <a:off x="2736474" y="4697649"/>
            <a:ext cx="647934" cy="369332"/>
          </a:xfrm>
          <a:prstGeom prst="rect">
            <a:avLst/>
          </a:prstGeom>
          <a:noFill/>
        </p:spPr>
        <p:txBody>
          <a:bodyPr wrap="none" rtlCol="0">
            <a:spAutoFit/>
          </a:bodyPr>
          <a:lstStyle/>
          <a:p>
            <a:r>
              <a:rPr lang="en-US" dirty="0">
                <a:solidFill>
                  <a:srgbClr val="000000"/>
                </a:solidFill>
              </a:rPr>
              <a:t>Loop</a:t>
            </a:r>
          </a:p>
        </p:txBody>
      </p:sp>
      <p:sp>
        <p:nvSpPr>
          <p:cNvPr id="22" name="TextBox 21">
            <a:extLst>
              <a:ext uri="{FF2B5EF4-FFF2-40B4-BE49-F238E27FC236}">
                <a16:creationId xmlns:a16="http://schemas.microsoft.com/office/drawing/2014/main" id="{41D62409-B8EA-4639-92EB-80301758C311}"/>
              </a:ext>
            </a:extLst>
          </p:cNvPr>
          <p:cNvSpPr txBox="1"/>
          <p:nvPr/>
        </p:nvSpPr>
        <p:spPr>
          <a:xfrm>
            <a:off x="1333978" y="2887409"/>
            <a:ext cx="1112164" cy="369332"/>
          </a:xfrm>
          <a:prstGeom prst="rect">
            <a:avLst/>
          </a:prstGeom>
          <a:noFill/>
        </p:spPr>
        <p:txBody>
          <a:bodyPr wrap="none" rtlCol="0">
            <a:spAutoFit/>
          </a:bodyPr>
          <a:lstStyle/>
          <a:p>
            <a:r>
              <a:rPr lang="en-US" dirty="0">
                <a:solidFill>
                  <a:srgbClr val="000000"/>
                </a:solidFill>
              </a:rPr>
              <a:t>i = 1 to 10</a:t>
            </a:r>
          </a:p>
        </p:txBody>
      </p:sp>
    </p:spTree>
    <p:extLst>
      <p:ext uri="{BB962C8B-B14F-4D97-AF65-F5344CB8AC3E}">
        <p14:creationId xmlns:p14="http://schemas.microsoft.com/office/powerpoint/2010/main" val="1257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repeatCount="indefinite" nodeType="clickEffect">
                                  <p:stCondLst>
                                    <p:cond delay="0"/>
                                  </p:stCondLst>
                                  <p:endCondLst>
                                    <p:cond evt="onNext" delay="0">
                                      <p:tgtEl>
                                        <p:sldTgt/>
                                      </p:tgtEl>
                                    </p:cond>
                                  </p:endCondLst>
                                  <p:childTnLst>
                                    <p:set>
                                      <p:cBhvr override="childStyle">
                                        <p:cTn id="21" dur="indefinite"/>
                                        <p:tgtEl>
                                          <p:spTgt spid="14">
                                            <p:txEl>
                                              <p:pRg st="0" end="0"/>
                                            </p:txEl>
                                          </p:spTgt>
                                        </p:tgtEl>
                                        <p:attrNameLst>
                                          <p:attrName>style.color</p:attrName>
                                        </p:attrNameLst>
                                      </p:cBhvr>
                                      <p:to>
                                        <p:clrVal>
                                          <a:schemeClr val="accent2"/>
                                        </p:clrVal>
                                      </p:to>
                                    </p:set>
                                  </p:childTnLst>
                                </p:cTn>
                              </p:par>
                            </p:childTnLst>
                          </p:cTn>
                        </p:par>
                      </p:childTnLst>
                    </p:cTn>
                  </p:par>
                  <p:par>
                    <p:cTn id="22" fill="hold">
                      <p:stCondLst>
                        <p:cond delay="indefinite"/>
                      </p:stCondLst>
                      <p:childTnLst>
                        <p:par>
                          <p:cTn id="23" fill="hold">
                            <p:stCondLst>
                              <p:cond delay="0"/>
                            </p:stCondLst>
                            <p:childTnLst>
                              <p:par>
                                <p:cTn id="24" presetID="7" presetClass="emph" presetSubtype="1" nodeType="clickEffect">
                                  <p:stCondLst>
                                    <p:cond delay="0"/>
                                  </p:stCondLst>
                                  <p:endCondLst>
                                    <p:cond evt="onNext" delay="0">
                                      <p:tgtEl>
                                        <p:sldTgt/>
                                      </p:tgtEl>
                                    </p:cond>
                                  </p:endCondLst>
                                  <p:childTnLst>
                                    <p:set>
                                      <p:cBhvr>
                                        <p:cTn id="25" dur="indefinite"/>
                                        <p:tgtEl>
                                          <p:spTgt spid="18"/>
                                        </p:tgtEl>
                                        <p:attrNameLst>
                                          <p:attrName>stroke.color</p:attrName>
                                        </p:attrNameLst>
                                      </p:cBhvr>
                                      <p:to>
                                        <p:clrVal>
                                          <a:srgbClr val="ED7D31"/>
                                        </p:clrVal>
                                      </p:to>
                                    </p:set>
                                    <p:set>
                                      <p:cBhvr>
                                        <p:cTn id="26" dur="indefinite"/>
                                        <p:tgtEl>
                                          <p:spTgt spid="18"/>
                                        </p:tgtEl>
                                        <p:attrNameLst>
                                          <p:attrName>stroke.on</p:attrName>
                                        </p:attrNameLst>
                                      </p:cBhvr>
                                      <p:to>
                                        <p:strVal val="true"/>
                                      </p:to>
                                    </p:set>
                                  </p:childTnLst>
                                </p:cTn>
                              </p:par>
                              <p:par>
                                <p:cTn id="27" presetID="3" presetClass="emph" presetSubtype="1" grpId="0" nodeType="withEffect">
                                  <p:stCondLst>
                                    <p:cond delay="0"/>
                                  </p:stCondLst>
                                  <p:endCondLst>
                                    <p:cond evt="onNext" delay="0">
                                      <p:tgtEl>
                                        <p:sldTgt/>
                                      </p:tgtEl>
                                    </p:cond>
                                  </p:endCondLst>
                                  <p:childTnLst>
                                    <p:set>
                                      <p:cBhvr override="childStyle">
                                        <p:cTn id="28" dur="indefinite"/>
                                        <p:tgtEl>
                                          <p:spTgt spid="21"/>
                                        </p:tgtEl>
                                        <p:attrNameLst>
                                          <p:attrName>style.color</p:attrName>
                                        </p:attrNameLst>
                                      </p:cBhvr>
                                      <p:to>
                                        <p:clrVal>
                                          <a:schemeClr val="accent2"/>
                                        </p:clrVal>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0" nodeType="clickEffect">
                                  <p:stCondLst>
                                    <p:cond delay="0"/>
                                  </p:stCondLst>
                                  <p:endCondLst>
                                    <p:cond evt="onNext" delay="0">
                                      <p:tgtEl>
                                        <p:sldTgt/>
                                      </p:tgtEl>
                                    </p:cond>
                                  </p:endCondLst>
                                  <p:childTnLst>
                                    <p:set>
                                      <p:cBhvr override="childStyle">
                                        <p:cTn id="32" dur="indefinite"/>
                                        <p:tgtEl>
                                          <p:spTgt spid="22">
                                            <p:txEl>
                                              <p:pRg st="0" end="0"/>
                                            </p:txEl>
                                          </p:spTgt>
                                        </p:tgtEl>
                                        <p:attrNameLst>
                                          <p:attrName>style.color</p:attrName>
                                        </p:attrNameLst>
                                      </p:cBhvr>
                                      <p:to>
                                        <p:clrVal>
                                          <a:schemeClr val="accent2"/>
                                        </p:clrVal>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1" nodeType="clickEffect">
                                  <p:stCondLst>
                                    <p:cond delay="0"/>
                                  </p:stCondLst>
                                  <p:endCondLst>
                                    <p:cond evt="onNext" delay="0">
                                      <p:tgtEl>
                                        <p:sldTgt/>
                                      </p:tgtEl>
                                    </p:cond>
                                  </p:endCondLst>
                                  <p:childTnLst>
                                    <p:set>
                                      <p:cBhvr>
                                        <p:cTn id="36" dur="indefinite"/>
                                        <p:tgtEl>
                                          <p:spTgt spid="16"/>
                                        </p:tgtEl>
                                        <p:attrNameLst>
                                          <p:attrName>stroke.color</p:attrName>
                                        </p:attrNameLst>
                                      </p:cBhvr>
                                      <p:to>
                                        <p:clrVal>
                                          <a:schemeClr val="accent2"/>
                                        </p:clrVal>
                                      </p:to>
                                    </p:set>
                                    <p:set>
                                      <p:cBhvr>
                                        <p:cTn id="37" dur="indefinite"/>
                                        <p:tgtEl>
                                          <p:spTgt spid="16"/>
                                        </p:tgtEl>
                                        <p:attrNameLst>
                                          <p:attrName>stroke.on</p:attrName>
                                        </p:attrNameLst>
                                      </p:cBhvr>
                                      <p:to>
                                        <p:strVal val="true"/>
                                      </p:to>
                                    </p:set>
                                  </p:childTnLst>
                                </p:cTn>
                              </p:par>
                              <p:par>
                                <p:cTn id="38" presetID="3" presetClass="emph" presetSubtype="1" grpId="0" nodeType="withEffect">
                                  <p:stCondLst>
                                    <p:cond delay="0"/>
                                  </p:stCondLst>
                                  <p:endCondLst>
                                    <p:cond evt="onNext" delay="0">
                                      <p:tgtEl>
                                        <p:sldTgt/>
                                      </p:tgtEl>
                                    </p:cond>
                                  </p:endCondLst>
                                  <p:childTnLst>
                                    <p:set>
                                      <p:cBhvr override="childStyle">
                                        <p:cTn id="39" dur="indefinite"/>
                                        <p:tgtEl>
                                          <p:spTgt spid="20"/>
                                        </p:tgtEl>
                                        <p:attrNameLst>
                                          <p:attrName>style.color</p:attrName>
                                        </p:attrNameLst>
                                      </p:cBhvr>
                                      <p:to>
                                        <p:clrVal>
                                          <a:schemeClr val="accent2"/>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5A5A2-3834-4842-AE4C-4B0BBE54CA5C}"/>
              </a:ext>
            </a:extLst>
          </p:cNvPr>
          <p:cNvSpPr>
            <a:spLocks noGrp="1"/>
          </p:cNvSpPr>
          <p:nvPr>
            <p:ph type="title"/>
          </p:nvPr>
        </p:nvSpPr>
        <p:spPr/>
        <p:txBody>
          <a:bodyPr/>
          <a:lstStyle/>
          <a:p>
            <a:r>
              <a:rPr lang="en-US" dirty="0"/>
              <a:t>For loop with step</a:t>
            </a:r>
          </a:p>
        </p:txBody>
      </p:sp>
      <p:sp>
        <p:nvSpPr>
          <p:cNvPr id="13" name="Flowchart: Preparation 12">
            <a:extLst>
              <a:ext uri="{FF2B5EF4-FFF2-40B4-BE49-F238E27FC236}">
                <a16:creationId xmlns:a16="http://schemas.microsoft.com/office/drawing/2014/main" id="{EDE39F78-E41D-486E-9173-A2DAED2B119B}"/>
              </a:ext>
            </a:extLst>
          </p:cNvPr>
          <p:cNvSpPr/>
          <p:nvPr/>
        </p:nvSpPr>
        <p:spPr>
          <a:xfrm>
            <a:off x="1035122" y="2614875"/>
            <a:ext cx="1738489" cy="914400"/>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4" name="Rectangle 13">
            <a:extLst>
              <a:ext uri="{FF2B5EF4-FFF2-40B4-BE49-F238E27FC236}">
                <a16:creationId xmlns:a16="http://schemas.microsoft.com/office/drawing/2014/main" id="{3B68F802-F834-4FA3-B91E-4D53878B207F}"/>
              </a:ext>
            </a:extLst>
          </p:cNvPr>
          <p:cNvSpPr/>
          <p:nvPr/>
        </p:nvSpPr>
        <p:spPr>
          <a:xfrm>
            <a:off x="3060441" y="3872205"/>
            <a:ext cx="1420672" cy="606490"/>
          </a:xfrm>
          <a:prstGeom prst="rect">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a = a + </a:t>
            </a:r>
            <a:r>
              <a:rPr lang="en-US" dirty="0" err="1">
                <a:solidFill>
                  <a:srgbClr val="000000"/>
                </a:solidFill>
              </a:rPr>
              <a:t>i</a:t>
            </a:r>
            <a:endParaRPr lang="en-US" dirty="0">
              <a:solidFill>
                <a:srgbClr val="000000"/>
              </a:solidFill>
            </a:endParaRPr>
          </a:p>
        </p:txBody>
      </p:sp>
      <p:cxnSp>
        <p:nvCxnSpPr>
          <p:cNvPr id="15" name="Straight Arrow Connector 14">
            <a:extLst>
              <a:ext uri="{FF2B5EF4-FFF2-40B4-BE49-F238E27FC236}">
                <a16:creationId xmlns:a16="http://schemas.microsoft.com/office/drawing/2014/main" id="{0F6E6F3D-D26C-4931-B947-6EC4DBD14A13}"/>
              </a:ext>
            </a:extLst>
          </p:cNvPr>
          <p:cNvCxnSpPr>
            <a:cxnSpLocks/>
            <a:endCxn id="13" idx="0"/>
          </p:cNvCxnSpPr>
          <p:nvPr/>
        </p:nvCxnSpPr>
        <p:spPr>
          <a:xfrm>
            <a:off x="1904367" y="2034074"/>
            <a:ext cx="0" cy="58080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98319A-CE88-4CDC-90A4-806FBF8D2FED}"/>
              </a:ext>
            </a:extLst>
          </p:cNvPr>
          <p:cNvCxnSpPr>
            <a:cxnSpLocks/>
            <a:stCxn id="13" idx="2"/>
          </p:cNvCxnSpPr>
          <p:nvPr/>
        </p:nvCxnSpPr>
        <p:spPr>
          <a:xfrm>
            <a:off x="1904367" y="3529275"/>
            <a:ext cx="0" cy="147193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2F64CC7A-D6FB-4D18-9C05-0EB69D8C46EA}"/>
              </a:ext>
            </a:extLst>
          </p:cNvPr>
          <p:cNvCxnSpPr>
            <a:cxnSpLocks/>
            <a:stCxn id="13" idx="3"/>
            <a:endCxn id="14" idx="0"/>
          </p:cNvCxnSpPr>
          <p:nvPr/>
        </p:nvCxnSpPr>
        <p:spPr>
          <a:xfrm>
            <a:off x="2773611" y="3072075"/>
            <a:ext cx="997166" cy="800130"/>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3CE12E86-65AF-478B-B440-417C96D101D3}"/>
              </a:ext>
            </a:extLst>
          </p:cNvPr>
          <p:cNvCxnSpPr>
            <a:cxnSpLocks/>
            <a:stCxn id="14" idx="2"/>
          </p:cNvCxnSpPr>
          <p:nvPr/>
        </p:nvCxnSpPr>
        <p:spPr>
          <a:xfrm rot="5400000" flipH="1">
            <a:off x="2506280" y="3214198"/>
            <a:ext cx="949418" cy="1579577"/>
          </a:xfrm>
          <a:prstGeom prst="bentConnector4">
            <a:avLst>
              <a:gd name="adj1" fmla="val -24078"/>
              <a:gd name="adj2" fmla="val 996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83F51F-2A4E-4F84-A9A7-6C9885B83767}"/>
              </a:ext>
            </a:extLst>
          </p:cNvPr>
          <p:cNvSpPr txBox="1"/>
          <p:nvPr/>
        </p:nvSpPr>
        <p:spPr>
          <a:xfrm>
            <a:off x="2836074" y="2658808"/>
            <a:ext cx="622735" cy="369332"/>
          </a:xfrm>
          <a:prstGeom prst="rect">
            <a:avLst/>
          </a:prstGeom>
          <a:noFill/>
        </p:spPr>
        <p:txBody>
          <a:bodyPr wrap="none" rtlCol="0">
            <a:spAutoFit/>
          </a:bodyPr>
          <a:lstStyle/>
          <a:p>
            <a:r>
              <a:rPr lang="en-US" dirty="0">
                <a:solidFill>
                  <a:srgbClr val="000000"/>
                </a:solidFill>
              </a:rPr>
              <a:t>Next</a:t>
            </a:r>
          </a:p>
        </p:txBody>
      </p:sp>
      <p:sp>
        <p:nvSpPr>
          <p:cNvPr id="20" name="TextBox 19">
            <a:extLst>
              <a:ext uri="{FF2B5EF4-FFF2-40B4-BE49-F238E27FC236}">
                <a16:creationId xmlns:a16="http://schemas.microsoft.com/office/drawing/2014/main" id="{EB98397C-E917-4447-989F-49F952DB6B67}"/>
              </a:ext>
            </a:extLst>
          </p:cNvPr>
          <p:cNvSpPr txBox="1"/>
          <p:nvPr/>
        </p:nvSpPr>
        <p:spPr>
          <a:xfrm>
            <a:off x="1241932" y="3529275"/>
            <a:ext cx="686406" cy="369332"/>
          </a:xfrm>
          <a:prstGeom prst="rect">
            <a:avLst/>
          </a:prstGeom>
          <a:noFill/>
        </p:spPr>
        <p:txBody>
          <a:bodyPr wrap="none" rtlCol="0">
            <a:spAutoFit/>
          </a:bodyPr>
          <a:lstStyle/>
          <a:p>
            <a:r>
              <a:rPr lang="en-US" dirty="0">
                <a:solidFill>
                  <a:srgbClr val="000000"/>
                </a:solidFill>
              </a:rPr>
              <a:t>Done</a:t>
            </a:r>
          </a:p>
        </p:txBody>
      </p:sp>
      <p:sp>
        <p:nvSpPr>
          <p:cNvPr id="21" name="TextBox 20">
            <a:extLst>
              <a:ext uri="{FF2B5EF4-FFF2-40B4-BE49-F238E27FC236}">
                <a16:creationId xmlns:a16="http://schemas.microsoft.com/office/drawing/2014/main" id="{DD8C40E3-7237-4CEF-AB18-9F39AB2A31D3}"/>
              </a:ext>
            </a:extLst>
          </p:cNvPr>
          <p:cNvSpPr txBox="1"/>
          <p:nvPr/>
        </p:nvSpPr>
        <p:spPr>
          <a:xfrm>
            <a:off x="2736474" y="4697649"/>
            <a:ext cx="647934" cy="369332"/>
          </a:xfrm>
          <a:prstGeom prst="rect">
            <a:avLst/>
          </a:prstGeom>
          <a:noFill/>
        </p:spPr>
        <p:txBody>
          <a:bodyPr wrap="none" rtlCol="0">
            <a:spAutoFit/>
          </a:bodyPr>
          <a:lstStyle/>
          <a:p>
            <a:r>
              <a:rPr lang="en-US" dirty="0">
                <a:solidFill>
                  <a:srgbClr val="000000"/>
                </a:solidFill>
              </a:rPr>
              <a:t>Loop</a:t>
            </a:r>
          </a:p>
        </p:txBody>
      </p:sp>
      <p:sp>
        <p:nvSpPr>
          <p:cNvPr id="22" name="TextBox 21">
            <a:extLst>
              <a:ext uri="{FF2B5EF4-FFF2-40B4-BE49-F238E27FC236}">
                <a16:creationId xmlns:a16="http://schemas.microsoft.com/office/drawing/2014/main" id="{B9C21555-D3AE-4EFC-BEC1-873FAA73A2AF}"/>
              </a:ext>
            </a:extLst>
          </p:cNvPr>
          <p:cNvSpPr txBox="1"/>
          <p:nvPr/>
        </p:nvSpPr>
        <p:spPr>
          <a:xfrm>
            <a:off x="1333978" y="2748908"/>
            <a:ext cx="1112164" cy="646331"/>
          </a:xfrm>
          <a:prstGeom prst="rect">
            <a:avLst/>
          </a:prstGeom>
          <a:noFill/>
        </p:spPr>
        <p:txBody>
          <a:bodyPr wrap="none" rtlCol="0">
            <a:spAutoFit/>
          </a:bodyPr>
          <a:lstStyle/>
          <a:p>
            <a:r>
              <a:rPr lang="en-US" dirty="0">
                <a:solidFill>
                  <a:srgbClr val="000000"/>
                </a:solidFill>
              </a:rPr>
              <a:t>i = 1 to 10</a:t>
            </a:r>
          </a:p>
          <a:p>
            <a:pPr algn="ctr"/>
            <a:r>
              <a:rPr lang="en-US" dirty="0">
                <a:solidFill>
                  <a:srgbClr val="000000"/>
                </a:solidFill>
              </a:rPr>
              <a:t>step 2</a:t>
            </a:r>
          </a:p>
        </p:txBody>
      </p:sp>
    </p:spTree>
    <p:extLst>
      <p:ext uri="{BB962C8B-B14F-4D97-AF65-F5344CB8AC3E}">
        <p14:creationId xmlns:p14="http://schemas.microsoft.com/office/powerpoint/2010/main" val="360487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repeatCount="indefinite" nodeType="clickEffect">
                                  <p:stCondLst>
                                    <p:cond delay="0"/>
                                  </p:stCondLst>
                                  <p:endCondLst>
                                    <p:cond evt="onNext" delay="0">
                                      <p:tgtEl>
                                        <p:sldTgt/>
                                      </p:tgtEl>
                                    </p:cond>
                                  </p:endCondLst>
                                  <p:childTnLst>
                                    <p:set>
                                      <p:cBhvr override="childStyle">
                                        <p:cTn id="6" dur="indefinite"/>
                                        <p:tgtEl>
                                          <p:spTgt spid="22">
                                            <p:txEl>
                                              <p:pRg st="0" end="0"/>
                                            </p:txEl>
                                          </p:spTgt>
                                        </p:tgtEl>
                                        <p:attrNameLst>
                                          <p:attrName>style.color</p:attrName>
                                        </p:attrNameLst>
                                      </p:cBhvr>
                                      <p:to>
                                        <p:clrVal>
                                          <a:schemeClr val="accent2"/>
                                        </p:clrVal>
                                      </p:to>
                                    </p:set>
                                  </p:childTnLst>
                                </p:cTn>
                              </p:par>
                              <p:par>
                                <p:cTn id="7" presetID="3" presetClass="emph" presetSubtype="1" repeatCount="indefinite" nodeType="withEffect">
                                  <p:stCondLst>
                                    <p:cond delay="0"/>
                                  </p:stCondLst>
                                  <p:endCondLst>
                                    <p:cond evt="onNext" delay="0">
                                      <p:tgtEl>
                                        <p:sldTgt/>
                                      </p:tgtEl>
                                    </p:cond>
                                  </p:endCondLst>
                                  <p:childTnLst>
                                    <p:set>
                                      <p:cBhvr override="childStyle">
                                        <p:cTn id="8" dur="indefinite"/>
                                        <p:tgtEl>
                                          <p:spTgt spid="22">
                                            <p:txEl>
                                              <p:pRg st="1" end="1"/>
                                            </p:txEl>
                                          </p:spTgt>
                                        </p:tgtEl>
                                        <p:attrNameLst>
                                          <p:attrName>style.color</p:attrName>
                                        </p:attrNameLst>
                                      </p:cBhvr>
                                      <p:to>
                                        <p:clrVal>
                                          <a:schemeClr val="accent2"/>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5A5A2-3834-4842-AE4C-4B0BBE54CA5C}"/>
              </a:ext>
            </a:extLst>
          </p:cNvPr>
          <p:cNvSpPr>
            <a:spLocks noGrp="1"/>
          </p:cNvSpPr>
          <p:nvPr>
            <p:ph type="title"/>
          </p:nvPr>
        </p:nvSpPr>
        <p:spPr/>
        <p:txBody>
          <a:bodyPr/>
          <a:lstStyle/>
          <a:p>
            <a:r>
              <a:rPr lang="en-US" dirty="0"/>
              <a:t>For Each loop</a:t>
            </a:r>
          </a:p>
        </p:txBody>
      </p:sp>
      <p:sp>
        <p:nvSpPr>
          <p:cNvPr id="42" name="Flowchart: Preparation 41">
            <a:extLst>
              <a:ext uri="{FF2B5EF4-FFF2-40B4-BE49-F238E27FC236}">
                <a16:creationId xmlns:a16="http://schemas.microsoft.com/office/drawing/2014/main" id="{8965E045-D3C3-4735-8DAA-6A69F4C66D6C}"/>
              </a:ext>
            </a:extLst>
          </p:cNvPr>
          <p:cNvSpPr/>
          <p:nvPr/>
        </p:nvSpPr>
        <p:spPr>
          <a:xfrm>
            <a:off x="1035122" y="2614875"/>
            <a:ext cx="1738489" cy="914400"/>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3" name="Rectangle 42">
            <a:extLst>
              <a:ext uri="{FF2B5EF4-FFF2-40B4-BE49-F238E27FC236}">
                <a16:creationId xmlns:a16="http://schemas.microsoft.com/office/drawing/2014/main" id="{E45792D2-9C2F-4186-BE8F-96712F57DEEA}"/>
              </a:ext>
            </a:extLst>
          </p:cNvPr>
          <p:cNvSpPr/>
          <p:nvPr/>
        </p:nvSpPr>
        <p:spPr>
          <a:xfrm>
            <a:off x="3060441" y="3872205"/>
            <a:ext cx="1420672" cy="606490"/>
          </a:xfrm>
          <a:prstGeom prst="rect">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a = a + </a:t>
            </a:r>
            <a:r>
              <a:rPr lang="en-US" dirty="0" err="1">
                <a:solidFill>
                  <a:srgbClr val="000000"/>
                </a:solidFill>
              </a:rPr>
              <a:t>i</a:t>
            </a:r>
            <a:endParaRPr lang="en-US" dirty="0">
              <a:solidFill>
                <a:srgbClr val="000000"/>
              </a:solidFill>
            </a:endParaRPr>
          </a:p>
        </p:txBody>
      </p:sp>
      <p:cxnSp>
        <p:nvCxnSpPr>
          <p:cNvPr id="44" name="Straight Arrow Connector 43">
            <a:extLst>
              <a:ext uri="{FF2B5EF4-FFF2-40B4-BE49-F238E27FC236}">
                <a16:creationId xmlns:a16="http://schemas.microsoft.com/office/drawing/2014/main" id="{20C6D4C9-9140-49C6-9BAD-AC5ED9DF7ABD}"/>
              </a:ext>
            </a:extLst>
          </p:cNvPr>
          <p:cNvCxnSpPr>
            <a:cxnSpLocks/>
            <a:endCxn id="42" idx="0"/>
          </p:cNvCxnSpPr>
          <p:nvPr/>
        </p:nvCxnSpPr>
        <p:spPr>
          <a:xfrm>
            <a:off x="1904367" y="2034074"/>
            <a:ext cx="0" cy="58080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2C28395-B115-4B11-A2FA-6695BBCFEA0F}"/>
              </a:ext>
            </a:extLst>
          </p:cNvPr>
          <p:cNvCxnSpPr>
            <a:cxnSpLocks/>
            <a:stCxn id="42" idx="2"/>
          </p:cNvCxnSpPr>
          <p:nvPr/>
        </p:nvCxnSpPr>
        <p:spPr>
          <a:xfrm>
            <a:off x="1904367" y="3529275"/>
            <a:ext cx="0" cy="147193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8">
            <a:extLst>
              <a:ext uri="{FF2B5EF4-FFF2-40B4-BE49-F238E27FC236}">
                <a16:creationId xmlns:a16="http://schemas.microsoft.com/office/drawing/2014/main" id="{C8219049-B009-4D53-8A15-497888BA1C25}"/>
              </a:ext>
            </a:extLst>
          </p:cNvPr>
          <p:cNvCxnSpPr>
            <a:cxnSpLocks/>
            <a:stCxn id="42" idx="3"/>
            <a:endCxn id="43" idx="0"/>
          </p:cNvCxnSpPr>
          <p:nvPr/>
        </p:nvCxnSpPr>
        <p:spPr>
          <a:xfrm>
            <a:off x="2773611" y="3072075"/>
            <a:ext cx="997166" cy="800130"/>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8">
            <a:extLst>
              <a:ext uri="{FF2B5EF4-FFF2-40B4-BE49-F238E27FC236}">
                <a16:creationId xmlns:a16="http://schemas.microsoft.com/office/drawing/2014/main" id="{2471586F-4DBB-4B76-9ED3-8FA345FD36DA}"/>
              </a:ext>
            </a:extLst>
          </p:cNvPr>
          <p:cNvCxnSpPr>
            <a:cxnSpLocks/>
            <a:stCxn id="43" idx="2"/>
          </p:cNvCxnSpPr>
          <p:nvPr/>
        </p:nvCxnSpPr>
        <p:spPr>
          <a:xfrm rot="5400000" flipH="1">
            <a:off x="2506280" y="3214198"/>
            <a:ext cx="949418" cy="1579577"/>
          </a:xfrm>
          <a:prstGeom prst="bentConnector4">
            <a:avLst>
              <a:gd name="adj1" fmla="val -24078"/>
              <a:gd name="adj2" fmla="val 996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401DDFF-7FA5-4366-ACF7-D52357A3F9A3}"/>
              </a:ext>
            </a:extLst>
          </p:cNvPr>
          <p:cNvSpPr txBox="1"/>
          <p:nvPr/>
        </p:nvSpPr>
        <p:spPr>
          <a:xfrm>
            <a:off x="2836074" y="2658808"/>
            <a:ext cx="599972" cy="369332"/>
          </a:xfrm>
          <a:prstGeom prst="rect">
            <a:avLst/>
          </a:prstGeom>
          <a:noFill/>
        </p:spPr>
        <p:txBody>
          <a:bodyPr wrap="none" rtlCol="0">
            <a:spAutoFit/>
          </a:bodyPr>
          <a:lstStyle/>
          <a:p>
            <a:r>
              <a:rPr lang="en-US" dirty="0">
                <a:solidFill>
                  <a:srgbClr val="000000"/>
                </a:solidFill>
              </a:rPr>
              <a:t>True</a:t>
            </a:r>
          </a:p>
        </p:txBody>
      </p:sp>
      <p:sp>
        <p:nvSpPr>
          <p:cNvPr id="49" name="TextBox 48">
            <a:extLst>
              <a:ext uri="{FF2B5EF4-FFF2-40B4-BE49-F238E27FC236}">
                <a16:creationId xmlns:a16="http://schemas.microsoft.com/office/drawing/2014/main" id="{292BB734-113B-4803-9A03-AC904A391FC7}"/>
              </a:ext>
            </a:extLst>
          </p:cNvPr>
          <p:cNvSpPr txBox="1"/>
          <p:nvPr/>
        </p:nvSpPr>
        <p:spPr>
          <a:xfrm>
            <a:off x="1241932" y="3529275"/>
            <a:ext cx="652936" cy="369332"/>
          </a:xfrm>
          <a:prstGeom prst="rect">
            <a:avLst/>
          </a:prstGeom>
          <a:noFill/>
        </p:spPr>
        <p:txBody>
          <a:bodyPr wrap="none" rtlCol="0">
            <a:spAutoFit/>
          </a:bodyPr>
          <a:lstStyle/>
          <a:p>
            <a:r>
              <a:rPr lang="en-US" dirty="0">
                <a:solidFill>
                  <a:srgbClr val="000000"/>
                </a:solidFill>
              </a:rPr>
              <a:t>False</a:t>
            </a:r>
          </a:p>
        </p:txBody>
      </p:sp>
      <p:sp>
        <p:nvSpPr>
          <p:cNvPr id="50" name="TextBox 49">
            <a:extLst>
              <a:ext uri="{FF2B5EF4-FFF2-40B4-BE49-F238E27FC236}">
                <a16:creationId xmlns:a16="http://schemas.microsoft.com/office/drawing/2014/main" id="{02FE2447-33B0-41ED-B519-547FF7D99E85}"/>
              </a:ext>
            </a:extLst>
          </p:cNvPr>
          <p:cNvSpPr txBox="1"/>
          <p:nvPr/>
        </p:nvSpPr>
        <p:spPr>
          <a:xfrm>
            <a:off x="2736474" y="4697649"/>
            <a:ext cx="647934" cy="369332"/>
          </a:xfrm>
          <a:prstGeom prst="rect">
            <a:avLst/>
          </a:prstGeom>
          <a:noFill/>
        </p:spPr>
        <p:txBody>
          <a:bodyPr wrap="none" rtlCol="0">
            <a:spAutoFit/>
          </a:bodyPr>
          <a:lstStyle/>
          <a:p>
            <a:r>
              <a:rPr lang="en-US" dirty="0">
                <a:solidFill>
                  <a:srgbClr val="000000"/>
                </a:solidFill>
              </a:rPr>
              <a:t>Loop</a:t>
            </a:r>
          </a:p>
        </p:txBody>
      </p:sp>
      <p:sp>
        <p:nvSpPr>
          <p:cNvPr id="2" name="TextBox 1">
            <a:extLst>
              <a:ext uri="{FF2B5EF4-FFF2-40B4-BE49-F238E27FC236}">
                <a16:creationId xmlns:a16="http://schemas.microsoft.com/office/drawing/2014/main" id="{CA09D179-E5FF-482F-97DC-C67EE17B0824}"/>
              </a:ext>
            </a:extLst>
          </p:cNvPr>
          <p:cNvSpPr txBox="1"/>
          <p:nvPr/>
        </p:nvSpPr>
        <p:spPr>
          <a:xfrm>
            <a:off x="1510347" y="2887409"/>
            <a:ext cx="788037" cy="369332"/>
          </a:xfrm>
          <a:prstGeom prst="rect">
            <a:avLst/>
          </a:prstGeom>
          <a:noFill/>
        </p:spPr>
        <p:txBody>
          <a:bodyPr wrap="none" rtlCol="0">
            <a:spAutoFit/>
          </a:bodyPr>
          <a:lstStyle/>
          <a:p>
            <a:pPr algn="ctr"/>
            <a:r>
              <a:rPr lang="en-US" dirty="0" err="1">
                <a:solidFill>
                  <a:srgbClr val="000000"/>
                </a:solidFill>
              </a:rPr>
              <a:t>i</a:t>
            </a:r>
            <a:r>
              <a:rPr lang="en-US" dirty="0">
                <a:solidFill>
                  <a:srgbClr val="000000"/>
                </a:solidFill>
              </a:rPr>
              <a:t> in list</a:t>
            </a:r>
          </a:p>
        </p:txBody>
      </p:sp>
      <p:sp>
        <p:nvSpPr>
          <p:cNvPr id="3" name="TextBox 2">
            <a:extLst>
              <a:ext uri="{FF2B5EF4-FFF2-40B4-BE49-F238E27FC236}">
                <a16:creationId xmlns:a16="http://schemas.microsoft.com/office/drawing/2014/main" id="{09BE193D-305C-4D18-864A-8115F203F6D1}"/>
              </a:ext>
            </a:extLst>
          </p:cNvPr>
          <p:cNvSpPr txBox="1"/>
          <p:nvPr/>
        </p:nvSpPr>
        <p:spPr>
          <a:xfrm>
            <a:off x="1035122" y="5552530"/>
            <a:ext cx="3099566" cy="369332"/>
          </a:xfrm>
          <a:prstGeom prst="rect">
            <a:avLst/>
          </a:prstGeom>
          <a:solidFill>
            <a:schemeClr val="bg1">
              <a:lumMod val="85000"/>
            </a:schemeClr>
          </a:solidFill>
        </p:spPr>
        <p:txBody>
          <a:bodyPr wrap="none" rtlCol="0">
            <a:spAutoFit/>
          </a:bodyPr>
          <a:lstStyle/>
          <a:p>
            <a:r>
              <a:rPr lang="en-US" dirty="0"/>
              <a:t>list = [1, 2, 3, 4, 5, 6, 7, 8, 9, 10]</a:t>
            </a:r>
          </a:p>
        </p:txBody>
      </p:sp>
      <p:sp>
        <p:nvSpPr>
          <p:cNvPr id="14" name="TextBox 13">
            <a:extLst>
              <a:ext uri="{FF2B5EF4-FFF2-40B4-BE49-F238E27FC236}">
                <a16:creationId xmlns:a16="http://schemas.microsoft.com/office/drawing/2014/main" id="{01D6A270-6CDB-4475-9ACF-43FBE25DC9EA}"/>
              </a:ext>
            </a:extLst>
          </p:cNvPr>
          <p:cNvSpPr txBox="1"/>
          <p:nvPr/>
        </p:nvSpPr>
        <p:spPr>
          <a:xfrm>
            <a:off x="1035122" y="5552530"/>
            <a:ext cx="3142848" cy="369332"/>
          </a:xfrm>
          <a:prstGeom prst="rect">
            <a:avLst/>
          </a:prstGeom>
          <a:solidFill>
            <a:schemeClr val="bg1">
              <a:lumMod val="85000"/>
            </a:schemeClr>
          </a:solidFill>
        </p:spPr>
        <p:txBody>
          <a:bodyPr wrap="none" rtlCol="0">
            <a:spAutoFit/>
          </a:bodyPr>
          <a:lstStyle/>
          <a:p>
            <a:r>
              <a:rPr lang="en-US" dirty="0"/>
              <a:t>list = [-3, 19, 277, 123, 0, 44, -1]</a:t>
            </a:r>
          </a:p>
        </p:txBody>
      </p:sp>
    </p:spTree>
    <p:extLst>
      <p:ext uri="{BB962C8B-B14F-4D97-AF65-F5344CB8AC3E}">
        <p14:creationId xmlns:p14="http://schemas.microsoft.com/office/powerpoint/2010/main" val="5540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5A5A2-3834-4842-AE4C-4B0BBE54CA5C}"/>
              </a:ext>
            </a:extLst>
          </p:cNvPr>
          <p:cNvSpPr>
            <a:spLocks noGrp="1"/>
          </p:cNvSpPr>
          <p:nvPr>
            <p:ph type="title"/>
          </p:nvPr>
        </p:nvSpPr>
        <p:spPr/>
        <p:txBody>
          <a:bodyPr/>
          <a:lstStyle/>
          <a:p>
            <a:r>
              <a:rPr lang="en-US" dirty="0"/>
              <a:t>For Each loop</a:t>
            </a:r>
          </a:p>
        </p:txBody>
      </p:sp>
      <p:sp>
        <p:nvSpPr>
          <p:cNvPr id="42" name="Flowchart: Preparation 41">
            <a:extLst>
              <a:ext uri="{FF2B5EF4-FFF2-40B4-BE49-F238E27FC236}">
                <a16:creationId xmlns:a16="http://schemas.microsoft.com/office/drawing/2014/main" id="{8965E045-D3C3-4735-8DAA-6A69F4C66D6C}"/>
              </a:ext>
            </a:extLst>
          </p:cNvPr>
          <p:cNvSpPr/>
          <p:nvPr/>
        </p:nvSpPr>
        <p:spPr>
          <a:xfrm>
            <a:off x="1035122" y="2614875"/>
            <a:ext cx="1738489" cy="914400"/>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cxnSp>
        <p:nvCxnSpPr>
          <p:cNvPr id="44" name="Straight Arrow Connector 43">
            <a:extLst>
              <a:ext uri="{FF2B5EF4-FFF2-40B4-BE49-F238E27FC236}">
                <a16:creationId xmlns:a16="http://schemas.microsoft.com/office/drawing/2014/main" id="{20C6D4C9-9140-49C6-9BAD-AC5ED9DF7ABD}"/>
              </a:ext>
            </a:extLst>
          </p:cNvPr>
          <p:cNvCxnSpPr>
            <a:cxnSpLocks/>
            <a:endCxn id="42" idx="0"/>
          </p:cNvCxnSpPr>
          <p:nvPr/>
        </p:nvCxnSpPr>
        <p:spPr>
          <a:xfrm>
            <a:off x="1904367" y="2034074"/>
            <a:ext cx="0" cy="58080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2C28395-B115-4B11-A2FA-6695BBCFEA0F}"/>
              </a:ext>
            </a:extLst>
          </p:cNvPr>
          <p:cNvCxnSpPr>
            <a:cxnSpLocks/>
            <a:stCxn id="42" idx="2"/>
          </p:cNvCxnSpPr>
          <p:nvPr/>
        </p:nvCxnSpPr>
        <p:spPr>
          <a:xfrm>
            <a:off x="1904367" y="3529275"/>
            <a:ext cx="0" cy="147193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8">
            <a:extLst>
              <a:ext uri="{FF2B5EF4-FFF2-40B4-BE49-F238E27FC236}">
                <a16:creationId xmlns:a16="http://schemas.microsoft.com/office/drawing/2014/main" id="{C8219049-B009-4D53-8A15-497888BA1C25}"/>
              </a:ext>
            </a:extLst>
          </p:cNvPr>
          <p:cNvCxnSpPr>
            <a:cxnSpLocks/>
            <a:stCxn id="42" idx="3"/>
            <a:endCxn id="5" idx="0"/>
          </p:cNvCxnSpPr>
          <p:nvPr/>
        </p:nvCxnSpPr>
        <p:spPr>
          <a:xfrm>
            <a:off x="2773611" y="3072075"/>
            <a:ext cx="1144651" cy="705277"/>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8">
            <a:extLst>
              <a:ext uri="{FF2B5EF4-FFF2-40B4-BE49-F238E27FC236}">
                <a16:creationId xmlns:a16="http://schemas.microsoft.com/office/drawing/2014/main" id="{2471586F-4DBB-4B76-9ED3-8FA345FD36DA}"/>
              </a:ext>
            </a:extLst>
          </p:cNvPr>
          <p:cNvCxnSpPr>
            <a:cxnSpLocks/>
            <a:stCxn id="5" idx="4"/>
          </p:cNvCxnSpPr>
          <p:nvPr/>
        </p:nvCxnSpPr>
        <p:spPr>
          <a:xfrm rot="5400000" flipH="1">
            <a:off x="2645350" y="3110931"/>
            <a:ext cx="854567" cy="1691256"/>
          </a:xfrm>
          <a:prstGeom prst="bentConnector4">
            <a:avLst>
              <a:gd name="adj1" fmla="val -26750"/>
              <a:gd name="adj2" fmla="val 99924"/>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401DDFF-7FA5-4366-ACF7-D52357A3F9A3}"/>
              </a:ext>
            </a:extLst>
          </p:cNvPr>
          <p:cNvSpPr txBox="1"/>
          <p:nvPr/>
        </p:nvSpPr>
        <p:spPr>
          <a:xfrm>
            <a:off x="2836074" y="2658808"/>
            <a:ext cx="599972" cy="369332"/>
          </a:xfrm>
          <a:prstGeom prst="rect">
            <a:avLst/>
          </a:prstGeom>
          <a:noFill/>
        </p:spPr>
        <p:txBody>
          <a:bodyPr wrap="none" rtlCol="0">
            <a:spAutoFit/>
          </a:bodyPr>
          <a:lstStyle/>
          <a:p>
            <a:r>
              <a:rPr lang="en-US" dirty="0">
                <a:solidFill>
                  <a:srgbClr val="000000"/>
                </a:solidFill>
              </a:rPr>
              <a:t>True</a:t>
            </a:r>
          </a:p>
        </p:txBody>
      </p:sp>
      <p:sp>
        <p:nvSpPr>
          <p:cNvPr id="49" name="TextBox 48">
            <a:extLst>
              <a:ext uri="{FF2B5EF4-FFF2-40B4-BE49-F238E27FC236}">
                <a16:creationId xmlns:a16="http://schemas.microsoft.com/office/drawing/2014/main" id="{292BB734-113B-4803-9A03-AC904A391FC7}"/>
              </a:ext>
            </a:extLst>
          </p:cNvPr>
          <p:cNvSpPr txBox="1"/>
          <p:nvPr/>
        </p:nvSpPr>
        <p:spPr>
          <a:xfrm>
            <a:off x="1241932" y="3529275"/>
            <a:ext cx="652936" cy="369332"/>
          </a:xfrm>
          <a:prstGeom prst="rect">
            <a:avLst/>
          </a:prstGeom>
          <a:noFill/>
        </p:spPr>
        <p:txBody>
          <a:bodyPr wrap="none" rtlCol="0">
            <a:spAutoFit/>
          </a:bodyPr>
          <a:lstStyle/>
          <a:p>
            <a:r>
              <a:rPr lang="en-US" dirty="0">
                <a:solidFill>
                  <a:srgbClr val="000000"/>
                </a:solidFill>
              </a:rPr>
              <a:t>False</a:t>
            </a:r>
          </a:p>
        </p:txBody>
      </p:sp>
      <p:sp>
        <p:nvSpPr>
          <p:cNvPr id="50" name="TextBox 49">
            <a:extLst>
              <a:ext uri="{FF2B5EF4-FFF2-40B4-BE49-F238E27FC236}">
                <a16:creationId xmlns:a16="http://schemas.microsoft.com/office/drawing/2014/main" id="{02FE2447-33B0-41ED-B519-547FF7D99E85}"/>
              </a:ext>
            </a:extLst>
          </p:cNvPr>
          <p:cNvSpPr txBox="1"/>
          <p:nvPr/>
        </p:nvSpPr>
        <p:spPr>
          <a:xfrm>
            <a:off x="2736474" y="4697649"/>
            <a:ext cx="647934" cy="369332"/>
          </a:xfrm>
          <a:prstGeom prst="rect">
            <a:avLst/>
          </a:prstGeom>
          <a:noFill/>
        </p:spPr>
        <p:txBody>
          <a:bodyPr wrap="none" rtlCol="0">
            <a:spAutoFit/>
          </a:bodyPr>
          <a:lstStyle/>
          <a:p>
            <a:r>
              <a:rPr lang="en-US" dirty="0">
                <a:solidFill>
                  <a:srgbClr val="000000"/>
                </a:solidFill>
              </a:rPr>
              <a:t>Loop</a:t>
            </a:r>
          </a:p>
        </p:txBody>
      </p:sp>
      <p:sp>
        <p:nvSpPr>
          <p:cNvPr id="2" name="TextBox 1">
            <a:extLst>
              <a:ext uri="{FF2B5EF4-FFF2-40B4-BE49-F238E27FC236}">
                <a16:creationId xmlns:a16="http://schemas.microsoft.com/office/drawing/2014/main" id="{CA09D179-E5FF-482F-97DC-C67EE17B0824}"/>
              </a:ext>
            </a:extLst>
          </p:cNvPr>
          <p:cNvSpPr txBox="1"/>
          <p:nvPr/>
        </p:nvSpPr>
        <p:spPr>
          <a:xfrm>
            <a:off x="1510347" y="2887409"/>
            <a:ext cx="788037" cy="369332"/>
          </a:xfrm>
          <a:prstGeom prst="rect">
            <a:avLst/>
          </a:prstGeom>
          <a:noFill/>
        </p:spPr>
        <p:txBody>
          <a:bodyPr wrap="none" rtlCol="0">
            <a:spAutoFit/>
          </a:bodyPr>
          <a:lstStyle/>
          <a:p>
            <a:pPr algn="ctr"/>
            <a:r>
              <a:rPr lang="en-US" dirty="0" err="1">
                <a:solidFill>
                  <a:srgbClr val="000000"/>
                </a:solidFill>
              </a:rPr>
              <a:t>i</a:t>
            </a:r>
            <a:r>
              <a:rPr lang="en-US" dirty="0">
                <a:solidFill>
                  <a:srgbClr val="000000"/>
                </a:solidFill>
              </a:rPr>
              <a:t> in list</a:t>
            </a:r>
          </a:p>
        </p:txBody>
      </p:sp>
      <p:sp>
        <p:nvSpPr>
          <p:cNvPr id="3" name="TextBox 2">
            <a:extLst>
              <a:ext uri="{FF2B5EF4-FFF2-40B4-BE49-F238E27FC236}">
                <a16:creationId xmlns:a16="http://schemas.microsoft.com/office/drawing/2014/main" id="{09BE193D-305C-4D18-864A-8115F203F6D1}"/>
              </a:ext>
            </a:extLst>
          </p:cNvPr>
          <p:cNvSpPr txBox="1"/>
          <p:nvPr/>
        </p:nvSpPr>
        <p:spPr>
          <a:xfrm>
            <a:off x="1035122" y="5552530"/>
            <a:ext cx="4015586" cy="369332"/>
          </a:xfrm>
          <a:prstGeom prst="rect">
            <a:avLst/>
          </a:prstGeom>
          <a:solidFill>
            <a:schemeClr val="bg1">
              <a:lumMod val="85000"/>
            </a:schemeClr>
          </a:solidFill>
        </p:spPr>
        <p:txBody>
          <a:bodyPr wrap="none" rtlCol="0">
            <a:spAutoFit/>
          </a:bodyPr>
          <a:lstStyle/>
          <a:p>
            <a:r>
              <a:rPr lang="en-US" dirty="0"/>
              <a:t>list = [Snoopy, Reggie, Lucy, Greta, Fluffy]</a:t>
            </a:r>
          </a:p>
        </p:txBody>
      </p:sp>
      <p:sp>
        <p:nvSpPr>
          <p:cNvPr id="5" name="Parallelogram 4">
            <a:extLst>
              <a:ext uri="{FF2B5EF4-FFF2-40B4-BE49-F238E27FC236}">
                <a16:creationId xmlns:a16="http://schemas.microsoft.com/office/drawing/2014/main" id="{28A167CF-017D-43D0-875C-EBAA108935D4}"/>
              </a:ext>
            </a:extLst>
          </p:cNvPr>
          <p:cNvSpPr/>
          <p:nvPr/>
        </p:nvSpPr>
        <p:spPr>
          <a:xfrm>
            <a:off x="2966992" y="3777352"/>
            <a:ext cx="1902540" cy="606490"/>
          </a:xfrm>
          <a:prstGeom prst="parallelogram">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Output: type(animal)</a:t>
            </a:r>
          </a:p>
        </p:txBody>
      </p:sp>
    </p:spTree>
    <p:extLst>
      <p:ext uri="{BB962C8B-B14F-4D97-AF65-F5344CB8AC3E}">
        <p14:creationId xmlns:p14="http://schemas.microsoft.com/office/powerpoint/2010/main" val="3623302559"/>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1295</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Myriad Pro</vt:lpstr>
      <vt:lpstr>Office Theme</vt:lpstr>
      <vt:lpstr>Loops</vt:lpstr>
      <vt:lpstr>Loops</vt:lpstr>
      <vt:lpstr>While loop</vt:lpstr>
      <vt:lpstr>For loop</vt:lpstr>
      <vt:lpstr>For loop with step</vt:lpstr>
      <vt:lpstr>For Each loop</vt:lpstr>
      <vt:lpstr>For Each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Scott DeLoach</cp:lastModifiedBy>
  <cp:revision>93</cp:revision>
  <dcterms:created xsi:type="dcterms:W3CDTF">2020-01-10T20:24:08Z</dcterms:created>
  <dcterms:modified xsi:type="dcterms:W3CDTF">2020-01-11T22:06:38Z</dcterms:modified>
</cp:coreProperties>
</file>