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7" r:id="rId5"/>
    <p:sldId id="258" r:id="rId6"/>
    <p:sldId id="292" r:id="rId7"/>
    <p:sldId id="293" r:id="rId8"/>
    <p:sldId id="294" r:id="rId9"/>
    <p:sldId id="271"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8" r:id="rId23"/>
    <p:sldId id="309" r:id="rId24"/>
    <p:sldId id="310" r:id="rId25"/>
    <p:sldId id="311"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9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if we want to delete an item in the list? Let's say we want to remove node "d" from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107578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we need to do is to change the pointer in node "b" to point to node "e" instead of node "d" and we are done. Its that easy.</a:t>
            </a:r>
          </a:p>
          <a:p>
            <a:endParaRPr lang="en-US" dirty="0"/>
          </a:p>
          <a:p>
            <a:r>
              <a:rPr lang="en-US" dirty="0"/>
              <a:t>You might wonder about the pointer from node "d" to node "e". Do we need to change or remove that? Well, not technically. If we start at the head of the list and "walk" through our list to the tail, there is no way to reach node "d". It is no longer part of the list. </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2996184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the garbage collector will come along and find node "d" with nothing pointing to it and return it's memory locations to free memory.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4032380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doubly linked list is very similar to a standard singly linked list, with one exception. Instead of having a single pointer from a node to the next node in the list, the doubly linked list has 2 pointers. The first points to the next node in the list like in the singly linked list. But the change lies in the second pointer, which points to the previous node in the list. We will call these the previous and next pointers.</a:t>
            </a:r>
          </a:p>
          <a:p>
            <a:endParaRPr lang="en-US" dirty="0"/>
          </a:p>
          <a:p>
            <a:r>
              <a:rPr lang="en-US" dirty="0"/>
              <a:t>Adding this second pointer to the previous node makes many operations easier to perform. For example, when removing a node from the list, we can refer to the previous node and the next node.</a:t>
            </a:r>
          </a:p>
          <a:p>
            <a:endParaRPr lang="en-US" dirty="0"/>
          </a:p>
          <a:p>
            <a:r>
              <a:rPr lang="en-US" dirty="0"/>
              <a:t>We can also walk the list in reverse, from the tail to the head just as easily as walking from the head to the tail.</a:t>
            </a:r>
          </a:p>
          <a:p>
            <a:endParaRPr lang="en-US" dirty="0"/>
          </a:p>
          <a:p>
            <a:r>
              <a:rPr lang="en-US" dirty="0"/>
              <a:t>The only drawback is that we now have to make sure we keep track of both the previous and next pointers when inserting and deleting nodes.</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380219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inserting a new node "c" into a double linked list. Again, the procedure is basically the same as before, we just need to make sure we update the previous pointers in the nodes as well.</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321033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change the next pointer in node "b" to point to node "c".</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584781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change the previous pointer from the node "d" to point at the new node.</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2028047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set the pointers in "c". We set the previous pointer in "c" to point to "b" …</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570781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next pointer to point to "d". And, we are done. Conceptually its very easy and actually takes only a tiny amount of time.</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269509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nodes form a doubly linked list is also basically the same as doing it in a singly linked list.</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3059144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Most people use lists for a variety of reasons. You may use lists to keep track of the tasks you need to do, or the goods you need to buy. But lists are also useful in programming. In fact, a list is a very general data structure that holds a sequence of data that is typically all related to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Actually, we have already seen a wide variety of lists in programming already. Some of these lists include arrays, stacks comma and queues. However, list are very flexible and can be used to implement stacks and queues very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change the next pointer in node "b" to point to node "e"</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3735316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previous pointer in node "e" to point to "b". That's really all there is.</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2718867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just like in the singly linked case, the garbage collector will eventually come and free the memory space taken by the removed node.</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3337420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Linked lists are a very flexible and efficient data structure that has uses in a wide variety of applications. Not only can they be used directly, but they can also be used as the basis of other types of data structures such as stacks and queue as well. </a:t>
            </a:r>
            <a:r>
              <a:rPr lang="en-US"/>
              <a:t>We </a:t>
            </a:r>
            <a:r>
              <a:rPr lang="en-US" dirty="0"/>
              <a:t>looked at both singly and doubly linked list and showed some simple examples of how we insert and remove nodes for the list. </a:t>
            </a:r>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3325538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common use of lists in software is the history section of your web browser. As you see here, we can move both forward and backward in our history to view any of the recent web pages we have visited. Your history is really nothing more than a list of web pages that your browser keeps track of. When you right click the forward button, you see a list of web pages that you originally visited after the webpage you are current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1589287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you right click the backward arrow, you get a list of the web pages you visited prior to the current page you are at. </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795599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good example of a software list is your playlist in your favorite music player. As you know, playlists have an order and can be almost any size, from 1 song, to 100's of songs. Like your web browser, you can click the forward and next buttons to move to the previous song in the list as well as that last song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239349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a list look like in a computer. As shown here, list consists of a sequence of data, where each data is linked to the next piece of data in the list. The head of the list points to the first item in the list, while the tail points to the last item in the list. We call these kinds of lists "linked lists".</a:t>
            </a:r>
          </a:p>
          <a:p>
            <a:endParaRPr lang="en-US" dirty="0"/>
          </a:p>
          <a:p>
            <a:r>
              <a:rPr lang="en-US" dirty="0"/>
              <a:t>Nodes are used to store both the data and pointers for each item in the list. For example, the data "a" is stored in a node along with the pointer from "a" to "b".</a:t>
            </a:r>
          </a:p>
          <a:p>
            <a:endParaRPr lang="en-US" dirty="0"/>
          </a:p>
          <a:p>
            <a:r>
              <a:rPr lang="en-US" dirty="0"/>
              <a:t>If we need to find a specific node in the list, we need to "walk" the tree, starting at the head and moving from node to node until we find the node containing the data we are looking for. </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844034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Inserting an item into the middle of the list is also fairly straightforward. As you recall, when we wanted to insert a piece of data into a sorted array, we had to move the contents of the array down by 1 to make room for the new item.</a:t>
            </a:r>
          </a:p>
          <a:p>
            <a:endParaRPr lang="en-US" dirty="0"/>
          </a:p>
          <a:p>
            <a:r>
              <a:rPr lang="en-US" dirty="0"/>
              <a:t>In a linked list, we simply need to create a new node and then rearrange some of the pointers.</a:t>
            </a:r>
          </a:p>
          <a:p>
            <a:endParaRPr lang="en-US" dirty="0"/>
          </a:p>
          <a:p>
            <a:r>
              <a:rPr lang="en-US" dirty="0"/>
              <a:t>For example, if we want to insert the node "c" into the list, </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246523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change the pointer in node "b" to point to the new node "c",</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848208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set the pointer in "c" to point to the node "d". We have inserted the new node "c" into the list in just a few steps.</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156515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4/7/2020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4/7/2020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pixabay.com/en/list-checkbox-checked-tick-note-147904/"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hyperlink" Target="https://pixabay.com/en/list-checkbox-checked-tick-note-14790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Lists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33" idx="1"/>
            </p:cNvCxnSpPr>
            <p:nvPr/>
          </p:nvCxnSpPr>
          <p:spPr>
            <a:xfrm>
              <a:off x="3436685"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18" name="TextBox 17">
            <a:extLst>
              <a:ext uri="{FF2B5EF4-FFF2-40B4-BE49-F238E27FC236}">
                <a16:creationId xmlns:a16="http://schemas.microsoft.com/office/drawing/2014/main" id="{3491B44D-B94A-4C98-96BD-CE0BF0C61A98}"/>
              </a:ext>
            </a:extLst>
          </p:cNvPr>
          <p:cNvSpPr txBox="1"/>
          <p:nvPr/>
        </p:nvSpPr>
        <p:spPr>
          <a:xfrm>
            <a:off x="1874002" y="914400"/>
            <a:ext cx="3480761" cy="523220"/>
          </a:xfrm>
          <a:prstGeom prst="rect">
            <a:avLst/>
          </a:prstGeom>
          <a:noFill/>
        </p:spPr>
        <p:txBody>
          <a:bodyPr wrap="none" rtlCol="0">
            <a:spAutoFit/>
          </a:bodyPr>
          <a:lstStyle/>
          <a:p>
            <a:r>
              <a:rPr lang="en-US" sz="2800" dirty="0">
                <a:latin typeface="Myriad Pro" panose="020B0503030403020204" pitchFamily="34" charset="0"/>
              </a:rPr>
              <a:t>Linked List - removing</a:t>
            </a:r>
          </a:p>
        </p:txBody>
      </p:sp>
    </p:spTree>
    <p:extLst>
      <p:ext uri="{BB962C8B-B14F-4D97-AF65-F5344CB8AC3E}">
        <p14:creationId xmlns:p14="http://schemas.microsoft.com/office/powerpoint/2010/main" val="54869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29" idx="2"/>
            </p:cNvCxnSpPr>
            <p:nvPr/>
          </p:nvCxnSpPr>
          <p:spPr>
            <a:xfrm>
              <a:off x="3436685" y="2483901"/>
              <a:ext cx="2279240" cy="374754"/>
            </a:xfrm>
            <a:prstGeom prst="bentConnector4">
              <a:avLst>
                <a:gd name="adj1" fmla="val 13434"/>
                <a:gd name="adj2" fmla="val 161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19" name="TextBox 18">
            <a:extLst>
              <a:ext uri="{FF2B5EF4-FFF2-40B4-BE49-F238E27FC236}">
                <a16:creationId xmlns:a16="http://schemas.microsoft.com/office/drawing/2014/main" id="{844268CC-1B66-4887-9C47-A1E04DB00B0C}"/>
              </a:ext>
            </a:extLst>
          </p:cNvPr>
          <p:cNvSpPr txBox="1"/>
          <p:nvPr/>
        </p:nvSpPr>
        <p:spPr>
          <a:xfrm>
            <a:off x="1874002" y="914400"/>
            <a:ext cx="3480761" cy="523220"/>
          </a:xfrm>
          <a:prstGeom prst="rect">
            <a:avLst/>
          </a:prstGeom>
          <a:noFill/>
        </p:spPr>
        <p:txBody>
          <a:bodyPr wrap="none" rtlCol="0">
            <a:spAutoFit/>
          </a:bodyPr>
          <a:lstStyle/>
          <a:p>
            <a:r>
              <a:rPr lang="en-US" sz="2800" dirty="0">
                <a:latin typeface="Myriad Pro" panose="020B0503030403020204" pitchFamily="34" charset="0"/>
              </a:rPr>
              <a:t>Linked List - removing</a:t>
            </a:r>
          </a:p>
        </p:txBody>
      </p:sp>
    </p:spTree>
    <p:extLst>
      <p:ext uri="{BB962C8B-B14F-4D97-AF65-F5344CB8AC3E}">
        <p14:creationId xmlns:p14="http://schemas.microsoft.com/office/powerpoint/2010/main" val="298783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29" idx="1"/>
            </p:cNvCxnSpPr>
            <p:nvPr/>
          </p:nvCxnSpPr>
          <p:spPr>
            <a:xfrm>
              <a:off x="3436685" y="2483901"/>
              <a:ext cx="1904485"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18" name="TextBox 17">
            <a:extLst>
              <a:ext uri="{FF2B5EF4-FFF2-40B4-BE49-F238E27FC236}">
                <a16:creationId xmlns:a16="http://schemas.microsoft.com/office/drawing/2014/main" id="{600A0857-7279-4147-9BB8-8F054FAA01AA}"/>
              </a:ext>
            </a:extLst>
          </p:cNvPr>
          <p:cNvSpPr txBox="1"/>
          <p:nvPr/>
        </p:nvSpPr>
        <p:spPr>
          <a:xfrm>
            <a:off x="1874002" y="914400"/>
            <a:ext cx="3480761" cy="523220"/>
          </a:xfrm>
          <a:prstGeom prst="rect">
            <a:avLst/>
          </a:prstGeom>
          <a:noFill/>
        </p:spPr>
        <p:txBody>
          <a:bodyPr wrap="none" rtlCol="0">
            <a:spAutoFit/>
          </a:bodyPr>
          <a:lstStyle/>
          <a:p>
            <a:r>
              <a:rPr lang="en-US" sz="2800" dirty="0">
                <a:latin typeface="Myriad Pro" panose="020B0503030403020204" pitchFamily="34" charset="0"/>
              </a:rPr>
              <a:t>Linked List - removing</a:t>
            </a:r>
          </a:p>
        </p:txBody>
      </p:sp>
    </p:spTree>
    <p:extLst>
      <p:ext uri="{BB962C8B-B14F-4D97-AF65-F5344CB8AC3E}">
        <p14:creationId xmlns:p14="http://schemas.microsoft.com/office/powerpoint/2010/main" val="1280224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944845" cy="523220"/>
          </a:xfrm>
          <a:prstGeom prst="rect">
            <a:avLst/>
          </a:prstGeom>
          <a:noFill/>
        </p:spPr>
        <p:txBody>
          <a:bodyPr wrap="none" rtlCol="0">
            <a:spAutoFit/>
          </a:bodyPr>
          <a:lstStyle/>
          <a:p>
            <a:r>
              <a:rPr lang="en-US" sz="2800" dirty="0">
                <a:latin typeface="Myriad Pro" panose="020B0503030403020204" pitchFamily="34" charset="0"/>
              </a:rPr>
              <a:t>Doubly Linked List</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6E34EA3-116C-4125-992E-832EF3C3E1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6008600-7562-4A20-B584-D2011C4645E5}"/>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DF6CA1D-939D-4411-B295-BF81C98CC2BB}"/>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3D13B4E-E671-4814-9C5E-D5FB8E27AB3D}"/>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44169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4537204" cy="523220"/>
          </a:xfrm>
          <a:prstGeom prst="rect">
            <a:avLst/>
          </a:prstGeom>
          <a:noFill/>
        </p:spPr>
        <p:txBody>
          <a:bodyPr wrap="none" rtlCol="0">
            <a:spAutoFit/>
          </a:bodyPr>
          <a:lstStyle/>
          <a:p>
            <a:r>
              <a:rPr lang="en-US" sz="2800" dirty="0">
                <a:latin typeface="Myriad Pro" panose="020B0503030403020204" pitchFamily="34" charset="0"/>
              </a:rPr>
              <a:t>Doubly Linked List - inserting</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6E34EA3-116C-4125-992E-832EF3C3E1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6008600-7562-4A20-B584-D2011C4645E5}"/>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DF6CA1D-939D-4411-B295-BF81C98CC2BB}"/>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3D13B4E-E671-4814-9C5E-D5FB8E27AB3D}"/>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
        <p:nvSpPr>
          <p:cNvPr id="24" name="Rectangle 23">
            <a:extLst>
              <a:ext uri="{FF2B5EF4-FFF2-40B4-BE49-F238E27FC236}">
                <a16:creationId xmlns:a16="http://schemas.microsoft.com/office/drawing/2014/main" id="{33C94C1C-8C3E-4639-8A67-B4778E253290}"/>
              </a:ext>
            </a:extLst>
          </p:cNvPr>
          <p:cNvSpPr/>
          <p:nvPr/>
        </p:nvSpPr>
        <p:spPr>
          <a:xfrm>
            <a:off x="2900941" y="3291659"/>
            <a:ext cx="749509" cy="749509"/>
          </a:xfrm>
          <a:prstGeom prst="rect">
            <a:avLst/>
          </a:prstGeom>
          <a:ln w="28575"/>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a:t>
            </a:r>
          </a:p>
        </p:txBody>
      </p:sp>
    </p:spTree>
    <p:extLst>
      <p:ext uri="{BB962C8B-B14F-4D97-AF65-F5344CB8AC3E}">
        <p14:creationId xmlns:p14="http://schemas.microsoft.com/office/powerpoint/2010/main" val="359379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944845" cy="523220"/>
          </a:xfrm>
          <a:prstGeom prst="rect">
            <a:avLst/>
          </a:prstGeom>
          <a:noFill/>
        </p:spPr>
        <p:txBody>
          <a:bodyPr wrap="none" rtlCol="0">
            <a:spAutoFit/>
          </a:bodyPr>
          <a:lstStyle/>
          <a:p>
            <a:r>
              <a:rPr lang="en-US" sz="2800" dirty="0">
                <a:latin typeface="Myriad Pro" panose="020B0503030403020204" pitchFamily="34" charset="0"/>
              </a:rPr>
              <a:t>Doubly Linked List</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2"/>
              <a:endCxn id="24" idx="1"/>
            </p:cNvCxnSpPr>
            <p:nvPr/>
          </p:nvCxnSpPr>
          <p:spPr>
            <a:xfrm rot="16200000" flipH="1">
              <a:off x="2785364" y="3135222"/>
              <a:ext cx="807759" cy="254624"/>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6E34EA3-116C-4125-992E-832EF3C3E1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6008600-7562-4A20-B584-D2011C4645E5}"/>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DF6CA1D-939D-4411-B295-BF81C98CC2BB}"/>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3D13B4E-E671-4814-9C5E-D5FB8E27AB3D}"/>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
        <p:nvSpPr>
          <p:cNvPr id="24" name="Rectangle 23">
            <a:extLst>
              <a:ext uri="{FF2B5EF4-FFF2-40B4-BE49-F238E27FC236}">
                <a16:creationId xmlns:a16="http://schemas.microsoft.com/office/drawing/2014/main" id="{33C94C1C-8C3E-4639-8A67-B4778E253290}"/>
              </a:ext>
            </a:extLst>
          </p:cNvPr>
          <p:cNvSpPr/>
          <p:nvPr/>
        </p:nvSpPr>
        <p:spPr>
          <a:xfrm>
            <a:off x="2900941" y="3291659"/>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a:t>
            </a:r>
          </a:p>
        </p:txBody>
      </p:sp>
      <p:sp>
        <p:nvSpPr>
          <p:cNvPr id="31" name="TextBox 30">
            <a:extLst>
              <a:ext uri="{FF2B5EF4-FFF2-40B4-BE49-F238E27FC236}">
                <a16:creationId xmlns:a16="http://schemas.microsoft.com/office/drawing/2014/main" id="{28812665-59E9-4F4F-A4B1-5FE0989D37EC}"/>
              </a:ext>
            </a:extLst>
          </p:cNvPr>
          <p:cNvSpPr txBox="1"/>
          <p:nvPr/>
        </p:nvSpPr>
        <p:spPr>
          <a:xfrm>
            <a:off x="1874002" y="914400"/>
            <a:ext cx="4537204" cy="523220"/>
          </a:xfrm>
          <a:prstGeom prst="rect">
            <a:avLst/>
          </a:prstGeom>
          <a:noFill/>
        </p:spPr>
        <p:txBody>
          <a:bodyPr wrap="none" rtlCol="0">
            <a:spAutoFit/>
          </a:bodyPr>
          <a:lstStyle/>
          <a:p>
            <a:r>
              <a:rPr lang="en-US" sz="2800" dirty="0">
                <a:latin typeface="Myriad Pro" panose="020B0503030403020204" pitchFamily="34" charset="0"/>
              </a:rPr>
              <a:t>Doubly Linked List - inserting</a:t>
            </a:r>
          </a:p>
        </p:txBody>
      </p:sp>
    </p:spTree>
    <p:extLst>
      <p:ext uri="{BB962C8B-B14F-4D97-AF65-F5344CB8AC3E}">
        <p14:creationId xmlns:p14="http://schemas.microsoft.com/office/powerpoint/2010/main" val="375295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944845" cy="523220"/>
          </a:xfrm>
          <a:prstGeom prst="rect">
            <a:avLst/>
          </a:prstGeom>
          <a:noFill/>
        </p:spPr>
        <p:txBody>
          <a:bodyPr wrap="none" rtlCol="0">
            <a:spAutoFit/>
          </a:bodyPr>
          <a:lstStyle/>
          <a:p>
            <a:r>
              <a:rPr lang="en-US" sz="2800" dirty="0">
                <a:latin typeface="Myriad Pro" panose="020B0503030403020204" pitchFamily="34" charset="0"/>
              </a:rPr>
              <a:t>Doubly Linked List</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2"/>
              <a:endCxn id="24" idx="1"/>
            </p:cNvCxnSpPr>
            <p:nvPr/>
          </p:nvCxnSpPr>
          <p:spPr>
            <a:xfrm rot="16200000" flipH="1">
              <a:off x="2785364" y="3135222"/>
              <a:ext cx="807759" cy="254624"/>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6E34EA3-116C-4125-992E-832EF3C3E1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6008600-7562-4A20-B584-D2011C4645E5}"/>
                </a:ext>
              </a:extLst>
            </p:cNvPr>
            <p:cNvCxnSpPr>
              <a:cxnSpLocks/>
              <a:stCxn id="24" idx="3"/>
              <a:endCxn id="33" idx="2"/>
            </p:cNvCxnSpPr>
            <p:nvPr/>
          </p:nvCxnSpPr>
          <p:spPr>
            <a:xfrm flipV="1">
              <a:off x="4066064" y="2858655"/>
              <a:ext cx="322864" cy="807759"/>
            </a:xfrm>
            <a:prstGeom prst="bentConnector2">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DF6CA1D-939D-4411-B295-BF81C98CC2BB}"/>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3D13B4E-E671-4814-9C5E-D5FB8E27AB3D}"/>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
        <p:nvSpPr>
          <p:cNvPr id="24" name="Rectangle 23">
            <a:extLst>
              <a:ext uri="{FF2B5EF4-FFF2-40B4-BE49-F238E27FC236}">
                <a16:creationId xmlns:a16="http://schemas.microsoft.com/office/drawing/2014/main" id="{33C94C1C-8C3E-4639-8A67-B4778E253290}"/>
              </a:ext>
            </a:extLst>
          </p:cNvPr>
          <p:cNvSpPr/>
          <p:nvPr/>
        </p:nvSpPr>
        <p:spPr>
          <a:xfrm>
            <a:off x="2900941" y="3291659"/>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a:t>
            </a:r>
          </a:p>
        </p:txBody>
      </p:sp>
      <p:sp>
        <p:nvSpPr>
          <p:cNvPr id="31" name="TextBox 30">
            <a:extLst>
              <a:ext uri="{FF2B5EF4-FFF2-40B4-BE49-F238E27FC236}">
                <a16:creationId xmlns:a16="http://schemas.microsoft.com/office/drawing/2014/main" id="{DF171844-95C5-4A02-95FB-29F17EF8E929}"/>
              </a:ext>
            </a:extLst>
          </p:cNvPr>
          <p:cNvSpPr txBox="1"/>
          <p:nvPr/>
        </p:nvSpPr>
        <p:spPr>
          <a:xfrm>
            <a:off x="1874002" y="914400"/>
            <a:ext cx="4537204" cy="523220"/>
          </a:xfrm>
          <a:prstGeom prst="rect">
            <a:avLst/>
          </a:prstGeom>
          <a:noFill/>
        </p:spPr>
        <p:txBody>
          <a:bodyPr wrap="none" rtlCol="0">
            <a:spAutoFit/>
          </a:bodyPr>
          <a:lstStyle/>
          <a:p>
            <a:r>
              <a:rPr lang="en-US" sz="2800" dirty="0">
                <a:latin typeface="Myriad Pro" panose="020B0503030403020204" pitchFamily="34" charset="0"/>
              </a:rPr>
              <a:t>Doubly Linked List - inserting</a:t>
            </a:r>
          </a:p>
        </p:txBody>
      </p:sp>
    </p:spTree>
    <p:extLst>
      <p:ext uri="{BB962C8B-B14F-4D97-AF65-F5344CB8AC3E}">
        <p14:creationId xmlns:p14="http://schemas.microsoft.com/office/powerpoint/2010/main" val="402694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944845" cy="523220"/>
          </a:xfrm>
          <a:prstGeom prst="rect">
            <a:avLst/>
          </a:prstGeom>
          <a:noFill/>
        </p:spPr>
        <p:txBody>
          <a:bodyPr wrap="none" rtlCol="0">
            <a:spAutoFit/>
          </a:bodyPr>
          <a:lstStyle/>
          <a:p>
            <a:r>
              <a:rPr lang="en-US" sz="2800" dirty="0">
                <a:latin typeface="Myriad Pro" panose="020B0503030403020204" pitchFamily="34" charset="0"/>
              </a:rPr>
              <a:t>Doubly Linked List</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2"/>
              <a:endCxn id="24" idx="1"/>
            </p:cNvCxnSpPr>
            <p:nvPr/>
          </p:nvCxnSpPr>
          <p:spPr>
            <a:xfrm rot="16200000" flipH="1">
              <a:off x="2785364" y="3135222"/>
              <a:ext cx="807759" cy="254624"/>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6E34EA3-116C-4125-992E-832EF3C3E1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6008600-7562-4A20-B584-D2011C4645E5}"/>
                </a:ext>
              </a:extLst>
            </p:cNvPr>
            <p:cNvCxnSpPr>
              <a:cxnSpLocks/>
              <a:stCxn id="24" idx="3"/>
              <a:endCxn id="33" idx="2"/>
            </p:cNvCxnSpPr>
            <p:nvPr/>
          </p:nvCxnSpPr>
          <p:spPr>
            <a:xfrm flipV="1">
              <a:off x="4066064" y="2858655"/>
              <a:ext cx="322864" cy="807759"/>
            </a:xfrm>
            <a:prstGeom prst="bentConnector2">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DF6CA1D-939D-4411-B295-BF81C98CC2BB}"/>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3D13B4E-E671-4814-9C5E-D5FB8E27AB3D}"/>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31" name="Straight Arrow Connector 22">
              <a:extLst>
                <a:ext uri="{FF2B5EF4-FFF2-40B4-BE49-F238E27FC236}">
                  <a16:creationId xmlns:a16="http://schemas.microsoft.com/office/drawing/2014/main" id="{816AFC84-A481-48C7-B43A-839946719C15}"/>
                </a:ext>
              </a:extLst>
            </p:cNvPr>
            <p:cNvCxnSpPr>
              <a:cxnSpLocks/>
            </p:cNvCxnSpPr>
            <p:nvPr/>
          </p:nvCxnSpPr>
          <p:spPr>
            <a:xfrm rot="16200000" flipV="1">
              <a:off x="2555187" y="3146603"/>
              <a:ext cx="1049315" cy="473422"/>
            </a:xfrm>
            <a:prstGeom prst="bentConnector3">
              <a:avLst>
                <a:gd name="adj1" fmla="val 642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24" name="Rectangle 23">
            <a:extLst>
              <a:ext uri="{FF2B5EF4-FFF2-40B4-BE49-F238E27FC236}">
                <a16:creationId xmlns:a16="http://schemas.microsoft.com/office/drawing/2014/main" id="{33C94C1C-8C3E-4639-8A67-B4778E253290}"/>
              </a:ext>
            </a:extLst>
          </p:cNvPr>
          <p:cNvSpPr/>
          <p:nvPr/>
        </p:nvSpPr>
        <p:spPr>
          <a:xfrm>
            <a:off x="2900941" y="3291659"/>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a:t>
            </a:r>
          </a:p>
        </p:txBody>
      </p:sp>
      <p:sp>
        <p:nvSpPr>
          <p:cNvPr id="32" name="TextBox 31">
            <a:extLst>
              <a:ext uri="{FF2B5EF4-FFF2-40B4-BE49-F238E27FC236}">
                <a16:creationId xmlns:a16="http://schemas.microsoft.com/office/drawing/2014/main" id="{98C591FE-5A28-47CD-9439-34CC6569890D}"/>
              </a:ext>
            </a:extLst>
          </p:cNvPr>
          <p:cNvSpPr txBox="1"/>
          <p:nvPr/>
        </p:nvSpPr>
        <p:spPr>
          <a:xfrm>
            <a:off x="1874002" y="914400"/>
            <a:ext cx="4537204" cy="523220"/>
          </a:xfrm>
          <a:prstGeom prst="rect">
            <a:avLst/>
          </a:prstGeom>
          <a:noFill/>
        </p:spPr>
        <p:txBody>
          <a:bodyPr wrap="none" rtlCol="0">
            <a:spAutoFit/>
          </a:bodyPr>
          <a:lstStyle/>
          <a:p>
            <a:r>
              <a:rPr lang="en-US" sz="2800" dirty="0">
                <a:latin typeface="Myriad Pro" panose="020B0503030403020204" pitchFamily="34" charset="0"/>
              </a:rPr>
              <a:t>Doubly Linked List - inserting</a:t>
            </a:r>
          </a:p>
        </p:txBody>
      </p:sp>
    </p:spTree>
    <p:extLst>
      <p:ext uri="{BB962C8B-B14F-4D97-AF65-F5344CB8AC3E}">
        <p14:creationId xmlns:p14="http://schemas.microsoft.com/office/powerpoint/2010/main" val="322975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944845" cy="523220"/>
          </a:xfrm>
          <a:prstGeom prst="rect">
            <a:avLst/>
          </a:prstGeom>
          <a:noFill/>
        </p:spPr>
        <p:txBody>
          <a:bodyPr wrap="none" rtlCol="0">
            <a:spAutoFit/>
          </a:bodyPr>
          <a:lstStyle/>
          <a:p>
            <a:r>
              <a:rPr lang="en-US" sz="2800" dirty="0">
                <a:latin typeface="Myriad Pro" panose="020B0503030403020204" pitchFamily="34" charset="0"/>
              </a:rPr>
              <a:t>Doubly Linked List</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2"/>
              <a:endCxn id="24" idx="1"/>
            </p:cNvCxnSpPr>
            <p:nvPr/>
          </p:nvCxnSpPr>
          <p:spPr>
            <a:xfrm rot="16200000" flipH="1">
              <a:off x="2785364" y="3135222"/>
              <a:ext cx="807759" cy="254624"/>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6E34EA3-116C-4125-992E-832EF3C3E1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6008600-7562-4A20-B584-D2011C4645E5}"/>
                </a:ext>
              </a:extLst>
            </p:cNvPr>
            <p:cNvCxnSpPr>
              <a:cxnSpLocks/>
              <a:stCxn id="24" idx="3"/>
              <a:endCxn id="33" idx="2"/>
            </p:cNvCxnSpPr>
            <p:nvPr/>
          </p:nvCxnSpPr>
          <p:spPr>
            <a:xfrm flipV="1">
              <a:off x="4066064" y="2858655"/>
              <a:ext cx="322864" cy="807759"/>
            </a:xfrm>
            <a:prstGeom prst="bentConnector2">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DF6CA1D-939D-4411-B295-BF81C98CC2BB}"/>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3D13B4E-E671-4814-9C5E-D5FB8E27AB3D}"/>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31" name="Straight Arrow Connector 22">
              <a:extLst>
                <a:ext uri="{FF2B5EF4-FFF2-40B4-BE49-F238E27FC236}">
                  <a16:creationId xmlns:a16="http://schemas.microsoft.com/office/drawing/2014/main" id="{816AFC84-A481-48C7-B43A-839946719C15}"/>
                </a:ext>
              </a:extLst>
            </p:cNvPr>
            <p:cNvCxnSpPr>
              <a:cxnSpLocks/>
            </p:cNvCxnSpPr>
            <p:nvPr/>
          </p:nvCxnSpPr>
          <p:spPr>
            <a:xfrm rot="16200000" flipV="1">
              <a:off x="2555187" y="3146603"/>
              <a:ext cx="1049315" cy="473422"/>
            </a:xfrm>
            <a:prstGeom prst="bentConnector3">
              <a:avLst>
                <a:gd name="adj1" fmla="val 6429"/>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2" name="Straight Arrow Connector 18">
              <a:extLst>
                <a:ext uri="{FF2B5EF4-FFF2-40B4-BE49-F238E27FC236}">
                  <a16:creationId xmlns:a16="http://schemas.microsoft.com/office/drawing/2014/main" id="{B9DCC792-989C-4F1C-91F7-CC499D4FA415}"/>
                </a:ext>
              </a:extLst>
            </p:cNvPr>
            <p:cNvCxnSpPr>
              <a:cxnSpLocks/>
            </p:cNvCxnSpPr>
            <p:nvPr/>
          </p:nvCxnSpPr>
          <p:spPr>
            <a:xfrm rot="5400000">
              <a:off x="3806237" y="3118481"/>
              <a:ext cx="1049318" cy="529664"/>
            </a:xfrm>
            <a:prstGeom prst="bentConnector3">
              <a:avLst>
                <a:gd name="adj1" fmla="val 96683"/>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
        <p:nvSpPr>
          <p:cNvPr id="24" name="Rectangle 23">
            <a:extLst>
              <a:ext uri="{FF2B5EF4-FFF2-40B4-BE49-F238E27FC236}">
                <a16:creationId xmlns:a16="http://schemas.microsoft.com/office/drawing/2014/main" id="{33C94C1C-8C3E-4639-8A67-B4778E253290}"/>
              </a:ext>
            </a:extLst>
          </p:cNvPr>
          <p:cNvSpPr/>
          <p:nvPr/>
        </p:nvSpPr>
        <p:spPr>
          <a:xfrm>
            <a:off x="2900941" y="3291659"/>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a:t>
            </a:r>
          </a:p>
        </p:txBody>
      </p:sp>
      <p:sp>
        <p:nvSpPr>
          <p:cNvPr id="37" name="TextBox 36">
            <a:extLst>
              <a:ext uri="{FF2B5EF4-FFF2-40B4-BE49-F238E27FC236}">
                <a16:creationId xmlns:a16="http://schemas.microsoft.com/office/drawing/2014/main" id="{D97D630B-2C37-4FBA-85B3-00640034285A}"/>
              </a:ext>
            </a:extLst>
          </p:cNvPr>
          <p:cNvSpPr txBox="1"/>
          <p:nvPr/>
        </p:nvSpPr>
        <p:spPr>
          <a:xfrm>
            <a:off x="1874002" y="914400"/>
            <a:ext cx="4537204" cy="523220"/>
          </a:xfrm>
          <a:prstGeom prst="rect">
            <a:avLst/>
          </a:prstGeom>
          <a:noFill/>
        </p:spPr>
        <p:txBody>
          <a:bodyPr wrap="none" rtlCol="0">
            <a:spAutoFit/>
          </a:bodyPr>
          <a:lstStyle/>
          <a:p>
            <a:r>
              <a:rPr lang="en-US" sz="2800" dirty="0">
                <a:latin typeface="Myriad Pro" panose="020B0503030403020204" pitchFamily="34" charset="0"/>
              </a:rPr>
              <a:t>Doubly Linked List - inserting</a:t>
            </a:r>
          </a:p>
        </p:txBody>
      </p:sp>
    </p:spTree>
    <p:extLst>
      <p:ext uri="{BB962C8B-B14F-4D97-AF65-F5344CB8AC3E}">
        <p14:creationId xmlns:p14="http://schemas.microsoft.com/office/powerpoint/2010/main" val="374504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4649158" cy="523220"/>
          </a:xfrm>
          <a:prstGeom prst="rect">
            <a:avLst/>
          </a:prstGeom>
          <a:noFill/>
        </p:spPr>
        <p:txBody>
          <a:bodyPr wrap="none" rtlCol="0">
            <a:spAutoFit/>
          </a:bodyPr>
          <a:lstStyle/>
          <a:p>
            <a:r>
              <a:rPr lang="en-US" sz="2800" dirty="0">
                <a:latin typeface="Myriad Pro" panose="020B0503030403020204" pitchFamily="34" charset="0"/>
              </a:rPr>
              <a:t>Doubly Linked List - removing</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6E34EA3-116C-4125-992E-832EF3C3E1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6008600-7562-4A20-B584-D2011C4645E5}"/>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DF6CA1D-939D-4411-B295-BF81C98CC2BB}"/>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3D13B4E-E671-4814-9C5E-D5FB8E27AB3D}"/>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28347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35077" y="2147993"/>
            <a:ext cx="2541225" cy="3117005"/>
          </a:xfrm>
          <a:prstGeom prst="rect">
            <a:avLst/>
          </a:prstGeom>
        </p:spPr>
      </p:pic>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4649158" cy="523220"/>
          </a:xfrm>
          <a:prstGeom prst="rect">
            <a:avLst/>
          </a:prstGeom>
          <a:noFill/>
        </p:spPr>
        <p:txBody>
          <a:bodyPr wrap="none" rtlCol="0">
            <a:spAutoFit/>
          </a:bodyPr>
          <a:lstStyle/>
          <a:p>
            <a:r>
              <a:rPr lang="en-US" sz="2800" dirty="0">
                <a:latin typeface="Myriad Pro" panose="020B0503030403020204" pitchFamily="34" charset="0"/>
              </a:rPr>
              <a:t>Doubly Linked List - removing</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2796"/>
            <a:ext cx="6087662" cy="1938372"/>
            <a:chOff x="1330014" y="2102796"/>
            <a:chExt cx="6087662" cy="193837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0"/>
              <a:endCxn id="29" idx="0"/>
            </p:cNvCxnSpPr>
            <p:nvPr/>
          </p:nvCxnSpPr>
          <p:spPr>
            <a:xfrm rot="5400000" flipH="1" flipV="1">
              <a:off x="4388928" y="782149"/>
              <a:ext cx="12700" cy="2653994"/>
            </a:xfrm>
            <a:prstGeom prst="bentConnector3">
              <a:avLst>
                <a:gd name="adj1" fmla="val 1800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6E34EA3-116C-4125-992E-832EF3C3E1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6008600-7562-4A20-B584-D2011C4645E5}"/>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DF6CA1D-939D-4411-B295-BF81C98CC2BB}"/>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3D13B4E-E671-4814-9C5E-D5FB8E27AB3D}"/>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988397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4649158" cy="523220"/>
          </a:xfrm>
          <a:prstGeom prst="rect">
            <a:avLst/>
          </a:prstGeom>
          <a:noFill/>
        </p:spPr>
        <p:txBody>
          <a:bodyPr wrap="none" rtlCol="0">
            <a:spAutoFit/>
          </a:bodyPr>
          <a:lstStyle/>
          <a:p>
            <a:r>
              <a:rPr lang="en-US" sz="2800" dirty="0">
                <a:latin typeface="Myriad Pro" panose="020B0503030403020204" pitchFamily="34" charset="0"/>
              </a:rPr>
              <a:t>Doubly Linked List - removing</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2796"/>
            <a:ext cx="6087662" cy="1938372"/>
            <a:chOff x="1330014" y="2102796"/>
            <a:chExt cx="6087662" cy="193837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0"/>
              <a:endCxn id="29" idx="0"/>
            </p:cNvCxnSpPr>
            <p:nvPr/>
          </p:nvCxnSpPr>
          <p:spPr>
            <a:xfrm rot="5400000" flipH="1" flipV="1">
              <a:off x="4388928" y="782149"/>
              <a:ext cx="12700" cy="2653994"/>
            </a:xfrm>
            <a:prstGeom prst="bentConnector3">
              <a:avLst>
                <a:gd name="adj1" fmla="val 1800000"/>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6E34EA3-116C-4125-992E-832EF3C3E1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6008600-7562-4A20-B584-D2011C4645E5}"/>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DF6CA1D-939D-4411-B295-BF81C98CC2BB}"/>
                </a:ext>
              </a:extLst>
            </p:cNvPr>
            <p:cNvCxnSpPr>
              <a:cxnSpLocks/>
              <a:stCxn id="34" idx="2"/>
              <a:endCxn id="29" idx="2"/>
            </p:cNvCxnSpPr>
            <p:nvPr/>
          </p:nvCxnSpPr>
          <p:spPr>
            <a:xfrm rot="16200000" flipH="1">
              <a:off x="4388928" y="1531658"/>
              <a:ext cx="12700" cy="2653994"/>
            </a:xfrm>
            <a:prstGeom prst="bentConnector3">
              <a:avLst>
                <a:gd name="adj1" fmla="val 1800000"/>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3D13B4E-E671-4814-9C5E-D5FB8E27AB3D}"/>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40986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4649158" cy="523220"/>
          </a:xfrm>
          <a:prstGeom prst="rect">
            <a:avLst/>
          </a:prstGeom>
          <a:noFill/>
        </p:spPr>
        <p:txBody>
          <a:bodyPr wrap="none" rtlCol="0">
            <a:spAutoFit/>
          </a:bodyPr>
          <a:lstStyle/>
          <a:p>
            <a:r>
              <a:rPr lang="en-US" sz="2800" dirty="0">
                <a:latin typeface="Myriad Pro" panose="020B0503030403020204" pitchFamily="34" charset="0"/>
              </a:rPr>
              <a:t>Doubly Linked List - removing</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p:cNvCxnSpPr>
            <p:nvPr/>
          </p:nvCxnSpPr>
          <p:spPr>
            <a:xfrm>
              <a:off x="3436685" y="2344754"/>
              <a:ext cx="1904485" cy="1270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6E34EA3-116C-4125-992E-832EF3C3E1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DF6CA1D-939D-4411-B295-BF81C98CC2BB}"/>
                </a:ext>
              </a:extLst>
            </p:cNvPr>
            <p:cNvCxnSpPr>
              <a:cxnSpLocks/>
            </p:cNvCxnSpPr>
            <p:nvPr/>
          </p:nvCxnSpPr>
          <p:spPr>
            <a:xfrm>
              <a:off x="3436685" y="2660440"/>
              <a:ext cx="1904485"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3D13B4E-E671-4814-9C5E-D5FB8E27AB3D}"/>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8319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35077" y="2147993"/>
            <a:ext cx="2541225" cy="3117005"/>
          </a:xfrm>
          <a:prstGeom prst="rect">
            <a:avLst/>
          </a:prstGeom>
        </p:spPr>
      </p:pic>
    </p:spTree>
    <p:extLst>
      <p:ext uri="{BB962C8B-B14F-4D97-AF65-F5344CB8AC3E}">
        <p14:creationId xmlns:p14="http://schemas.microsoft.com/office/powerpoint/2010/main" val="52397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5442D5-66CD-47F7-9A0F-4CF0F53DCA3D}"/>
              </a:ext>
            </a:extLst>
          </p:cNvPr>
          <p:cNvPicPr>
            <a:picLocks noChangeAspect="1"/>
          </p:cNvPicPr>
          <p:nvPr/>
        </p:nvPicPr>
        <p:blipFill>
          <a:blip r:embed="rId3"/>
          <a:stretch>
            <a:fillRect/>
          </a:stretch>
        </p:blipFill>
        <p:spPr>
          <a:xfrm>
            <a:off x="1005840" y="1005840"/>
            <a:ext cx="5818908" cy="3657600"/>
          </a:xfrm>
          <a:prstGeom prst="rect">
            <a:avLst/>
          </a:prstGeom>
        </p:spPr>
      </p:pic>
      <p:sp>
        <p:nvSpPr>
          <p:cNvPr id="3" name="Oval 2">
            <a:extLst>
              <a:ext uri="{FF2B5EF4-FFF2-40B4-BE49-F238E27FC236}">
                <a16:creationId xmlns:a16="http://schemas.microsoft.com/office/drawing/2014/main" id="{7F61B8B0-C570-4E09-B2D7-F96EDB7A39F7}"/>
              </a:ext>
            </a:extLst>
          </p:cNvPr>
          <p:cNvSpPr/>
          <p:nvPr/>
        </p:nvSpPr>
        <p:spPr>
          <a:xfrm rot="20731781">
            <a:off x="831102" y="1125015"/>
            <a:ext cx="1053548" cy="785191"/>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0046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E72698-3EF0-4D5F-BB91-8BBBE5B04785}"/>
              </a:ext>
            </a:extLst>
          </p:cNvPr>
          <p:cNvPicPr>
            <a:picLocks noChangeAspect="1"/>
          </p:cNvPicPr>
          <p:nvPr/>
        </p:nvPicPr>
        <p:blipFill>
          <a:blip r:embed="rId3"/>
          <a:stretch>
            <a:fillRect/>
          </a:stretch>
        </p:blipFill>
        <p:spPr>
          <a:xfrm>
            <a:off x="1005840" y="1005840"/>
            <a:ext cx="5846776" cy="3657600"/>
          </a:xfrm>
          <a:prstGeom prst="rect">
            <a:avLst/>
          </a:prstGeom>
        </p:spPr>
      </p:pic>
      <p:sp>
        <p:nvSpPr>
          <p:cNvPr id="3" name="Oval 2">
            <a:extLst>
              <a:ext uri="{FF2B5EF4-FFF2-40B4-BE49-F238E27FC236}">
                <a16:creationId xmlns:a16="http://schemas.microsoft.com/office/drawing/2014/main" id="{5E7EBF04-4E67-405A-9FD1-6CD75ED1C7E0}"/>
              </a:ext>
            </a:extLst>
          </p:cNvPr>
          <p:cNvSpPr/>
          <p:nvPr/>
        </p:nvSpPr>
        <p:spPr>
          <a:xfrm rot="20731781">
            <a:off x="831102" y="1125015"/>
            <a:ext cx="1053548" cy="785191"/>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15610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4FB375-E6F2-4EE5-BAEF-0DA9C1F0F9A0}"/>
              </a:ext>
            </a:extLst>
          </p:cNvPr>
          <p:cNvPicPr>
            <a:picLocks noChangeAspect="1"/>
          </p:cNvPicPr>
          <p:nvPr/>
        </p:nvPicPr>
        <p:blipFill>
          <a:blip r:embed="rId3"/>
          <a:stretch>
            <a:fillRect/>
          </a:stretch>
        </p:blipFill>
        <p:spPr>
          <a:xfrm>
            <a:off x="1030274" y="1433144"/>
            <a:ext cx="5606054" cy="3991712"/>
          </a:xfrm>
          <a:prstGeom prst="rect">
            <a:avLst/>
          </a:prstGeom>
        </p:spPr>
      </p:pic>
    </p:spTree>
    <p:extLst>
      <p:ext uri="{BB962C8B-B14F-4D97-AF65-F5344CB8AC3E}">
        <p14:creationId xmlns:p14="http://schemas.microsoft.com/office/powerpoint/2010/main" val="31548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1776448" cy="523220"/>
          </a:xfrm>
          <a:prstGeom prst="rect">
            <a:avLst/>
          </a:prstGeom>
          <a:noFill/>
        </p:spPr>
        <p:txBody>
          <a:bodyPr wrap="none" rtlCol="0">
            <a:spAutoFit/>
          </a:bodyPr>
          <a:lstStyle/>
          <a:p>
            <a:r>
              <a:rPr lang="en-US" sz="2800" dirty="0">
                <a:latin typeface="Myriad Pro" panose="020B0503030403020204" pitchFamily="34" charset="0"/>
              </a:rPr>
              <a:t>Linked List</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33" idx="1"/>
            </p:cNvCxnSpPr>
            <p:nvPr/>
          </p:nvCxnSpPr>
          <p:spPr>
            <a:xfrm>
              <a:off x="3436685"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8104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3368807" cy="523220"/>
          </a:xfrm>
          <a:prstGeom prst="rect">
            <a:avLst/>
          </a:prstGeom>
          <a:noFill/>
        </p:spPr>
        <p:txBody>
          <a:bodyPr wrap="none" rtlCol="0">
            <a:spAutoFit/>
          </a:bodyPr>
          <a:lstStyle/>
          <a:p>
            <a:r>
              <a:rPr lang="en-US" sz="2800" dirty="0">
                <a:latin typeface="Myriad Pro" panose="020B0503030403020204" pitchFamily="34" charset="0"/>
              </a:rPr>
              <a:t>Linked List - inserting</a:t>
            </a:r>
          </a:p>
        </p:txBody>
      </p:sp>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3"/>
              <a:endCxn id="33" idx="1"/>
            </p:cNvCxnSpPr>
            <p:nvPr/>
          </p:nvCxnSpPr>
          <p:spPr>
            <a:xfrm>
              <a:off x="3436685"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E4D3AA2B-3C24-4945-BE8C-0A2FA551F1AF}"/>
                </a:ext>
              </a:extLst>
            </p:cNvPr>
            <p:cNvSpPr/>
            <p:nvPr/>
          </p:nvSpPr>
          <p:spPr>
            <a:xfrm>
              <a:off x="3316555" y="3291659"/>
              <a:ext cx="749509" cy="749509"/>
            </a:xfrm>
            <a:prstGeom prst="rect">
              <a:avLst/>
            </a:prstGeom>
            <a:ln w="28575"/>
            <a:effectLst>
              <a:glow rad="228600">
                <a:schemeClr val="accent4">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a:t>
              </a:r>
            </a:p>
          </p:txBody>
        </p:sp>
      </p:grpSp>
    </p:spTree>
    <p:extLst>
      <p:ext uri="{BB962C8B-B14F-4D97-AF65-F5344CB8AC3E}">
        <p14:creationId xmlns:p14="http://schemas.microsoft.com/office/powerpoint/2010/main" val="394482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2"/>
              <a:endCxn id="18" idx="1"/>
            </p:cNvCxnSpPr>
            <p:nvPr/>
          </p:nvCxnSpPr>
          <p:spPr>
            <a:xfrm rot="16200000" flipH="1">
              <a:off x="2785364" y="3135222"/>
              <a:ext cx="807759" cy="254624"/>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E4D3AA2B-3C24-4945-BE8C-0A2FA551F1AF}"/>
                </a:ext>
              </a:extLst>
            </p:cNvPr>
            <p:cNvSpPr/>
            <p:nvPr/>
          </p:nvSpPr>
          <p:spPr>
            <a:xfrm>
              <a:off x="3316555" y="3291659"/>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a:t>
              </a:r>
            </a:p>
          </p:txBody>
        </p:sp>
      </p:grpSp>
      <p:sp>
        <p:nvSpPr>
          <p:cNvPr id="21" name="TextBox 20">
            <a:extLst>
              <a:ext uri="{FF2B5EF4-FFF2-40B4-BE49-F238E27FC236}">
                <a16:creationId xmlns:a16="http://schemas.microsoft.com/office/drawing/2014/main" id="{9E4885CF-24BA-4B48-B4C4-97C0A68F13BD}"/>
              </a:ext>
            </a:extLst>
          </p:cNvPr>
          <p:cNvSpPr txBox="1"/>
          <p:nvPr/>
        </p:nvSpPr>
        <p:spPr>
          <a:xfrm>
            <a:off x="1874002" y="914400"/>
            <a:ext cx="3368807" cy="523220"/>
          </a:xfrm>
          <a:prstGeom prst="rect">
            <a:avLst/>
          </a:prstGeom>
          <a:noFill/>
        </p:spPr>
        <p:txBody>
          <a:bodyPr wrap="none" rtlCol="0">
            <a:spAutoFit/>
          </a:bodyPr>
          <a:lstStyle/>
          <a:p>
            <a:r>
              <a:rPr lang="en-US" sz="2800" dirty="0">
                <a:latin typeface="Myriad Pro" panose="020B0503030403020204" pitchFamily="34" charset="0"/>
              </a:rPr>
              <a:t>Linked List - inserting</a:t>
            </a:r>
          </a:p>
        </p:txBody>
      </p:sp>
    </p:spTree>
    <p:extLst>
      <p:ext uri="{BB962C8B-B14F-4D97-AF65-F5344CB8AC3E}">
        <p14:creationId xmlns:p14="http://schemas.microsoft.com/office/powerpoint/2010/main" val="66713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8C4684A-84A4-49C0-88C1-751CAC1ACC99}"/>
              </a:ext>
            </a:extLst>
          </p:cNvPr>
          <p:cNvGrpSpPr/>
          <p:nvPr/>
        </p:nvGrpSpPr>
        <p:grpSpPr>
          <a:xfrm>
            <a:off x="914400" y="2109146"/>
            <a:ext cx="6087662" cy="1932022"/>
            <a:chOff x="1330014" y="2109146"/>
            <a:chExt cx="6087662" cy="1932022"/>
          </a:xfrm>
        </p:grpSpPr>
        <p:sp>
          <p:nvSpPr>
            <p:cNvPr id="26" name="Rectangle 25">
              <a:extLst>
                <a:ext uri="{FF2B5EF4-FFF2-40B4-BE49-F238E27FC236}">
                  <a16:creationId xmlns:a16="http://schemas.microsoft.com/office/drawing/2014/main" id="{ECB596BC-5741-4B0D-AB50-9917846A6B0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29" name="Rectangle 28">
              <a:extLst>
                <a:ext uri="{FF2B5EF4-FFF2-40B4-BE49-F238E27FC236}">
                  <a16:creationId xmlns:a16="http://schemas.microsoft.com/office/drawing/2014/main" id="{05D1B864-F612-4DD6-87C7-65328760885D}"/>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33" name="Rectangle 32">
              <a:extLst>
                <a:ext uri="{FF2B5EF4-FFF2-40B4-BE49-F238E27FC236}">
                  <a16:creationId xmlns:a16="http://schemas.microsoft.com/office/drawing/2014/main" id="{E9B4E4E3-B84C-4523-A475-6C08584C49A3}"/>
                </a:ext>
              </a:extLst>
            </p:cNvPr>
            <p:cNvSpPr/>
            <p:nvPr/>
          </p:nvSpPr>
          <p:spPr>
            <a:xfrm>
              <a:off x="4014173"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34" name="Rectangle 33">
              <a:extLst>
                <a:ext uri="{FF2B5EF4-FFF2-40B4-BE49-F238E27FC236}">
                  <a16:creationId xmlns:a16="http://schemas.microsoft.com/office/drawing/2014/main" id="{331BE607-7FE3-4783-ADB2-5775A755FAD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35" name="Rectangle 34">
              <a:extLst>
                <a:ext uri="{FF2B5EF4-FFF2-40B4-BE49-F238E27FC236}">
                  <a16:creationId xmlns:a16="http://schemas.microsoft.com/office/drawing/2014/main" id="{31AE9940-7D33-4281-9C01-1CA2E717858E}"/>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27" name="TextBox 26">
              <a:extLst>
                <a:ext uri="{FF2B5EF4-FFF2-40B4-BE49-F238E27FC236}">
                  <a16:creationId xmlns:a16="http://schemas.microsoft.com/office/drawing/2014/main" id="{AC8C8571-5CE4-4A27-8D38-EB4D04E7799B}"/>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a:endCxn id="35"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26"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61F8D7B-3801-477F-8087-372F5510D23E}"/>
                </a:ext>
              </a:extLst>
            </p:cNvPr>
            <p:cNvCxnSpPr>
              <a:cxnSpLocks/>
              <a:stCxn id="35" idx="3"/>
              <a:endCxn id="34" idx="1"/>
            </p:cNvCxnSpPr>
            <p:nvPr/>
          </p:nvCxnSpPr>
          <p:spPr>
            <a:xfrm>
              <a:off x="2109688"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07C63F7-B926-4FCF-AAFF-E9DA4864DF80}"/>
                </a:ext>
              </a:extLst>
            </p:cNvPr>
            <p:cNvCxnSpPr>
              <a:cxnSpLocks/>
              <a:stCxn id="34" idx="2"/>
              <a:endCxn id="18" idx="1"/>
            </p:cNvCxnSpPr>
            <p:nvPr/>
          </p:nvCxnSpPr>
          <p:spPr>
            <a:xfrm rot="16200000" flipH="1">
              <a:off x="2785364" y="3135222"/>
              <a:ext cx="807759" cy="254624"/>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D73C0A-DF16-411F-8FCE-387DE57CD802}"/>
                </a:ext>
              </a:extLst>
            </p:cNvPr>
            <p:cNvCxnSpPr>
              <a:cxnSpLocks/>
              <a:stCxn id="33" idx="3"/>
              <a:endCxn id="29" idx="1"/>
            </p:cNvCxnSpPr>
            <p:nvPr/>
          </p:nvCxnSpPr>
          <p:spPr>
            <a:xfrm>
              <a:off x="4763682"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9AFBB25-C04E-431B-AA3A-745237873428}"/>
                </a:ext>
              </a:extLst>
            </p:cNvPr>
            <p:cNvCxnSpPr>
              <a:cxnSpLocks/>
              <a:stCxn id="29" idx="3"/>
              <a:endCxn id="26" idx="1"/>
            </p:cNvCxnSpPr>
            <p:nvPr/>
          </p:nvCxnSpPr>
          <p:spPr>
            <a:xfrm>
              <a:off x="6090679" y="2483901"/>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E4D3AA2B-3C24-4945-BE8C-0A2FA551F1AF}"/>
                </a:ext>
              </a:extLst>
            </p:cNvPr>
            <p:cNvSpPr/>
            <p:nvPr/>
          </p:nvSpPr>
          <p:spPr>
            <a:xfrm>
              <a:off x="3316555" y="3291659"/>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c</a:t>
              </a:r>
            </a:p>
          </p:txBody>
        </p:sp>
        <p:cxnSp>
          <p:nvCxnSpPr>
            <p:cNvPr id="19" name="Straight Arrow Connector 22">
              <a:extLst>
                <a:ext uri="{FF2B5EF4-FFF2-40B4-BE49-F238E27FC236}">
                  <a16:creationId xmlns:a16="http://schemas.microsoft.com/office/drawing/2014/main" id="{70E88E33-D5C6-4585-8EB1-1A95353A6CF2}"/>
                </a:ext>
              </a:extLst>
            </p:cNvPr>
            <p:cNvCxnSpPr>
              <a:cxnSpLocks/>
              <a:stCxn id="18" idx="3"/>
              <a:endCxn id="33" idx="2"/>
            </p:cNvCxnSpPr>
            <p:nvPr/>
          </p:nvCxnSpPr>
          <p:spPr>
            <a:xfrm flipV="1">
              <a:off x="4066064" y="2858655"/>
              <a:ext cx="322864" cy="807759"/>
            </a:xfrm>
            <a:prstGeom prst="bentConnector2">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grpSp>
      <p:sp>
        <p:nvSpPr>
          <p:cNvPr id="21" name="TextBox 20">
            <a:extLst>
              <a:ext uri="{FF2B5EF4-FFF2-40B4-BE49-F238E27FC236}">
                <a16:creationId xmlns:a16="http://schemas.microsoft.com/office/drawing/2014/main" id="{0C445F57-0FD2-4293-8401-EC6CA74B47A7}"/>
              </a:ext>
            </a:extLst>
          </p:cNvPr>
          <p:cNvSpPr txBox="1"/>
          <p:nvPr/>
        </p:nvSpPr>
        <p:spPr>
          <a:xfrm>
            <a:off x="1874002" y="914400"/>
            <a:ext cx="3368807" cy="523220"/>
          </a:xfrm>
          <a:prstGeom prst="rect">
            <a:avLst/>
          </a:prstGeom>
          <a:noFill/>
        </p:spPr>
        <p:txBody>
          <a:bodyPr wrap="none" rtlCol="0">
            <a:spAutoFit/>
          </a:bodyPr>
          <a:lstStyle/>
          <a:p>
            <a:r>
              <a:rPr lang="en-US" sz="2800" dirty="0">
                <a:latin typeface="Myriad Pro" panose="020B0503030403020204" pitchFamily="34" charset="0"/>
              </a:rPr>
              <a:t>Linked List - inserting</a:t>
            </a:r>
          </a:p>
        </p:txBody>
      </p:sp>
    </p:spTree>
    <p:extLst>
      <p:ext uri="{BB962C8B-B14F-4D97-AF65-F5344CB8AC3E}">
        <p14:creationId xmlns:p14="http://schemas.microsoft.com/office/powerpoint/2010/main" val="1276403428"/>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E36B5C00-A49D-4F91-89B2-E9D01A16B433}">
  <ds:schemaRefs>
    <ds:schemaRef ds:uri="http://purl.org/dc/terms/"/>
    <ds:schemaRef ds:uri="http://www.w3.org/XML/1998/namespace"/>
    <ds:schemaRef ds:uri="58c44ba5-51a4-40bc-b9f0-9fe2032e2130"/>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550</TotalTime>
  <Words>1488</Words>
  <Application>Microsoft Office PowerPoint</Application>
  <PresentationFormat>Widescreen</PresentationFormat>
  <Paragraphs>212</Paragraphs>
  <Slides>23</Slides>
  <Notes>23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Myriad Pro</vt:lpstr>
      <vt:lpstr>CC_theme</vt:lpstr>
      <vt:lpstr>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42</cp:revision>
  <dcterms:created xsi:type="dcterms:W3CDTF">2020-02-07T13:53:42Z</dcterms:created>
  <dcterms:modified xsi:type="dcterms:W3CDTF">2020-04-07T17:15:38Z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