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5"/>
  </p:notesMasterIdLst>
  <p:sldIdLst>
    <p:sldId id="257" r:id="rId5"/>
    <p:sldId id="258" r:id="rId6"/>
    <p:sldId id="366" r:id="rId7"/>
    <p:sldId id="313" r:id="rId8"/>
    <p:sldId id="339" r:id="rId9"/>
    <p:sldId id="340" r:id="rId10"/>
    <p:sldId id="341" r:id="rId11"/>
    <p:sldId id="342" r:id="rId12"/>
    <p:sldId id="343" r:id="rId13"/>
    <p:sldId id="344" r:id="rId14"/>
    <p:sldId id="345" r:id="rId15"/>
    <p:sldId id="346" r:id="rId16"/>
    <p:sldId id="347" r:id="rId17"/>
    <p:sldId id="348" r:id="rId18"/>
    <p:sldId id="349" r:id="rId19"/>
    <p:sldId id="351" r:id="rId20"/>
    <p:sldId id="350" r:id="rId21"/>
    <p:sldId id="352" r:id="rId22"/>
    <p:sldId id="354" r:id="rId23"/>
    <p:sldId id="355" r:id="rId24"/>
    <p:sldId id="356" r:id="rId25"/>
    <p:sldId id="357" r:id="rId26"/>
    <p:sldId id="358" r:id="rId27"/>
    <p:sldId id="359" r:id="rId28"/>
    <p:sldId id="360" r:id="rId29"/>
    <p:sldId id="362" r:id="rId30"/>
    <p:sldId id="363" r:id="rId31"/>
    <p:sldId id="364" r:id="rId32"/>
    <p:sldId id="365" r:id="rId33"/>
    <p:sldId id="33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118" autoAdjust="0"/>
  </p:normalViewPr>
  <p:slideViewPr>
    <p:cSldViewPr snapToGrid="0">
      <p:cViewPr varScale="1">
        <p:scale>
          <a:sx n="79" d="100"/>
          <a:sy n="79" d="100"/>
        </p:scale>
        <p:origin x="17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5C686-E975-4851-995B-B3B455D4CBEA}" type="datetimeFigureOut">
              <a:rPr lang="en-US" smtClean="0"/>
              <a:t>4/7/2020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883D-7433-4936-953B-ADB591C14B73}" type="slidenum">
              <a:rPr lang="en-US" smtClean="0"/>
              <a:t>‹#›</a:t>
            </a:fld>
            <a:endParaRPr lang="en-US"/>
          </a:p>
        </p:txBody>
      </p:sp>
    </p:spTree>
    <p:extLst>
      <p:ext uri="{BB962C8B-B14F-4D97-AF65-F5344CB8AC3E}">
        <p14:creationId xmlns:p14="http://schemas.microsoft.com/office/powerpoint/2010/main" val="72575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we create our new node to hold data.</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10</a:t>
            </a:fld>
            <a:endParaRPr lang="en-US"/>
          </a:p>
        </p:txBody>
      </p:sp>
    </p:spTree>
    <p:extLst>
      <p:ext uri="{BB962C8B-B14F-4D97-AF65-F5344CB8AC3E}">
        <p14:creationId xmlns:p14="http://schemas.microsoft.com/office/powerpoint/2010/main" val="2699646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get to the heart of the algorithm where we walk through the list using a for loop starting at index 1 and ending at index – 1, which is the location we want to insert our new node at.</a:t>
            </a:r>
          </a:p>
          <a:p>
            <a:endParaRPr lang="en-US" dirty="0"/>
          </a:p>
          <a:p>
            <a:r>
              <a:rPr lang="en-US" dirty="0"/>
              <a:t>In our example, we start at </a:t>
            </a:r>
            <a:r>
              <a:rPr lang="en-US" dirty="0" err="1"/>
              <a:t>i</a:t>
            </a:r>
            <a:r>
              <a:rPr lang="en-US" dirty="0"/>
              <a:t> = 1.</a:t>
            </a:r>
          </a:p>
        </p:txBody>
      </p:sp>
      <p:sp>
        <p:nvSpPr>
          <p:cNvPr id="4" name="Slide Number Placeholder 3"/>
          <p:cNvSpPr>
            <a:spLocks noGrp="1"/>
          </p:cNvSpPr>
          <p:nvPr>
            <p:ph type="sldNum" sz="quarter" idx="5"/>
          </p:nvPr>
        </p:nvSpPr>
        <p:spPr/>
        <p:txBody>
          <a:bodyPr/>
          <a:lstStyle/>
          <a:p>
            <a:fld id="{1A44883D-7433-4936-953B-ADB591C14B73}" type="slidenum">
              <a:rPr lang="en-US" smtClean="0"/>
              <a:t>11</a:t>
            </a:fld>
            <a:endParaRPr lang="en-US"/>
          </a:p>
        </p:txBody>
      </p:sp>
    </p:spTree>
    <p:extLst>
      <p:ext uri="{BB962C8B-B14F-4D97-AF65-F5344CB8AC3E}">
        <p14:creationId xmlns:p14="http://schemas.microsoft.com/office/powerpoint/2010/main" val="2342170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 the loop, we simply update the values of prev, which we point at the curr node. In the example, we update prev to point at node "m".</a:t>
            </a:r>
          </a:p>
        </p:txBody>
      </p:sp>
      <p:sp>
        <p:nvSpPr>
          <p:cNvPr id="4" name="Slide Number Placeholder 3"/>
          <p:cNvSpPr>
            <a:spLocks noGrp="1"/>
          </p:cNvSpPr>
          <p:nvPr>
            <p:ph type="sldNum" sz="quarter" idx="5"/>
          </p:nvPr>
        </p:nvSpPr>
        <p:spPr/>
        <p:txBody>
          <a:bodyPr/>
          <a:lstStyle/>
          <a:p>
            <a:fld id="{1A44883D-7433-4936-953B-ADB591C14B73}" type="slidenum">
              <a:rPr lang="en-US" smtClean="0"/>
              <a:t>12</a:t>
            </a:fld>
            <a:endParaRPr lang="en-US"/>
          </a:p>
        </p:txBody>
      </p:sp>
    </p:spTree>
    <p:extLst>
      <p:ext uri="{BB962C8B-B14F-4D97-AF65-F5344CB8AC3E}">
        <p14:creationId xmlns:p14="http://schemas.microsoft.com/office/powerpoint/2010/main" val="2399331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curr, which we update to point at the next node in the list. Eventually, when we get to the end of the for loop, we will insert our new node between the two nodes pointed at by prev and curr in the list.</a:t>
            </a:r>
          </a:p>
          <a:p>
            <a:endParaRPr lang="en-US" dirty="0"/>
          </a:p>
          <a:p>
            <a:r>
              <a:rPr lang="en-US" dirty="0"/>
              <a:t>In our example, we update curr to point to node "x".</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13</a:t>
            </a:fld>
            <a:endParaRPr lang="en-US"/>
          </a:p>
        </p:txBody>
      </p:sp>
    </p:spTree>
    <p:extLst>
      <p:ext uri="{BB962C8B-B14F-4D97-AF65-F5344CB8AC3E}">
        <p14:creationId xmlns:p14="http://schemas.microsoft.com/office/powerpoint/2010/main" val="1993631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index is 2, when we loop back up to the top of the for loop, we increment </a:t>
            </a:r>
            <a:r>
              <a:rPr lang="en-US" dirty="0" err="1"/>
              <a:t>i</a:t>
            </a:r>
            <a:r>
              <a:rPr lang="en-US" dirty="0"/>
              <a:t> to 2, which is now greater than index – 1, so we exit the loop.</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14</a:t>
            </a:fld>
            <a:endParaRPr lang="en-US"/>
          </a:p>
        </p:txBody>
      </p:sp>
    </p:spTree>
    <p:extLst>
      <p:ext uri="{BB962C8B-B14F-4D97-AF65-F5344CB8AC3E}">
        <p14:creationId xmlns:p14="http://schemas.microsoft.com/office/powerpoint/2010/main" val="7292908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exited the loop, we are ready to insert our new node. So, the first thing we do is to update </a:t>
            </a:r>
            <a:r>
              <a:rPr lang="en-US" dirty="0" err="1"/>
              <a:t>prev.next</a:t>
            </a:r>
            <a:r>
              <a:rPr lang="en-US" dirty="0"/>
              <a:t> to point to our new node.</a:t>
            </a:r>
          </a:p>
        </p:txBody>
      </p:sp>
      <p:sp>
        <p:nvSpPr>
          <p:cNvPr id="4" name="Slide Number Placeholder 3"/>
          <p:cNvSpPr>
            <a:spLocks noGrp="1"/>
          </p:cNvSpPr>
          <p:nvPr>
            <p:ph type="sldNum" sz="quarter" idx="5"/>
          </p:nvPr>
        </p:nvSpPr>
        <p:spPr/>
        <p:txBody>
          <a:bodyPr/>
          <a:lstStyle/>
          <a:p>
            <a:fld id="{1A44883D-7433-4936-953B-ADB591C14B73}" type="slidenum">
              <a:rPr lang="en-US" smtClean="0"/>
              <a:t>15</a:t>
            </a:fld>
            <a:endParaRPr lang="en-US"/>
          </a:p>
        </p:txBody>
      </p:sp>
    </p:spTree>
    <p:extLst>
      <p:ext uri="{BB962C8B-B14F-4D97-AF65-F5344CB8AC3E}">
        <p14:creationId xmlns:p14="http://schemas.microsoft.com/office/powerpoint/2010/main" val="732422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we update </a:t>
            </a:r>
            <a:r>
              <a:rPr lang="en-US" dirty="0" err="1"/>
              <a:t>node.next</a:t>
            </a:r>
            <a:r>
              <a:rPr lang="en-US" dirty="0"/>
              <a:t> to point at curr. We have now inserted the new node into the list.</a:t>
            </a:r>
          </a:p>
        </p:txBody>
      </p:sp>
      <p:sp>
        <p:nvSpPr>
          <p:cNvPr id="4" name="Slide Number Placeholder 3"/>
          <p:cNvSpPr>
            <a:spLocks noGrp="1"/>
          </p:cNvSpPr>
          <p:nvPr>
            <p:ph type="sldNum" sz="quarter" idx="5"/>
          </p:nvPr>
        </p:nvSpPr>
        <p:spPr/>
        <p:txBody>
          <a:bodyPr/>
          <a:lstStyle/>
          <a:p>
            <a:fld id="{1A44883D-7433-4936-953B-ADB591C14B73}" type="slidenum">
              <a:rPr lang="en-US" smtClean="0"/>
              <a:t>16</a:t>
            </a:fld>
            <a:endParaRPr lang="en-US"/>
          </a:p>
        </p:txBody>
      </p:sp>
    </p:spTree>
    <p:extLst>
      <p:ext uri="{BB962C8B-B14F-4D97-AF65-F5344CB8AC3E}">
        <p14:creationId xmlns:p14="http://schemas.microsoft.com/office/powerpoint/2010/main" val="40774978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thing we have to do is increment size and we are done.</a:t>
            </a:r>
          </a:p>
          <a:p>
            <a:endParaRPr lang="en-US" dirty="0"/>
          </a:p>
          <a:p>
            <a:r>
              <a:rPr lang="en-US" dirty="0"/>
              <a:t>insertAt is a general purpose insert operation that allows us to insert new data anywhere in the list, which will be useful in a number of more complex linked list operations.</a:t>
            </a:r>
          </a:p>
        </p:txBody>
      </p:sp>
      <p:sp>
        <p:nvSpPr>
          <p:cNvPr id="4" name="Slide Number Placeholder 3"/>
          <p:cNvSpPr>
            <a:spLocks noGrp="1"/>
          </p:cNvSpPr>
          <p:nvPr>
            <p:ph type="sldNum" sz="quarter" idx="5"/>
          </p:nvPr>
        </p:nvSpPr>
        <p:spPr/>
        <p:txBody>
          <a:bodyPr/>
          <a:lstStyle/>
          <a:p>
            <a:fld id="{1A44883D-7433-4936-953B-ADB591C14B73}" type="slidenum">
              <a:rPr lang="en-US" smtClean="0"/>
              <a:t>17</a:t>
            </a:fld>
            <a:endParaRPr lang="en-US"/>
          </a:p>
        </p:txBody>
      </p:sp>
    </p:spTree>
    <p:extLst>
      <p:ext uri="{BB962C8B-B14F-4D97-AF65-F5344CB8AC3E}">
        <p14:creationId xmlns:p14="http://schemas.microsoft.com/office/powerpoint/2010/main" val="16072470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operation we will discuss in the removeAt operation. The goal of the removeAt operation is much like the insertAt operation, to provide a general purpose remove operation. As with other remove operations, it will return the data in the node removed from the list.</a:t>
            </a:r>
          </a:p>
          <a:p>
            <a:endParaRPr lang="en-US" dirty="0"/>
          </a:p>
          <a:p>
            <a:r>
              <a:rPr lang="en-US" dirty="0"/>
              <a:t>The only input parameter to removeAt is the index of the node we want to remove from the list.  In our example, we will assume the value pass into index is 2.</a:t>
            </a:r>
          </a:p>
        </p:txBody>
      </p:sp>
      <p:sp>
        <p:nvSpPr>
          <p:cNvPr id="4" name="Slide Number Placeholder 3"/>
          <p:cNvSpPr>
            <a:spLocks noGrp="1"/>
          </p:cNvSpPr>
          <p:nvPr>
            <p:ph type="sldNum" sz="quarter" idx="5"/>
          </p:nvPr>
        </p:nvSpPr>
        <p:spPr/>
        <p:txBody>
          <a:bodyPr/>
          <a:lstStyle/>
          <a:p>
            <a:fld id="{1A44883D-7433-4936-953B-ADB591C14B73}" type="slidenum">
              <a:rPr lang="en-US" smtClean="0"/>
              <a:t>18</a:t>
            </a:fld>
            <a:endParaRPr lang="en-US"/>
          </a:p>
        </p:txBody>
      </p:sp>
    </p:spTree>
    <p:extLst>
      <p:ext uri="{BB962C8B-B14F-4D97-AF65-F5344CB8AC3E}">
        <p14:creationId xmlns:p14="http://schemas.microsoft.com/office/powerpoint/2010/main" val="498658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we need to check our precondition. For removeAt, the precondition is simply that the index provided is a valid index. However, unlike the insertAt operation, we only all the index to range from 0 to size -1, since we can only remove nodes that are currently in the list. Remember, that the insertAt operation allowed the index to range up to size since that allowed us to insert data at the end of the list.</a:t>
            </a:r>
          </a:p>
          <a:p>
            <a:endParaRPr lang="en-US" dirty="0"/>
          </a:p>
          <a:p>
            <a:r>
              <a:rPr lang="en-US" dirty="0"/>
              <a:t>In this example, our index is valid, so we continue.</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19</a:t>
            </a:fld>
            <a:endParaRPr lang="en-US"/>
          </a:p>
        </p:txBody>
      </p:sp>
    </p:spTree>
    <p:extLst>
      <p:ext uri="{BB962C8B-B14F-4D97-AF65-F5344CB8AC3E}">
        <p14:creationId xmlns:p14="http://schemas.microsoft.com/office/powerpoint/2010/main" val="2913153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complex operations with linked lists is inserting and deleting items from the middle of the list. IN this video, we'll take a line by line look at the general insert and remove operations that can add or remove nodes anywhere in the list.</a:t>
            </a:r>
          </a:p>
        </p:txBody>
      </p:sp>
      <p:sp>
        <p:nvSpPr>
          <p:cNvPr id="4" name="Slide Number Placeholder 3"/>
          <p:cNvSpPr>
            <a:spLocks noGrp="1"/>
          </p:cNvSpPr>
          <p:nvPr>
            <p:ph type="sldNum" sz="quarter" idx="5"/>
          </p:nvPr>
        </p:nvSpPr>
        <p:spPr/>
        <p:txBody>
          <a:bodyPr/>
          <a:lstStyle/>
          <a:p>
            <a:fld id="{1A44883D-7433-4936-953B-ADB591C14B73}" type="slidenum">
              <a:rPr lang="en-US" smtClean="0"/>
              <a:t>2</a:t>
            </a:fld>
            <a:endParaRPr lang="en-US"/>
          </a:p>
        </p:txBody>
      </p:sp>
    </p:spTree>
    <p:extLst>
      <p:ext uri="{BB962C8B-B14F-4D97-AF65-F5344CB8AC3E}">
        <p14:creationId xmlns:p14="http://schemas.microsoft.com/office/powerpoint/2010/main" val="6239359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the insertAt operation, we also check to see if index is 0 and use the remove  operation if it is.</a:t>
            </a:r>
          </a:p>
          <a:p>
            <a:endParaRPr lang="en-US" dirty="0"/>
          </a:p>
          <a:p>
            <a:r>
              <a:rPr lang="en-US" dirty="0"/>
              <a:t>In this example, index is 2, so we move on to the else part.</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20</a:t>
            </a:fld>
            <a:endParaRPr lang="en-US"/>
          </a:p>
        </p:txBody>
      </p:sp>
    </p:spTree>
    <p:extLst>
      <p:ext uri="{BB962C8B-B14F-4D97-AF65-F5344CB8AC3E}">
        <p14:creationId xmlns:p14="http://schemas.microsoft.com/office/powerpoint/2010/main" val="1452990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set up our curr …</a:t>
            </a:r>
          </a:p>
        </p:txBody>
      </p:sp>
      <p:sp>
        <p:nvSpPr>
          <p:cNvPr id="4" name="Slide Number Placeholder 3"/>
          <p:cNvSpPr>
            <a:spLocks noGrp="1"/>
          </p:cNvSpPr>
          <p:nvPr>
            <p:ph type="sldNum" sz="quarter" idx="5"/>
          </p:nvPr>
        </p:nvSpPr>
        <p:spPr/>
        <p:txBody>
          <a:bodyPr/>
          <a:lstStyle/>
          <a:p>
            <a:fld id="{1A44883D-7433-4936-953B-ADB591C14B73}" type="slidenum">
              <a:rPr lang="en-US" smtClean="0"/>
              <a:t>21</a:t>
            </a:fld>
            <a:endParaRPr lang="en-US"/>
          </a:p>
        </p:txBody>
      </p:sp>
    </p:spTree>
    <p:extLst>
      <p:ext uri="{BB962C8B-B14F-4D97-AF65-F5344CB8AC3E}">
        <p14:creationId xmlns:p14="http://schemas.microsoft.com/office/powerpoint/2010/main" val="23243135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prev pointers to point to the first two nodes in the list, just like we did in insertAt.</a:t>
            </a:r>
          </a:p>
        </p:txBody>
      </p:sp>
      <p:sp>
        <p:nvSpPr>
          <p:cNvPr id="4" name="Slide Number Placeholder 3"/>
          <p:cNvSpPr>
            <a:spLocks noGrp="1"/>
          </p:cNvSpPr>
          <p:nvPr>
            <p:ph type="sldNum" sz="quarter" idx="5"/>
          </p:nvPr>
        </p:nvSpPr>
        <p:spPr/>
        <p:txBody>
          <a:bodyPr/>
          <a:lstStyle/>
          <a:p>
            <a:fld id="{1A44883D-7433-4936-953B-ADB591C14B73}" type="slidenum">
              <a:rPr lang="en-US" smtClean="0"/>
              <a:t>22</a:t>
            </a:fld>
            <a:endParaRPr lang="en-US"/>
          </a:p>
        </p:txBody>
      </p:sp>
    </p:spTree>
    <p:extLst>
      <p:ext uri="{BB962C8B-B14F-4D97-AF65-F5344CB8AC3E}">
        <p14:creationId xmlns:p14="http://schemas.microsoft.com/office/powerpoint/2010/main" val="13325633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enter the for loop, initializing our iterator variable </a:t>
            </a:r>
            <a:r>
              <a:rPr lang="en-US" dirty="0" err="1"/>
              <a:t>i</a:t>
            </a:r>
            <a:r>
              <a:rPr lang="en-US" dirty="0"/>
              <a:t> to 1. </a:t>
            </a:r>
          </a:p>
        </p:txBody>
      </p:sp>
      <p:sp>
        <p:nvSpPr>
          <p:cNvPr id="4" name="Slide Number Placeholder 3"/>
          <p:cNvSpPr>
            <a:spLocks noGrp="1"/>
          </p:cNvSpPr>
          <p:nvPr>
            <p:ph type="sldNum" sz="quarter" idx="5"/>
          </p:nvPr>
        </p:nvSpPr>
        <p:spPr/>
        <p:txBody>
          <a:bodyPr/>
          <a:lstStyle/>
          <a:p>
            <a:fld id="{1A44883D-7433-4936-953B-ADB591C14B73}" type="slidenum">
              <a:rPr lang="en-US" smtClean="0"/>
              <a:t>23</a:t>
            </a:fld>
            <a:endParaRPr lang="en-US"/>
          </a:p>
        </p:txBody>
      </p:sp>
    </p:spTree>
    <p:extLst>
      <p:ext uri="{BB962C8B-B14F-4D97-AF65-F5344CB8AC3E}">
        <p14:creationId xmlns:p14="http://schemas.microsoft.com/office/powerpoint/2010/main" val="19784222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update our prev pointer to point to the current node</a:t>
            </a:r>
          </a:p>
        </p:txBody>
      </p:sp>
      <p:sp>
        <p:nvSpPr>
          <p:cNvPr id="4" name="Slide Number Placeholder 3"/>
          <p:cNvSpPr>
            <a:spLocks noGrp="1"/>
          </p:cNvSpPr>
          <p:nvPr>
            <p:ph type="sldNum" sz="quarter" idx="5"/>
          </p:nvPr>
        </p:nvSpPr>
        <p:spPr/>
        <p:txBody>
          <a:bodyPr/>
          <a:lstStyle/>
          <a:p>
            <a:fld id="{1A44883D-7433-4936-953B-ADB591C14B73}" type="slidenum">
              <a:rPr lang="en-US" smtClean="0"/>
              <a:t>24</a:t>
            </a:fld>
            <a:endParaRPr lang="en-US"/>
          </a:p>
        </p:txBody>
      </p:sp>
    </p:spTree>
    <p:extLst>
      <p:ext uri="{BB962C8B-B14F-4D97-AF65-F5344CB8AC3E}">
        <p14:creationId xmlns:p14="http://schemas.microsoft.com/office/powerpoint/2010/main" val="30458154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our curr pointer to point to </a:t>
            </a:r>
            <a:r>
              <a:rPr lang="en-US" dirty="0" err="1"/>
              <a:t>curr.next</a:t>
            </a:r>
            <a:r>
              <a:rPr lang="en-US" dirty="0"/>
              <a:t>, the next node in the list.</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25</a:t>
            </a:fld>
            <a:endParaRPr lang="en-US"/>
          </a:p>
        </p:txBody>
      </p:sp>
    </p:spTree>
    <p:extLst>
      <p:ext uri="{BB962C8B-B14F-4D97-AF65-F5344CB8AC3E}">
        <p14:creationId xmlns:p14="http://schemas.microsoft.com/office/powerpoint/2010/main" val="13842944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loop back and since </a:t>
            </a:r>
            <a:r>
              <a:rPr lang="en-US" dirty="0" err="1"/>
              <a:t>i</a:t>
            </a:r>
            <a:r>
              <a:rPr lang="en-US" dirty="0"/>
              <a:t> is now 2, we exit the loop since index – 1 is 1.</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26</a:t>
            </a:fld>
            <a:endParaRPr lang="en-US"/>
          </a:p>
        </p:txBody>
      </p:sp>
    </p:spTree>
    <p:extLst>
      <p:ext uri="{BB962C8B-B14F-4D97-AF65-F5344CB8AC3E}">
        <p14:creationId xmlns:p14="http://schemas.microsoft.com/office/powerpoint/2010/main" val="3578370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are ready to remove the current node from the list. As you recall, all we have to do to accomplish this is to update the prev.next pointer to point at the next node, curr.next, and thus remove node "x" from the list.</a:t>
            </a:r>
          </a:p>
        </p:txBody>
      </p:sp>
      <p:sp>
        <p:nvSpPr>
          <p:cNvPr id="4" name="Slide Number Placeholder 3"/>
          <p:cNvSpPr>
            <a:spLocks noGrp="1"/>
          </p:cNvSpPr>
          <p:nvPr>
            <p:ph type="sldNum" sz="quarter" idx="5"/>
          </p:nvPr>
        </p:nvSpPr>
        <p:spPr/>
        <p:txBody>
          <a:bodyPr/>
          <a:lstStyle/>
          <a:p>
            <a:fld id="{1A44883D-7433-4936-953B-ADB591C14B73}" type="slidenum">
              <a:rPr lang="en-US" smtClean="0"/>
              <a:t>27</a:t>
            </a:fld>
            <a:endParaRPr lang="en-US"/>
          </a:p>
        </p:txBody>
      </p:sp>
    </p:spTree>
    <p:extLst>
      <p:ext uri="{BB962C8B-B14F-4D97-AF65-F5344CB8AC3E}">
        <p14:creationId xmlns:p14="http://schemas.microsoft.com/office/powerpoint/2010/main" val="39277447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update size …</a:t>
            </a:r>
          </a:p>
        </p:txBody>
      </p:sp>
      <p:sp>
        <p:nvSpPr>
          <p:cNvPr id="4" name="Slide Number Placeholder 3"/>
          <p:cNvSpPr>
            <a:spLocks noGrp="1"/>
          </p:cNvSpPr>
          <p:nvPr>
            <p:ph type="sldNum" sz="quarter" idx="5"/>
          </p:nvPr>
        </p:nvSpPr>
        <p:spPr/>
        <p:txBody>
          <a:bodyPr/>
          <a:lstStyle/>
          <a:p>
            <a:fld id="{1A44883D-7433-4936-953B-ADB591C14B73}" type="slidenum">
              <a:rPr lang="en-US" smtClean="0"/>
              <a:t>28</a:t>
            </a:fld>
            <a:endParaRPr lang="en-US"/>
          </a:p>
        </p:txBody>
      </p:sp>
    </p:spTree>
    <p:extLst>
      <p:ext uri="{BB962C8B-B14F-4D97-AF65-F5344CB8AC3E}">
        <p14:creationId xmlns:p14="http://schemas.microsoft.com/office/powerpoint/2010/main" val="26666633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then return the data in the node we just removed, and we are finished.</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29</a:t>
            </a:fld>
            <a:endParaRPr lang="en-US"/>
          </a:p>
        </p:txBody>
      </p:sp>
    </p:spTree>
    <p:extLst>
      <p:ext uri="{BB962C8B-B14F-4D97-AF65-F5344CB8AC3E}">
        <p14:creationId xmlns:p14="http://schemas.microsoft.com/office/powerpoint/2010/main" val="3513856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both operations, there are four main steps: checking the precondition, initializing our temporary pointers, finding the right location in the list, and then either inserting/removing the appropriate node.</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a:t>
            </a:fld>
            <a:endParaRPr lang="en-US"/>
          </a:p>
        </p:txBody>
      </p:sp>
    </p:spTree>
    <p:extLst>
      <p:ext uri="{BB962C8B-B14F-4D97-AF65-F5344CB8AC3E}">
        <p14:creationId xmlns:p14="http://schemas.microsoft.com/office/powerpoint/2010/main" val="38219991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have seen, inserting and removing nodes in the middle of the list takes a little more effort than simply inserting and removing at the beginning of the list. In both operations, there are four main parts: checking the precondition, initializing our temporary pointers, walking the list via a for loop to get the right node, and then either inserting/removing the appropriate node. However, if you can </a:t>
            </a:r>
            <a:r>
              <a:rPr lang="en-US"/>
              <a:t>master these operations, </a:t>
            </a:r>
            <a:r>
              <a:rPr lang="en-US" dirty="0"/>
              <a:t>you will have a good grasp on how linked lists work. </a:t>
            </a:r>
          </a:p>
        </p:txBody>
      </p:sp>
      <p:sp>
        <p:nvSpPr>
          <p:cNvPr id="4" name="Slide Number Placeholder 3"/>
          <p:cNvSpPr>
            <a:spLocks noGrp="1"/>
          </p:cNvSpPr>
          <p:nvPr>
            <p:ph type="sldNum" sz="quarter" idx="5"/>
          </p:nvPr>
        </p:nvSpPr>
        <p:spPr/>
        <p:txBody>
          <a:bodyPr/>
          <a:lstStyle/>
          <a:p>
            <a:fld id="{1A44883D-7433-4936-953B-ADB591C14B73}" type="slidenum">
              <a:rPr lang="en-US" smtClean="0"/>
              <a:t>30</a:t>
            </a:fld>
            <a:endParaRPr lang="en-US"/>
          </a:p>
        </p:txBody>
      </p:sp>
    </p:spTree>
    <p:extLst>
      <p:ext uri="{BB962C8B-B14F-4D97-AF65-F5344CB8AC3E}">
        <p14:creationId xmlns:p14="http://schemas.microsoft.com/office/powerpoint/2010/main" val="759944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start with the insertAt operation. </a:t>
            </a:r>
          </a:p>
        </p:txBody>
      </p:sp>
      <p:sp>
        <p:nvSpPr>
          <p:cNvPr id="4" name="Slide Number Placeholder 3"/>
          <p:cNvSpPr>
            <a:spLocks noGrp="1"/>
          </p:cNvSpPr>
          <p:nvPr>
            <p:ph type="sldNum" sz="quarter" idx="5"/>
          </p:nvPr>
        </p:nvSpPr>
        <p:spPr/>
        <p:txBody>
          <a:bodyPr/>
          <a:lstStyle/>
          <a:p>
            <a:fld id="{1A44883D-7433-4936-953B-ADB591C14B73}" type="slidenum">
              <a:rPr lang="en-US" smtClean="0"/>
              <a:t>4</a:t>
            </a:fld>
            <a:endParaRPr lang="en-US"/>
          </a:p>
        </p:txBody>
      </p:sp>
    </p:spTree>
    <p:extLst>
      <p:ext uri="{BB962C8B-B14F-4D97-AF65-F5344CB8AC3E}">
        <p14:creationId xmlns:p14="http://schemas.microsoft.com/office/powerpoint/2010/main" val="4189164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input parameters to the operation: the data we want to insert and the index, or the location in the list where we want to store the data.</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5</a:t>
            </a:fld>
            <a:endParaRPr lang="en-US"/>
          </a:p>
        </p:txBody>
      </p:sp>
    </p:spTree>
    <p:extLst>
      <p:ext uri="{BB962C8B-B14F-4D97-AF65-F5344CB8AC3E}">
        <p14:creationId xmlns:p14="http://schemas.microsoft.com/office/powerpoint/2010/main" val="3184659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first step in the operation is to ensure our precondition holds. With the insertAt operation, the precondition is that the index provided must be valid. That is, the index must fall between 0 and the size of the list. </a:t>
            </a:r>
          </a:p>
          <a:p>
            <a:endParaRPr lang="en-US" dirty="0"/>
          </a:p>
          <a:p>
            <a:r>
              <a:rPr lang="en-US" dirty="0"/>
              <a:t>This range allows us to add the data anywhere in the list, or even at the beginning of the list. Since size equals the number of data in the list and the current index runs from 0 to size -1, adding a piece of data when the index equals size allows us to add items at the end of the list as well.</a:t>
            </a:r>
          </a:p>
        </p:txBody>
      </p:sp>
      <p:sp>
        <p:nvSpPr>
          <p:cNvPr id="4" name="Slide Number Placeholder 3"/>
          <p:cNvSpPr>
            <a:spLocks noGrp="1"/>
          </p:cNvSpPr>
          <p:nvPr>
            <p:ph type="sldNum" sz="quarter" idx="5"/>
          </p:nvPr>
        </p:nvSpPr>
        <p:spPr/>
        <p:txBody>
          <a:bodyPr/>
          <a:lstStyle/>
          <a:p>
            <a:fld id="{1A44883D-7433-4936-953B-ADB591C14B73}" type="slidenum">
              <a:rPr lang="en-US" smtClean="0"/>
              <a:t>6</a:t>
            </a:fld>
            <a:endParaRPr lang="en-US"/>
          </a:p>
        </p:txBody>
      </p:sp>
    </p:spTree>
    <p:extLst>
      <p:ext uri="{BB962C8B-B14F-4D97-AF65-F5344CB8AC3E}">
        <p14:creationId xmlns:p14="http://schemas.microsoft.com/office/powerpoint/2010/main" val="560929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are sure we have a valid index, the next step is to check and see if the index is 0. In this case, it is simpler and more efficient to actually call our prepend operation. It will also make the rest of the operation easier to write since we don't need to worry about being at the beginning of the list.</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7</a:t>
            </a:fld>
            <a:endParaRPr lang="en-US"/>
          </a:p>
        </p:txBody>
      </p:sp>
    </p:spTree>
    <p:extLst>
      <p:ext uri="{BB962C8B-B14F-4D97-AF65-F5344CB8AC3E}">
        <p14:creationId xmlns:p14="http://schemas.microsoft.com/office/powerpoint/2010/main" val="3310860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keep track of where we are in the list, we need to set up some temporary pointers and create the new data node. First, we set up the pointer curr to point at the second node in the list, where index is equal to 1. We can skip the first node since we have already taken care of the index equals 0 case.</a:t>
            </a:r>
          </a:p>
        </p:txBody>
      </p:sp>
      <p:sp>
        <p:nvSpPr>
          <p:cNvPr id="4" name="Slide Number Placeholder 3"/>
          <p:cNvSpPr>
            <a:spLocks noGrp="1"/>
          </p:cNvSpPr>
          <p:nvPr>
            <p:ph type="sldNum" sz="quarter" idx="5"/>
          </p:nvPr>
        </p:nvSpPr>
        <p:spPr/>
        <p:txBody>
          <a:bodyPr/>
          <a:lstStyle/>
          <a:p>
            <a:fld id="{1A44883D-7433-4936-953B-ADB591C14B73}" type="slidenum">
              <a:rPr lang="en-US" smtClean="0"/>
              <a:t>8</a:t>
            </a:fld>
            <a:endParaRPr lang="en-US"/>
          </a:p>
        </p:txBody>
      </p:sp>
    </p:spTree>
    <p:extLst>
      <p:ext uri="{BB962C8B-B14F-4D97-AF65-F5344CB8AC3E}">
        <p14:creationId xmlns:p14="http://schemas.microsoft.com/office/powerpoint/2010/main" val="204917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since we will have to update the pointer in the previous node to insert a new node, we create the variable prev and point it at the same node pointed at by head, which is the first node in the list.</a:t>
            </a:r>
          </a:p>
        </p:txBody>
      </p:sp>
      <p:sp>
        <p:nvSpPr>
          <p:cNvPr id="4" name="Slide Number Placeholder 3"/>
          <p:cNvSpPr>
            <a:spLocks noGrp="1"/>
          </p:cNvSpPr>
          <p:nvPr>
            <p:ph type="sldNum" sz="quarter" idx="5"/>
          </p:nvPr>
        </p:nvSpPr>
        <p:spPr/>
        <p:txBody>
          <a:bodyPr/>
          <a:lstStyle/>
          <a:p>
            <a:fld id="{1A44883D-7433-4936-953B-ADB591C14B73}" type="slidenum">
              <a:rPr lang="en-US" smtClean="0"/>
              <a:t>9</a:t>
            </a:fld>
            <a:endParaRPr lang="en-US"/>
          </a:p>
        </p:txBody>
      </p:sp>
    </p:spTree>
    <p:extLst>
      <p:ext uri="{BB962C8B-B14F-4D97-AF65-F5344CB8AC3E}">
        <p14:creationId xmlns:p14="http://schemas.microsoft.com/office/powerpoint/2010/main" val="1338844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119347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9865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76643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62766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5589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59627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01062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71083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36575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07069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9403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CC98C-563E-4F7D-9927-73EC4AAC1618}" type="datetimeFigureOut">
              <a:rPr lang="en-US" smtClean="0"/>
              <a:t>4/7/2020</a:t>
            </a:fld>
            <a:endParaRPr lang="en-US"/>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F958E-7B8F-4EBF-90B1-6C1DA9F53C9C}" type="slidenum">
              <a:rPr lang="en-US" smtClean="0"/>
              <a:t>‹#›</a:t>
            </a:fld>
            <a:endParaRPr lang="en-US"/>
          </a:p>
        </p:txBody>
      </p:sp>
    </p:spTree>
    <p:extLst>
      <p:ext uri="{BB962C8B-B14F-4D97-AF65-F5344CB8AC3E}">
        <p14:creationId xmlns:p14="http://schemas.microsoft.com/office/powerpoint/2010/main" val="866830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pixabay.com/en/list-checkbox-checked-tick-note-147904/"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hyperlink" Target="https://pixabay.com/en/list-checkbox-checked-tick-note-147904/"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latin typeface="Myriad Pro" panose="020B0503030403020204" pitchFamily="34" charset="0"/>
              </a:rPr>
              <a:t>Inserting/Removing in the Middle</a:t>
            </a: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6D3C81-A2D6-4D36-B520-7C66ADFFA0AA}"/>
              </a:ext>
            </a:extLst>
          </p:cNvPr>
          <p:cNvSpPr/>
          <p:nvPr/>
        </p:nvSpPr>
        <p:spPr>
          <a:xfrm>
            <a:off x="1318598" y="2708148"/>
            <a:ext cx="3708664" cy="919635"/>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C5EB4A6-30A2-4CCA-B71D-BDFCC66E574B}"/>
              </a:ext>
            </a:extLst>
          </p:cNvPr>
          <p:cNvSpPr txBox="1"/>
          <p:nvPr/>
        </p:nvSpPr>
        <p:spPr>
          <a:xfrm>
            <a:off x="5286163" y="3429000"/>
            <a:ext cx="809837" cy="461665"/>
          </a:xfrm>
          <a:prstGeom prst="rect">
            <a:avLst/>
          </a:prstGeom>
          <a:noFill/>
        </p:spPr>
        <p:txBody>
          <a:bodyPr wrap="none" rtlCol="0">
            <a:spAutoFit/>
          </a:bodyPr>
          <a:lstStyle/>
          <a:p>
            <a:r>
              <a:rPr lang="en-US" sz="2400" dirty="0"/>
              <a:t>head</a:t>
            </a:r>
          </a:p>
        </p:txBody>
      </p:sp>
      <p:cxnSp>
        <p:nvCxnSpPr>
          <p:cNvPr id="11" name="Straight Arrow Connector 10">
            <a:extLst>
              <a:ext uri="{FF2B5EF4-FFF2-40B4-BE49-F238E27FC236}">
                <a16:creationId xmlns:a16="http://schemas.microsoft.com/office/drawing/2014/main" id="{BB8B8C06-6F0A-4C30-8FBC-4C1BCCFC228F}"/>
              </a:ext>
            </a:extLst>
          </p:cNvPr>
          <p:cNvCxnSpPr>
            <a:cxnSpLocks/>
            <a:stCxn id="10" idx="0"/>
          </p:cNvCxnSpPr>
          <p:nvPr/>
        </p:nvCxnSpPr>
        <p:spPr>
          <a:xfrm flipV="1">
            <a:off x="5691082" y="2708152"/>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12" name="Group 11">
            <a:extLst>
              <a:ext uri="{FF2B5EF4-FFF2-40B4-BE49-F238E27FC236}">
                <a16:creationId xmlns:a16="http://schemas.microsoft.com/office/drawing/2014/main" id="{843BEF0D-196A-4453-97BF-3DBFDC4BA9EE}"/>
              </a:ext>
            </a:extLst>
          </p:cNvPr>
          <p:cNvGrpSpPr/>
          <p:nvPr/>
        </p:nvGrpSpPr>
        <p:grpSpPr>
          <a:xfrm>
            <a:off x="5406024" y="2139262"/>
            <a:ext cx="1137778" cy="568889"/>
            <a:chOff x="5043063" y="1095019"/>
            <a:chExt cx="1137778" cy="568889"/>
          </a:xfrm>
        </p:grpSpPr>
        <p:sp>
          <p:nvSpPr>
            <p:cNvPr id="25" name="Rectangle 24">
              <a:extLst>
                <a:ext uri="{FF2B5EF4-FFF2-40B4-BE49-F238E27FC236}">
                  <a16:creationId xmlns:a16="http://schemas.microsoft.com/office/drawing/2014/main" id="{8857212D-0324-4447-BE2C-E35119F7FDBC}"/>
                </a:ext>
              </a:extLst>
            </p:cNvPr>
            <p:cNvSpPr/>
            <p:nvPr/>
          </p:nvSpPr>
          <p:spPr>
            <a:xfrm>
              <a:off x="5043063" y="109501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6" name="Rectangle 25">
              <a:extLst>
                <a:ext uri="{FF2B5EF4-FFF2-40B4-BE49-F238E27FC236}">
                  <a16:creationId xmlns:a16="http://schemas.microsoft.com/office/drawing/2014/main" id="{6B685000-9914-410A-9EE8-6595D6E7EFC6}"/>
                </a:ext>
              </a:extLst>
            </p:cNvPr>
            <p:cNvSpPr/>
            <p:nvPr/>
          </p:nvSpPr>
          <p:spPr>
            <a:xfrm>
              <a:off x="5611952" y="109501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7" name="Oval 26">
              <a:extLst>
                <a:ext uri="{FF2B5EF4-FFF2-40B4-BE49-F238E27FC236}">
                  <a16:creationId xmlns:a16="http://schemas.microsoft.com/office/drawing/2014/main" id="{5053F416-6959-4524-8CBD-06E682440CEC}"/>
                </a:ext>
              </a:extLst>
            </p:cNvPr>
            <p:cNvSpPr/>
            <p:nvPr/>
          </p:nvSpPr>
          <p:spPr>
            <a:xfrm>
              <a:off x="5811759" y="129482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8" name="Straight Arrow Connector 27">
            <a:extLst>
              <a:ext uri="{FF2B5EF4-FFF2-40B4-BE49-F238E27FC236}">
                <a16:creationId xmlns:a16="http://schemas.microsoft.com/office/drawing/2014/main" id="{0741E171-A23D-47F0-87EC-9BA2D406A266}"/>
              </a:ext>
            </a:extLst>
          </p:cNvPr>
          <p:cNvCxnSpPr>
            <a:cxnSpLocks/>
          </p:cNvCxnSpPr>
          <p:nvPr/>
        </p:nvCxnSpPr>
        <p:spPr>
          <a:xfrm>
            <a:off x="6343993" y="2423706"/>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9" name="Group 8">
            <a:extLst>
              <a:ext uri="{FF2B5EF4-FFF2-40B4-BE49-F238E27FC236}">
                <a16:creationId xmlns:a16="http://schemas.microsoft.com/office/drawing/2014/main" id="{DC235EDB-79C5-44C0-8FDD-24477598DE2C}"/>
              </a:ext>
            </a:extLst>
          </p:cNvPr>
          <p:cNvGrpSpPr/>
          <p:nvPr/>
        </p:nvGrpSpPr>
        <p:grpSpPr>
          <a:xfrm>
            <a:off x="6881594" y="2139261"/>
            <a:ext cx="1137778" cy="568889"/>
            <a:chOff x="6518633" y="1095018"/>
            <a:chExt cx="1137778" cy="568889"/>
          </a:xfrm>
        </p:grpSpPr>
        <p:sp>
          <p:nvSpPr>
            <p:cNvPr id="30" name="Rectangle 29">
              <a:extLst>
                <a:ext uri="{FF2B5EF4-FFF2-40B4-BE49-F238E27FC236}">
                  <a16:creationId xmlns:a16="http://schemas.microsoft.com/office/drawing/2014/main" id="{5EAE58F1-1603-4F9F-B3FF-9B8D9DDC7302}"/>
                </a:ext>
              </a:extLst>
            </p:cNvPr>
            <p:cNvSpPr/>
            <p:nvPr/>
          </p:nvSpPr>
          <p:spPr>
            <a:xfrm>
              <a:off x="6518633" y="1095018"/>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m</a:t>
              </a:r>
            </a:p>
          </p:txBody>
        </p:sp>
        <p:sp>
          <p:nvSpPr>
            <p:cNvPr id="31" name="Rectangle 30">
              <a:extLst>
                <a:ext uri="{FF2B5EF4-FFF2-40B4-BE49-F238E27FC236}">
                  <a16:creationId xmlns:a16="http://schemas.microsoft.com/office/drawing/2014/main" id="{9B6F9B11-4EB1-45A1-B627-132821208511}"/>
                </a:ext>
              </a:extLst>
            </p:cNvPr>
            <p:cNvSpPr/>
            <p:nvPr/>
          </p:nvSpPr>
          <p:spPr>
            <a:xfrm>
              <a:off x="7087522" y="1095018"/>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547CD578-7F45-44E8-835B-59624EC563A3}"/>
                </a:ext>
              </a:extLst>
            </p:cNvPr>
            <p:cNvSpPr/>
            <p:nvPr/>
          </p:nvSpPr>
          <p:spPr>
            <a:xfrm>
              <a:off x="7287329" y="1294826"/>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3" name="Straight Arrow Connector 32">
            <a:extLst>
              <a:ext uri="{FF2B5EF4-FFF2-40B4-BE49-F238E27FC236}">
                <a16:creationId xmlns:a16="http://schemas.microsoft.com/office/drawing/2014/main" id="{445E735B-43AB-47BF-894D-810A33B592A4}"/>
              </a:ext>
            </a:extLst>
          </p:cNvPr>
          <p:cNvCxnSpPr>
            <a:cxnSpLocks/>
          </p:cNvCxnSpPr>
          <p:nvPr/>
        </p:nvCxnSpPr>
        <p:spPr>
          <a:xfrm>
            <a:off x="7819563" y="2423705"/>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8" name="Group 7">
            <a:extLst>
              <a:ext uri="{FF2B5EF4-FFF2-40B4-BE49-F238E27FC236}">
                <a16:creationId xmlns:a16="http://schemas.microsoft.com/office/drawing/2014/main" id="{325E01F4-09E6-412B-8991-D348BC66E1B2}"/>
              </a:ext>
            </a:extLst>
          </p:cNvPr>
          <p:cNvGrpSpPr/>
          <p:nvPr/>
        </p:nvGrpSpPr>
        <p:grpSpPr>
          <a:xfrm>
            <a:off x="8357164" y="2139260"/>
            <a:ext cx="1137778" cy="568889"/>
            <a:chOff x="7994203" y="1095017"/>
            <a:chExt cx="1137778" cy="568889"/>
          </a:xfrm>
        </p:grpSpPr>
        <p:sp>
          <p:nvSpPr>
            <p:cNvPr id="35" name="Rectangle 34">
              <a:extLst>
                <a:ext uri="{FF2B5EF4-FFF2-40B4-BE49-F238E27FC236}">
                  <a16:creationId xmlns:a16="http://schemas.microsoft.com/office/drawing/2014/main" id="{63DA0C8D-5523-4453-B40D-FABE389D5DDC}"/>
                </a:ext>
              </a:extLst>
            </p:cNvPr>
            <p:cNvSpPr/>
            <p:nvPr/>
          </p:nvSpPr>
          <p:spPr>
            <a:xfrm>
              <a:off x="7994203"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x</a:t>
              </a:r>
            </a:p>
          </p:txBody>
        </p:sp>
        <p:sp>
          <p:nvSpPr>
            <p:cNvPr id="36" name="Rectangle 35">
              <a:extLst>
                <a:ext uri="{FF2B5EF4-FFF2-40B4-BE49-F238E27FC236}">
                  <a16:creationId xmlns:a16="http://schemas.microsoft.com/office/drawing/2014/main" id="{2FAE192C-9A8C-493F-BEA5-07BD33FC4D52}"/>
                </a:ext>
              </a:extLst>
            </p:cNvPr>
            <p:cNvSpPr/>
            <p:nvPr/>
          </p:nvSpPr>
          <p:spPr>
            <a:xfrm>
              <a:off x="8563092"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7" name="Oval 36">
              <a:extLst>
                <a:ext uri="{FF2B5EF4-FFF2-40B4-BE49-F238E27FC236}">
                  <a16:creationId xmlns:a16="http://schemas.microsoft.com/office/drawing/2014/main" id="{FC218ACA-6D41-49B5-A791-0D0A1B1B5CB5}"/>
                </a:ext>
              </a:extLst>
            </p:cNvPr>
            <p:cNvSpPr/>
            <p:nvPr/>
          </p:nvSpPr>
          <p:spPr>
            <a:xfrm>
              <a:off x="8762899" y="1294825"/>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F36BABD2-CA59-4C0C-8E30-348780DBA14F}"/>
              </a:ext>
            </a:extLst>
          </p:cNvPr>
          <p:cNvSpPr/>
          <p:nvPr/>
        </p:nvSpPr>
        <p:spPr>
          <a:xfrm>
            <a:off x="5423991" y="135419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4</a:t>
            </a:r>
          </a:p>
        </p:txBody>
      </p:sp>
      <p:sp>
        <p:nvSpPr>
          <p:cNvPr id="40" name="TextBox 39">
            <a:extLst>
              <a:ext uri="{FF2B5EF4-FFF2-40B4-BE49-F238E27FC236}">
                <a16:creationId xmlns:a16="http://schemas.microsoft.com/office/drawing/2014/main" id="{CDF32008-B527-427A-98F1-24D886A0A3B1}"/>
              </a:ext>
            </a:extLst>
          </p:cNvPr>
          <p:cNvSpPr txBox="1"/>
          <p:nvPr/>
        </p:nvSpPr>
        <p:spPr>
          <a:xfrm>
            <a:off x="5386326" y="903820"/>
            <a:ext cx="644215" cy="461665"/>
          </a:xfrm>
          <a:prstGeom prst="rect">
            <a:avLst/>
          </a:prstGeom>
          <a:noFill/>
        </p:spPr>
        <p:txBody>
          <a:bodyPr wrap="none" rtlCol="0">
            <a:spAutoFit/>
          </a:bodyPr>
          <a:lstStyle/>
          <a:p>
            <a:r>
              <a:rPr lang="en-US" sz="2400" dirty="0"/>
              <a:t>size</a:t>
            </a:r>
          </a:p>
        </p:txBody>
      </p:sp>
      <p:grpSp>
        <p:nvGrpSpPr>
          <p:cNvPr id="7" name="Group 6">
            <a:extLst>
              <a:ext uri="{FF2B5EF4-FFF2-40B4-BE49-F238E27FC236}">
                <a16:creationId xmlns:a16="http://schemas.microsoft.com/office/drawing/2014/main" id="{9B5D1FEB-DF96-414E-ADE0-1907B7B2AF05}"/>
              </a:ext>
            </a:extLst>
          </p:cNvPr>
          <p:cNvGrpSpPr/>
          <p:nvPr/>
        </p:nvGrpSpPr>
        <p:grpSpPr>
          <a:xfrm>
            <a:off x="9832734" y="2139259"/>
            <a:ext cx="1137778" cy="568889"/>
            <a:chOff x="9469773" y="1095016"/>
            <a:chExt cx="1137778" cy="568889"/>
          </a:xfrm>
        </p:grpSpPr>
        <p:sp>
          <p:nvSpPr>
            <p:cNvPr id="23" name="Rectangle 22">
              <a:extLst>
                <a:ext uri="{FF2B5EF4-FFF2-40B4-BE49-F238E27FC236}">
                  <a16:creationId xmlns:a16="http://schemas.microsoft.com/office/drawing/2014/main" id="{9B79CBBA-BA03-4D9B-BDD9-270F8D006A49}"/>
                </a:ext>
              </a:extLst>
            </p:cNvPr>
            <p:cNvSpPr/>
            <p:nvPr/>
          </p:nvSpPr>
          <p:spPr>
            <a:xfrm>
              <a:off x="9469773" y="1095016"/>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v</a:t>
              </a:r>
            </a:p>
          </p:txBody>
        </p:sp>
        <p:sp>
          <p:nvSpPr>
            <p:cNvPr id="38" name="Rectangle 37">
              <a:extLst>
                <a:ext uri="{FF2B5EF4-FFF2-40B4-BE49-F238E27FC236}">
                  <a16:creationId xmlns:a16="http://schemas.microsoft.com/office/drawing/2014/main" id="{1CED1091-45D3-473E-A7C6-B0459B08A649}"/>
                </a:ext>
              </a:extLst>
            </p:cNvPr>
            <p:cNvSpPr/>
            <p:nvPr/>
          </p:nvSpPr>
          <p:spPr>
            <a:xfrm>
              <a:off x="10038662" y="1095016"/>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41" name="Oval 40">
              <a:extLst>
                <a:ext uri="{FF2B5EF4-FFF2-40B4-BE49-F238E27FC236}">
                  <a16:creationId xmlns:a16="http://schemas.microsoft.com/office/drawing/2014/main" id="{4A6EB580-E377-4BD3-B3A9-730C083781CD}"/>
                </a:ext>
              </a:extLst>
            </p:cNvPr>
            <p:cNvSpPr/>
            <p:nvPr/>
          </p:nvSpPr>
          <p:spPr>
            <a:xfrm>
              <a:off x="10238469" y="1294824"/>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2" name="Straight Arrow Connector 41">
            <a:extLst>
              <a:ext uri="{FF2B5EF4-FFF2-40B4-BE49-F238E27FC236}">
                <a16:creationId xmlns:a16="http://schemas.microsoft.com/office/drawing/2014/main" id="{AE4F8A81-EEB7-46E5-A144-DDC7CC2F2D65}"/>
              </a:ext>
            </a:extLst>
          </p:cNvPr>
          <p:cNvCxnSpPr>
            <a:cxnSpLocks/>
            <a:stCxn id="37" idx="6"/>
            <a:endCxn id="23" idx="1"/>
          </p:cNvCxnSpPr>
          <p:nvPr/>
        </p:nvCxnSpPr>
        <p:spPr>
          <a:xfrm flipV="1">
            <a:off x="9295133" y="2423704"/>
            <a:ext cx="537601" cy="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43" name="TextBox 42">
            <a:extLst>
              <a:ext uri="{FF2B5EF4-FFF2-40B4-BE49-F238E27FC236}">
                <a16:creationId xmlns:a16="http://schemas.microsoft.com/office/drawing/2014/main" id="{26D023EF-8A06-4EB1-9562-161D1BA913AF}"/>
              </a:ext>
            </a:extLst>
          </p:cNvPr>
          <p:cNvSpPr txBox="1"/>
          <p:nvPr/>
        </p:nvSpPr>
        <p:spPr>
          <a:xfrm>
            <a:off x="6278689" y="3428999"/>
            <a:ext cx="741806" cy="461665"/>
          </a:xfrm>
          <a:prstGeom prst="rect">
            <a:avLst/>
          </a:prstGeom>
          <a:noFill/>
        </p:spPr>
        <p:txBody>
          <a:bodyPr wrap="none" rtlCol="0">
            <a:spAutoFit/>
          </a:bodyPr>
          <a:lstStyle/>
          <a:p>
            <a:r>
              <a:rPr lang="en-US" sz="2400" dirty="0"/>
              <a:t>prev</a:t>
            </a:r>
          </a:p>
        </p:txBody>
      </p:sp>
      <p:sp>
        <p:nvSpPr>
          <p:cNvPr id="44" name="TextBox 43">
            <a:extLst>
              <a:ext uri="{FF2B5EF4-FFF2-40B4-BE49-F238E27FC236}">
                <a16:creationId xmlns:a16="http://schemas.microsoft.com/office/drawing/2014/main" id="{DE66A9A1-C1AE-4A9A-B77D-8F62B8A1EA61}"/>
              </a:ext>
            </a:extLst>
          </p:cNvPr>
          <p:cNvSpPr txBox="1"/>
          <p:nvPr/>
        </p:nvSpPr>
        <p:spPr>
          <a:xfrm>
            <a:off x="7188421" y="3428999"/>
            <a:ext cx="691215" cy="461665"/>
          </a:xfrm>
          <a:prstGeom prst="rect">
            <a:avLst/>
          </a:prstGeom>
          <a:noFill/>
        </p:spPr>
        <p:txBody>
          <a:bodyPr wrap="none" rtlCol="0">
            <a:spAutoFit/>
          </a:bodyPr>
          <a:lstStyle/>
          <a:p>
            <a:r>
              <a:rPr lang="en-US" sz="2400" dirty="0"/>
              <a:t>curr</a:t>
            </a:r>
          </a:p>
        </p:txBody>
      </p:sp>
      <p:cxnSp>
        <p:nvCxnSpPr>
          <p:cNvPr id="45" name="Straight Arrow Connector 44">
            <a:extLst>
              <a:ext uri="{FF2B5EF4-FFF2-40B4-BE49-F238E27FC236}">
                <a16:creationId xmlns:a16="http://schemas.microsoft.com/office/drawing/2014/main" id="{9AD4CB63-74E1-48BA-B868-DA8E2E88A11B}"/>
              </a:ext>
            </a:extLst>
          </p:cNvPr>
          <p:cNvCxnSpPr>
            <a:cxnSpLocks/>
            <a:stCxn id="43" idx="0"/>
          </p:cNvCxnSpPr>
          <p:nvPr/>
        </p:nvCxnSpPr>
        <p:spPr>
          <a:xfrm flipH="1" flipV="1">
            <a:off x="6202843" y="2792787"/>
            <a:ext cx="446749" cy="636212"/>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307252B6-3438-4478-BC13-1EB0AF3E3EF8}"/>
              </a:ext>
            </a:extLst>
          </p:cNvPr>
          <p:cNvCxnSpPr>
            <a:cxnSpLocks/>
            <a:stCxn id="44" idx="0"/>
          </p:cNvCxnSpPr>
          <p:nvPr/>
        </p:nvCxnSpPr>
        <p:spPr>
          <a:xfrm flipH="1" flipV="1">
            <a:off x="7480516" y="2802835"/>
            <a:ext cx="53513" cy="626164"/>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54" name="Group 53">
            <a:extLst>
              <a:ext uri="{FF2B5EF4-FFF2-40B4-BE49-F238E27FC236}">
                <a16:creationId xmlns:a16="http://schemas.microsoft.com/office/drawing/2014/main" id="{5F65C561-DAEE-49E1-9B36-29B919A453AE}"/>
              </a:ext>
            </a:extLst>
          </p:cNvPr>
          <p:cNvGrpSpPr/>
          <p:nvPr/>
        </p:nvGrpSpPr>
        <p:grpSpPr>
          <a:xfrm>
            <a:off x="8380124" y="3081165"/>
            <a:ext cx="1137778" cy="568889"/>
            <a:chOff x="7994203" y="1095017"/>
            <a:chExt cx="1137778" cy="568889"/>
          </a:xfrm>
          <a:effectLst>
            <a:glow rad="228600">
              <a:schemeClr val="accent2">
                <a:satMod val="175000"/>
                <a:alpha val="40000"/>
              </a:schemeClr>
            </a:glow>
          </a:effectLst>
        </p:grpSpPr>
        <p:sp>
          <p:nvSpPr>
            <p:cNvPr id="55" name="Rectangle 54">
              <a:extLst>
                <a:ext uri="{FF2B5EF4-FFF2-40B4-BE49-F238E27FC236}">
                  <a16:creationId xmlns:a16="http://schemas.microsoft.com/office/drawing/2014/main" id="{54A03266-AE08-4D68-BA53-EA7F3432AA66}"/>
                </a:ext>
              </a:extLst>
            </p:cNvPr>
            <p:cNvSpPr/>
            <p:nvPr/>
          </p:nvSpPr>
          <p:spPr>
            <a:xfrm>
              <a:off x="7994203"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56" name="Rectangle 55">
              <a:extLst>
                <a:ext uri="{FF2B5EF4-FFF2-40B4-BE49-F238E27FC236}">
                  <a16:creationId xmlns:a16="http://schemas.microsoft.com/office/drawing/2014/main" id="{805322B0-87EC-40DB-9E97-A10FBB7737D3}"/>
                </a:ext>
              </a:extLst>
            </p:cNvPr>
            <p:cNvSpPr/>
            <p:nvPr/>
          </p:nvSpPr>
          <p:spPr>
            <a:xfrm>
              <a:off x="8563092"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57" name="Oval 56">
              <a:extLst>
                <a:ext uri="{FF2B5EF4-FFF2-40B4-BE49-F238E27FC236}">
                  <a16:creationId xmlns:a16="http://schemas.microsoft.com/office/drawing/2014/main" id="{C65195DE-F0FB-4507-878C-E650C885280A}"/>
                </a:ext>
              </a:extLst>
            </p:cNvPr>
            <p:cNvSpPr/>
            <p:nvPr/>
          </p:nvSpPr>
          <p:spPr>
            <a:xfrm>
              <a:off x="8762899" y="1294825"/>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a:extLst>
              <a:ext uri="{FF2B5EF4-FFF2-40B4-BE49-F238E27FC236}">
                <a16:creationId xmlns:a16="http://schemas.microsoft.com/office/drawing/2014/main" id="{E1CF07AC-3F75-456D-BCBD-C3FB5DDE1FC0}"/>
              </a:ext>
            </a:extLst>
          </p:cNvPr>
          <p:cNvSpPr/>
          <p:nvPr/>
        </p:nvSpPr>
        <p:spPr>
          <a:xfrm>
            <a:off x="9522740" y="1049331"/>
            <a:ext cx="568889" cy="56888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48" name="Rectangle 47">
            <a:extLst>
              <a:ext uri="{FF2B5EF4-FFF2-40B4-BE49-F238E27FC236}">
                <a16:creationId xmlns:a16="http://schemas.microsoft.com/office/drawing/2014/main" id="{90943A7E-EA4F-4750-A67B-6C3772BAD6EF}"/>
              </a:ext>
            </a:extLst>
          </p:cNvPr>
          <p:cNvSpPr/>
          <p:nvPr/>
        </p:nvSpPr>
        <p:spPr>
          <a:xfrm>
            <a:off x="10401623" y="1049331"/>
            <a:ext cx="568889" cy="56888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49" name="TextBox 48">
            <a:extLst>
              <a:ext uri="{FF2B5EF4-FFF2-40B4-BE49-F238E27FC236}">
                <a16:creationId xmlns:a16="http://schemas.microsoft.com/office/drawing/2014/main" id="{9A46EA48-E560-4235-B042-D78662405554}"/>
              </a:ext>
            </a:extLst>
          </p:cNvPr>
          <p:cNvSpPr txBox="1"/>
          <p:nvPr/>
        </p:nvSpPr>
        <p:spPr>
          <a:xfrm>
            <a:off x="10255436" y="598960"/>
            <a:ext cx="861261" cy="461665"/>
          </a:xfrm>
          <a:prstGeom prst="rect">
            <a:avLst/>
          </a:prstGeom>
          <a:noFill/>
          <a:effectLst/>
        </p:spPr>
        <p:txBody>
          <a:bodyPr wrap="none" rtlCol="0">
            <a:spAutoFit/>
          </a:bodyPr>
          <a:lstStyle/>
          <a:p>
            <a:r>
              <a:rPr lang="en-US" sz="2400" dirty="0"/>
              <a:t>index</a:t>
            </a:r>
          </a:p>
        </p:txBody>
      </p:sp>
      <p:sp>
        <p:nvSpPr>
          <p:cNvPr id="50" name="TextBox 49">
            <a:extLst>
              <a:ext uri="{FF2B5EF4-FFF2-40B4-BE49-F238E27FC236}">
                <a16:creationId xmlns:a16="http://schemas.microsoft.com/office/drawing/2014/main" id="{A561BBB7-5932-4DFC-9B70-1751BBAE1026}"/>
              </a:ext>
            </a:extLst>
          </p:cNvPr>
          <p:cNvSpPr txBox="1"/>
          <p:nvPr/>
        </p:nvSpPr>
        <p:spPr>
          <a:xfrm>
            <a:off x="9438461" y="587666"/>
            <a:ext cx="737446" cy="461665"/>
          </a:xfrm>
          <a:prstGeom prst="rect">
            <a:avLst/>
          </a:prstGeom>
          <a:noFill/>
          <a:effectLst/>
        </p:spPr>
        <p:txBody>
          <a:bodyPr wrap="none" rtlCol="0">
            <a:spAutoFit/>
          </a:bodyPr>
          <a:lstStyle/>
          <a:p>
            <a:r>
              <a:rPr lang="en-US" sz="2400" dirty="0"/>
              <a:t>data</a:t>
            </a:r>
          </a:p>
        </p:txBody>
      </p:sp>
      <p:sp>
        <p:nvSpPr>
          <p:cNvPr id="58" name="Rectangle 57">
            <a:extLst>
              <a:ext uri="{FF2B5EF4-FFF2-40B4-BE49-F238E27FC236}">
                <a16:creationId xmlns:a16="http://schemas.microsoft.com/office/drawing/2014/main" id="{DF18CA7A-1776-40CD-8709-BE46E35288E8}"/>
              </a:ext>
            </a:extLst>
          </p:cNvPr>
          <p:cNvSpPr/>
          <p:nvPr/>
        </p:nvSpPr>
        <p:spPr>
          <a:xfrm>
            <a:off x="914400" y="914400"/>
            <a:ext cx="4329778" cy="5412187"/>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function insertAt(data, index)</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if index &lt; 0 or index &gt; size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raise exception</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elseif index == 0</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prepend(data)</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else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curr = </a:t>
            </a:r>
            <a:r>
              <a:rPr lang="en-US" dirty="0" err="1">
                <a:latin typeface="Consolas" panose="020B0609020204030204" pitchFamily="49" charset="0"/>
                <a:ea typeface="Times New Roman" panose="02020603050405020304" pitchFamily="18" charset="0"/>
                <a:cs typeface="Courier New" panose="02070309020205020404" pitchFamily="49" charset="0"/>
              </a:rPr>
              <a:t>head.next</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prev = head</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node = new Node(data)</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for </a:t>
            </a:r>
            <a:r>
              <a:rPr lang="en-US" dirty="0" err="1">
                <a:latin typeface="Consolas" panose="020B0609020204030204" pitchFamily="49" charset="0"/>
                <a:ea typeface="Times New Roman" panose="02020603050405020304" pitchFamily="18" charset="0"/>
                <a:cs typeface="Courier New" panose="02070309020205020404" pitchFamily="49" charset="0"/>
              </a:rPr>
              <a:t>i</a:t>
            </a:r>
            <a:r>
              <a:rPr lang="en-US" dirty="0">
                <a:latin typeface="Consolas" panose="020B0609020204030204" pitchFamily="49" charset="0"/>
                <a:ea typeface="Times New Roman" panose="02020603050405020304" pitchFamily="18" charset="0"/>
                <a:cs typeface="Courier New" panose="02070309020205020404" pitchFamily="49" charset="0"/>
              </a:rPr>
              <a:t> = 1 to index – 1</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prev = curr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curr = </a:t>
            </a:r>
            <a:r>
              <a:rPr lang="en-US" dirty="0" err="1">
                <a:latin typeface="Consolas" panose="020B0609020204030204" pitchFamily="49" charset="0"/>
                <a:ea typeface="Times New Roman" panose="02020603050405020304" pitchFamily="18" charset="0"/>
                <a:cs typeface="Courier New" panose="02070309020205020404" pitchFamily="49" charset="0"/>
              </a:rPr>
              <a:t>curr.next</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for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err="1">
                <a:latin typeface="Consolas" panose="020B0609020204030204" pitchFamily="49" charset="0"/>
                <a:ea typeface="Times New Roman" panose="02020603050405020304" pitchFamily="18" charset="0"/>
                <a:cs typeface="Courier New" panose="02070309020205020404" pitchFamily="49" charset="0"/>
              </a:rPr>
              <a:t>prev.next</a:t>
            </a:r>
            <a:r>
              <a:rPr lang="en-US" dirty="0">
                <a:latin typeface="Consolas" panose="020B0609020204030204" pitchFamily="49" charset="0"/>
                <a:ea typeface="Times New Roman" panose="02020603050405020304" pitchFamily="18" charset="0"/>
                <a:cs typeface="Courier New" panose="02070309020205020404" pitchFamily="49" charset="0"/>
              </a:rPr>
              <a:t> = node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err="1">
                <a:latin typeface="Consolas" panose="020B0609020204030204" pitchFamily="49" charset="0"/>
                <a:ea typeface="Times New Roman" panose="02020603050405020304" pitchFamily="18" charset="0"/>
                <a:cs typeface="Courier New" panose="02070309020205020404" pitchFamily="49" charset="0"/>
              </a:rPr>
              <a:t>node.next</a:t>
            </a:r>
            <a:r>
              <a:rPr lang="en-US" dirty="0">
                <a:latin typeface="Consolas" panose="020B0609020204030204" pitchFamily="49" charset="0"/>
                <a:ea typeface="Times New Roman" panose="02020603050405020304" pitchFamily="18" charset="0"/>
                <a:cs typeface="Courier New" panose="02070309020205020404" pitchFamily="49" charset="0"/>
              </a:rPr>
              <a:t> = curr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size = size + 1</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if</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end function</a:t>
            </a:r>
          </a:p>
        </p:txBody>
      </p:sp>
      <p:sp>
        <p:nvSpPr>
          <p:cNvPr id="59" name="Arrow: Right 58">
            <a:extLst>
              <a:ext uri="{FF2B5EF4-FFF2-40B4-BE49-F238E27FC236}">
                <a16:creationId xmlns:a16="http://schemas.microsoft.com/office/drawing/2014/main" id="{18CB29DB-C88A-4A43-9B81-02B70D5C0530}"/>
              </a:ext>
            </a:extLst>
          </p:cNvPr>
          <p:cNvSpPr/>
          <p:nvPr/>
        </p:nvSpPr>
        <p:spPr>
          <a:xfrm>
            <a:off x="629950" y="3350322"/>
            <a:ext cx="425154" cy="27017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2204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6D3C81-A2D6-4D36-B520-7C66ADFFA0AA}"/>
              </a:ext>
            </a:extLst>
          </p:cNvPr>
          <p:cNvSpPr/>
          <p:nvPr/>
        </p:nvSpPr>
        <p:spPr>
          <a:xfrm>
            <a:off x="1318598" y="3620493"/>
            <a:ext cx="3708664" cy="919635"/>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06DC059-D792-4919-8265-B90F6CB4D2A6}"/>
              </a:ext>
            </a:extLst>
          </p:cNvPr>
          <p:cNvSpPr/>
          <p:nvPr/>
        </p:nvSpPr>
        <p:spPr>
          <a:xfrm>
            <a:off x="914400" y="914400"/>
            <a:ext cx="4329778" cy="5412187"/>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function insertAt(data, index)</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if index &lt; 0 or index &gt; size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raise exception</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elseif index == 0</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prepend(data)</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else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curr = </a:t>
            </a:r>
            <a:r>
              <a:rPr lang="en-US" dirty="0" err="1">
                <a:latin typeface="Consolas" panose="020B0609020204030204" pitchFamily="49" charset="0"/>
                <a:ea typeface="Times New Roman" panose="02020603050405020304" pitchFamily="18" charset="0"/>
                <a:cs typeface="Courier New" panose="02070309020205020404" pitchFamily="49" charset="0"/>
              </a:rPr>
              <a:t>head.next</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prev = head</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node = new Node(data)</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for </a:t>
            </a:r>
            <a:r>
              <a:rPr lang="en-US" dirty="0" err="1">
                <a:latin typeface="Consolas" panose="020B0609020204030204" pitchFamily="49" charset="0"/>
                <a:ea typeface="Times New Roman" panose="02020603050405020304" pitchFamily="18" charset="0"/>
                <a:cs typeface="Courier New" panose="02070309020205020404" pitchFamily="49" charset="0"/>
              </a:rPr>
              <a:t>i</a:t>
            </a:r>
            <a:r>
              <a:rPr lang="en-US" dirty="0">
                <a:latin typeface="Consolas" panose="020B0609020204030204" pitchFamily="49" charset="0"/>
                <a:ea typeface="Times New Roman" panose="02020603050405020304" pitchFamily="18" charset="0"/>
                <a:cs typeface="Courier New" panose="02070309020205020404" pitchFamily="49" charset="0"/>
              </a:rPr>
              <a:t> = 1 to index – 1</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prev = curr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curr = </a:t>
            </a:r>
            <a:r>
              <a:rPr lang="en-US" dirty="0" err="1">
                <a:latin typeface="Consolas" panose="020B0609020204030204" pitchFamily="49" charset="0"/>
                <a:ea typeface="Times New Roman" panose="02020603050405020304" pitchFamily="18" charset="0"/>
                <a:cs typeface="Courier New" panose="02070309020205020404" pitchFamily="49" charset="0"/>
              </a:rPr>
              <a:t>curr.next</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for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err="1">
                <a:latin typeface="Consolas" panose="020B0609020204030204" pitchFamily="49" charset="0"/>
                <a:ea typeface="Times New Roman" panose="02020603050405020304" pitchFamily="18" charset="0"/>
                <a:cs typeface="Courier New" panose="02070309020205020404" pitchFamily="49" charset="0"/>
              </a:rPr>
              <a:t>prev.next</a:t>
            </a:r>
            <a:r>
              <a:rPr lang="en-US" dirty="0">
                <a:latin typeface="Consolas" panose="020B0609020204030204" pitchFamily="49" charset="0"/>
                <a:ea typeface="Times New Roman" panose="02020603050405020304" pitchFamily="18" charset="0"/>
                <a:cs typeface="Courier New" panose="02070309020205020404" pitchFamily="49" charset="0"/>
              </a:rPr>
              <a:t> = node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err="1">
                <a:latin typeface="Consolas" panose="020B0609020204030204" pitchFamily="49" charset="0"/>
                <a:ea typeface="Times New Roman" panose="02020603050405020304" pitchFamily="18" charset="0"/>
                <a:cs typeface="Courier New" panose="02070309020205020404" pitchFamily="49" charset="0"/>
              </a:rPr>
              <a:t>node.next</a:t>
            </a:r>
            <a:r>
              <a:rPr lang="en-US" dirty="0">
                <a:latin typeface="Consolas" panose="020B0609020204030204" pitchFamily="49" charset="0"/>
                <a:ea typeface="Times New Roman" panose="02020603050405020304" pitchFamily="18" charset="0"/>
                <a:cs typeface="Courier New" panose="02070309020205020404" pitchFamily="49" charset="0"/>
              </a:rPr>
              <a:t> = curr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size = size + 1</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if</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end function</a:t>
            </a:r>
          </a:p>
        </p:txBody>
      </p:sp>
      <p:sp>
        <p:nvSpPr>
          <p:cNvPr id="10" name="TextBox 9">
            <a:extLst>
              <a:ext uri="{FF2B5EF4-FFF2-40B4-BE49-F238E27FC236}">
                <a16:creationId xmlns:a16="http://schemas.microsoft.com/office/drawing/2014/main" id="{7C5EB4A6-30A2-4CCA-B71D-BDFCC66E574B}"/>
              </a:ext>
            </a:extLst>
          </p:cNvPr>
          <p:cNvSpPr txBox="1"/>
          <p:nvPr/>
        </p:nvSpPr>
        <p:spPr>
          <a:xfrm>
            <a:off x="5286163" y="3429000"/>
            <a:ext cx="809837" cy="461665"/>
          </a:xfrm>
          <a:prstGeom prst="rect">
            <a:avLst/>
          </a:prstGeom>
          <a:noFill/>
        </p:spPr>
        <p:txBody>
          <a:bodyPr wrap="none" rtlCol="0">
            <a:spAutoFit/>
          </a:bodyPr>
          <a:lstStyle/>
          <a:p>
            <a:r>
              <a:rPr lang="en-US" sz="2400" dirty="0"/>
              <a:t>head</a:t>
            </a:r>
          </a:p>
        </p:txBody>
      </p:sp>
      <p:cxnSp>
        <p:nvCxnSpPr>
          <p:cNvPr id="11" name="Straight Arrow Connector 10">
            <a:extLst>
              <a:ext uri="{FF2B5EF4-FFF2-40B4-BE49-F238E27FC236}">
                <a16:creationId xmlns:a16="http://schemas.microsoft.com/office/drawing/2014/main" id="{BB8B8C06-6F0A-4C30-8FBC-4C1BCCFC228F}"/>
              </a:ext>
            </a:extLst>
          </p:cNvPr>
          <p:cNvCxnSpPr>
            <a:cxnSpLocks/>
            <a:stCxn id="10" idx="0"/>
          </p:cNvCxnSpPr>
          <p:nvPr/>
        </p:nvCxnSpPr>
        <p:spPr>
          <a:xfrm flipV="1">
            <a:off x="5691082" y="2708152"/>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12" name="Group 11">
            <a:extLst>
              <a:ext uri="{FF2B5EF4-FFF2-40B4-BE49-F238E27FC236}">
                <a16:creationId xmlns:a16="http://schemas.microsoft.com/office/drawing/2014/main" id="{843BEF0D-196A-4453-97BF-3DBFDC4BA9EE}"/>
              </a:ext>
            </a:extLst>
          </p:cNvPr>
          <p:cNvGrpSpPr/>
          <p:nvPr/>
        </p:nvGrpSpPr>
        <p:grpSpPr>
          <a:xfrm>
            <a:off x="5406024" y="2139262"/>
            <a:ext cx="1137778" cy="568889"/>
            <a:chOff x="5043063" y="1095019"/>
            <a:chExt cx="1137778" cy="568889"/>
          </a:xfrm>
        </p:grpSpPr>
        <p:sp>
          <p:nvSpPr>
            <p:cNvPr id="25" name="Rectangle 24">
              <a:extLst>
                <a:ext uri="{FF2B5EF4-FFF2-40B4-BE49-F238E27FC236}">
                  <a16:creationId xmlns:a16="http://schemas.microsoft.com/office/drawing/2014/main" id="{8857212D-0324-4447-BE2C-E35119F7FDBC}"/>
                </a:ext>
              </a:extLst>
            </p:cNvPr>
            <p:cNvSpPr/>
            <p:nvPr/>
          </p:nvSpPr>
          <p:spPr>
            <a:xfrm>
              <a:off x="5043063" y="109501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6" name="Rectangle 25">
              <a:extLst>
                <a:ext uri="{FF2B5EF4-FFF2-40B4-BE49-F238E27FC236}">
                  <a16:creationId xmlns:a16="http://schemas.microsoft.com/office/drawing/2014/main" id="{6B685000-9914-410A-9EE8-6595D6E7EFC6}"/>
                </a:ext>
              </a:extLst>
            </p:cNvPr>
            <p:cNvSpPr/>
            <p:nvPr/>
          </p:nvSpPr>
          <p:spPr>
            <a:xfrm>
              <a:off x="5611952" y="109501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7" name="Oval 26">
              <a:extLst>
                <a:ext uri="{FF2B5EF4-FFF2-40B4-BE49-F238E27FC236}">
                  <a16:creationId xmlns:a16="http://schemas.microsoft.com/office/drawing/2014/main" id="{5053F416-6959-4524-8CBD-06E682440CEC}"/>
                </a:ext>
              </a:extLst>
            </p:cNvPr>
            <p:cNvSpPr/>
            <p:nvPr/>
          </p:nvSpPr>
          <p:spPr>
            <a:xfrm>
              <a:off x="5811759" y="129482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8" name="Straight Arrow Connector 27">
            <a:extLst>
              <a:ext uri="{FF2B5EF4-FFF2-40B4-BE49-F238E27FC236}">
                <a16:creationId xmlns:a16="http://schemas.microsoft.com/office/drawing/2014/main" id="{0741E171-A23D-47F0-87EC-9BA2D406A266}"/>
              </a:ext>
            </a:extLst>
          </p:cNvPr>
          <p:cNvCxnSpPr>
            <a:cxnSpLocks/>
          </p:cNvCxnSpPr>
          <p:nvPr/>
        </p:nvCxnSpPr>
        <p:spPr>
          <a:xfrm>
            <a:off x="6343993" y="2423706"/>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9" name="Group 8">
            <a:extLst>
              <a:ext uri="{FF2B5EF4-FFF2-40B4-BE49-F238E27FC236}">
                <a16:creationId xmlns:a16="http://schemas.microsoft.com/office/drawing/2014/main" id="{DC235EDB-79C5-44C0-8FDD-24477598DE2C}"/>
              </a:ext>
            </a:extLst>
          </p:cNvPr>
          <p:cNvGrpSpPr/>
          <p:nvPr/>
        </p:nvGrpSpPr>
        <p:grpSpPr>
          <a:xfrm>
            <a:off x="6881594" y="2139261"/>
            <a:ext cx="1137778" cy="568889"/>
            <a:chOff x="6518633" y="1095018"/>
            <a:chExt cx="1137778" cy="568889"/>
          </a:xfrm>
        </p:grpSpPr>
        <p:sp>
          <p:nvSpPr>
            <p:cNvPr id="30" name="Rectangle 29">
              <a:extLst>
                <a:ext uri="{FF2B5EF4-FFF2-40B4-BE49-F238E27FC236}">
                  <a16:creationId xmlns:a16="http://schemas.microsoft.com/office/drawing/2014/main" id="{5EAE58F1-1603-4F9F-B3FF-9B8D9DDC7302}"/>
                </a:ext>
              </a:extLst>
            </p:cNvPr>
            <p:cNvSpPr/>
            <p:nvPr/>
          </p:nvSpPr>
          <p:spPr>
            <a:xfrm>
              <a:off x="6518633" y="1095018"/>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m</a:t>
              </a:r>
            </a:p>
          </p:txBody>
        </p:sp>
        <p:sp>
          <p:nvSpPr>
            <p:cNvPr id="31" name="Rectangle 30">
              <a:extLst>
                <a:ext uri="{FF2B5EF4-FFF2-40B4-BE49-F238E27FC236}">
                  <a16:creationId xmlns:a16="http://schemas.microsoft.com/office/drawing/2014/main" id="{9B6F9B11-4EB1-45A1-B627-132821208511}"/>
                </a:ext>
              </a:extLst>
            </p:cNvPr>
            <p:cNvSpPr/>
            <p:nvPr/>
          </p:nvSpPr>
          <p:spPr>
            <a:xfrm>
              <a:off x="7087522" y="1095018"/>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547CD578-7F45-44E8-835B-59624EC563A3}"/>
                </a:ext>
              </a:extLst>
            </p:cNvPr>
            <p:cNvSpPr/>
            <p:nvPr/>
          </p:nvSpPr>
          <p:spPr>
            <a:xfrm>
              <a:off x="7287329" y="1294826"/>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3" name="Straight Arrow Connector 32">
            <a:extLst>
              <a:ext uri="{FF2B5EF4-FFF2-40B4-BE49-F238E27FC236}">
                <a16:creationId xmlns:a16="http://schemas.microsoft.com/office/drawing/2014/main" id="{445E735B-43AB-47BF-894D-810A33B592A4}"/>
              </a:ext>
            </a:extLst>
          </p:cNvPr>
          <p:cNvCxnSpPr>
            <a:cxnSpLocks/>
          </p:cNvCxnSpPr>
          <p:nvPr/>
        </p:nvCxnSpPr>
        <p:spPr>
          <a:xfrm>
            <a:off x="7819563" y="2423705"/>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8" name="Group 7">
            <a:extLst>
              <a:ext uri="{FF2B5EF4-FFF2-40B4-BE49-F238E27FC236}">
                <a16:creationId xmlns:a16="http://schemas.microsoft.com/office/drawing/2014/main" id="{325E01F4-09E6-412B-8991-D348BC66E1B2}"/>
              </a:ext>
            </a:extLst>
          </p:cNvPr>
          <p:cNvGrpSpPr/>
          <p:nvPr/>
        </p:nvGrpSpPr>
        <p:grpSpPr>
          <a:xfrm>
            <a:off x="8357164" y="2139260"/>
            <a:ext cx="1137778" cy="568889"/>
            <a:chOff x="7994203" y="1095017"/>
            <a:chExt cx="1137778" cy="568889"/>
          </a:xfrm>
        </p:grpSpPr>
        <p:sp>
          <p:nvSpPr>
            <p:cNvPr id="35" name="Rectangle 34">
              <a:extLst>
                <a:ext uri="{FF2B5EF4-FFF2-40B4-BE49-F238E27FC236}">
                  <a16:creationId xmlns:a16="http://schemas.microsoft.com/office/drawing/2014/main" id="{63DA0C8D-5523-4453-B40D-FABE389D5DDC}"/>
                </a:ext>
              </a:extLst>
            </p:cNvPr>
            <p:cNvSpPr/>
            <p:nvPr/>
          </p:nvSpPr>
          <p:spPr>
            <a:xfrm>
              <a:off x="7994203"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x</a:t>
              </a:r>
            </a:p>
          </p:txBody>
        </p:sp>
        <p:sp>
          <p:nvSpPr>
            <p:cNvPr id="36" name="Rectangle 35">
              <a:extLst>
                <a:ext uri="{FF2B5EF4-FFF2-40B4-BE49-F238E27FC236}">
                  <a16:creationId xmlns:a16="http://schemas.microsoft.com/office/drawing/2014/main" id="{2FAE192C-9A8C-493F-BEA5-07BD33FC4D52}"/>
                </a:ext>
              </a:extLst>
            </p:cNvPr>
            <p:cNvSpPr/>
            <p:nvPr/>
          </p:nvSpPr>
          <p:spPr>
            <a:xfrm>
              <a:off x="8563092"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7" name="Oval 36">
              <a:extLst>
                <a:ext uri="{FF2B5EF4-FFF2-40B4-BE49-F238E27FC236}">
                  <a16:creationId xmlns:a16="http://schemas.microsoft.com/office/drawing/2014/main" id="{FC218ACA-6D41-49B5-A791-0D0A1B1B5CB5}"/>
                </a:ext>
              </a:extLst>
            </p:cNvPr>
            <p:cNvSpPr/>
            <p:nvPr/>
          </p:nvSpPr>
          <p:spPr>
            <a:xfrm>
              <a:off x="8762899" y="1294825"/>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F36BABD2-CA59-4C0C-8E30-348780DBA14F}"/>
              </a:ext>
            </a:extLst>
          </p:cNvPr>
          <p:cNvSpPr/>
          <p:nvPr/>
        </p:nvSpPr>
        <p:spPr>
          <a:xfrm>
            <a:off x="5423991" y="1351194"/>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4</a:t>
            </a:r>
          </a:p>
        </p:txBody>
      </p:sp>
      <p:sp>
        <p:nvSpPr>
          <p:cNvPr id="40" name="TextBox 39">
            <a:extLst>
              <a:ext uri="{FF2B5EF4-FFF2-40B4-BE49-F238E27FC236}">
                <a16:creationId xmlns:a16="http://schemas.microsoft.com/office/drawing/2014/main" id="{CDF32008-B527-427A-98F1-24D886A0A3B1}"/>
              </a:ext>
            </a:extLst>
          </p:cNvPr>
          <p:cNvSpPr txBox="1"/>
          <p:nvPr/>
        </p:nvSpPr>
        <p:spPr>
          <a:xfrm>
            <a:off x="5386326" y="895176"/>
            <a:ext cx="644215" cy="461665"/>
          </a:xfrm>
          <a:prstGeom prst="rect">
            <a:avLst/>
          </a:prstGeom>
          <a:noFill/>
        </p:spPr>
        <p:txBody>
          <a:bodyPr wrap="none" rtlCol="0">
            <a:spAutoFit/>
          </a:bodyPr>
          <a:lstStyle/>
          <a:p>
            <a:r>
              <a:rPr lang="en-US" sz="2400" dirty="0"/>
              <a:t>size</a:t>
            </a:r>
          </a:p>
        </p:txBody>
      </p:sp>
      <p:grpSp>
        <p:nvGrpSpPr>
          <p:cNvPr id="7" name="Group 6">
            <a:extLst>
              <a:ext uri="{FF2B5EF4-FFF2-40B4-BE49-F238E27FC236}">
                <a16:creationId xmlns:a16="http://schemas.microsoft.com/office/drawing/2014/main" id="{9B5D1FEB-DF96-414E-ADE0-1907B7B2AF05}"/>
              </a:ext>
            </a:extLst>
          </p:cNvPr>
          <p:cNvGrpSpPr/>
          <p:nvPr/>
        </p:nvGrpSpPr>
        <p:grpSpPr>
          <a:xfrm>
            <a:off x="9832734" y="2139259"/>
            <a:ext cx="1137778" cy="568889"/>
            <a:chOff x="9469773" y="1095016"/>
            <a:chExt cx="1137778" cy="568889"/>
          </a:xfrm>
        </p:grpSpPr>
        <p:sp>
          <p:nvSpPr>
            <p:cNvPr id="23" name="Rectangle 22">
              <a:extLst>
                <a:ext uri="{FF2B5EF4-FFF2-40B4-BE49-F238E27FC236}">
                  <a16:creationId xmlns:a16="http://schemas.microsoft.com/office/drawing/2014/main" id="{9B79CBBA-BA03-4D9B-BDD9-270F8D006A49}"/>
                </a:ext>
              </a:extLst>
            </p:cNvPr>
            <p:cNvSpPr/>
            <p:nvPr/>
          </p:nvSpPr>
          <p:spPr>
            <a:xfrm>
              <a:off x="9469773" y="1095016"/>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v</a:t>
              </a:r>
            </a:p>
          </p:txBody>
        </p:sp>
        <p:sp>
          <p:nvSpPr>
            <p:cNvPr id="38" name="Rectangle 37">
              <a:extLst>
                <a:ext uri="{FF2B5EF4-FFF2-40B4-BE49-F238E27FC236}">
                  <a16:creationId xmlns:a16="http://schemas.microsoft.com/office/drawing/2014/main" id="{1CED1091-45D3-473E-A7C6-B0459B08A649}"/>
                </a:ext>
              </a:extLst>
            </p:cNvPr>
            <p:cNvSpPr/>
            <p:nvPr/>
          </p:nvSpPr>
          <p:spPr>
            <a:xfrm>
              <a:off x="10038662" y="1095016"/>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41" name="Oval 40">
              <a:extLst>
                <a:ext uri="{FF2B5EF4-FFF2-40B4-BE49-F238E27FC236}">
                  <a16:creationId xmlns:a16="http://schemas.microsoft.com/office/drawing/2014/main" id="{4A6EB580-E377-4BD3-B3A9-730C083781CD}"/>
                </a:ext>
              </a:extLst>
            </p:cNvPr>
            <p:cNvSpPr/>
            <p:nvPr/>
          </p:nvSpPr>
          <p:spPr>
            <a:xfrm>
              <a:off x="10238469" y="1294824"/>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2" name="Straight Arrow Connector 41">
            <a:extLst>
              <a:ext uri="{FF2B5EF4-FFF2-40B4-BE49-F238E27FC236}">
                <a16:creationId xmlns:a16="http://schemas.microsoft.com/office/drawing/2014/main" id="{AE4F8A81-EEB7-46E5-A144-DDC7CC2F2D65}"/>
              </a:ext>
            </a:extLst>
          </p:cNvPr>
          <p:cNvCxnSpPr>
            <a:cxnSpLocks/>
            <a:stCxn id="37" idx="6"/>
            <a:endCxn id="23" idx="1"/>
          </p:cNvCxnSpPr>
          <p:nvPr/>
        </p:nvCxnSpPr>
        <p:spPr>
          <a:xfrm flipV="1">
            <a:off x="9295133" y="2423704"/>
            <a:ext cx="537601" cy="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43" name="TextBox 42">
            <a:extLst>
              <a:ext uri="{FF2B5EF4-FFF2-40B4-BE49-F238E27FC236}">
                <a16:creationId xmlns:a16="http://schemas.microsoft.com/office/drawing/2014/main" id="{26D023EF-8A06-4EB1-9562-161D1BA913AF}"/>
              </a:ext>
            </a:extLst>
          </p:cNvPr>
          <p:cNvSpPr txBox="1"/>
          <p:nvPr/>
        </p:nvSpPr>
        <p:spPr>
          <a:xfrm>
            <a:off x="6278689" y="3428999"/>
            <a:ext cx="741806" cy="461665"/>
          </a:xfrm>
          <a:prstGeom prst="rect">
            <a:avLst/>
          </a:prstGeom>
          <a:noFill/>
        </p:spPr>
        <p:txBody>
          <a:bodyPr wrap="none" rtlCol="0">
            <a:spAutoFit/>
          </a:bodyPr>
          <a:lstStyle/>
          <a:p>
            <a:r>
              <a:rPr lang="en-US" sz="2400" dirty="0"/>
              <a:t>prev</a:t>
            </a:r>
          </a:p>
        </p:txBody>
      </p:sp>
      <p:sp>
        <p:nvSpPr>
          <p:cNvPr id="44" name="TextBox 43">
            <a:extLst>
              <a:ext uri="{FF2B5EF4-FFF2-40B4-BE49-F238E27FC236}">
                <a16:creationId xmlns:a16="http://schemas.microsoft.com/office/drawing/2014/main" id="{DE66A9A1-C1AE-4A9A-B77D-8F62B8A1EA61}"/>
              </a:ext>
            </a:extLst>
          </p:cNvPr>
          <p:cNvSpPr txBox="1"/>
          <p:nvPr/>
        </p:nvSpPr>
        <p:spPr>
          <a:xfrm>
            <a:off x="7188421" y="3428999"/>
            <a:ext cx="691215" cy="461665"/>
          </a:xfrm>
          <a:prstGeom prst="rect">
            <a:avLst/>
          </a:prstGeom>
          <a:noFill/>
        </p:spPr>
        <p:txBody>
          <a:bodyPr wrap="none" rtlCol="0">
            <a:spAutoFit/>
          </a:bodyPr>
          <a:lstStyle/>
          <a:p>
            <a:r>
              <a:rPr lang="en-US" sz="2400" dirty="0"/>
              <a:t>curr</a:t>
            </a:r>
          </a:p>
        </p:txBody>
      </p:sp>
      <p:cxnSp>
        <p:nvCxnSpPr>
          <p:cNvPr id="45" name="Straight Arrow Connector 44">
            <a:extLst>
              <a:ext uri="{FF2B5EF4-FFF2-40B4-BE49-F238E27FC236}">
                <a16:creationId xmlns:a16="http://schemas.microsoft.com/office/drawing/2014/main" id="{9AD4CB63-74E1-48BA-B868-DA8E2E88A11B}"/>
              </a:ext>
            </a:extLst>
          </p:cNvPr>
          <p:cNvCxnSpPr>
            <a:cxnSpLocks/>
            <a:stCxn id="43" idx="0"/>
          </p:cNvCxnSpPr>
          <p:nvPr/>
        </p:nvCxnSpPr>
        <p:spPr>
          <a:xfrm flipH="1" flipV="1">
            <a:off x="6202843" y="2792787"/>
            <a:ext cx="446749" cy="636212"/>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307252B6-3438-4478-BC13-1EB0AF3E3EF8}"/>
              </a:ext>
            </a:extLst>
          </p:cNvPr>
          <p:cNvCxnSpPr>
            <a:cxnSpLocks/>
            <a:stCxn id="44" idx="0"/>
          </p:cNvCxnSpPr>
          <p:nvPr/>
        </p:nvCxnSpPr>
        <p:spPr>
          <a:xfrm flipH="1" flipV="1">
            <a:off x="7480516" y="2802835"/>
            <a:ext cx="53513" cy="626164"/>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54" name="Group 53">
            <a:extLst>
              <a:ext uri="{FF2B5EF4-FFF2-40B4-BE49-F238E27FC236}">
                <a16:creationId xmlns:a16="http://schemas.microsoft.com/office/drawing/2014/main" id="{5F65C561-DAEE-49E1-9B36-29B919A453AE}"/>
              </a:ext>
            </a:extLst>
          </p:cNvPr>
          <p:cNvGrpSpPr/>
          <p:nvPr/>
        </p:nvGrpSpPr>
        <p:grpSpPr>
          <a:xfrm>
            <a:off x="8380124" y="3081165"/>
            <a:ext cx="1137778" cy="568889"/>
            <a:chOff x="7994203" y="1095017"/>
            <a:chExt cx="1137778" cy="568889"/>
          </a:xfrm>
        </p:grpSpPr>
        <p:sp>
          <p:nvSpPr>
            <p:cNvPr id="55" name="Rectangle 54">
              <a:extLst>
                <a:ext uri="{FF2B5EF4-FFF2-40B4-BE49-F238E27FC236}">
                  <a16:creationId xmlns:a16="http://schemas.microsoft.com/office/drawing/2014/main" id="{54A03266-AE08-4D68-BA53-EA7F3432AA66}"/>
                </a:ext>
              </a:extLst>
            </p:cNvPr>
            <p:cNvSpPr/>
            <p:nvPr/>
          </p:nvSpPr>
          <p:spPr>
            <a:xfrm>
              <a:off x="7994203"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56" name="Rectangle 55">
              <a:extLst>
                <a:ext uri="{FF2B5EF4-FFF2-40B4-BE49-F238E27FC236}">
                  <a16:creationId xmlns:a16="http://schemas.microsoft.com/office/drawing/2014/main" id="{805322B0-87EC-40DB-9E97-A10FBB7737D3}"/>
                </a:ext>
              </a:extLst>
            </p:cNvPr>
            <p:cNvSpPr/>
            <p:nvPr/>
          </p:nvSpPr>
          <p:spPr>
            <a:xfrm>
              <a:off x="8563092"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57" name="Oval 56">
              <a:extLst>
                <a:ext uri="{FF2B5EF4-FFF2-40B4-BE49-F238E27FC236}">
                  <a16:creationId xmlns:a16="http://schemas.microsoft.com/office/drawing/2014/main" id="{C65195DE-F0FB-4507-878C-E650C885280A}"/>
                </a:ext>
              </a:extLst>
            </p:cNvPr>
            <p:cNvSpPr/>
            <p:nvPr/>
          </p:nvSpPr>
          <p:spPr>
            <a:xfrm>
              <a:off x="8762899" y="1294825"/>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a:extLst>
              <a:ext uri="{FF2B5EF4-FFF2-40B4-BE49-F238E27FC236}">
                <a16:creationId xmlns:a16="http://schemas.microsoft.com/office/drawing/2014/main" id="{E1CF07AC-3F75-456D-BCBD-C3FB5DDE1FC0}"/>
              </a:ext>
            </a:extLst>
          </p:cNvPr>
          <p:cNvSpPr/>
          <p:nvPr/>
        </p:nvSpPr>
        <p:spPr>
          <a:xfrm>
            <a:off x="9522740" y="1049331"/>
            <a:ext cx="568889" cy="56888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48" name="Rectangle 47">
            <a:extLst>
              <a:ext uri="{FF2B5EF4-FFF2-40B4-BE49-F238E27FC236}">
                <a16:creationId xmlns:a16="http://schemas.microsoft.com/office/drawing/2014/main" id="{90943A7E-EA4F-4750-A67B-6C3772BAD6EF}"/>
              </a:ext>
            </a:extLst>
          </p:cNvPr>
          <p:cNvSpPr/>
          <p:nvPr/>
        </p:nvSpPr>
        <p:spPr>
          <a:xfrm>
            <a:off x="10401623" y="1049331"/>
            <a:ext cx="568889" cy="56888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49" name="TextBox 48">
            <a:extLst>
              <a:ext uri="{FF2B5EF4-FFF2-40B4-BE49-F238E27FC236}">
                <a16:creationId xmlns:a16="http://schemas.microsoft.com/office/drawing/2014/main" id="{9A46EA48-E560-4235-B042-D78662405554}"/>
              </a:ext>
            </a:extLst>
          </p:cNvPr>
          <p:cNvSpPr txBox="1"/>
          <p:nvPr/>
        </p:nvSpPr>
        <p:spPr>
          <a:xfrm>
            <a:off x="10255436" y="598960"/>
            <a:ext cx="861261" cy="461665"/>
          </a:xfrm>
          <a:prstGeom prst="rect">
            <a:avLst/>
          </a:prstGeom>
          <a:noFill/>
          <a:effectLst/>
        </p:spPr>
        <p:txBody>
          <a:bodyPr wrap="none" rtlCol="0">
            <a:spAutoFit/>
          </a:bodyPr>
          <a:lstStyle/>
          <a:p>
            <a:r>
              <a:rPr lang="en-US" sz="2400" dirty="0"/>
              <a:t>index</a:t>
            </a:r>
          </a:p>
        </p:txBody>
      </p:sp>
      <p:sp>
        <p:nvSpPr>
          <p:cNvPr id="50" name="TextBox 49">
            <a:extLst>
              <a:ext uri="{FF2B5EF4-FFF2-40B4-BE49-F238E27FC236}">
                <a16:creationId xmlns:a16="http://schemas.microsoft.com/office/drawing/2014/main" id="{A561BBB7-5932-4DFC-9B70-1751BBAE1026}"/>
              </a:ext>
            </a:extLst>
          </p:cNvPr>
          <p:cNvSpPr txBox="1"/>
          <p:nvPr/>
        </p:nvSpPr>
        <p:spPr>
          <a:xfrm>
            <a:off x="9438461" y="587666"/>
            <a:ext cx="737446" cy="461665"/>
          </a:xfrm>
          <a:prstGeom prst="rect">
            <a:avLst/>
          </a:prstGeom>
          <a:noFill/>
          <a:effectLst/>
        </p:spPr>
        <p:txBody>
          <a:bodyPr wrap="none" rtlCol="0">
            <a:spAutoFit/>
          </a:bodyPr>
          <a:lstStyle/>
          <a:p>
            <a:r>
              <a:rPr lang="en-US" sz="2400" dirty="0"/>
              <a:t>data</a:t>
            </a:r>
          </a:p>
        </p:txBody>
      </p:sp>
      <p:sp>
        <p:nvSpPr>
          <p:cNvPr id="51" name="Rectangle 50">
            <a:extLst>
              <a:ext uri="{FF2B5EF4-FFF2-40B4-BE49-F238E27FC236}">
                <a16:creationId xmlns:a16="http://schemas.microsoft.com/office/drawing/2014/main" id="{4F1FE0EE-E129-4875-9772-6E7A7309F211}"/>
              </a:ext>
            </a:extLst>
          </p:cNvPr>
          <p:cNvSpPr/>
          <p:nvPr/>
        </p:nvSpPr>
        <p:spPr>
          <a:xfrm>
            <a:off x="6187821" y="1351194"/>
            <a:ext cx="568889" cy="568889"/>
          </a:xfrm>
          <a:prstGeom prst="rect">
            <a:avLst/>
          </a:prstGeom>
          <a:ln w="28575"/>
          <a:effectLst>
            <a:glow rad="228600">
              <a:schemeClr val="accent2">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accent2"/>
                </a:solidFill>
              </a:rPr>
              <a:t>1</a:t>
            </a:r>
          </a:p>
        </p:txBody>
      </p:sp>
      <p:sp>
        <p:nvSpPr>
          <p:cNvPr id="52" name="TextBox 51">
            <a:extLst>
              <a:ext uri="{FF2B5EF4-FFF2-40B4-BE49-F238E27FC236}">
                <a16:creationId xmlns:a16="http://schemas.microsoft.com/office/drawing/2014/main" id="{30DCB295-0C29-4664-A447-728B8BEBF62B}"/>
              </a:ext>
            </a:extLst>
          </p:cNvPr>
          <p:cNvSpPr txBox="1"/>
          <p:nvPr/>
        </p:nvSpPr>
        <p:spPr>
          <a:xfrm>
            <a:off x="6394394" y="895176"/>
            <a:ext cx="255198" cy="461665"/>
          </a:xfrm>
          <a:prstGeom prst="rect">
            <a:avLst/>
          </a:prstGeom>
          <a:noFill/>
          <a:effectLst/>
        </p:spPr>
        <p:txBody>
          <a:bodyPr wrap="none" rtlCol="0">
            <a:spAutoFit/>
          </a:bodyPr>
          <a:lstStyle/>
          <a:p>
            <a:r>
              <a:rPr lang="en-US" sz="2400" dirty="0" err="1"/>
              <a:t>i</a:t>
            </a:r>
            <a:endParaRPr lang="en-US" sz="2400" dirty="0"/>
          </a:p>
        </p:txBody>
      </p:sp>
      <p:sp>
        <p:nvSpPr>
          <p:cNvPr id="4" name="Arrow: Right 3">
            <a:extLst>
              <a:ext uri="{FF2B5EF4-FFF2-40B4-BE49-F238E27FC236}">
                <a16:creationId xmlns:a16="http://schemas.microsoft.com/office/drawing/2014/main" id="{4558629D-4E4E-421C-9650-90CDA5A063DB}"/>
              </a:ext>
            </a:extLst>
          </p:cNvPr>
          <p:cNvSpPr/>
          <p:nvPr/>
        </p:nvSpPr>
        <p:spPr>
          <a:xfrm>
            <a:off x="629950" y="3620493"/>
            <a:ext cx="425154" cy="27017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7956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6D3C81-A2D6-4D36-B520-7C66ADFFA0AA}"/>
              </a:ext>
            </a:extLst>
          </p:cNvPr>
          <p:cNvSpPr/>
          <p:nvPr/>
        </p:nvSpPr>
        <p:spPr>
          <a:xfrm>
            <a:off x="1318598" y="3620493"/>
            <a:ext cx="3708664" cy="919635"/>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06DC059-D792-4919-8265-B90F6CB4D2A6}"/>
              </a:ext>
            </a:extLst>
          </p:cNvPr>
          <p:cNvSpPr/>
          <p:nvPr/>
        </p:nvSpPr>
        <p:spPr>
          <a:xfrm>
            <a:off x="914400" y="914400"/>
            <a:ext cx="4329778" cy="5412187"/>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function insertAt(data, index)</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if index &lt; 0 or index &gt; size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raise exception</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elseif index == 0</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prepend(data)</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else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curr = </a:t>
            </a:r>
            <a:r>
              <a:rPr lang="en-US" dirty="0" err="1">
                <a:latin typeface="Consolas" panose="020B0609020204030204" pitchFamily="49" charset="0"/>
                <a:ea typeface="Times New Roman" panose="02020603050405020304" pitchFamily="18" charset="0"/>
                <a:cs typeface="Courier New" panose="02070309020205020404" pitchFamily="49" charset="0"/>
              </a:rPr>
              <a:t>head.next</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prev = head</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node = new Node(data)</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for </a:t>
            </a:r>
            <a:r>
              <a:rPr lang="en-US" dirty="0" err="1">
                <a:latin typeface="Consolas" panose="020B0609020204030204" pitchFamily="49" charset="0"/>
                <a:ea typeface="Times New Roman" panose="02020603050405020304" pitchFamily="18" charset="0"/>
                <a:cs typeface="Courier New" panose="02070309020205020404" pitchFamily="49" charset="0"/>
              </a:rPr>
              <a:t>i</a:t>
            </a:r>
            <a:r>
              <a:rPr lang="en-US" dirty="0">
                <a:latin typeface="Consolas" panose="020B0609020204030204" pitchFamily="49" charset="0"/>
                <a:ea typeface="Times New Roman" panose="02020603050405020304" pitchFamily="18" charset="0"/>
                <a:cs typeface="Courier New" panose="02070309020205020404" pitchFamily="49" charset="0"/>
              </a:rPr>
              <a:t> = 1 to index – 1</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prev = curr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curr = </a:t>
            </a:r>
            <a:r>
              <a:rPr lang="en-US" dirty="0" err="1">
                <a:latin typeface="Consolas" panose="020B0609020204030204" pitchFamily="49" charset="0"/>
                <a:ea typeface="Times New Roman" panose="02020603050405020304" pitchFamily="18" charset="0"/>
                <a:cs typeface="Courier New" panose="02070309020205020404" pitchFamily="49" charset="0"/>
              </a:rPr>
              <a:t>curr.next</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for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err="1">
                <a:latin typeface="Consolas" panose="020B0609020204030204" pitchFamily="49" charset="0"/>
                <a:ea typeface="Times New Roman" panose="02020603050405020304" pitchFamily="18" charset="0"/>
                <a:cs typeface="Courier New" panose="02070309020205020404" pitchFamily="49" charset="0"/>
              </a:rPr>
              <a:t>prev.next</a:t>
            </a:r>
            <a:r>
              <a:rPr lang="en-US" dirty="0">
                <a:latin typeface="Consolas" panose="020B0609020204030204" pitchFamily="49" charset="0"/>
                <a:ea typeface="Times New Roman" panose="02020603050405020304" pitchFamily="18" charset="0"/>
                <a:cs typeface="Courier New" panose="02070309020205020404" pitchFamily="49" charset="0"/>
              </a:rPr>
              <a:t> = node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err="1">
                <a:latin typeface="Consolas" panose="020B0609020204030204" pitchFamily="49" charset="0"/>
                <a:ea typeface="Times New Roman" panose="02020603050405020304" pitchFamily="18" charset="0"/>
                <a:cs typeface="Courier New" panose="02070309020205020404" pitchFamily="49" charset="0"/>
              </a:rPr>
              <a:t>node.next</a:t>
            </a:r>
            <a:r>
              <a:rPr lang="en-US" dirty="0">
                <a:latin typeface="Consolas" panose="020B0609020204030204" pitchFamily="49" charset="0"/>
                <a:ea typeface="Times New Roman" panose="02020603050405020304" pitchFamily="18" charset="0"/>
                <a:cs typeface="Courier New" panose="02070309020205020404" pitchFamily="49" charset="0"/>
              </a:rPr>
              <a:t> = curr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size = size + 1</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if</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end function</a:t>
            </a:r>
          </a:p>
        </p:txBody>
      </p:sp>
      <p:sp>
        <p:nvSpPr>
          <p:cNvPr id="10" name="TextBox 9">
            <a:extLst>
              <a:ext uri="{FF2B5EF4-FFF2-40B4-BE49-F238E27FC236}">
                <a16:creationId xmlns:a16="http://schemas.microsoft.com/office/drawing/2014/main" id="{7C5EB4A6-30A2-4CCA-B71D-BDFCC66E574B}"/>
              </a:ext>
            </a:extLst>
          </p:cNvPr>
          <p:cNvSpPr txBox="1"/>
          <p:nvPr/>
        </p:nvSpPr>
        <p:spPr>
          <a:xfrm>
            <a:off x="5286163" y="3429000"/>
            <a:ext cx="809837" cy="461665"/>
          </a:xfrm>
          <a:prstGeom prst="rect">
            <a:avLst/>
          </a:prstGeom>
          <a:noFill/>
        </p:spPr>
        <p:txBody>
          <a:bodyPr wrap="none" rtlCol="0">
            <a:spAutoFit/>
          </a:bodyPr>
          <a:lstStyle/>
          <a:p>
            <a:r>
              <a:rPr lang="en-US" sz="2400" dirty="0"/>
              <a:t>head</a:t>
            </a:r>
          </a:p>
        </p:txBody>
      </p:sp>
      <p:cxnSp>
        <p:nvCxnSpPr>
          <p:cNvPr id="11" name="Straight Arrow Connector 10">
            <a:extLst>
              <a:ext uri="{FF2B5EF4-FFF2-40B4-BE49-F238E27FC236}">
                <a16:creationId xmlns:a16="http://schemas.microsoft.com/office/drawing/2014/main" id="{BB8B8C06-6F0A-4C30-8FBC-4C1BCCFC228F}"/>
              </a:ext>
            </a:extLst>
          </p:cNvPr>
          <p:cNvCxnSpPr>
            <a:cxnSpLocks/>
            <a:stCxn id="10" idx="0"/>
          </p:cNvCxnSpPr>
          <p:nvPr/>
        </p:nvCxnSpPr>
        <p:spPr>
          <a:xfrm flipV="1">
            <a:off x="5691082" y="2708152"/>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12" name="Group 11">
            <a:extLst>
              <a:ext uri="{FF2B5EF4-FFF2-40B4-BE49-F238E27FC236}">
                <a16:creationId xmlns:a16="http://schemas.microsoft.com/office/drawing/2014/main" id="{843BEF0D-196A-4453-97BF-3DBFDC4BA9EE}"/>
              </a:ext>
            </a:extLst>
          </p:cNvPr>
          <p:cNvGrpSpPr/>
          <p:nvPr/>
        </p:nvGrpSpPr>
        <p:grpSpPr>
          <a:xfrm>
            <a:off x="5406024" y="2139262"/>
            <a:ext cx="1137778" cy="568889"/>
            <a:chOff x="5043063" y="1095019"/>
            <a:chExt cx="1137778" cy="568889"/>
          </a:xfrm>
        </p:grpSpPr>
        <p:sp>
          <p:nvSpPr>
            <p:cNvPr id="25" name="Rectangle 24">
              <a:extLst>
                <a:ext uri="{FF2B5EF4-FFF2-40B4-BE49-F238E27FC236}">
                  <a16:creationId xmlns:a16="http://schemas.microsoft.com/office/drawing/2014/main" id="{8857212D-0324-4447-BE2C-E35119F7FDBC}"/>
                </a:ext>
              </a:extLst>
            </p:cNvPr>
            <p:cNvSpPr/>
            <p:nvPr/>
          </p:nvSpPr>
          <p:spPr>
            <a:xfrm>
              <a:off x="5043063" y="109501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6" name="Rectangle 25">
              <a:extLst>
                <a:ext uri="{FF2B5EF4-FFF2-40B4-BE49-F238E27FC236}">
                  <a16:creationId xmlns:a16="http://schemas.microsoft.com/office/drawing/2014/main" id="{6B685000-9914-410A-9EE8-6595D6E7EFC6}"/>
                </a:ext>
              </a:extLst>
            </p:cNvPr>
            <p:cNvSpPr/>
            <p:nvPr/>
          </p:nvSpPr>
          <p:spPr>
            <a:xfrm>
              <a:off x="5611952" y="109501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7" name="Oval 26">
              <a:extLst>
                <a:ext uri="{FF2B5EF4-FFF2-40B4-BE49-F238E27FC236}">
                  <a16:creationId xmlns:a16="http://schemas.microsoft.com/office/drawing/2014/main" id="{5053F416-6959-4524-8CBD-06E682440CEC}"/>
                </a:ext>
              </a:extLst>
            </p:cNvPr>
            <p:cNvSpPr/>
            <p:nvPr/>
          </p:nvSpPr>
          <p:spPr>
            <a:xfrm>
              <a:off x="5811759" y="129482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8" name="Straight Arrow Connector 27">
            <a:extLst>
              <a:ext uri="{FF2B5EF4-FFF2-40B4-BE49-F238E27FC236}">
                <a16:creationId xmlns:a16="http://schemas.microsoft.com/office/drawing/2014/main" id="{0741E171-A23D-47F0-87EC-9BA2D406A266}"/>
              </a:ext>
            </a:extLst>
          </p:cNvPr>
          <p:cNvCxnSpPr>
            <a:cxnSpLocks/>
          </p:cNvCxnSpPr>
          <p:nvPr/>
        </p:nvCxnSpPr>
        <p:spPr>
          <a:xfrm>
            <a:off x="6343993" y="2423706"/>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9" name="Group 8">
            <a:extLst>
              <a:ext uri="{FF2B5EF4-FFF2-40B4-BE49-F238E27FC236}">
                <a16:creationId xmlns:a16="http://schemas.microsoft.com/office/drawing/2014/main" id="{DC235EDB-79C5-44C0-8FDD-24477598DE2C}"/>
              </a:ext>
            </a:extLst>
          </p:cNvPr>
          <p:cNvGrpSpPr/>
          <p:nvPr/>
        </p:nvGrpSpPr>
        <p:grpSpPr>
          <a:xfrm>
            <a:off x="6881594" y="2139261"/>
            <a:ext cx="1137778" cy="568889"/>
            <a:chOff x="6518633" y="1095018"/>
            <a:chExt cx="1137778" cy="568889"/>
          </a:xfrm>
        </p:grpSpPr>
        <p:sp>
          <p:nvSpPr>
            <p:cNvPr id="30" name="Rectangle 29">
              <a:extLst>
                <a:ext uri="{FF2B5EF4-FFF2-40B4-BE49-F238E27FC236}">
                  <a16:creationId xmlns:a16="http://schemas.microsoft.com/office/drawing/2014/main" id="{5EAE58F1-1603-4F9F-B3FF-9B8D9DDC7302}"/>
                </a:ext>
              </a:extLst>
            </p:cNvPr>
            <p:cNvSpPr/>
            <p:nvPr/>
          </p:nvSpPr>
          <p:spPr>
            <a:xfrm>
              <a:off x="6518633" y="1095018"/>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m</a:t>
              </a:r>
            </a:p>
          </p:txBody>
        </p:sp>
        <p:sp>
          <p:nvSpPr>
            <p:cNvPr id="31" name="Rectangle 30">
              <a:extLst>
                <a:ext uri="{FF2B5EF4-FFF2-40B4-BE49-F238E27FC236}">
                  <a16:creationId xmlns:a16="http://schemas.microsoft.com/office/drawing/2014/main" id="{9B6F9B11-4EB1-45A1-B627-132821208511}"/>
                </a:ext>
              </a:extLst>
            </p:cNvPr>
            <p:cNvSpPr/>
            <p:nvPr/>
          </p:nvSpPr>
          <p:spPr>
            <a:xfrm>
              <a:off x="7087522" y="1095018"/>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547CD578-7F45-44E8-835B-59624EC563A3}"/>
                </a:ext>
              </a:extLst>
            </p:cNvPr>
            <p:cNvSpPr/>
            <p:nvPr/>
          </p:nvSpPr>
          <p:spPr>
            <a:xfrm>
              <a:off x="7287329" y="1294826"/>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3" name="Straight Arrow Connector 32">
            <a:extLst>
              <a:ext uri="{FF2B5EF4-FFF2-40B4-BE49-F238E27FC236}">
                <a16:creationId xmlns:a16="http://schemas.microsoft.com/office/drawing/2014/main" id="{445E735B-43AB-47BF-894D-810A33B592A4}"/>
              </a:ext>
            </a:extLst>
          </p:cNvPr>
          <p:cNvCxnSpPr>
            <a:cxnSpLocks/>
          </p:cNvCxnSpPr>
          <p:nvPr/>
        </p:nvCxnSpPr>
        <p:spPr>
          <a:xfrm>
            <a:off x="7819563" y="2423705"/>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8" name="Group 7">
            <a:extLst>
              <a:ext uri="{FF2B5EF4-FFF2-40B4-BE49-F238E27FC236}">
                <a16:creationId xmlns:a16="http://schemas.microsoft.com/office/drawing/2014/main" id="{325E01F4-09E6-412B-8991-D348BC66E1B2}"/>
              </a:ext>
            </a:extLst>
          </p:cNvPr>
          <p:cNvGrpSpPr/>
          <p:nvPr/>
        </p:nvGrpSpPr>
        <p:grpSpPr>
          <a:xfrm>
            <a:off x="8357164" y="2139260"/>
            <a:ext cx="1137778" cy="568889"/>
            <a:chOff x="7994203" y="1095017"/>
            <a:chExt cx="1137778" cy="568889"/>
          </a:xfrm>
        </p:grpSpPr>
        <p:sp>
          <p:nvSpPr>
            <p:cNvPr id="35" name="Rectangle 34">
              <a:extLst>
                <a:ext uri="{FF2B5EF4-FFF2-40B4-BE49-F238E27FC236}">
                  <a16:creationId xmlns:a16="http://schemas.microsoft.com/office/drawing/2014/main" id="{63DA0C8D-5523-4453-B40D-FABE389D5DDC}"/>
                </a:ext>
              </a:extLst>
            </p:cNvPr>
            <p:cNvSpPr/>
            <p:nvPr/>
          </p:nvSpPr>
          <p:spPr>
            <a:xfrm>
              <a:off x="7994203"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x</a:t>
              </a:r>
            </a:p>
          </p:txBody>
        </p:sp>
        <p:sp>
          <p:nvSpPr>
            <p:cNvPr id="36" name="Rectangle 35">
              <a:extLst>
                <a:ext uri="{FF2B5EF4-FFF2-40B4-BE49-F238E27FC236}">
                  <a16:creationId xmlns:a16="http://schemas.microsoft.com/office/drawing/2014/main" id="{2FAE192C-9A8C-493F-BEA5-07BD33FC4D52}"/>
                </a:ext>
              </a:extLst>
            </p:cNvPr>
            <p:cNvSpPr/>
            <p:nvPr/>
          </p:nvSpPr>
          <p:spPr>
            <a:xfrm>
              <a:off x="8563092"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7" name="Oval 36">
              <a:extLst>
                <a:ext uri="{FF2B5EF4-FFF2-40B4-BE49-F238E27FC236}">
                  <a16:creationId xmlns:a16="http://schemas.microsoft.com/office/drawing/2014/main" id="{FC218ACA-6D41-49B5-A791-0D0A1B1B5CB5}"/>
                </a:ext>
              </a:extLst>
            </p:cNvPr>
            <p:cNvSpPr/>
            <p:nvPr/>
          </p:nvSpPr>
          <p:spPr>
            <a:xfrm>
              <a:off x="8762899" y="1294825"/>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F36BABD2-CA59-4C0C-8E30-348780DBA14F}"/>
              </a:ext>
            </a:extLst>
          </p:cNvPr>
          <p:cNvSpPr/>
          <p:nvPr/>
        </p:nvSpPr>
        <p:spPr>
          <a:xfrm>
            <a:off x="5423991" y="1351194"/>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4</a:t>
            </a:r>
          </a:p>
        </p:txBody>
      </p:sp>
      <p:sp>
        <p:nvSpPr>
          <p:cNvPr id="40" name="TextBox 39">
            <a:extLst>
              <a:ext uri="{FF2B5EF4-FFF2-40B4-BE49-F238E27FC236}">
                <a16:creationId xmlns:a16="http://schemas.microsoft.com/office/drawing/2014/main" id="{CDF32008-B527-427A-98F1-24D886A0A3B1}"/>
              </a:ext>
            </a:extLst>
          </p:cNvPr>
          <p:cNvSpPr txBox="1"/>
          <p:nvPr/>
        </p:nvSpPr>
        <p:spPr>
          <a:xfrm>
            <a:off x="5386326" y="895176"/>
            <a:ext cx="644215" cy="461665"/>
          </a:xfrm>
          <a:prstGeom prst="rect">
            <a:avLst/>
          </a:prstGeom>
          <a:noFill/>
        </p:spPr>
        <p:txBody>
          <a:bodyPr wrap="none" rtlCol="0">
            <a:spAutoFit/>
          </a:bodyPr>
          <a:lstStyle/>
          <a:p>
            <a:r>
              <a:rPr lang="en-US" sz="2400" dirty="0"/>
              <a:t>size</a:t>
            </a:r>
          </a:p>
        </p:txBody>
      </p:sp>
      <p:grpSp>
        <p:nvGrpSpPr>
          <p:cNvPr id="7" name="Group 6">
            <a:extLst>
              <a:ext uri="{FF2B5EF4-FFF2-40B4-BE49-F238E27FC236}">
                <a16:creationId xmlns:a16="http://schemas.microsoft.com/office/drawing/2014/main" id="{9B5D1FEB-DF96-414E-ADE0-1907B7B2AF05}"/>
              </a:ext>
            </a:extLst>
          </p:cNvPr>
          <p:cNvGrpSpPr/>
          <p:nvPr/>
        </p:nvGrpSpPr>
        <p:grpSpPr>
          <a:xfrm>
            <a:off x="9832734" y="2139259"/>
            <a:ext cx="1137778" cy="568889"/>
            <a:chOff x="9469773" y="1095016"/>
            <a:chExt cx="1137778" cy="568889"/>
          </a:xfrm>
        </p:grpSpPr>
        <p:sp>
          <p:nvSpPr>
            <p:cNvPr id="23" name="Rectangle 22">
              <a:extLst>
                <a:ext uri="{FF2B5EF4-FFF2-40B4-BE49-F238E27FC236}">
                  <a16:creationId xmlns:a16="http://schemas.microsoft.com/office/drawing/2014/main" id="{9B79CBBA-BA03-4D9B-BDD9-270F8D006A49}"/>
                </a:ext>
              </a:extLst>
            </p:cNvPr>
            <p:cNvSpPr/>
            <p:nvPr/>
          </p:nvSpPr>
          <p:spPr>
            <a:xfrm>
              <a:off x="9469773" y="1095016"/>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v</a:t>
              </a:r>
            </a:p>
          </p:txBody>
        </p:sp>
        <p:sp>
          <p:nvSpPr>
            <p:cNvPr id="38" name="Rectangle 37">
              <a:extLst>
                <a:ext uri="{FF2B5EF4-FFF2-40B4-BE49-F238E27FC236}">
                  <a16:creationId xmlns:a16="http://schemas.microsoft.com/office/drawing/2014/main" id="{1CED1091-45D3-473E-A7C6-B0459B08A649}"/>
                </a:ext>
              </a:extLst>
            </p:cNvPr>
            <p:cNvSpPr/>
            <p:nvPr/>
          </p:nvSpPr>
          <p:spPr>
            <a:xfrm>
              <a:off x="10038662" y="1095016"/>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41" name="Oval 40">
              <a:extLst>
                <a:ext uri="{FF2B5EF4-FFF2-40B4-BE49-F238E27FC236}">
                  <a16:creationId xmlns:a16="http://schemas.microsoft.com/office/drawing/2014/main" id="{4A6EB580-E377-4BD3-B3A9-730C083781CD}"/>
                </a:ext>
              </a:extLst>
            </p:cNvPr>
            <p:cNvSpPr/>
            <p:nvPr/>
          </p:nvSpPr>
          <p:spPr>
            <a:xfrm>
              <a:off x="10238469" y="1294824"/>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2" name="Straight Arrow Connector 41">
            <a:extLst>
              <a:ext uri="{FF2B5EF4-FFF2-40B4-BE49-F238E27FC236}">
                <a16:creationId xmlns:a16="http://schemas.microsoft.com/office/drawing/2014/main" id="{AE4F8A81-EEB7-46E5-A144-DDC7CC2F2D65}"/>
              </a:ext>
            </a:extLst>
          </p:cNvPr>
          <p:cNvCxnSpPr>
            <a:cxnSpLocks/>
            <a:stCxn id="37" idx="6"/>
            <a:endCxn id="23" idx="1"/>
          </p:cNvCxnSpPr>
          <p:nvPr/>
        </p:nvCxnSpPr>
        <p:spPr>
          <a:xfrm flipV="1">
            <a:off x="9295133" y="2423704"/>
            <a:ext cx="537601" cy="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43" name="TextBox 42">
            <a:extLst>
              <a:ext uri="{FF2B5EF4-FFF2-40B4-BE49-F238E27FC236}">
                <a16:creationId xmlns:a16="http://schemas.microsoft.com/office/drawing/2014/main" id="{26D023EF-8A06-4EB1-9562-161D1BA913AF}"/>
              </a:ext>
            </a:extLst>
          </p:cNvPr>
          <p:cNvSpPr txBox="1"/>
          <p:nvPr/>
        </p:nvSpPr>
        <p:spPr>
          <a:xfrm>
            <a:off x="6278689" y="3428999"/>
            <a:ext cx="741806" cy="461665"/>
          </a:xfrm>
          <a:prstGeom prst="rect">
            <a:avLst/>
          </a:prstGeom>
          <a:noFill/>
        </p:spPr>
        <p:txBody>
          <a:bodyPr wrap="none" rtlCol="0">
            <a:spAutoFit/>
          </a:bodyPr>
          <a:lstStyle/>
          <a:p>
            <a:r>
              <a:rPr lang="en-US" sz="2400" dirty="0"/>
              <a:t>prev</a:t>
            </a:r>
          </a:p>
        </p:txBody>
      </p:sp>
      <p:sp>
        <p:nvSpPr>
          <p:cNvPr id="44" name="TextBox 43">
            <a:extLst>
              <a:ext uri="{FF2B5EF4-FFF2-40B4-BE49-F238E27FC236}">
                <a16:creationId xmlns:a16="http://schemas.microsoft.com/office/drawing/2014/main" id="{DE66A9A1-C1AE-4A9A-B77D-8F62B8A1EA61}"/>
              </a:ext>
            </a:extLst>
          </p:cNvPr>
          <p:cNvSpPr txBox="1"/>
          <p:nvPr/>
        </p:nvSpPr>
        <p:spPr>
          <a:xfrm>
            <a:off x="7188421" y="3428999"/>
            <a:ext cx="691215" cy="461665"/>
          </a:xfrm>
          <a:prstGeom prst="rect">
            <a:avLst/>
          </a:prstGeom>
          <a:noFill/>
        </p:spPr>
        <p:txBody>
          <a:bodyPr wrap="none" rtlCol="0">
            <a:spAutoFit/>
          </a:bodyPr>
          <a:lstStyle/>
          <a:p>
            <a:r>
              <a:rPr lang="en-US" sz="2400" dirty="0"/>
              <a:t>curr</a:t>
            </a:r>
          </a:p>
        </p:txBody>
      </p:sp>
      <p:cxnSp>
        <p:nvCxnSpPr>
          <p:cNvPr id="45" name="Straight Arrow Connector 44">
            <a:extLst>
              <a:ext uri="{FF2B5EF4-FFF2-40B4-BE49-F238E27FC236}">
                <a16:creationId xmlns:a16="http://schemas.microsoft.com/office/drawing/2014/main" id="{9AD4CB63-74E1-48BA-B868-DA8E2E88A11B}"/>
              </a:ext>
            </a:extLst>
          </p:cNvPr>
          <p:cNvCxnSpPr>
            <a:cxnSpLocks/>
            <a:stCxn id="43" idx="0"/>
          </p:cNvCxnSpPr>
          <p:nvPr/>
        </p:nvCxnSpPr>
        <p:spPr>
          <a:xfrm flipV="1">
            <a:off x="6649592" y="2802835"/>
            <a:ext cx="553592" cy="626164"/>
          </a:xfrm>
          <a:prstGeom prst="straightConnector1">
            <a:avLst/>
          </a:prstGeom>
          <a:ln>
            <a:headEnd type="none" w="med" len="med"/>
            <a:tailEnd type="arrow" w="lg" len="lg"/>
          </a:ln>
        </p:spPr>
        <p:style>
          <a:lnRef idx="3">
            <a:schemeClr val="accent2"/>
          </a:lnRef>
          <a:fillRef idx="0">
            <a:schemeClr val="accent2"/>
          </a:fillRef>
          <a:effectRef idx="2">
            <a:schemeClr val="accent2"/>
          </a:effectRef>
          <a:fontRef idx="minor">
            <a:schemeClr val="tx1"/>
          </a:fontRef>
        </p:style>
      </p:cxnSp>
      <p:cxnSp>
        <p:nvCxnSpPr>
          <p:cNvPr id="46" name="Straight Arrow Connector 45">
            <a:extLst>
              <a:ext uri="{FF2B5EF4-FFF2-40B4-BE49-F238E27FC236}">
                <a16:creationId xmlns:a16="http://schemas.microsoft.com/office/drawing/2014/main" id="{307252B6-3438-4478-BC13-1EB0AF3E3EF8}"/>
              </a:ext>
            </a:extLst>
          </p:cNvPr>
          <p:cNvCxnSpPr>
            <a:cxnSpLocks/>
            <a:stCxn id="44" idx="0"/>
          </p:cNvCxnSpPr>
          <p:nvPr/>
        </p:nvCxnSpPr>
        <p:spPr>
          <a:xfrm flipH="1" flipV="1">
            <a:off x="7480516" y="2802835"/>
            <a:ext cx="53513" cy="626164"/>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54" name="Group 53">
            <a:extLst>
              <a:ext uri="{FF2B5EF4-FFF2-40B4-BE49-F238E27FC236}">
                <a16:creationId xmlns:a16="http://schemas.microsoft.com/office/drawing/2014/main" id="{5F65C561-DAEE-49E1-9B36-29B919A453AE}"/>
              </a:ext>
            </a:extLst>
          </p:cNvPr>
          <p:cNvGrpSpPr/>
          <p:nvPr/>
        </p:nvGrpSpPr>
        <p:grpSpPr>
          <a:xfrm>
            <a:off x="8380124" y="3081165"/>
            <a:ext cx="1137778" cy="568889"/>
            <a:chOff x="7994203" y="1095017"/>
            <a:chExt cx="1137778" cy="568889"/>
          </a:xfrm>
        </p:grpSpPr>
        <p:sp>
          <p:nvSpPr>
            <p:cNvPr id="55" name="Rectangle 54">
              <a:extLst>
                <a:ext uri="{FF2B5EF4-FFF2-40B4-BE49-F238E27FC236}">
                  <a16:creationId xmlns:a16="http://schemas.microsoft.com/office/drawing/2014/main" id="{54A03266-AE08-4D68-BA53-EA7F3432AA66}"/>
                </a:ext>
              </a:extLst>
            </p:cNvPr>
            <p:cNvSpPr/>
            <p:nvPr/>
          </p:nvSpPr>
          <p:spPr>
            <a:xfrm>
              <a:off x="7994203"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56" name="Rectangle 55">
              <a:extLst>
                <a:ext uri="{FF2B5EF4-FFF2-40B4-BE49-F238E27FC236}">
                  <a16:creationId xmlns:a16="http://schemas.microsoft.com/office/drawing/2014/main" id="{805322B0-87EC-40DB-9E97-A10FBB7737D3}"/>
                </a:ext>
              </a:extLst>
            </p:cNvPr>
            <p:cNvSpPr/>
            <p:nvPr/>
          </p:nvSpPr>
          <p:spPr>
            <a:xfrm>
              <a:off x="8563092"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57" name="Oval 56">
              <a:extLst>
                <a:ext uri="{FF2B5EF4-FFF2-40B4-BE49-F238E27FC236}">
                  <a16:creationId xmlns:a16="http://schemas.microsoft.com/office/drawing/2014/main" id="{C65195DE-F0FB-4507-878C-E650C885280A}"/>
                </a:ext>
              </a:extLst>
            </p:cNvPr>
            <p:cNvSpPr/>
            <p:nvPr/>
          </p:nvSpPr>
          <p:spPr>
            <a:xfrm>
              <a:off x="8762899" y="1294825"/>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a:extLst>
              <a:ext uri="{FF2B5EF4-FFF2-40B4-BE49-F238E27FC236}">
                <a16:creationId xmlns:a16="http://schemas.microsoft.com/office/drawing/2014/main" id="{E1CF07AC-3F75-456D-BCBD-C3FB5DDE1FC0}"/>
              </a:ext>
            </a:extLst>
          </p:cNvPr>
          <p:cNvSpPr/>
          <p:nvPr/>
        </p:nvSpPr>
        <p:spPr>
          <a:xfrm>
            <a:off x="9522740" y="1049331"/>
            <a:ext cx="568889" cy="56888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48" name="Rectangle 47">
            <a:extLst>
              <a:ext uri="{FF2B5EF4-FFF2-40B4-BE49-F238E27FC236}">
                <a16:creationId xmlns:a16="http://schemas.microsoft.com/office/drawing/2014/main" id="{90943A7E-EA4F-4750-A67B-6C3772BAD6EF}"/>
              </a:ext>
            </a:extLst>
          </p:cNvPr>
          <p:cNvSpPr/>
          <p:nvPr/>
        </p:nvSpPr>
        <p:spPr>
          <a:xfrm>
            <a:off x="10401623" y="1049331"/>
            <a:ext cx="568889" cy="56888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49" name="TextBox 48">
            <a:extLst>
              <a:ext uri="{FF2B5EF4-FFF2-40B4-BE49-F238E27FC236}">
                <a16:creationId xmlns:a16="http://schemas.microsoft.com/office/drawing/2014/main" id="{9A46EA48-E560-4235-B042-D78662405554}"/>
              </a:ext>
            </a:extLst>
          </p:cNvPr>
          <p:cNvSpPr txBox="1"/>
          <p:nvPr/>
        </p:nvSpPr>
        <p:spPr>
          <a:xfrm>
            <a:off x="10255436" y="598960"/>
            <a:ext cx="861261" cy="461665"/>
          </a:xfrm>
          <a:prstGeom prst="rect">
            <a:avLst/>
          </a:prstGeom>
          <a:noFill/>
          <a:effectLst/>
        </p:spPr>
        <p:txBody>
          <a:bodyPr wrap="none" rtlCol="0">
            <a:spAutoFit/>
          </a:bodyPr>
          <a:lstStyle/>
          <a:p>
            <a:r>
              <a:rPr lang="en-US" sz="2400" dirty="0"/>
              <a:t>index</a:t>
            </a:r>
          </a:p>
        </p:txBody>
      </p:sp>
      <p:sp>
        <p:nvSpPr>
          <p:cNvPr id="50" name="TextBox 49">
            <a:extLst>
              <a:ext uri="{FF2B5EF4-FFF2-40B4-BE49-F238E27FC236}">
                <a16:creationId xmlns:a16="http://schemas.microsoft.com/office/drawing/2014/main" id="{A561BBB7-5932-4DFC-9B70-1751BBAE1026}"/>
              </a:ext>
            </a:extLst>
          </p:cNvPr>
          <p:cNvSpPr txBox="1"/>
          <p:nvPr/>
        </p:nvSpPr>
        <p:spPr>
          <a:xfrm>
            <a:off x="9438461" y="587666"/>
            <a:ext cx="737446" cy="461665"/>
          </a:xfrm>
          <a:prstGeom prst="rect">
            <a:avLst/>
          </a:prstGeom>
          <a:noFill/>
          <a:effectLst/>
        </p:spPr>
        <p:txBody>
          <a:bodyPr wrap="none" rtlCol="0">
            <a:spAutoFit/>
          </a:bodyPr>
          <a:lstStyle/>
          <a:p>
            <a:r>
              <a:rPr lang="en-US" sz="2400" dirty="0"/>
              <a:t>data</a:t>
            </a:r>
          </a:p>
        </p:txBody>
      </p:sp>
      <p:sp>
        <p:nvSpPr>
          <p:cNvPr id="51" name="Rectangle 50">
            <a:extLst>
              <a:ext uri="{FF2B5EF4-FFF2-40B4-BE49-F238E27FC236}">
                <a16:creationId xmlns:a16="http://schemas.microsoft.com/office/drawing/2014/main" id="{4F1FE0EE-E129-4875-9772-6E7A7309F211}"/>
              </a:ext>
            </a:extLst>
          </p:cNvPr>
          <p:cNvSpPr/>
          <p:nvPr/>
        </p:nvSpPr>
        <p:spPr>
          <a:xfrm>
            <a:off x="6187821" y="1351194"/>
            <a:ext cx="568889" cy="56888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52" name="TextBox 51">
            <a:extLst>
              <a:ext uri="{FF2B5EF4-FFF2-40B4-BE49-F238E27FC236}">
                <a16:creationId xmlns:a16="http://schemas.microsoft.com/office/drawing/2014/main" id="{30DCB295-0C29-4664-A447-728B8BEBF62B}"/>
              </a:ext>
            </a:extLst>
          </p:cNvPr>
          <p:cNvSpPr txBox="1"/>
          <p:nvPr/>
        </p:nvSpPr>
        <p:spPr>
          <a:xfrm>
            <a:off x="6394394" y="895176"/>
            <a:ext cx="255198" cy="461665"/>
          </a:xfrm>
          <a:prstGeom prst="rect">
            <a:avLst/>
          </a:prstGeom>
          <a:noFill/>
          <a:effectLst/>
        </p:spPr>
        <p:txBody>
          <a:bodyPr wrap="none" rtlCol="0">
            <a:spAutoFit/>
          </a:bodyPr>
          <a:lstStyle/>
          <a:p>
            <a:r>
              <a:rPr lang="en-US" sz="2400" dirty="0" err="1"/>
              <a:t>i</a:t>
            </a:r>
            <a:endParaRPr lang="en-US" sz="2400" dirty="0"/>
          </a:p>
        </p:txBody>
      </p:sp>
      <p:sp>
        <p:nvSpPr>
          <p:cNvPr id="4" name="Arrow: Right 3">
            <a:extLst>
              <a:ext uri="{FF2B5EF4-FFF2-40B4-BE49-F238E27FC236}">
                <a16:creationId xmlns:a16="http://schemas.microsoft.com/office/drawing/2014/main" id="{4558629D-4E4E-421C-9650-90CDA5A063DB}"/>
              </a:ext>
            </a:extLst>
          </p:cNvPr>
          <p:cNvSpPr/>
          <p:nvPr/>
        </p:nvSpPr>
        <p:spPr>
          <a:xfrm>
            <a:off x="629950" y="3945224"/>
            <a:ext cx="425154" cy="27017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1496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6D3C81-A2D6-4D36-B520-7C66ADFFA0AA}"/>
              </a:ext>
            </a:extLst>
          </p:cNvPr>
          <p:cNvSpPr/>
          <p:nvPr/>
        </p:nvSpPr>
        <p:spPr>
          <a:xfrm>
            <a:off x="1318598" y="3620493"/>
            <a:ext cx="3708664" cy="919635"/>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06DC059-D792-4919-8265-B90F6CB4D2A6}"/>
              </a:ext>
            </a:extLst>
          </p:cNvPr>
          <p:cNvSpPr/>
          <p:nvPr/>
        </p:nvSpPr>
        <p:spPr>
          <a:xfrm>
            <a:off x="914400" y="914400"/>
            <a:ext cx="4329778" cy="5412187"/>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function insertAt(data, index)</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if index &lt; 0 or index &gt; size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raise exception</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elseif index == 0</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prepend(data)</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else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curr = </a:t>
            </a:r>
            <a:r>
              <a:rPr lang="en-US" dirty="0" err="1">
                <a:latin typeface="Consolas" panose="020B0609020204030204" pitchFamily="49" charset="0"/>
                <a:ea typeface="Times New Roman" panose="02020603050405020304" pitchFamily="18" charset="0"/>
                <a:cs typeface="Courier New" panose="02070309020205020404" pitchFamily="49" charset="0"/>
              </a:rPr>
              <a:t>head.next</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prev = head</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node = new Node(data)</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for </a:t>
            </a:r>
            <a:r>
              <a:rPr lang="en-US" dirty="0" err="1">
                <a:latin typeface="Consolas" panose="020B0609020204030204" pitchFamily="49" charset="0"/>
                <a:ea typeface="Times New Roman" panose="02020603050405020304" pitchFamily="18" charset="0"/>
                <a:cs typeface="Courier New" panose="02070309020205020404" pitchFamily="49" charset="0"/>
              </a:rPr>
              <a:t>i</a:t>
            </a:r>
            <a:r>
              <a:rPr lang="en-US" dirty="0">
                <a:latin typeface="Consolas" panose="020B0609020204030204" pitchFamily="49" charset="0"/>
                <a:ea typeface="Times New Roman" panose="02020603050405020304" pitchFamily="18" charset="0"/>
                <a:cs typeface="Courier New" panose="02070309020205020404" pitchFamily="49" charset="0"/>
              </a:rPr>
              <a:t> = 1 to index – 1</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prev = curr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curr = </a:t>
            </a:r>
            <a:r>
              <a:rPr lang="en-US" dirty="0" err="1">
                <a:latin typeface="Consolas" panose="020B0609020204030204" pitchFamily="49" charset="0"/>
                <a:ea typeface="Times New Roman" panose="02020603050405020304" pitchFamily="18" charset="0"/>
                <a:cs typeface="Courier New" panose="02070309020205020404" pitchFamily="49" charset="0"/>
              </a:rPr>
              <a:t>curr.next</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for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err="1">
                <a:latin typeface="Consolas" panose="020B0609020204030204" pitchFamily="49" charset="0"/>
                <a:ea typeface="Times New Roman" panose="02020603050405020304" pitchFamily="18" charset="0"/>
                <a:cs typeface="Courier New" panose="02070309020205020404" pitchFamily="49" charset="0"/>
              </a:rPr>
              <a:t>prev.next</a:t>
            </a:r>
            <a:r>
              <a:rPr lang="en-US" dirty="0">
                <a:latin typeface="Consolas" panose="020B0609020204030204" pitchFamily="49" charset="0"/>
                <a:ea typeface="Times New Roman" panose="02020603050405020304" pitchFamily="18" charset="0"/>
                <a:cs typeface="Courier New" panose="02070309020205020404" pitchFamily="49" charset="0"/>
              </a:rPr>
              <a:t> = node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err="1">
                <a:latin typeface="Consolas" panose="020B0609020204030204" pitchFamily="49" charset="0"/>
                <a:ea typeface="Times New Roman" panose="02020603050405020304" pitchFamily="18" charset="0"/>
                <a:cs typeface="Courier New" panose="02070309020205020404" pitchFamily="49" charset="0"/>
              </a:rPr>
              <a:t>node.next</a:t>
            </a:r>
            <a:r>
              <a:rPr lang="en-US" dirty="0">
                <a:latin typeface="Consolas" panose="020B0609020204030204" pitchFamily="49" charset="0"/>
                <a:ea typeface="Times New Roman" panose="02020603050405020304" pitchFamily="18" charset="0"/>
                <a:cs typeface="Courier New" panose="02070309020205020404" pitchFamily="49" charset="0"/>
              </a:rPr>
              <a:t> = curr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size = size + 1</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if</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end function</a:t>
            </a:r>
          </a:p>
        </p:txBody>
      </p:sp>
      <p:sp>
        <p:nvSpPr>
          <p:cNvPr id="10" name="TextBox 9">
            <a:extLst>
              <a:ext uri="{FF2B5EF4-FFF2-40B4-BE49-F238E27FC236}">
                <a16:creationId xmlns:a16="http://schemas.microsoft.com/office/drawing/2014/main" id="{7C5EB4A6-30A2-4CCA-B71D-BDFCC66E574B}"/>
              </a:ext>
            </a:extLst>
          </p:cNvPr>
          <p:cNvSpPr txBox="1"/>
          <p:nvPr/>
        </p:nvSpPr>
        <p:spPr>
          <a:xfrm>
            <a:off x="5286163" y="3429000"/>
            <a:ext cx="809837" cy="461665"/>
          </a:xfrm>
          <a:prstGeom prst="rect">
            <a:avLst/>
          </a:prstGeom>
          <a:noFill/>
        </p:spPr>
        <p:txBody>
          <a:bodyPr wrap="none" rtlCol="0">
            <a:spAutoFit/>
          </a:bodyPr>
          <a:lstStyle/>
          <a:p>
            <a:r>
              <a:rPr lang="en-US" sz="2400" dirty="0"/>
              <a:t>head</a:t>
            </a:r>
          </a:p>
        </p:txBody>
      </p:sp>
      <p:cxnSp>
        <p:nvCxnSpPr>
          <p:cNvPr id="11" name="Straight Arrow Connector 10">
            <a:extLst>
              <a:ext uri="{FF2B5EF4-FFF2-40B4-BE49-F238E27FC236}">
                <a16:creationId xmlns:a16="http://schemas.microsoft.com/office/drawing/2014/main" id="{BB8B8C06-6F0A-4C30-8FBC-4C1BCCFC228F}"/>
              </a:ext>
            </a:extLst>
          </p:cNvPr>
          <p:cNvCxnSpPr>
            <a:cxnSpLocks/>
            <a:stCxn id="10" idx="0"/>
          </p:cNvCxnSpPr>
          <p:nvPr/>
        </p:nvCxnSpPr>
        <p:spPr>
          <a:xfrm flipV="1">
            <a:off x="5691082" y="2708152"/>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12" name="Group 11">
            <a:extLst>
              <a:ext uri="{FF2B5EF4-FFF2-40B4-BE49-F238E27FC236}">
                <a16:creationId xmlns:a16="http://schemas.microsoft.com/office/drawing/2014/main" id="{843BEF0D-196A-4453-97BF-3DBFDC4BA9EE}"/>
              </a:ext>
            </a:extLst>
          </p:cNvPr>
          <p:cNvGrpSpPr/>
          <p:nvPr/>
        </p:nvGrpSpPr>
        <p:grpSpPr>
          <a:xfrm>
            <a:off x="5406024" y="2139262"/>
            <a:ext cx="1137778" cy="568889"/>
            <a:chOff x="5043063" y="1095019"/>
            <a:chExt cx="1137778" cy="568889"/>
          </a:xfrm>
        </p:grpSpPr>
        <p:sp>
          <p:nvSpPr>
            <p:cNvPr id="25" name="Rectangle 24">
              <a:extLst>
                <a:ext uri="{FF2B5EF4-FFF2-40B4-BE49-F238E27FC236}">
                  <a16:creationId xmlns:a16="http://schemas.microsoft.com/office/drawing/2014/main" id="{8857212D-0324-4447-BE2C-E35119F7FDBC}"/>
                </a:ext>
              </a:extLst>
            </p:cNvPr>
            <p:cNvSpPr/>
            <p:nvPr/>
          </p:nvSpPr>
          <p:spPr>
            <a:xfrm>
              <a:off x="5043063" y="109501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6" name="Rectangle 25">
              <a:extLst>
                <a:ext uri="{FF2B5EF4-FFF2-40B4-BE49-F238E27FC236}">
                  <a16:creationId xmlns:a16="http://schemas.microsoft.com/office/drawing/2014/main" id="{6B685000-9914-410A-9EE8-6595D6E7EFC6}"/>
                </a:ext>
              </a:extLst>
            </p:cNvPr>
            <p:cNvSpPr/>
            <p:nvPr/>
          </p:nvSpPr>
          <p:spPr>
            <a:xfrm>
              <a:off x="5611952" y="109501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7" name="Oval 26">
              <a:extLst>
                <a:ext uri="{FF2B5EF4-FFF2-40B4-BE49-F238E27FC236}">
                  <a16:creationId xmlns:a16="http://schemas.microsoft.com/office/drawing/2014/main" id="{5053F416-6959-4524-8CBD-06E682440CEC}"/>
                </a:ext>
              </a:extLst>
            </p:cNvPr>
            <p:cNvSpPr/>
            <p:nvPr/>
          </p:nvSpPr>
          <p:spPr>
            <a:xfrm>
              <a:off x="5811759" y="129482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8" name="Straight Arrow Connector 27">
            <a:extLst>
              <a:ext uri="{FF2B5EF4-FFF2-40B4-BE49-F238E27FC236}">
                <a16:creationId xmlns:a16="http://schemas.microsoft.com/office/drawing/2014/main" id="{0741E171-A23D-47F0-87EC-9BA2D406A266}"/>
              </a:ext>
            </a:extLst>
          </p:cNvPr>
          <p:cNvCxnSpPr>
            <a:cxnSpLocks/>
          </p:cNvCxnSpPr>
          <p:nvPr/>
        </p:nvCxnSpPr>
        <p:spPr>
          <a:xfrm>
            <a:off x="6343993" y="2423706"/>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9" name="Group 8">
            <a:extLst>
              <a:ext uri="{FF2B5EF4-FFF2-40B4-BE49-F238E27FC236}">
                <a16:creationId xmlns:a16="http://schemas.microsoft.com/office/drawing/2014/main" id="{DC235EDB-79C5-44C0-8FDD-24477598DE2C}"/>
              </a:ext>
            </a:extLst>
          </p:cNvPr>
          <p:cNvGrpSpPr/>
          <p:nvPr/>
        </p:nvGrpSpPr>
        <p:grpSpPr>
          <a:xfrm>
            <a:off x="6881594" y="2139261"/>
            <a:ext cx="1137778" cy="568889"/>
            <a:chOff x="6518633" y="1095018"/>
            <a:chExt cx="1137778" cy="568889"/>
          </a:xfrm>
        </p:grpSpPr>
        <p:sp>
          <p:nvSpPr>
            <p:cNvPr id="30" name="Rectangle 29">
              <a:extLst>
                <a:ext uri="{FF2B5EF4-FFF2-40B4-BE49-F238E27FC236}">
                  <a16:creationId xmlns:a16="http://schemas.microsoft.com/office/drawing/2014/main" id="{5EAE58F1-1603-4F9F-B3FF-9B8D9DDC7302}"/>
                </a:ext>
              </a:extLst>
            </p:cNvPr>
            <p:cNvSpPr/>
            <p:nvPr/>
          </p:nvSpPr>
          <p:spPr>
            <a:xfrm>
              <a:off x="6518633" y="1095018"/>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m</a:t>
              </a:r>
            </a:p>
          </p:txBody>
        </p:sp>
        <p:sp>
          <p:nvSpPr>
            <p:cNvPr id="31" name="Rectangle 30">
              <a:extLst>
                <a:ext uri="{FF2B5EF4-FFF2-40B4-BE49-F238E27FC236}">
                  <a16:creationId xmlns:a16="http://schemas.microsoft.com/office/drawing/2014/main" id="{9B6F9B11-4EB1-45A1-B627-132821208511}"/>
                </a:ext>
              </a:extLst>
            </p:cNvPr>
            <p:cNvSpPr/>
            <p:nvPr/>
          </p:nvSpPr>
          <p:spPr>
            <a:xfrm>
              <a:off x="7087522" y="1095018"/>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547CD578-7F45-44E8-835B-59624EC563A3}"/>
                </a:ext>
              </a:extLst>
            </p:cNvPr>
            <p:cNvSpPr/>
            <p:nvPr/>
          </p:nvSpPr>
          <p:spPr>
            <a:xfrm>
              <a:off x="7287329" y="1294826"/>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3" name="Straight Arrow Connector 32">
            <a:extLst>
              <a:ext uri="{FF2B5EF4-FFF2-40B4-BE49-F238E27FC236}">
                <a16:creationId xmlns:a16="http://schemas.microsoft.com/office/drawing/2014/main" id="{445E735B-43AB-47BF-894D-810A33B592A4}"/>
              </a:ext>
            </a:extLst>
          </p:cNvPr>
          <p:cNvCxnSpPr>
            <a:cxnSpLocks/>
          </p:cNvCxnSpPr>
          <p:nvPr/>
        </p:nvCxnSpPr>
        <p:spPr>
          <a:xfrm>
            <a:off x="7819563" y="2423705"/>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8" name="Group 7">
            <a:extLst>
              <a:ext uri="{FF2B5EF4-FFF2-40B4-BE49-F238E27FC236}">
                <a16:creationId xmlns:a16="http://schemas.microsoft.com/office/drawing/2014/main" id="{325E01F4-09E6-412B-8991-D348BC66E1B2}"/>
              </a:ext>
            </a:extLst>
          </p:cNvPr>
          <p:cNvGrpSpPr/>
          <p:nvPr/>
        </p:nvGrpSpPr>
        <p:grpSpPr>
          <a:xfrm>
            <a:off x="8357164" y="2139260"/>
            <a:ext cx="1137778" cy="568889"/>
            <a:chOff x="7994203" y="1095017"/>
            <a:chExt cx="1137778" cy="568889"/>
          </a:xfrm>
        </p:grpSpPr>
        <p:sp>
          <p:nvSpPr>
            <p:cNvPr id="35" name="Rectangle 34">
              <a:extLst>
                <a:ext uri="{FF2B5EF4-FFF2-40B4-BE49-F238E27FC236}">
                  <a16:creationId xmlns:a16="http://schemas.microsoft.com/office/drawing/2014/main" id="{63DA0C8D-5523-4453-B40D-FABE389D5DDC}"/>
                </a:ext>
              </a:extLst>
            </p:cNvPr>
            <p:cNvSpPr/>
            <p:nvPr/>
          </p:nvSpPr>
          <p:spPr>
            <a:xfrm>
              <a:off x="7994203"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x</a:t>
              </a:r>
            </a:p>
          </p:txBody>
        </p:sp>
        <p:sp>
          <p:nvSpPr>
            <p:cNvPr id="36" name="Rectangle 35">
              <a:extLst>
                <a:ext uri="{FF2B5EF4-FFF2-40B4-BE49-F238E27FC236}">
                  <a16:creationId xmlns:a16="http://schemas.microsoft.com/office/drawing/2014/main" id="{2FAE192C-9A8C-493F-BEA5-07BD33FC4D52}"/>
                </a:ext>
              </a:extLst>
            </p:cNvPr>
            <p:cNvSpPr/>
            <p:nvPr/>
          </p:nvSpPr>
          <p:spPr>
            <a:xfrm>
              <a:off x="8563092"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7" name="Oval 36">
              <a:extLst>
                <a:ext uri="{FF2B5EF4-FFF2-40B4-BE49-F238E27FC236}">
                  <a16:creationId xmlns:a16="http://schemas.microsoft.com/office/drawing/2014/main" id="{FC218ACA-6D41-49B5-A791-0D0A1B1B5CB5}"/>
                </a:ext>
              </a:extLst>
            </p:cNvPr>
            <p:cNvSpPr/>
            <p:nvPr/>
          </p:nvSpPr>
          <p:spPr>
            <a:xfrm>
              <a:off x="8762899" y="1294825"/>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F36BABD2-CA59-4C0C-8E30-348780DBA14F}"/>
              </a:ext>
            </a:extLst>
          </p:cNvPr>
          <p:cNvSpPr/>
          <p:nvPr/>
        </p:nvSpPr>
        <p:spPr>
          <a:xfrm>
            <a:off x="5423991" y="1351194"/>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4</a:t>
            </a:r>
          </a:p>
        </p:txBody>
      </p:sp>
      <p:sp>
        <p:nvSpPr>
          <p:cNvPr id="40" name="TextBox 39">
            <a:extLst>
              <a:ext uri="{FF2B5EF4-FFF2-40B4-BE49-F238E27FC236}">
                <a16:creationId xmlns:a16="http://schemas.microsoft.com/office/drawing/2014/main" id="{CDF32008-B527-427A-98F1-24D886A0A3B1}"/>
              </a:ext>
            </a:extLst>
          </p:cNvPr>
          <p:cNvSpPr txBox="1"/>
          <p:nvPr/>
        </p:nvSpPr>
        <p:spPr>
          <a:xfrm>
            <a:off x="5386326" y="895176"/>
            <a:ext cx="644215" cy="461665"/>
          </a:xfrm>
          <a:prstGeom prst="rect">
            <a:avLst/>
          </a:prstGeom>
          <a:noFill/>
        </p:spPr>
        <p:txBody>
          <a:bodyPr wrap="none" rtlCol="0">
            <a:spAutoFit/>
          </a:bodyPr>
          <a:lstStyle/>
          <a:p>
            <a:r>
              <a:rPr lang="en-US" sz="2400" dirty="0"/>
              <a:t>size</a:t>
            </a:r>
          </a:p>
        </p:txBody>
      </p:sp>
      <p:grpSp>
        <p:nvGrpSpPr>
          <p:cNvPr id="7" name="Group 6">
            <a:extLst>
              <a:ext uri="{FF2B5EF4-FFF2-40B4-BE49-F238E27FC236}">
                <a16:creationId xmlns:a16="http://schemas.microsoft.com/office/drawing/2014/main" id="{9B5D1FEB-DF96-414E-ADE0-1907B7B2AF05}"/>
              </a:ext>
            </a:extLst>
          </p:cNvPr>
          <p:cNvGrpSpPr/>
          <p:nvPr/>
        </p:nvGrpSpPr>
        <p:grpSpPr>
          <a:xfrm>
            <a:off x="9832734" y="2139259"/>
            <a:ext cx="1137778" cy="568889"/>
            <a:chOff x="9469773" y="1095016"/>
            <a:chExt cx="1137778" cy="568889"/>
          </a:xfrm>
        </p:grpSpPr>
        <p:sp>
          <p:nvSpPr>
            <p:cNvPr id="23" name="Rectangle 22">
              <a:extLst>
                <a:ext uri="{FF2B5EF4-FFF2-40B4-BE49-F238E27FC236}">
                  <a16:creationId xmlns:a16="http://schemas.microsoft.com/office/drawing/2014/main" id="{9B79CBBA-BA03-4D9B-BDD9-270F8D006A49}"/>
                </a:ext>
              </a:extLst>
            </p:cNvPr>
            <p:cNvSpPr/>
            <p:nvPr/>
          </p:nvSpPr>
          <p:spPr>
            <a:xfrm>
              <a:off x="9469773" y="1095016"/>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v</a:t>
              </a:r>
            </a:p>
          </p:txBody>
        </p:sp>
        <p:sp>
          <p:nvSpPr>
            <p:cNvPr id="38" name="Rectangle 37">
              <a:extLst>
                <a:ext uri="{FF2B5EF4-FFF2-40B4-BE49-F238E27FC236}">
                  <a16:creationId xmlns:a16="http://schemas.microsoft.com/office/drawing/2014/main" id="{1CED1091-45D3-473E-A7C6-B0459B08A649}"/>
                </a:ext>
              </a:extLst>
            </p:cNvPr>
            <p:cNvSpPr/>
            <p:nvPr/>
          </p:nvSpPr>
          <p:spPr>
            <a:xfrm>
              <a:off x="10038662" y="1095016"/>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41" name="Oval 40">
              <a:extLst>
                <a:ext uri="{FF2B5EF4-FFF2-40B4-BE49-F238E27FC236}">
                  <a16:creationId xmlns:a16="http://schemas.microsoft.com/office/drawing/2014/main" id="{4A6EB580-E377-4BD3-B3A9-730C083781CD}"/>
                </a:ext>
              </a:extLst>
            </p:cNvPr>
            <p:cNvSpPr/>
            <p:nvPr/>
          </p:nvSpPr>
          <p:spPr>
            <a:xfrm>
              <a:off x="10238469" y="1294824"/>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2" name="Straight Arrow Connector 41">
            <a:extLst>
              <a:ext uri="{FF2B5EF4-FFF2-40B4-BE49-F238E27FC236}">
                <a16:creationId xmlns:a16="http://schemas.microsoft.com/office/drawing/2014/main" id="{AE4F8A81-EEB7-46E5-A144-DDC7CC2F2D65}"/>
              </a:ext>
            </a:extLst>
          </p:cNvPr>
          <p:cNvCxnSpPr>
            <a:cxnSpLocks/>
            <a:stCxn id="37" idx="6"/>
            <a:endCxn id="23" idx="1"/>
          </p:cNvCxnSpPr>
          <p:nvPr/>
        </p:nvCxnSpPr>
        <p:spPr>
          <a:xfrm flipV="1">
            <a:off x="9295133" y="2423704"/>
            <a:ext cx="537601" cy="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43" name="TextBox 42">
            <a:extLst>
              <a:ext uri="{FF2B5EF4-FFF2-40B4-BE49-F238E27FC236}">
                <a16:creationId xmlns:a16="http://schemas.microsoft.com/office/drawing/2014/main" id="{26D023EF-8A06-4EB1-9562-161D1BA913AF}"/>
              </a:ext>
            </a:extLst>
          </p:cNvPr>
          <p:cNvSpPr txBox="1"/>
          <p:nvPr/>
        </p:nvSpPr>
        <p:spPr>
          <a:xfrm>
            <a:off x="6278689" y="3428999"/>
            <a:ext cx="741806" cy="461665"/>
          </a:xfrm>
          <a:prstGeom prst="rect">
            <a:avLst/>
          </a:prstGeom>
          <a:noFill/>
        </p:spPr>
        <p:txBody>
          <a:bodyPr wrap="none" rtlCol="0">
            <a:spAutoFit/>
          </a:bodyPr>
          <a:lstStyle/>
          <a:p>
            <a:r>
              <a:rPr lang="en-US" sz="2400" dirty="0"/>
              <a:t>prev</a:t>
            </a:r>
          </a:p>
        </p:txBody>
      </p:sp>
      <p:sp>
        <p:nvSpPr>
          <p:cNvPr id="44" name="TextBox 43">
            <a:extLst>
              <a:ext uri="{FF2B5EF4-FFF2-40B4-BE49-F238E27FC236}">
                <a16:creationId xmlns:a16="http://schemas.microsoft.com/office/drawing/2014/main" id="{DE66A9A1-C1AE-4A9A-B77D-8F62B8A1EA61}"/>
              </a:ext>
            </a:extLst>
          </p:cNvPr>
          <p:cNvSpPr txBox="1"/>
          <p:nvPr/>
        </p:nvSpPr>
        <p:spPr>
          <a:xfrm>
            <a:off x="7188421" y="3428999"/>
            <a:ext cx="691215" cy="461665"/>
          </a:xfrm>
          <a:prstGeom prst="rect">
            <a:avLst/>
          </a:prstGeom>
          <a:noFill/>
        </p:spPr>
        <p:txBody>
          <a:bodyPr wrap="none" rtlCol="0">
            <a:spAutoFit/>
          </a:bodyPr>
          <a:lstStyle/>
          <a:p>
            <a:r>
              <a:rPr lang="en-US" sz="2400" dirty="0"/>
              <a:t>curr</a:t>
            </a:r>
          </a:p>
        </p:txBody>
      </p:sp>
      <p:cxnSp>
        <p:nvCxnSpPr>
          <p:cNvPr id="45" name="Straight Arrow Connector 44">
            <a:extLst>
              <a:ext uri="{FF2B5EF4-FFF2-40B4-BE49-F238E27FC236}">
                <a16:creationId xmlns:a16="http://schemas.microsoft.com/office/drawing/2014/main" id="{9AD4CB63-74E1-48BA-B868-DA8E2E88A11B}"/>
              </a:ext>
            </a:extLst>
          </p:cNvPr>
          <p:cNvCxnSpPr>
            <a:cxnSpLocks/>
            <a:stCxn id="43" idx="0"/>
          </p:cNvCxnSpPr>
          <p:nvPr/>
        </p:nvCxnSpPr>
        <p:spPr>
          <a:xfrm flipV="1">
            <a:off x="6649592" y="2802835"/>
            <a:ext cx="553592" cy="626164"/>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307252B6-3438-4478-BC13-1EB0AF3E3EF8}"/>
              </a:ext>
            </a:extLst>
          </p:cNvPr>
          <p:cNvCxnSpPr>
            <a:cxnSpLocks/>
            <a:stCxn id="44" idx="0"/>
          </p:cNvCxnSpPr>
          <p:nvPr/>
        </p:nvCxnSpPr>
        <p:spPr>
          <a:xfrm flipV="1">
            <a:off x="7534029" y="2802835"/>
            <a:ext cx="1103783" cy="626164"/>
          </a:xfrm>
          <a:prstGeom prst="straightConnector1">
            <a:avLst/>
          </a:prstGeom>
          <a:ln>
            <a:headEnd type="none" w="med" len="med"/>
            <a:tailEnd type="arrow" w="lg" len="lg"/>
          </a:ln>
        </p:spPr>
        <p:style>
          <a:lnRef idx="3">
            <a:schemeClr val="accent2"/>
          </a:lnRef>
          <a:fillRef idx="0">
            <a:schemeClr val="accent2"/>
          </a:fillRef>
          <a:effectRef idx="2">
            <a:schemeClr val="accent2"/>
          </a:effectRef>
          <a:fontRef idx="minor">
            <a:schemeClr val="tx1"/>
          </a:fontRef>
        </p:style>
      </p:cxnSp>
      <p:grpSp>
        <p:nvGrpSpPr>
          <p:cNvPr id="54" name="Group 53">
            <a:extLst>
              <a:ext uri="{FF2B5EF4-FFF2-40B4-BE49-F238E27FC236}">
                <a16:creationId xmlns:a16="http://schemas.microsoft.com/office/drawing/2014/main" id="{5F65C561-DAEE-49E1-9B36-29B919A453AE}"/>
              </a:ext>
            </a:extLst>
          </p:cNvPr>
          <p:cNvGrpSpPr/>
          <p:nvPr/>
        </p:nvGrpSpPr>
        <p:grpSpPr>
          <a:xfrm>
            <a:off x="8380124" y="3081165"/>
            <a:ext cx="1137778" cy="568889"/>
            <a:chOff x="7994203" y="1095017"/>
            <a:chExt cx="1137778" cy="568889"/>
          </a:xfrm>
        </p:grpSpPr>
        <p:sp>
          <p:nvSpPr>
            <p:cNvPr id="55" name="Rectangle 54">
              <a:extLst>
                <a:ext uri="{FF2B5EF4-FFF2-40B4-BE49-F238E27FC236}">
                  <a16:creationId xmlns:a16="http://schemas.microsoft.com/office/drawing/2014/main" id="{54A03266-AE08-4D68-BA53-EA7F3432AA66}"/>
                </a:ext>
              </a:extLst>
            </p:cNvPr>
            <p:cNvSpPr/>
            <p:nvPr/>
          </p:nvSpPr>
          <p:spPr>
            <a:xfrm>
              <a:off x="7994203"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56" name="Rectangle 55">
              <a:extLst>
                <a:ext uri="{FF2B5EF4-FFF2-40B4-BE49-F238E27FC236}">
                  <a16:creationId xmlns:a16="http://schemas.microsoft.com/office/drawing/2014/main" id="{805322B0-87EC-40DB-9E97-A10FBB7737D3}"/>
                </a:ext>
              </a:extLst>
            </p:cNvPr>
            <p:cNvSpPr/>
            <p:nvPr/>
          </p:nvSpPr>
          <p:spPr>
            <a:xfrm>
              <a:off x="8563092"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57" name="Oval 56">
              <a:extLst>
                <a:ext uri="{FF2B5EF4-FFF2-40B4-BE49-F238E27FC236}">
                  <a16:creationId xmlns:a16="http://schemas.microsoft.com/office/drawing/2014/main" id="{C65195DE-F0FB-4507-878C-E650C885280A}"/>
                </a:ext>
              </a:extLst>
            </p:cNvPr>
            <p:cNvSpPr/>
            <p:nvPr/>
          </p:nvSpPr>
          <p:spPr>
            <a:xfrm>
              <a:off x="8762899" y="1294825"/>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a:extLst>
              <a:ext uri="{FF2B5EF4-FFF2-40B4-BE49-F238E27FC236}">
                <a16:creationId xmlns:a16="http://schemas.microsoft.com/office/drawing/2014/main" id="{E1CF07AC-3F75-456D-BCBD-C3FB5DDE1FC0}"/>
              </a:ext>
            </a:extLst>
          </p:cNvPr>
          <p:cNvSpPr/>
          <p:nvPr/>
        </p:nvSpPr>
        <p:spPr>
          <a:xfrm>
            <a:off x="9522740" y="1049331"/>
            <a:ext cx="568889" cy="56888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48" name="Rectangle 47">
            <a:extLst>
              <a:ext uri="{FF2B5EF4-FFF2-40B4-BE49-F238E27FC236}">
                <a16:creationId xmlns:a16="http://schemas.microsoft.com/office/drawing/2014/main" id="{90943A7E-EA4F-4750-A67B-6C3772BAD6EF}"/>
              </a:ext>
            </a:extLst>
          </p:cNvPr>
          <p:cNvSpPr/>
          <p:nvPr/>
        </p:nvSpPr>
        <p:spPr>
          <a:xfrm>
            <a:off x="10401623" y="1049331"/>
            <a:ext cx="568889" cy="56888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49" name="TextBox 48">
            <a:extLst>
              <a:ext uri="{FF2B5EF4-FFF2-40B4-BE49-F238E27FC236}">
                <a16:creationId xmlns:a16="http://schemas.microsoft.com/office/drawing/2014/main" id="{9A46EA48-E560-4235-B042-D78662405554}"/>
              </a:ext>
            </a:extLst>
          </p:cNvPr>
          <p:cNvSpPr txBox="1"/>
          <p:nvPr/>
        </p:nvSpPr>
        <p:spPr>
          <a:xfrm>
            <a:off x="10255436" y="598960"/>
            <a:ext cx="861261" cy="461665"/>
          </a:xfrm>
          <a:prstGeom prst="rect">
            <a:avLst/>
          </a:prstGeom>
          <a:noFill/>
          <a:effectLst/>
        </p:spPr>
        <p:txBody>
          <a:bodyPr wrap="none" rtlCol="0">
            <a:spAutoFit/>
          </a:bodyPr>
          <a:lstStyle/>
          <a:p>
            <a:r>
              <a:rPr lang="en-US" sz="2400" dirty="0"/>
              <a:t>index</a:t>
            </a:r>
          </a:p>
        </p:txBody>
      </p:sp>
      <p:sp>
        <p:nvSpPr>
          <p:cNvPr id="50" name="TextBox 49">
            <a:extLst>
              <a:ext uri="{FF2B5EF4-FFF2-40B4-BE49-F238E27FC236}">
                <a16:creationId xmlns:a16="http://schemas.microsoft.com/office/drawing/2014/main" id="{A561BBB7-5932-4DFC-9B70-1751BBAE1026}"/>
              </a:ext>
            </a:extLst>
          </p:cNvPr>
          <p:cNvSpPr txBox="1"/>
          <p:nvPr/>
        </p:nvSpPr>
        <p:spPr>
          <a:xfrm>
            <a:off x="9438461" y="587666"/>
            <a:ext cx="737446" cy="461665"/>
          </a:xfrm>
          <a:prstGeom prst="rect">
            <a:avLst/>
          </a:prstGeom>
          <a:noFill/>
          <a:effectLst/>
        </p:spPr>
        <p:txBody>
          <a:bodyPr wrap="none" rtlCol="0">
            <a:spAutoFit/>
          </a:bodyPr>
          <a:lstStyle/>
          <a:p>
            <a:r>
              <a:rPr lang="en-US" sz="2400" dirty="0"/>
              <a:t>data</a:t>
            </a:r>
          </a:p>
        </p:txBody>
      </p:sp>
      <p:sp>
        <p:nvSpPr>
          <p:cNvPr id="51" name="Rectangle 50">
            <a:extLst>
              <a:ext uri="{FF2B5EF4-FFF2-40B4-BE49-F238E27FC236}">
                <a16:creationId xmlns:a16="http://schemas.microsoft.com/office/drawing/2014/main" id="{4F1FE0EE-E129-4875-9772-6E7A7309F211}"/>
              </a:ext>
            </a:extLst>
          </p:cNvPr>
          <p:cNvSpPr/>
          <p:nvPr/>
        </p:nvSpPr>
        <p:spPr>
          <a:xfrm>
            <a:off x="6187821" y="1351194"/>
            <a:ext cx="568889" cy="56888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52" name="TextBox 51">
            <a:extLst>
              <a:ext uri="{FF2B5EF4-FFF2-40B4-BE49-F238E27FC236}">
                <a16:creationId xmlns:a16="http://schemas.microsoft.com/office/drawing/2014/main" id="{30DCB295-0C29-4664-A447-728B8BEBF62B}"/>
              </a:ext>
            </a:extLst>
          </p:cNvPr>
          <p:cNvSpPr txBox="1"/>
          <p:nvPr/>
        </p:nvSpPr>
        <p:spPr>
          <a:xfrm>
            <a:off x="6394394" y="895176"/>
            <a:ext cx="255198" cy="461665"/>
          </a:xfrm>
          <a:prstGeom prst="rect">
            <a:avLst/>
          </a:prstGeom>
          <a:noFill/>
          <a:effectLst/>
        </p:spPr>
        <p:txBody>
          <a:bodyPr wrap="none" rtlCol="0">
            <a:spAutoFit/>
          </a:bodyPr>
          <a:lstStyle/>
          <a:p>
            <a:r>
              <a:rPr lang="en-US" sz="2400" dirty="0" err="1"/>
              <a:t>i</a:t>
            </a:r>
            <a:endParaRPr lang="en-US" sz="2400" dirty="0"/>
          </a:p>
        </p:txBody>
      </p:sp>
      <p:sp>
        <p:nvSpPr>
          <p:cNvPr id="4" name="Arrow: Right 3">
            <a:extLst>
              <a:ext uri="{FF2B5EF4-FFF2-40B4-BE49-F238E27FC236}">
                <a16:creationId xmlns:a16="http://schemas.microsoft.com/office/drawing/2014/main" id="{4558629D-4E4E-421C-9650-90CDA5A063DB}"/>
              </a:ext>
            </a:extLst>
          </p:cNvPr>
          <p:cNvSpPr/>
          <p:nvPr/>
        </p:nvSpPr>
        <p:spPr>
          <a:xfrm>
            <a:off x="629950" y="4183763"/>
            <a:ext cx="425154" cy="27017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8670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6D3C81-A2D6-4D36-B520-7C66ADFFA0AA}"/>
              </a:ext>
            </a:extLst>
          </p:cNvPr>
          <p:cNvSpPr/>
          <p:nvPr/>
        </p:nvSpPr>
        <p:spPr>
          <a:xfrm>
            <a:off x="1318598" y="3620493"/>
            <a:ext cx="3708664" cy="919635"/>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06DC059-D792-4919-8265-B90F6CB4D2A6}"/>
              </a:ext>
            </a:extLst>
          </p:cNvPr>
          <p:cNvSpPr/>
          <p:nvPr/>
        </p:nvSpPr>
        <p:spPr>
          <a:xfrm>
            <a:off x="914400" y="914400"/>
            <a:ext cx="4329778" cy="5412187"/>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function insertAt(data, index)</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if index &lt; 0 or index &gt; size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raise exception</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elseif index == 0</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prepend(data)</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else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curr = </a:t>
            </a:r>
            <a:r>
              <a:rPr lang="en-US" dirty="0" err="1">
                <a:latin typeface="Consolas" panose="020B0609020204030204" pitchFamily="49" charset="0"/>
                <a:ea typeface="Times New Roman" panose="02020603050405020304" pitchFamily="18" charset="0"/>
                <a:cs typeface="Courier New" panose="02070309020205020404" pitchFamily="49" charset="0"/>
              </a:rPr>
              <a:t>head.next</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prev = head</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node = new Node(data)</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for </a:t>
            </a:r>
            <a:r>
              <a:rPr lang="en-US" dirty="0" err="1">
                <a:latin typeface="Consolas" panose="020B0609020204030204" pitchFamily="49" charset="0"/>
                <a:ea typeface="Times New Roman" panose="02020603050405020304" pitchFamily="18" charset="0"/>
                <a:cs typeface="Courier New" panose="02070309020205020404" pitchFamily="49" charset="0"/>
              </a:rPr>
              <a:t>i</a:t>
            </a:r>
            <a:r>
              <a:rPr lang="en-US" dirty="0">
                <a:latin typeface="Consolas" panose="020B0609020204030204" pitchFamily="49" charset="0"/>
                <a:ea typeface="Times New Roman" panose="02020603050405020304" pitchFamily="18" charset="0"/>
                <a:cs typeface="Courier New" panose="02070309020205020404" pitchFamily="49" charset="0"/>
              </a:rPr>
              <a:t> = 1 to index – 1</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prev = curr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curr = </a:t>
            </a:r>
            <a:r>
              <a:rPr lang="en-US" dirty="0" err="1">
                <a:latin typeface="Consolas" panose="020B0609020204030204" pitchFamily="49" charset="0"/>
                <a:ea typeface="Times New Roman" panose="02020603050405020304" pitchFamily="18" charset="0"/>
                <a:cs typeface="Courier New" panose="02070309020205020404" pitchFamily="49" charset="0"/>
              </a:rPr>
              <a:t>curr.next</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for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err="1">
                <a:latin typeface="Consolas" panose="020B0609020204030204" pitchFamily="49" charset="0"/>
                <a:ea typeface="Times New Roman" panose="02020603050405020304" pitchFamily="18" charset="0"/>
                <a:cs typeface="Courier New" panose="02070309020205020404" pitchFamily="49" charset="0"/>
              </a:rPr>
              <a:t>prev.next</a:t>
            </a:r>
            <a:r>
              <a:rPr lang="en-US" dirty="0">
                <a:latin typeface="Consolas" panose="020B0609020204030204" pitchFamily="49" charset="0"/>
                <a:ea typeface="Times New Roman" panose="02020603050405020304" pitchFamily="18" charset="0"/>
                <a:cs typeface="Courier New" panose="02070309020205020404" pitchFamily="49" charset="0"/>
              </a:rPr>
              <a:t> = node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err="1">
                <a:latin typeface="Consolas" panose="020B0609020204030204" pitchFamily="49" charset="0"/>
                <a:ea typeface="Times New Roman" panose="02020603050405020304" pitchFamily="18" charset="0"/>
                <a:cs typeface="Courier New" panose="02070309020205020404" pitchFamily="49" charset="0"/>
              </a:rPr>
              <a:t>node.next</a:t>
            </a:r>
            <a:r>
              <a:rPr lang="en-US" dirty="0">
                <a:latin typeface="Consolas" panose="020B0609020204030204" pitchFamily="49" charset="0"/>
                <a:ea typeface="Times New Roman" panose="02020603050405020304" pitchFamily="18" charset="0"/>
                <a:cs typeface="Courier New" panose="02070309020205020404" pitchFamily="49" charset="0"/>
              </a:rPr>
              <a:t> = curr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size = size + 1</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if</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end function</a:t>
            </a:r>
          </a:p>
        </p:txBody>
      </p:sp>
      <p:sp>
        <p:nvSpPr>
          <p:cNvPr id="10" name="TextBox 9">
            <a:extLst>
              <a:ext uri="{FF2B5EF4-FFF2-40B4-BE49-F238E27FC236}">
                <a16:creationId xmlns:a16="http://schemas.microsoft.com/office/drawing/2014/main" id="{7C5EB4A6-30A2-4CCA-B71D-BDFCC66E574B}"/>
              </a:ext>
            </a:extLst>
          </p:cNvPr>
          <p:cNvSpPr txBox="1"/>
          <p:nvPr/>
        </p:nvSpPr>
        <p:spPr>
          <a:xfrm>
            <a:off x="5286163" y="3429000"/>
            <a:ext cx="809837" cy="461665"/>
          </a:xfrm>
          <a:prstGeom prst="rect">
            <a:avLst/>
          </a:prstGeom>
          <a:noFill/>
        </p:spPr>
        <p:txBody>
          <a:bodyPr wrap="none" rtlCol="0">
            <a:spAutoFit/>
          </a:bodyPr>
          <a:lstStyle/>
          <a:p>
            <a:r>
              <a:rPr lang="en-US" sz="2400" dirty="0"/>
              <a:t>head</a:t>
            </a:r>
          </a:p>
        </p:txBody>
      </p:sp>
      <p:cxnSp>
        <p:nvCxnSpPr>
          <p:cNvPr id="11" name="Straight Arrow Connector 10">
            <a:extLst>
              <a:ext uri="{FF2B5EF4-FFF2-40B4-BE49-F238E27FC236}">
                <a16:creationId xmlns:a16="http://schemas.microsoft.com/office/drawing/2014/main" id="{BB8B8C06-6F0A-4C30-8FBC-4C1BCCFC228F}"/>
              </a:ext>
            </a:extLst>
          </p:cNvPr>
          <p:cNvCxnSpPr>
            <a:cxnSpLocks/>
            <a:stCxn id="10" idx="0"/>
          </p:cNvCxnSpPr>
          <p:nvPr/>
        </p:nvCxnSpPr>
        <p:spPr>
          <a:xfrm flipV="1">
            <a:off x="5691082" y="2708152"/>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12" name="Group 11">
            <a:extLst>
              <a:ext uri="{FF2B5EF4-FFF2-40B4-BE49-F238E27FC236}">
                <a16:creationId xmlns:a16="http://schemas.microsoft.com/office/drawing/2014/main" id="{843BEF0D-196A-4453-97BF-3DBFDC4BA9EE}"/>
              </a:ext>
            </a:extLst>
          </p:cNvPr>
          <p:cNvGrpSpPr/>
          <p:nvPr/>
        </p:nvGrpSpPr>
        <p:grpSpPr>
          <a:xfrm>
            <a:off x="5406024" y="2139262"/>
            <a:ext cx="1137778" cy="568889"/>
            <a:chOff x="5043063" y="1095019"/>
            <a:chExt cx="1137778" cy="568889"/>
          </a:xfrm>
        </p:grpSpPr>
        <p:sp>
          <p:nvSpPr>
            <p:cNvPr id="25" name="Rectangle 24">
              <a:extLst>
                <a:ext uri="{FF2B5EF4-FFF2-40B4-BE49-F238E27FC236}">
                  <a16:creationId xmlns:a16="http://schemas.microsoft.com/office/drawing/2014/main" id="{8857212D-0324-4447-BE2C-E35119F7FDBC}"/>
                </a:ext>
              </a:extLst>
            </p:cNvPr>
            <p:cNvSpPr/>
            <p:nvPr/>
          </p:nvSpPr>
          <p:spPr>
            <a:xfrm>
              <a:off x="5043063" y="109501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6" name="Rectangle 25">
              <a:extLst>
                <a:ext uri="{FF2B5EF4-FFF2-40B4-BE49-F238E27FC236}">
                  <a16:creationId xmlns:a16="http://schemas.microsoft.com/office/drawing/2014/main" id="{6B685000-9914-410A-9EE8-6595D6E7EFC6}"/>
                </a:ext>
              </a:extLst>
            </p:cNvPr>
            <p:cNvSpPr/>
            <p:nvPr/>
          </p:nvSpPr>
          <p:spPr>
            <a:xfrm>
              <a:off x="5611952" y="109501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7" name="Oval 26">
              <a:extLst>
                <a:ext uri="{FF2B5EF4-FFF2-40B4-BE49-F238E27FC236}">
                  <a16:creationId xmlns:a16="http://schemas.microsoft.com/office/drawing/2014/main" id="{5053F416-6959-4524-8CBD-06E682440CEC}"/>
                </a:ext>
              </a:extLst>
            </p:cNvPr>
            <p:cNvSpPr/>
            <p:nvPr/>
          </p:nvSpPr>
          <p:spPr>
            <a:xfrm>
              <a:off x="5811759" y="129482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8" name="Straight Arrow Connector 27">
            <a:extLst>
              <a:ext uri="{FF2B5EF4-FFF2-40B4-BE49-F238E27FC236}">
                <a16:creationId xmlns:a16="http://schemas.microsoft.com/office/drawing/2014/main" id="{0741E171-A23D-47F0-87EC-9BA2D406A266}"/>
              </a:ext>
            </a:extLst>
          </p:cNvPr>
          <p:cNvCxnSpPr>
            <a:cxnSpLocks/>
          </p:cNvCxnSpPr>
          <p:nvPr/>
        </p:nvCxnSpPr>
        <p:spPr>
          <a:xfrm>
            <a:off x="6343993" y="2423706"/>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9" name="Group 8">
            <a:extLst>
              <a:ext uri="{FF2B5EF4-FFF2-40B4-BE49-F238E27FC236}">
                <a16:creationId xmlns:a16="http://schemas.microsoft.com/office/drawing/2014/main" id="{DC235EDB-79C5-44C0-8FDD-24477598DE2C}"/>
              </a:ext>
            </a:extLst>
          </p:cNvPr>
          <p:cNvGrpSpPr/>
          <p:nvPr/>
        </p:nvGrpSpPr>
        <p:grpSpPr>
          <a:xfrm>
            <a:off x="6881594" y="2139261"/>
            <a:ext cx="1137778" cy="568889"/>
            <a:chOff x="6518633" y="1095018"/>
            <a:chExt cx="1137778" cy="568889"/>
          </a:xfrm>
        </p:grpSpPr>
        <p:sp>
          <p:nvSpPr>
            <p:cNvPr id="30" name="Rectangle 29">
              <a:extLst>
                <a:ext uri="{FF2B5EF4-FFF2-40B4-BE49-F238E27FC236}">
                  <a16:creationId xmlns:a16="http://schemas.microsoft.com/office/drawing/2014/main" id="{5EAE58F1-1603-4F9F-B3FF-9B8D9DDC7302}"/>
                </a:ext>
              </a:extLst>
            </p:cNvPr>
            <p:cNvSpPr/>
            <p:nvPr/>
          </p:nvSpPr>
          <p:spPr>
            <a:xfrm>
              <a:off x="6518633" y="1095018"/>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m</a:t>
              </a:r>
            </a:p>
          </p:txBody>
        </p:sp>
        <p:sp>
          <p:nvSpPr>
            <p:cNvPr id="31" name="Rectangle 30">
              <a:extLst>
                <a:ext uri="{FF2B5EF4-FFF2-40B4-BE49-F238E27FC236}">
                  <a16:creationId xmlns:a16="http://schemas.microsoft.com/office/drawing/2014/main" id="{9B6F9B11-4EB1-45A1-B627-132821208511}"/>
                </a:ext>
              </a:extLst>
            </p:cNvPr>
            <p:cNvSpPr/>
            <p:nvPr/>
          </p:nvSpPr>
          <p:spPr>
            <a:xfrm>
              <a:off x="7087522" y="1095018"/>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547CD578-7F45-44E8-835B-59624EC563A3}"/>
                </a:ext>
              </a:extLst>
            </p:cNvPr>
            <p:cNvSpPr/>
            <p:nvPr/>
          </p:nvSpPr>
          <p:spPr>
            <a:xfrm>
              <a:off x="7287329" y="1294826"/>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3" name="Straight Arrow Connector 32">
            <a:extLst>
              <a:ext uri="{FF2B5EF4-FFF2-40B4-BE49-F238E27FC236}">
                <a16:creationId xmlns:a16="http://schemas.microsoft.com/office/drawing/2014/main" id="{445E735B-43AB-47BF-894D-810A33B592A4}"/>
              </a:ext>
            </a:extLst>
          </p:cNvPr>
          <p:cNvCxnSpPr>
            <a:cxnSpLocks/>
          </p:cNvCxnSpPr>
          <p:nvPr/>
        </p:nvCxnSpPr>
        <p:spPr>
          <a:xfrm>
            <a:off x="7819563" y="2423705"/>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8" name="Group 7">
            <a:extLst>
              <a:ext uri="{FF2B5EF4-FFF2-40B4-BE49-F238E27FC236}">
                <a16:creationId xmlns:a16="http://schemas.microsoft.com/office/drawing/2014/main" id="{325E01F4-09E6-412B-8991-D348BC66E1B2}"/>
              </a:ext>
            </a:extLst>
          </p:cNvPr>
          <p:cNvGrpSpPr/>
          <p:nvPr/>
        </p:nvGrpSpPr>
        <p:grpSpPr>
          <a:xfrm>
            <a:off x="8357164" y="2139260"/>
            <a:ext cx="1137778" cy="568889"/>
            <a:chOff x="7994203" y="1095017"/>
            <a:chExt cx="1137778" cy="568889"/>
          </a:xfrm>
        </p:grpSpPr>
        <p:sp>
          <p:nvSpPr>
            <p:cNvPr id="35" name="Rectangle 34">
              <a:extLst>
                <a:ext uri="{FF2B5EF4-FFF2-40B4-BE49-F238E27FC236}">
                  <a16:creationId xmlns:a16="http://schemas.microsoft.com/office/drawing/2014/main" id="{63DA0C8D-5523-4453-B40D-FABE389D5DDC}"/>
                </a:ext>
              </a:extLst>
            </p:cNvPr>
            <p:cNvSpPr/>
            <p:nvPr/>
          </p:nvSpPr>
          <p:spPr>
            <a:xfrm>
              <a:off x="7994203"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x</a:t>
              </a:r>
            </a:p>
          </p:txBody>
        </p:sp>
        <p:sp>
          <p:nvSpPr>
            <p:cNvPr id="36" name="Rectangle 35">
              <a:extLst>
                <a:ext uri="{FF2B5EF4-FFF2-40B4-BE49-F238E27FC236}">
                  <a16:creationId xmlns:a16="http://schemas.microsoft.com/office/drawing/2014/main" id="{2FAE192C-9A8C-493F-BEA5-07BD33FC4D52}"/>
                </a:ext>
              </a:extLst>
            </p:cNvPr>
            <p:cNvSpPr/>
            <p:nvPr/>
          </p:nvSpPr>
          <p:spPr>
            <a:xfrm>
              <a:off x="8563092"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7" name="Oval 36">
              <a:extLst>
                <a:ext uri="{FF2B5EF4-FFF2-40B4-BE49-F238E27FC236}">
                  <a16:creationId xmlns:a16="http://schemas.microsoft.com/office/drawing/2014/main" id="{FC218ACA-6D41-49B5-A791-0D0A1B1B5CB5}"/>
                </a:ext>
              </a:extLst>
            </p:cNvPr>
            <p:cNvSpPr/>
            <p:nvPr/>
          </p:nvSpPr>
          <p:spPr>
            <a:xfrm>
              <a:off x="8762899" y="1294825"/>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F36BABD2-CA59-4C0C-8E30-348780DBA14F}"/>
              </a:ext>
            </a:extLst>
          </p:cNvPr>
          <p:cNvSpPr/>
          <p:nvPr/>
        </p:nvSpPr>
        <p:spPr>
          <a:xfrm>
            <a:off x="5423991" y="1351194"/>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4</a:t>
            </a:r>
          </a:p>
        </p:txBody>
      </p:sp>
      <p:sp>
        <p:nvSpPr>
          <p:cNvPr id="40" name="TextBox 39">
            <a:extLst>
              <a:ext uri="{FF2B5EF4-FFF2-40B4-BE49-F238E27FC236}">
                <a16:creationId xmlns:a16="http://schemas.microsoft.com/office/drawing/2014/main" id="{CDF32008-B527-427A-98F1-24D886A0A3B1}"/>
              </a:ext>
            </a:extLst>
          </p:cNvPr>
          <p:cNvSpPr txBox="1"/>
          <p:nvPr/>
        </p:nvSpPr>
        <p:spPr>
          <a:xfrm>
            <a:off x="5386326" y="895176"/>
            <a:ext cx="644215" cy="461665"/>
          </a:xfrm>
          <a:prstGeom prst="rect">
            <a:avLst/>
          </a:prstGeom>
          <a:noFill/>
        </p:spPr>
        <p:txBody>
          <a:bodyPr wrap="none" rtlCol="0">
            <a:spAutoFit/>
          </a:bodyPr>
          <a:lstStyle/>
          <a:p>
            <a:r>
              <a:rPr lang="en-US" sz="2400" dirty="0"/>
              <a:t>size</a:t>
            </a:r>
          </a:p>
        </p:txBody>
      </p:sp>
      <p:grpSp>
        <p:nvGrpSpPr>
          <p:cNvPr id="7" name="Group 6">
            <a:extLst>
              <a:ext uri="{FF2B5EF4-FFF2-40B4-BE49-F238E27FC236}">
                <a16:creationId xmlns:a16="http://schemas.microsoft.com/office/drawing/2014/main" id="{9B5D1FEB-DF96-414E-ADE0-1907B7B2AF05}"/>
              </a:ext>
            </a:extLst>
          </p:cNvPr>
          <p:cNvGrpSpPr/>
          <p:nvPr/>
        </p:nvGrpSpPr>
        <p:grpSpPr>
          <a:xfrm>
            <a:off x="9832734" y="2139259"/>
            <a:ext cx="1137778" cy="568889"/>
            <a:chOff x="9469773" y="1095016"/>
            <a:chExt cx="1137778" cy="568889"/>
          </a:xfrm>
        </p:grpSpPr>
        <p:sp>
          <p:nvSpPr>
            <p:cNvPr id="23" name="Rectangle 22">
              <a:extLst>
                <a:ext uri="{FF2B5EF4-FFF2-40B4-BE49-F238E27FC236}">
                  <a16:creationId xmlns:a16="http://schemas.microsoft.com/office/drawing/2014/main" id="{9B79CBBA-BA03-4D9B-BDD9-270F8D006A49}"/>
                </a:ext>
              </a:extLst>
            </p:cNvPr>
            <p:cNvSpPr/>
            <p:nvPr/>
          </p:nvSpPr>
          <p:spPr>
            <a:xfrm>
              <a:off x="9469773" y="1095016"/>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v</a:t>
              </a:r>
            </a:p>
          </p:txBody>
        </p:sp>
        <p:sp>
          <p:nvSpPr>
            <p:cNvPr id="38" name="Rectangle 37">
              <a:extLst>
                <a:ext uri="{FF2B5EF4-FFF2-40B4-BE49-F238E27FC236}">
                  <a16:creationId xmlns:a16="http://schemas.microsoft.com/office/drawing/2014/main" id="{1CED1091-45D3-473E-A7C6-B0459B08A649}"/>
                </a:ext>
              </a:extLst>
            </p:cNvPr>
            <p:cNvSpPr/>
            <p:nvPr/>
          </p:nvSpPr>
          <p:spPr>
            <a:xfrm>
              <a:off x="10038662" y="1095016"/>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41" name="Oval 40">
              <a:extLst>
                <a:ext uri="{FF2B5EF4-FFF2-40B4-BE49-F238E27FC236}">
                  <a16:creationId xmlns:a16="http://schemas.microsoft.com/office/drawing/2014/main" id="{4A6EB580-E377-4BD3-B3A9-730C083781CD}"/>
                </a:ext>
              </a:extLst>
            </p:cNvPr>
            <p:cNvSpPr/>
            <p:nvPr/>
          </p:nvSpPr>
          <p:spPr>
            <a:xfrm>
              <a:off x="10238469" y="1294824"/>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2" name="Straight Arrow Connector 41">
            <a:extLst>
              <a:ext uri="{FF2B5EF4-FFF2-40B4-BE49-F238E27FC236}">
                <a16:creationId xmlns:a16="http://schemas.microsoft.com/office/drawing/2014/main" id="{AE4F8A81-EEB7-46E5-A144-DDC7CC2F2D65}"/>
              </a:ext>
            </a:extLst>
          </p:cNvPr>
          <p:cNvCxnSpPr>
            <a:cxnSpLocks/>
            <a:stCxn id="37" idx="6"/>
            <a:endCxn id="23" idx="1"/>
          </p:cNvCxnSpPr>
          <p:nvPr/>
        </p:nvCxnSpPr>
        <p:spPr>
          <a:xfrm flipV="1">
            <a:off x="9295133" y="2423704"/>
            <a:ext cx="537601" cy="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43" name="TextBox 42">
            <a:extLst>
              <a:ext uri="{FF2B5EF4-FFF2-40B4-BE49-F238E27FC236}">
                <a16:creationId xmlns:a16="http://schemas.microsoft.com/office/drawing/2014/main" id="{26D023EF-8A06-4EB1-9562-161D1BA913AF}"/>
              </a:ext>
            </a:extLst>
          </p:cNvPr>
          <p:cNvSpPr txBox="1"/>
          <p:nvPr/>
        </p:nvSpPr>
        <p:spPr>
          <a:xfrm>
            <a:off x="6278689" y="3428999"/>
            <a:ext cx="741806" cy="461665"/>
          </a:xfrm>
          <a:prstGeom prst="rect">
            <a:avLst/>
          </a:prstGeom>
          <a:noFill/>
        </p:spPr>
        <p:txBody>
          <a:bodyPr wrap="none" rtlCol="0">
            <a:spAutoFit/>
          </a:bodyPr>
          <a:lstStyle/>
          <a:p>
            <a:r>
              <a:rPr lang="en-US" sz="2400" dirty="0"/>
              <a:t>prev</a:t>
            </a:r>
          </a:p>
        </p:txBody>
      </p:sp>
      <p:sp>
        <p:nvSpPr>
          <p:cNvPr id="44" name="TextBox 43">
            <a:extLst>
              <a:ext uri="{FF2B5EF4-FFF2-40B4-BE49-F238E27FC236}">
                <a16:creationId xmlns:a16="http://schemas.microsoft.com/office/drawing/2014/main" id="{DE66A9A1-C1AE-4A9A-B77D-8F62B8A1EA61}"/>
              </a:ext>
            </a:extLst>
          </p:cNvPr>
          <p:cNvSpPr txBox="1"/>
          <p:nvPr/>
        </p:nvSpPr>
        <p:spPr>
          <a:xfrm>
            <a:off x="7188421" y="3428999"/>
            <a:ext cx="691215" cy="461665"/>
          </a:xfrm>
          <a:prstGeom prst="rect">
            <a:avLst/>
          </a:prstGeom>
          <a:noFill/>
        </p:spPr>
        <p:txBody>
          <a:bodyPr wrap="none" rtlCol="0">
            <a:spAutoFit/>
          </a:bodyPr>
          <a:lstStyle/>
          <a:p>
            <a:r>
              <a:rPr lang="en-US" sz="2400" dirty="0"/>
              <a:t>curr</a:t>
            </a:r>
          </a:p>
        </p:txBody>
      </p:sp>
      <p:cxnSp>
        <p:nvCxnSpPr>
          <p:cNvPr id="45" name="Straight Arrow Connector 44">
            <a:extLst>
              <a:ext uri="{FF2B5EF4-FFF2-40B4-BE49-F238E27FC236}">
                <a16:creationId xmlns:a16="http://schemas.microsoft.com/office/drawing/2014/main" id="{9AD4CB63-74E1-48BA-B868-DA8E2E88A11B}"/>
              </a:ext>
            </a:extLst>
          </p:cNvPr>
          <p:cNvCxnSpPr>
            <a:cxnSpLocks/>
            <a:stCxn id="43" idx="0"/>
          </p:cNvCxnSpPr>
          <p:nvPr/>
        </p:nvCxnSpPr>
        <p:spPr>
          <a:xfrm flipV="1">
            <a:off x="6649592" y="2802835"/>
            <a:ext cx="553592" cy="626164"/>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307252B6-3438-4478-BC13-1EB0AF3E3EF8}"/>
              </a:ext>
            </a:extLst>
          </p:cNvPr>
          <p:cNvCxnSpPr>
            <a:cxnSpLocks/>
            <a:stCxn id="44" idx="0"/>
          </p:cNvCxnSpPr>
          <p:nvPr/>
        </p:nvCxnSpPr>
        <p:spPr>
          <a:xfrm flipV="1">
            <a:off x="7534029" y="2802835"/>
            <a:ext cx="1103783" cy="626164"/>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54" name="Group 53">
            <a:extLst>
              <a:ext uri="{FF2B5EF4-FFF2-40B4-BE49-F238E27FC236}">
                <a16:creationId xmlns:a16="http://schemas.microsoft.com/office/drawing/2014/main" id="{5F65C561-DAEE-49E1-9B36-29B919A453AE}"/>
              </a:ext>
            </a:extLst>
          </p:cNvPr>
          <p:cNvGrpSpPr/>
          <p:nvPr/>
        </p:nvGrpSpPr>
        <p:grpSpPr>
          <a:xfrm>
            <a:off x="8380124" y="3081165"/>
            <a:ext cx="1137778" cy="568889"/>
            <a:chOff x="7994203" y="1095017"/>
            <a:chExt cx="1137778" cy="568889"/>
          </a:xfrm>
        </p:grpSpPr>
        <p:sp>
          <p:nvSpPr>
            <p:cNvPr id="55" name="Rectangle 54">
              <a:extLst>
                <a:ext uri="{FF2B5EF4-FFF2-40B4-BE49-F238E27FC236}">
                  <a16:creationId xmlns:a16="http://schemas.microsoft.com/office/drawing/2014/main" id="{54A03266-AE08-4D68-BA53-EA7F3432AA66}"/>
                </a:ext>
              </a:extLst>
            </p:cNvPr>
            <p:cNvSpPr/>
            <p:nvPr/>
          </p:nvSpPr>
          <p:spPr>
            <a:xfrm>
              <a:off x="7994203"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56" name="Rectangle 55">
              <a:extLst>
                <a:ext uri="{FF2B5EF4-FFF2-40B4-BE49-F238E27FC236}">
                  <a16:creationId xmlns:a16="http://schemas.microsoft.com/office/drawing/2014/main" id="{805322B0-87EC-40DB-9E97-A10FBB7737D3}"/>
                </a:ext>
              </a:extLst>
            </p:cNvPr>
            <p:cNvSpPr/>
            <p:nvPr/>
          </p:nvSpPr>
          <p:spPr>
            <a:xfrm>
              <a:off x="8563092"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57" name="Oval 56">
              <a:extLst>
                <a:ext uri="{FF2B5EF4-FFF2-40B4-BE49-F238E27FC236}">
                  <a16:creationId xmlns:a16="http://schemas.microsoft.com/office/drawing/2014/main" id="{C65195DE-F0FB-4507-878C-E650C885280A}"/>
                </a:ext>
              </a:extLst>
            </p:cNvPr>
            <p:cNvSpPr/>
            <p:nvPr/>
          </p:nvSpPr>
          <p:spPr>
            <a:xfrm>
              <a:off x="8762899" y="1294825"/>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a:extLst>
              <a:ext uri="{FF2B5EF4-FFF2-40B4-BE49-F238E27FC236}">
                <a16:creationId xmlns:a16="http://schemas.microsoft.com/office/drawing/2014/main" id="{E1CF07AC-3F75-456D-BCBD-C3FB5DDE1FC0}"/>
              </a:ext>
            </a:extLst>
          </p:cNvPr>
          <p:cNvSpPr/>
          <p:nvPr/>
        </p:nvSpPr>
        <p:spPr>
          <a:xfrm>
            <a:off x="9522740" y="1049331"/>
            <a:ext cx="568889" cy="56888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48" name="Rectangle 47">
            <a:extLst>
              <a:ext uri="{FF2B5EF4-FFF2-40B4-BE49-F238E27FC236}">
                <a16:creationId xmlns:a16="http://schemas.microsoft.com/office/drawing/2014/main" id="{90943A7E-EA4F-4750-A67B-6C3772BAD6EF}"/>
              </a:ext>
            </a:extLst>
          </p:cNvPr>
          <p:cNvSpPr/>
          <p:nvPr/>
        </p:nvSpPr>
        <p:spPr>
          <a:xfrm>
            <a:off x="10401623" y="1049331"/>
            <a:ext cx="568889" cy="56888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49" name="TextBox 48">
            <a:extLst>
              <a:ext uri="{FF2B5EF4-FFF2-40B4-BE49-F238E27FC236}">
                <a16:creationId xmlns:a16="http://schemas.microsoft.com/office/drawing/2014/main" id="{9A46EA48-E560-4235-B042-D78662405554}"/>
              </a:ext>
            </a:extLst>
          </p:cNvPr>
          <p:cNvSpPr txBox="1"/>
          <p:nvPr/>
        </p:nvSpPr>
        <p:spPr>
          <a:xfrm>
            <a:off x="10255436" y="598960"/>
            <a:ext cx="861261" cy="461665"/>
          </a:xfrm>
          <a:prstGeom prst="rect">
            <a:avLst/>
          </a:prstGeom>
          <a:noFill/>
          <a:effectLst/>
        </p:spPr>
        <p:txBody>
          <a:bodyPr wrap="none" rtlCol="0">
            <a:spAutoFit/>
          </a:bodyPr>
          <a:lstStyle/>
          <a:p>
            <a:r>
              <a:rPr lang="en-US" sz="2400" dirty="0"/>
              <a:t>index</a:t>
            </a:r>
          </a:p>
        </p:txBody>
      </p:sp>
      <p:sp>
        <p:nvSpPr>
          <p:cNvPr id="50" name="TextBox 49">
            <a:extLst>
              <a:ext uri="{FF2B5EF4-FFF2-40B4-BE49-F238E27FC236}">
                <a16:creationId xmlns:a16="http://schemas.microsoft.com/office/drawing/2014/main" id="{A561BBB7-5932-4DFC-9B70-1751BBAE1026}"/>
              </a:ext>
            </a:extLst>
          </p:cNvPr>
          <p:cNvSpPr txBox="1"/>
          <p:nvPr/>
        </p:nvSpPr>
        <p:spPr>
          <a:xfrm>
            <a:off x="9438461" y="587666"/>
            <a:ext cx="737446" cy="461665"/>
          </a:xfrm>
          <a:prstGeom prst="rect">
            <a:avLst/>
          </a:prstGeom>
          <a:noFill/>
          <a:effectLst/>
        </p:spPr>
        <p:txBody>
          <a:bodyPr wrap="none" rtlCol="0">
            <a:spAutoFit/>
          </a:bodyPr>
          <a:lstStyle/>
          <a:p>
            <a:r>
              <a:rPr lang="en-US" sz="2400" dirty="0"/>
              <a:t>data</a:t>
            </a:r>
          </a:p>
        </p:txBody>
      </p:sp>
      <p:sp>
        <p:nvSpPr>
          <p:cNvPr id="51" name="Rectangle 50">
            <a:extLst>
              <a:ext uri="{FF2B5EF4-FFF2-40B4-BE49-F238E27FC236}">
                <a16:creationId xmlns:a16="http://schemas.microsoft.com/office/drawing/2014/main" id="{4F1FE0EE-E129-4875-9772-6E7A7309F211}"/>
              </a:ext>
            </a:extLst>
          </p:cNvPr>
          <p:cNvSpPr/>
          <p:nvPr/>
        </p:nvSpPr>
        <p:spPr>
          <a:xfrm>
            <a:off x="6187821" y="1351194"/>
            <a:ext cx="568889" cy="56888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accent2"/>
                </a:solidFill>
              </a:rPr>
              <a:t>2</a:t>
            </a:r>
          </a:p>
        </p:txBody>
      </p:sp>
      <p:sp>
        <p:nvSpPr>
          <p:cNvPr id="52" name="TextBox 51">
            <a:extLst>
              <a:ext uri="{FF2B5EF4-FFF2-40B4-BE49-F238E27FC236}">
                <a16:creationId xmlns:a16="http://schemas.microsoft.com/office/drawing/2014/main" id="{30DCB295-0C29-4664-A447-728B8BEBF62B}"/>
              </a:ext>
            </a:extLst>
          </p:cNvPr>
          <p:cNvSpPr txBox="1"/>
          <p:nvPr/>
        </p:nvSpPr>
        <p:spPr>
          <a:xfrm>
            <a:off x="6394394" y="895176"/>
            <a:ext cx="255198" cy="461665"/>
          </a:xfrm>
          <a:prstGeom prst="rect">
            <a:avLst/>
          </a:prstGeom>
          <a:noFill/>
          <a:effectLst/>
        </p:spPr>
        <p:txBody>
          <a:bodyPr wrap="none" rtlCol="0">
            <a:spAutoFit/>
          </a:bodyPr>
          <a:lstStyle/>
          <a:p>
            <a:r>
              <a:rPr lang="en-US" sz="2400" dirty="0" err="1"/>
              <a:t>i</a:t>
            </a:r>
            <a:endParaRPr lang="en-US" sz="2400" dirty="0"/>
          </a:p>
        </p:txBody>
      </p:sp>
      <p:sp>
        <p:nvSpPr>
          <p:cNvPr id="4" name="Arrow: Right 3">
            <a:extLst>
              <a:ext uri="{FF2B5EF4-FFF2-40B4-BE49-F238E27FC236}">
                <a16:creationId xmlns:a16="http://schemas.microsoft.com/office/drawing/2014/main" id="{4558629D-4E4E-421C-9650-90CDA5A063DB}"/>
              </a:ext>
            </a:extLst>
          </p:cNvPr>
          <p:cNvSpPr/>
          <p:nvPr/>
        </p:nvSpPr>
        <p:spPr>
          <a:xfrm>
            <a:off x="629950" y="3620493"/>
            <a:ext cx="425154" cy="27017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5442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6D3C81-A2D6-4D36-B520-7C66ADFFA0AA}"/>
              </a:ext>
            </a:extLst>
          </p:cNvPr>
          <p:cNvSpPr/>
          <p:nvPr/>
        </p:nvSpPr>
        <p:spPr>
          <a:xfrm>
            <a:off x="1318598" y="4763494"/>
            <a:ext cx="3708664" cy="643394"/>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06DC059-D792-4919-8265-B90F6CB4D2A6}"/>
              </a:ext>
            </a:extLst>
          </p:cNvPr>
          <p:cNvSpPr/>
          <p:nvPr/>
        </p:nvSpPr>
        <p:spPr>
          <a:xfrm>
            <a:off x="914400" y="914400"/>
            <a:ext cx="4329778" cy="5412187"/>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function insertAt(data, index)</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if index &lt; 0 or index &gt; size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raise exception</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elseif index == 0</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prepend(data)</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else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curr = </a:t>
            </a:r>
            <a:r>
              <a:rPr lang="en-US" dirty="0" err="1">
                <a:latin typeface="Consolas" panose="020B0609020204030204" pitchFamily="49" charset="0"/>
                <a:ea typeface="Times New Roman" panose="02020603050405020304" pitchFamily="18" charset="0"/>
                <a:cs typeface="Courier New" panose="02070309020205020404" pitchFamily="49" charset="0"/>
              </a:rPr>
              <a:t>head.next</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prev = head</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node = new Node(data)</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for </a:t>
            </a:r>
            <a:r>
              <a:rPr lang="en-US" dirty="0" err="1">
                <a:latin typeface="Consolas" panose="020B0609020204030204" pitchFamily="49" charset="0"/>
                <a:ea typeface="Times New Roman" panose="02020603050405020304" pitchFamily="18" charset="0"/>
                <a:cs typeface="Courier New" panose="02070309020205020404" pitchFamily="49" charset="0"/>
              </a:rPr>
              <a:t>i</a:t>
            </a:r>
            <a:r>
              <a:rPr lang="en-US" dirty="0">
                <a:latin typeface="Consolas" panose="020B0609020204030204" pitchFamily="49" charset="0"/>
                <a:ea typeface="Times New Roman" panose="02020603050405020304" pitchFamily="18" charset="0"/>
                <a:cs typeface="Courier New" panose="02070309020205020404" pitchFamily="49" charset="0"/>
              </a:rPr>
              <a:t> = 1 to index – 1</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prev = curr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curr = </a:t>
            </a:r>
            <a:r>
              <a:rPr lang="en-US" dirty="0" err="1">
                <a:latin typeface="Consolas" panose="020B0609020204030204" pitchFamily="49" charset="0"/>
                <a:ea typeface="Times New Roman" panose="02020603050405020304" pitchFamily="18" charset="0"/>
                <a:cs typeface="Courier New" panose="02070309020205020404" pitchFamily="49" charset="0"/>
              </a:rPr>
              <a:t>curr.next</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for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err="1">
                <a:latin typeface="Consolas" panose="020B0609020204030204" pitchFamily="49" charset="0"/>
                <a:ea typeface="Times New Roman" panose="02020603050405020304" pitchFamily="18" charset="0"/>
                <a:cs typeface="Courier New" panose="02070309020205020404" pitchFamily="49" charset="0"/>
              </a:rPr>
              <a:t>prev.next</a:t>
            </a:r>
            <a:r>
              <a:rPr lang="en-US" dirty="0">
                <a:latin typeface="Consolas" panose="020B0609020204030204" pitchFamily="49" charset="0"/>
                <a:ea typeface="Times New Roman" panose="02020603050405020304" pitchFamily="18" charset="0"/>
                <a:cs typeface="Courier New" panose="02070309020205020404" pitchFamily="49" charset="0"/>
              </a:rPr>
              <a:t> = node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err="1">
                <a:latin typeface="Consolas" panose="020B0609020204030204" pitchFamily="49" charset="0"/>
                <a:ea typeface="Times New Roman" panose="02020603050405020304" pitchFamily="18" charset="0"/>
                <a:cs typeface="Courier New" panose="02070309020205020404" pitchFamily="49" charset="0"/>
              </a:rPr>
              <a:t>node.next</a:t>
            </a:r>
            <a:r>
              <a:rPr lang="en-US" dirty="0">
                <a:latin typeface="Consolas" panose="020B0609020204030204" pitchFamily="49" charset="0"/>
                <a:ea typeface="Times New Roman" panose="02020603050405020304" pitchFamily="18" charset="0"/>
                <a:cs typeface="Courier New" panose="02070309020205020404" pitchFamily="49" charset="0"/>
              </a:rPr>
              <a:t> = curr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size = size + 1</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if</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end function</a:t>
            </a:r>
          </a:p>
        </p:txBody>
      </p:sp>
      <p:sp>
        <p:nvSpPr>
          <p:cNvPr id="10" name="TextBox 9">
            <a:extLst>
              <a:ext uri="{FF2B5EF4-FFF2-40B4-BE49-F238E27FC236}">
                <a16:creationId xmlns:a16="http://schemas.microsoft.com/office/drawing/2014/main" id="{7C5EB4A6-30A2-4CCA-B71D-BDFCC66E574B}"/>
              </a:ext>
            </a:extLst>
          </p:cNvPr>
          <p:cNvSpPr txBox="1"/>
          <p:nvPr/>
        </p:nvSpPr>
        <p:spPr>
          <a:xfrm>
            <a:off x="5286163" y="3429000"/>
            <a:ext cx="809837" cy="461665"/>
          </a:xfrm>
          <a:prstGeom prst="rect">
            <a:avLst/>
          </a:prstGeom>
          <a:noFill/>
        </p:spPr>
        <p:txBody>
          <a:bodyPr wrap="none" rtlCol="0">
            <a:spAutoFit/>
          </a:bodyPr>
          <a:lstStyle/>
          <a:p>
            <a:r>
              <a:rPr lang="en-US" sz="2400" dirty="0"/>
              <a:t>head</a:t>
            </a:r>
          </a:p>
        </p:txBody>
      </p:sp>
      <p:cxnSp>
        <p:nvCxnSpPr>
          <p:cNvPr id="11" name="Straight Arrow Connector 10">
            <a:extLst>
              <a:ext uri="{FF2B5EF4-FFF2-40B4-BE49-F238E27FC236}">
                <a16:creationId xmlns:a16="http://schemas.microsoft.com/office/drawing/2014/main" id="{BB8B8C06-6F0A-4C30-8FBC-4C1BCCFC228F}"/>
              </a:ext>
            </a:extLst>
          </p:cNvPr>
          <p:cNvCxnSpPr>
            <a:cxnSpLocks/>
            <a:stCxn id="10" idx="0"/>
          </p:cNvCxnSpPr>
          <p:nvPr/>
        </p:nvCxnSpPr>
        <p:spPr>
          <a:xfrm flipV="1">
            <a:off x="5691082" y="2708152"/>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12" name="Group 11">
            <a:extLst>
              <a:ext uri="{FF2B5EF4-FFF2-40B4-BE49-F238E27FC236}">
                <a16:creationId xmlns:a16="http://schemas.microsoft.com/office/drawing/2014/main" id="{843BEF0D-196A-4453-97BF-3DBFDC4BA9EE}"/>
              </a:ext>
            </a:extLst>
          </p:cNvPr>
          <p:cNvGrpSpPr/>
          <p:nvPr/>
        </p:nvGrpSpPr>
        <p:grpSpPr>
          <a:xfrm>
            <a:off x="5406024" y="2139262"/>
            <a:ext cx="1137778" cy="568889"/>
            <a:chOff x="5043063" y="1095019"/>
            <a:chExt cx="1137778" cy="568889"/>
          </a:xfrm>
        </p:grpSpPr>
        <p:sp>
          <p:nvSpPr>
            <p:cNvPr id="25" name="Rectangle 24">
              <a:extLst>
                <a:ext uri="{FF2B5EF4-FFF2-40B4-BE49-F238E27FC236}">
                  <a16:creationId xmlns:a16="http://schemas.microsoft.com/office/drawing/2014/main" id="{8857212D-0324-4447-BE2C-E35119F7FDBC}"/>
                </a:ext>
              </a:extLst>
            </p:cNvPr>
            <p:cNvSpPr/>
            <p:nvPr/>
          </p:nvSpPr>
          <p:spPr>
            <a:xfrm>
              <a:off x="5043063" y="109501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6" name="Rectangle 25">
              <a:extLst>
                <a:ext uri="{FF2B5EF4-FFF2-40B4-BE49-F238E27FC236}">
                  <a16:creationId xmlns:a16="http://schemas.microsoft.com/office/drawing/2014/main" id="{6B685000-9914-410A-9EE8-6595D6E7EFC6}"/>
                </a:ext>
              </a:extLst>
            </p:cNvPr>
            <p:cNvSpPr/>
            <p:nvPr/>
          </p:nvSpPr>
          <p:spPr>
            <a:xfrm>
              <a:off x="5611952" y="109501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7" name="Oval 26">
              <a:extLst>
                <a:ext uri="{FF2B5EF4-FFF2-40B4-BE49-F238E27FC236}">
                  <a16:creationId xmlns:a16="http://schemas.microsoft.com/office/drawing/2014/main" id="{5053F416-6959-4524-8CBD-06E682440CEC}"/>
                </a:ext>
              </a:extLst>
            </p:cNvPr>
            <p:cNvSpPr/>
            <p:nvPr/>
          </p:nvSpPr>
          <p:spPr>
            <a:xfrm>
              <a:off x="5811759" y="129482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8" name="Straight Arrow Connector 27">
            <a:extLst>
              <a:ext uri="{FF2B5EF4-FFF2-40B4-BE49-F238E27FC236}">
                <a16:creationId xmlns:a16="http://schemas.microsoft.com/office/drawing/2014/main" id="{0741E171-A23D-47F0-87EC-9BA2D406A266}"/>
              </a:ext>
            </a:extLst>
          </p:cNvPr>
          <p:cNvCxnSpPr>
            <a:cxnSpLocks/>
          </p:cNvCxnSpPr>
          <p:nvPr/>
        </p:nvCxnSpPr>
        <p:spPr>
          <a:xfrm>
            <a:off x="6343993" y="2423706"/>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9" name="Group 8">
            <a:extLst>
              <a:ext uri="{FF2B5EF4-FFF2-40B4-BE49-F238E27FC236}">
                <a16:creationId xmlns:a16="http://schemas.microsoft.com/office/drawing/2014/main" id="{DC235EDB-79C5-44C0-8FDD-24477598DE2C}"/>
              </a:ext>
            </a:extLst>
          </p:cNvPr>
          <p:cNvGrpSpPr/>
          <p:nvPr/>
        </p:nvGrpSpPr>
        <p:grpSpPr>
          <a:xfrm>
            <a:off x="6881594" y="2139261"/>
            <a:ext cx="1137778" cy="568889"/>
            <a:chOff x="6518633" y="1095018"/>
            <a:chExt cx="1137778" cy="568889"/>
          </a:xfrm>
        </p:grpSpPr>
        <p:sp>
          <p:nvSpPr>
            <p:cNvPr id="30" name="Rectangle 29">
              <a:extLst>
                <a:ext uri="{FF2B5EF4-FFF2-40B4-BE49-F238E27FC236}">
                  <a16:creationId xmlns:a16="http://schemas.microsoft.com/office/drawing/2014/main" id="{5EAE58F1-1603-4F9F-B3FF-9B8D9DDC7302}"/>
                </a:ext>
              </a:extLst>
            </p:cNvPr>
            <p:cNvSpPr/>
            <p:nvPr/>
          </p:nvSpPr>
          <p:spPr>
            <a:xfrm>
              <a:off x="6518633" y="1095018"/>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m</a:t>
              </a:r>
            </a:p>
          </p:txBody>
        </p:sp>
        <p:sp>
          <p:nvSpPr>
            <p:cNvPr id="31" name="Rectangle 30">
              <a:extLst>
                <a:ext uri="{FF2B5EF4-FFF2-40B4-BE49-F238E27FC236}">
                  <a16:creationId xmlns:a16="http://schemas.microsoft.com/office/drawing/2014/main" id="{9B6F9B11-4EB1-45A1-B627-132821208511}"/>
                </a:ext>
              </a:extLst>
            </p:cNvPr>
            <p:cNvSpPr/>
            <p:nvPr/>
          </p:nvSpPr>
          <p:spPr>
            <a:xfrm>
              <a:off x="7087522" y="1095018"/>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547CD578-7F45-44E8-835B-59624EC563A3}"/>
                </a:ext>
              </a:extLst>
            </p:cNvPr>
            <p:cNvSpPr/>
            <p:nvPr/>
          </p:nvSpPr>
          <p:spPr>
            <a:xfrm>
              <a:off x="7287329" y="1294826"/>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3" name="Straight Arrow Connector 32">
            <a:extLst>
              <a:ext uri="{FF2B5EF4-FFF2-40B4-BE49-F238E27FC236}">
                <a16:creationId xmlns:a16="http://schemas.microsoft.com/office/drawing/2014/main" id="{445E735B-43AB-47BF-894D-810A33B592A4}"/>
              </a:ext>
            </a:extLst>
          </p:cNvPr>
          <p:cNvCxnSpPr>
            <a:cxnSpLocks/>
            <a:stCxn id="32" idx="5"/>
            <a:endCxn id="55" idx="1"/>
          </p:cNvCxnSpPr>
          <p:nvPr/>
        </p:nvCxnSpPr>
        <p:spPr>
          <a:xfrm>
            <a:off x="7794774" y="2483553"/>
            <a:ext cx="585350" cy="882057"/>
          </a:xfrm>
          <a:prstGeom prst="straightConnector1">
            <a:avLst/>
          </a:prstGeom>
          <a:ln>
            <a:headEnd type="none" w="med" len="med"/>
            <a:tailEnd type="arrow" w="lg" len="lg"/>
          </a:ln>
        </p:spPr>
        <p:style>
          <a:lnRef idx="3">
            <a:schemeClr val="accent2"/>
          </a:lnRef>
          <a:fillRef idx="0">
            <a:schemeClr val="accent2"/>
          </a:fillRef>
          <a:effectRef idx="2">
            <a:schemeClr val="accent2"/>
          </a:effectRef>
          <a:fontRef idx="minor">
            <a:schemeClr val="tx1"/>
          </a:fontRef>
        </p:style>
      </p:cxnSp>
      <p:grpSp>
        <p:nvGrpSpPr>
          <p:cNvPr id="8" name="Group 7">
            <a:extLst>
              <a:ext uri="{FF2B5EF4-FFF2-40B4-BE49-F238E27FC236}">
                <a16:creationId xmlns:a16="http://schemas.microsoft.com/office/drawing/2014/main" id="{325E01F4-09E6-412B-8991-D348BC66E1B2}"/>
              </a:ext>
            </a:extLst>
          </p:cNvPr>
          <p:cNvGrpSpPr/>
          <p:nvPr/>
        </p:nvGrpSpPr>
        <p:grpSpPr>
          <a:xfrm>
            <a:off x="8357164" y="2139260"/>
            <a:ext cx="1137778" cy="568889"/>
            <a:chOff x="7994203" y="1095017"/>
            <a:chExt cx="1137778" cy="568889"/>
          </a:xfrm>
        </p:grpSpPr>
        <p:sp>
          <p:nvSpPr>
            <p:cNvPr id="35" name="Rectangle 34">
              <a:extLst>
                <a:ext uri="{FF2B5EF4-FFF2-40B4-BE49-F238E27FC236}">
                  <a16:creationId xmlns:a16="http://schemas.microsoft.com/office/drawing/2014/main" id="{63DA0C8D-5523-4453-B40D-FABE389D5DDC}"/>
                </a:ext>
              </a:extLst>
            </p:cNvPr>
            <p:cNvSpPr/>
            <p:nvPr/>
          </p:nvSpPr>
          <p:spPr>
            <a:xfrm>
              <a:off x="7994203"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x</a:t>
              </a:r>
            </a:p>
          </p:txBody>
        </p:sp>
        <p:sp>
          <p:nvSpPr>
            <p:cNvPr id="36" name="Rectangle 35">
              <a:extLst>
                <a:ext uri="{FF2B5EF4-FFF2-40B4-BE49-F238E27FC236}">
                  <a16:creationId xmlns:a16="http://schemas.microsoft.com/office/drawing/2014/main" id="{2FAE192C-9A8C-493F-BEA5-07BD33FC4D52}"/>
                </a:ext>
              </a:extLst>
            </p:cNvPr>
            <p:cNvSpPr/>
            <p:nvPr/>
          </p:nvSpPr>
          <p:spPr>
            <a:xfrm>
              <a:off x="8563092"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7" name="Oval 36">
              <a:extLst>
                <a:ext uri="{FF2B5EF4-FFF2-40B4-BE49-F238E27FC236}">
                  <a16:creationId xmlns:a16="http://schemas.microsoft.com/office/drawing/2014/main" id="{FC218ACA-6D41-49B5-A791-0D0A1B1B5CB5}"/>
                </a:ext>
              </a:extLst>
            </p:cNvPr>
            <p:cNvSpPr/>
            <p:nvPr/>
          </p:nvSpPr>
          <p:spPr>
            <a:xfrm>
              <a:off x="8762899" y="1294825"/>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F36BABD2-CA59-4C0C-8E30-348780DBA14F}"/>
              </a:ext>
            </a:extLst>
          </p:cNvPr>
          <p:cNvSpPr/>
          <p:nvPr/>
        </p:nvSpPr>
        <p:spPr>
          <a:xfrm>
            <a:off x="5423991" y="1351194"/>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4</a:t>
            </a:r>
          </a:p>
        </p:txBody>
      </p:sp>
      <p:sp>
        <p:nvSpPr>
          <p:cNvPr id="40" name="TextBox 39">
            <a:extLst>
              <a:ext uri="{FF2B5EF4-FFF2-40B4-BE49-F238E27FC236}">
                <a16:creationId xmlns:a16="http://schemas.microsoft.com/office/drawing/2014/main" id="{CDF32008-B527-427A-98F1-24D886A0A3B1}"/>
              </a:ext>
            </a:extLst>
          </p:cNvPr>
          <p:cNvSpPr txBox="1"/>
          <p:nvPr/>
        </p:nvSpPr>
        <p:spPr>
          <a:xfrm>
            <a:off x="5386326" y="895176"/>
            <a:ext cx="644215" cy="461665"/>
          </a:xfrm>
          <a:prstGeom prst="rect">
            <a:avLst/>
          </a:prstGeom>
          <a:noFill/>
        </p:spPr>
        <p:txBody>
          <a:bodyPr wrap="none" rtlCol="0">
            <a:spAutoFit/>
          </a:bodyPr>
          <a:lstStyle/>
          <a:p>
            <a:r>
              <a:rPr lang="en-US" sz="2400" dirty="0"/>
              <a:t>size</a:t>
            </a:r>
          </a:p>
        </p:txBody>
      </p:sp>
      <p:grpSp>
        <p:nvGrpSpPr>
          <p:cNvPr id="7" name="Group 6">
            <a:extLst>
              <a:ext uri="{FF2B5EF4-FFF2-40B4-BE49-F238E27FC236}">
                <a16:creationId xmlns:a16="http://schemas.microsoft.com/office/drawing/2014/main" id="{9B5D1FEB-DF96-414E-ADE0-1907B7B2AF05}"/>
              </a:ext>
            </a:extLst>
          </p:cNvPr>
          <p:cNvGrpSpPr/>
          <p:nvPr/>
        </p:nvGrpSpPr>
        <p:grpSpPr>
          <a:xfrm>
            <a:off x="9832734" y="2139259"/>
            <a:ext cx="1137778" cy="568889"/>
            <a:chOff x="9469773" y="1095016"/>
            <a:chExt cx="1137778" cy="568889"/>
          </a:xfrm>
        </p:grpSpPr>
        <p:sp>
          <p:nvSpPr>
            <p:cNvPr id="23" name="Rectangle 22">
              <a:extLst>
                <a:ext uri="{FF2B5EF4-FFF2-40B4-BE49-F238E27FC236}">
                  <a16:creationId xmlns:a16="http://schemas.microsoft.com/office/drawing/2014/main" id="{9B79CBBA-BA03-4D9B-BDD9-270F8D006A49}"/>
                </a:ext>
              </a:extLst>
            </p:cNvPr>
            <p:cNvSpPr/>
            <p:nvPr/>
          </p:nvSpPr>
          <p:spPr>
            <a:xfrm>
              <a:off x="9469773" y="1095016"/>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v</a:t>
              </a:r>
            </a:p>
          </p:txBody>
        </p:sp>
        <p:sp>
          <p:nvSpPr>
            <p:cNvPr id="38" name="Rectangle 37">
              <a:extLst>
                <a:ext uri="{FF2B5EF4-FFF2-40B4-BE49-F238E27FC236}">
                  <a16:creationId xmlns:a16="http://schemas.microsoft.com/office/drawing/2014/main" id="{1CED1091-45D3-473E-A7C6-B0459B08A649}"/>
                </a:ext>
              </a:extLst>
            </p:cNvPr>
            <p:cNvSpPr/>
            <p:nvPr/>
          </p:nvSpPr>
          <p:spPr>
            <a:xfrm>
              <a:off x="10038662" y="1095016"/>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41" name="Oval 40">
              <a:extLst>
                <a:ext uri="{FF2B5EF4-FFF2-40B4-BE49-F238E27FC236}">
                  <a16:creationId xmlns:a16="http://schemas.microsoft.com/office/drawing/2014/main" id="{4A6EB580-E377-4BD3-B3A9-730C083781CD}"/>
                </a:ext>
              </a:extLst>
            </p:cNvPr>
            <p:cNvSpPr/>
            <p:nvPr/>
          </p:nvSpPr>
          <p:spPr>
            <a:xfrm>
              <a:off x="10238469" y="1294824"/>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2" name="Straight Arrow Connector 41">
            <a:extLst>
              <a:ext uri="{FF2B5EF4-FFF2-40B4-BE49-F238E27FC236}">
                <a16:creationId xmlns:a16="http://schemas.microsoft.com/office/drawing/2014/main" id="{AE4F8A81-EEB7-46E5-A144-DDC7CC2F2D65}"/>
              </a:ext>
            </a:extLst>
          </p:cNvPr>
          <p:cNvCxnSpPr>
            <a:cxnSpLocks/>
            <a:stCxn id="37" idx="6"/>
            <a:endCxn id="23" idx="1"/>
          </p:cNvCxnSpPr>
          <p:nvPr/>
        </p:nvCxnSpPr>
        <p:spPr>
          <a:xfrm flipV="1">
            <a:off x="9295133" y="2423704"/>
            <a:ext cx="537601" cy="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43" name="TextBox 42">
            <a:extLst>
              <a:ext uri="{FF2B5EF4-FFF2-40B4-BE49-F238E27FC236}">
                <a16:creationId xmlns:a16="http://schemas.microsoft.com/office/drawing/2014/main" id="{26D023EF-8A06-4EB1-9562-161D1BA913AF}"/>
              </a:ext>
            </a:extLst>
          </p:cNvPr>
          <p:cNvSpPr txBox="1"/>
          <p:nvPr/>
        </p:nvSpPr>
        <p:spPr>
          <a:xfrm>
            <a:off x="6278689" y="3428999"/>
            <a:ext cx="741806" cy="461665"/>
          </a:xfrm>
          <a:prstGeom prst="rect">
            <a:avLst/>
          </a:prstGeom>
          <a:noFill/>
        </p:spPr>
        <p:txBody>
          <a:bodyPr wrap="none" rtlCol="0">
            <a:spAutoFit/>
          </a:bodyPr>
          <a:lstStyle/>
          <a:p>
            <a:r>
              <a:rPr lang="en-US" sz="2400" dirty="0"/>
              <a:t>prev</a:t>
            </a:r>
          </a:p>
        </p:txBody>
      </p:sp>
      <p:sp>
        <p:nvSpPr>
          <p:cNvPr id="44" name="TextBox 43">
            <a:extLst>
              <a:ext uri="{FF2B5EF4-FFF2-40B4-BE49-F238E27FC236}">
                <a16:creationId xmlns:a16="http://schemas.microsoft.com/office/drawing/2014/main" id="{DE66A9A1-C1AE-4A9A-B77D-8F62B8A1EA61}"/>
              </a:ext>
            </a:extLst>
          </p:cNvPr>
          <p:cNvSpPr txBox="1"/>
          <p:nvPr/>
        </p:nvSpPr>
        <p:spPr>
          <a:xfrm>
            <a:off x="7188421" y="3428999"/>
            <a:ext cx="691215" cy="461665"/>
          </a:xfrm>
          <a:prstGeom prst="rect">
            <a:avLst/>
          </a:prstGeom>
          <a:noFill/>
        </p:spPr>
        <p:txBody>
          <a:bodyPr wrap="none" rtlCol="0">
            <a:spAutoFit/>
          </a:bodyPr>
          <a:lstStyle/>
          <a:p>
            <a:r>
              <a:rPr lang="en-US" sz="2400" dirty="0"/>
              <a:t>curr</a:t>
            </a:r>
          </a:p>
        </p:txBody>
      </p:sp>
      <p:cxnSp>
        <p:nvCxnSpPr>
          <p:cNvPr id="45" name="Straight Arrow Connector 44">
            <a:extLst>
              <a:ext uri="{FF2B5EF4-FFF2-40B4-BE49-F238E27FC236}">
                <a16:creationId xmlns:a16="http://schemas.microsoft.com/office/drawing/2014/main" id="{9AD4CB63-74E1-48BA-B868-DA8E2E88A11B}"/>
              </a:ext>
            </a:extLst>
          </p:cNvPr>
          <p:cNvCxnSpPr>
            <a:cxnSpLocks/>
            <a:stCxn id="43" idx="0"/>
          </p:cNvCxnSpPr>
          <p:nvPr/>
        </p:nvCxnSpPr>
        <p:spPr>
          <a:xfrm flipV="1">
            <a:off x="6649592" y="2802835"/>
            <a:ext cx="553592" cy="626164"/>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307252B6-3438-4478-BC13-1EB0AF3E3EF8}"/>
              </a:ext>
            </a:extLst>
          </p:cNvPr>
          <p:cNvCxnSpPr>
            <a:cxnSpLocks/>
            <a:stCxn id="44" idx="0"/>
          </p:cNvCxnSpPr>
          <p:nvPr/>
        </p:nvCxnSpPr>
        <p:spPr>
          <a:xfrm flipV="1">
            <a:off x="7534029" y="2802835"/>
            <a:ext cx="1103783" cy="626164"/>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54" name="Group 53">
            <a:extLst>
              <a:ext uri="{FF2B5EF4-FFF2-40B4-BE49-F238E27FC236}">
                <a16:creationId xmlns:a16="http://schemas.microsoft.com/office/drawing/2014/main" id="{5F65C561-DAEE-49E1-9B36-29B919A453AE}"/>
              </a:ext>
            </a:extLst>
          </p:cNvPr>
          <p:cNvGrpSpPr/>
          <p:nvPr/>
        </p:nvGrpSpPr>
        <p:grpSpPr>
          <a:xfrm>
            <a:off x="8380124" y="3081165"/>
            <a:ext cx="1137778" cy="568889"/>
            <a:chOff x="7994203" y="1095017"/>
            <a:chExt cx="1137778" cy="568889"/>
          </a:xfrm>
        </p:grpSpPr>
        <p:sp>
          <p:nvSpPr>
            <p:cNvPr id="55" name="Rectangle 54">
              <a:extLst>
                <a:ext uri="{FF2B5EF4-FFF2-40B4-BE49-F238E27FC236}">
                  <a16:creationId xmlns:a16="http://schemas.microsoft.com/office/drawing/2014/main" id="{54A03266-AE08-4D68-BA53-EA7F3432AA66}"/>
                </a:ext>
              </a:extLst>
            </p:cNvPr>
            <p:cNvSpPr/>
            <p:nvPr/>
          </p:nvSpPr>
          <p:spPr>
            <a:xfrm>
              <a:off x="7994203"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56" name="Rectangle 55">
              <a:extLst>
                <a:ext uri="{FF2B5EF4-FFF2-40B4-BE49-F238E27FC236}">
                  <a16:creationId xmlns:a16="http://schemas.microsoft.com/office/drawing/2014/main" id="{805322B0-87EC-40DB-9E97-A10FBB7737D3}"/>
                </a:ext>
              </a:extLst>
            </p:cNvPr>
            <p:cNvSpPr/>
            <p:nvPr/>
          </p:nvSpPr>
          <p:spPr>
            <a:xfrm>
              <a:off x="8563092"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57" name="Oval 56">
              <a:extLst>
                <a:ext uri="{FF2B5EF4-FFF2-40B4-BE49-F238E27FC236}">
                  <a16:creationId xmlns:a16="http://schemas.microsoft.com/office/drawing/2014/main" id="{C65195DE-F0FB-4507-878C-E650C885280A}"/>
                </a:ext>
              </a:extLst>
            </p:cNvPr>
            <p:cNvSpPr/>
            <p:nvPr/>
          </p:nvSpPr>
          <p:spPr>
            <a:xfrm>
              <a:off x="8762899" y="1294825"/>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a:extLst>
              <a:ext uri="{FF2B5EF4-FFF2-40B4-BE49-F238E27FC236}">
                <a16:creationId xmlns:a16="http://schemas.microsoft.com/office/drawing/2014/main" id="{E1CF07AC-3F75-456D-BCBD-C3FB5DDE1FC0}"/>
              </a:ext>
            </a:extLst>
          </p:cNvPr>
          <p:cNvSpPr/>
          <p:nvPr/>
        </p:nvSpPr>
        <p:spPr>
          <a:xfrm>
            <a:off x="9522740" y="1049331"/>
            <a:ext cx="568889" cy="56888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48" name="Rectangle 47">
            <a:extLst>
              <a:ext uri="{FF2B5EF4-FFF2-40B4-BE49-F238E27FC236}">
                <a16:creationId xmlns:a16="http://schemas.microsoft.com/office/drawing/2014/main" id="{90943A7E-EA4F-4750-A67B-6C3772BAD6EF}"/>
              </a:ext>
            </a:extLst>
          </p:cNvPr>
          <p:cNvSpPr/>
          <p:nvPr/>
        </p:nvSpPr>
        <p:spPr>
          <a:xfrm>
            <a:off x="10401623" y="1049331"/>
            <a:ext cx="568889" cy="56888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49" name="TextBox 48">
            <a:extLst>
              <a:ext uri="{FF2B5EF4-FFF2-40B4-BE49-F238E27FC236}">
                <a16:creationId xmlns:a16="http://schemas.microsoft.com/office/drawing/2014/main" id="{9A46EA48-E560-4235-B042-D78662405554}"/>
              </a:ext>
            </a:extLst>
          </p:cNvPr>
          <p:cNvSpPr txBox="1"/>
          <p:nvPr/>
        </p:nvSpPr>
        <p:spPr>
          <a:xfrm>
            <a:off x="10255436" y="598960"/>
            <a:ext cx="861261" cy="461665"/>
          </a:xfrm>
          <a:prstGeom prst="rect">
            <a:avLst/>
          </a:prstGeom>
          <a:noFill/>
          <a:effectLst/>
        </p:spPr>
        <p:txBody>
          <a:bodyPr wrap="none" rtlCol="0">
            <a:spAutoFit/>
          </a:bodyPr>
          <a:lstStyle/>
          <a:p>
            <a:r>
              <a:rPr lang="en-US" sz="2400" dirty="0"/>
              <a:t>index</a:t>
            </a:r>
          </a:p>
        </p:txBody>
      </p:sp>
      <p:sp>
        <p:nvSpPr>
          <p:cNvPr id="50" name="TextBox 49">
            <a:extLst>
              <a:ext uri="{FF2B5EF4-FFF2-40B4-BE49-F238E27FC236}">
                <a16:creationId xmlns:a16="http://schemas.microsoft.com/office/drawing/2014/main" id="{A561BBB7-5932-4DFC-9B70-1751BBAE1026}"/>
              </a:ext>
            </a:extLst>
          </p:cNvPr>
          <p:cNvSpPr txBox="1"/>
          <p:nvPr/>
        </p:nvSpPr>
        <p:spPr>
          <a:xfrm>
            <a:off x="9438461" y="587666"/>
            <a:ext cx="737446" cy="461665"/>
          </a:xfrm>
          <a:prstGeom prst="rect">
            <a:avLst/>
          </a:prstGeom>
          <a:noFill/>
          <a:effectLst/>
        </p:spPr>
        <p:txBody>
          <a:bodyPr wrap="none" rtlCol="0">
            <a:spAutoFit/>
          </a:bodyPr>
          <a:lstStyle/>
          <a:p>
            <a:r>
              <a:rPr lang="en-US" sz="2400" dirty="0"/>
              <a:t>data</a:t>
            </a:r>
          </a:p>
        </p:txBody>
      </p:sp>
      <p:sp>
        <p:nvSpPr>
          <p:cNvPr id="51" name="Rectangle 50">
            <a:extLst>
              <a:ext uri="{FF2B5EF4-FFF2-40B4-BE49-F238E27FC236}">
                <a16:creationId xmlns:a16="http://schemas.microsoft.com/office/drawing/2014/main" id="{4F1FE0EE-E129-4875-9772-6E7A7309F211}"/>
              </a:ext>
            </a:extLst>
          </p:cNvPr>
          <p:cNvSpPr/>
          <p:nvPr/>
        </p:nvSpPr>
        <p:spPr>
          <a:xfrm>
            <a:off x="6187821" y="1351194"/>
            <a:ext cx="568889" cy="56888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52" name="TextBox 51">
            <a:extLst>
              <a:ext uri="{FF2B5EF4-FFF2-40B4-BE49-F238E27FC236}">
                <a16:creationId xmlns:a16="http://schemas.microsoft.com/office/drawing/2014/main" id="{30DCB295-0C29-4664-A447-728B8BEBF62B}"/>
              </a:ext>
            </a:extLst>
          </p:cNvPr>
          <p:cNvSpPr txBox="1"/>
          <p:nvPr/>
        </p:nvSpPr>
        <p:spPr>
          <a:xfrm>
            <a:off x="6394394" y="895176"/>
            <a:ext cx="255198" cy="461665"/>
          </a:xfrm>
          <a:prstGeom prst="rect">
            <a:avLst/>
          </a:prstGeom>
          <a:noFill/>
          <a:effectLst/>
        </p:spPr>
        <p:txBody>
          <a:bodyPr wrap="none" rtlCol="0">
            <a:spAutoFit/>
          </a:bodyPr>
          <a:lstStyle/>
          <a:p>
            <a:r>
              <a:rPr lang="en-US" sz="2400" dirty="0" err="1"/>
              <a:t>i</a:t>
            </a:r>
            <a:endParaRPr lang="en-US" sz="2400" dirty="0"/>
          </a:p>
        </p:txBody>
      </p:sp>
      <p:sp>
        <p:nvSpPr>
          <p:cNvPr id="4" name="Arrow: Right 3">
            <a:extLst>
              <a:ext uri="{FF2B5EF4-FFF2-40B4-BE49-F238E27FC236}">
                <a16:creationId xmlns:a16="http://schemas.microsoft.com/office/drawing/2014/main" id="{4558629D-4E4E-421C-9650-90CDA5A063DB}"/>
              </a:ext>
            </a:extLst>
          </p:cNvPr>
          <p:cNvSpPr/>
          <p:nvPr/>
        </p:nvSpPr>
        <p:spPr>
          <a:xfrm>
            <a:off x="629950" y="4833067"/>
            <a:ext cx="425154" cy="27017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5600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6D3C81-A2D6-4D36-B520-7C66ADFFA0AA}"/>
              </a:ext>
            </a:extLst>
          </p:cNvPr>
          <p:cNvSpPr/>
          <p:nvPr/>
        </p:nvSpPr>
        <p:spPr>
          <a:xfrm>
            <a:off x="1318598" y="4763494"/>
            <a:ext cx="3708664" cy="643394"/>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06DC059-D792-4919-8265-B90F6CB4D2A6}"/>
              </a:ext>
            </a:extLst>
          </p:cNvPr>
          <p:cNvSpPr/>
          <p:nvPr/>
        </p:nvSpPr>
        <p:spPr>
          <a:xfrm>
            <a:off x="914400" y="914400"/>
            <a:ext cx="4329778" cy="5412187"/>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function insertAt(data, index)</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if index &lt; 0 or index &gt; size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raise exception</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elseif index == 0</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prepend(data)</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else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curr = </a:t>
            </a:r>
            <a:r>
              <a:rPr lang="en-US" dirty="0" err="1">
                <a:latin typeface="Consolas" panose="020B0609020204030204" pitchFamily="49" charset="0"/>
                <a:ea typeface="Times New Roman" panose="02020603050405020304" pitchFamily="18" charset="0"/>
                <a:cs typeface="Courier New" panose="02070309020205020404" pitchFamily="49" charset="0"/>
              </a:rPr>
              <a:t>head.next</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prev = head</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node = new Node(data)</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for </a:t>
            </a:r>
            <a:r>
              <a:rPr lang="en-US" dirty="0" err="1">
                <a:latin typeface="Consolas" panose="020B0609020204030204" pitchFamily="49" charset="0"/>
                <a:ea typeface="Times New Roman" panose="02020603050405020304" pitchFamily="18" charset="0"/>
                <a:cs typeface="Courier New" panose="02070309020205020404" pitchFamily="49" charset="0"/>
              </a:rPr>
              <a:t>i</a:t>
            </a:r>
            <a:r>
              <a:rPr lang="en-US" dirty="0">
                <a:latin typeface="Consolas" panose="020B0609020204030204" pitchFamily="49" charset="0"/>
                <a:ea typeface="Times New Roman" panose="02020603050405020304" pitchFamily="18" charset="0"/>
                <a:cs typeface="Courier New" panose="02070309020205020404" pitchFamily="49" charset="0"/>
              </a:rPr>
              <a:t> = 1 to index – 1</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prev = curr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curr = </a:t>
            </a:r>
            <a:r>
              <a:rPr lang="en-US" dirty="0" err="1">
                <a:latin typeface="Consolas" panose="020B0609020204030204" pitchFamily="49" charset="0"/>
                <a:ea typeface="Times New Roman" panose="02020603050405020304" pitchFamily="18" charset="0"/>
                <a:cs typeface="Courier New" panose="02070309020205020404" pitchFamily="49" charset="0"/>
              </a:rPr>
              <a:t>curr.next</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for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err="1">
                <a:latin typeface="Consolas" panose="020B0609020204030204" pitchFamily="49" charset="0"/>
                <a:ea typeface="Times New Roman" panose="02020603050405020304" pitchFamily="18" charset="0"/>
                <a:cs typeface="Courier New" panose="02070309020205020404" pitchFamily="49" charset="0"/>
              </a:rPr>
              <a:t>prev.next</a:t>
            </a:r>
            <a:r>
              <a:rPr lang="en-US" dirty="0">
                <a:latin typeface="Consolas" panose="020B0609020204030204" pitchFamily="49" charset="0"/>
                <a:ea typeface="Times New Roman" panose="02020603050405020304" pitchFamily="18" charset="0"/>
                <a:cs typeface="Courier New" panose="02070309020205020404" pitchFamily="49" charset="0"/>
              </a:rPr>
              <a:t> = node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err="1">
                <a:latin typeface="Consolas" panose="020B0609020204030204" pitchFamily="49" charset="0"/>
                <a:ea typeface="Times New Roman" panose="02020603050405020304" pitchFamily="18" charset="0"/>
                <a:cs typeface="Courier New" panose="02070309020205020404" pitchFamily="49" charset="0"/>
              </a:rPr>
              <a:t>node.next</a:t>
            </a:r>
            <a:r>
              <a:rPr lang="en-US" dirty="0">
                <a:latin typeface="Consolas" panose="020B0609020204030204" pitchFamily="49" charset="0"/>
                <a:ea typeface="Times New Roman" panose="02020603050405020304" pitchFamily="18" charset="0"/>
                <a:cs typeface="Courier New" panose="02070309020205020404" pitchFamily="49" charset="0"/>
              </a:rPr>
              <a:t> = curr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size = size + 1</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if</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end function</a:t>
            </a:r>
          </a:p>
        </p:txBody>
      </p:sp>
      <p:sp>
        <p:nvSpPr>
          <p:cNvPr id="10" name="TextBox 9">
            <a:extLst>
              <a:ext uri="{FF2B5EF4-FFF2-40B4-BE49-F238E27FC236}">
                <a16:creationId xmlns:a16="http://schemas.microsoft.com/office/drawing/2014/main" id="{7C5EB4A6-30A2-4CCA-B71D-BDFCC66E574B}"/>
              </a:ext>
            </a:extLst>
          </p:cNvPr>
          <p:cNvSpPr txBox="1"/>
          <p:nvPr/>
        </p:nvSpPr>
        <p:spPr>
          <a:xfrm>
            <a:off x="5286163" y="3429000"/>
            <a:ext cx="809837" cy="461665"/>
          </a:xfrm>
          <a:prstGeom prst="rect">
            <a:avLst/>
          </a:prstGeom>
          <a:noFill/>
        </p:spPr>
        <p:txBody>
          <a:bodyPr wrap="none" rtlCol="0">
            <a:spAutoFit/>
          </a:bodyPr>
          <a:lstStyle/>
          <a:p>
            <a:r>
              <a:rPr lang="en-US" sz="2400" dirty="0"/>
              <a:t>head</a:t>
            </a:r>
          </a:p>
        </p:txBody>
      </p:sp>
      <p:cxnSp>
        <p:nvCxnSpPr>
          <p:cNvPr id="11" name="Straight Arrow Connector 10">
            <a:extLst>
              <a:ext uri="{FF2B5EF4-FFF2-40B4-BE49-F238E27FC236}">
                <a16:creationId xmlns:a16="http://schemas.microsoft.com/office/drawing/2014/main" id="{BB8B8C06-6F0A-4C30-8FBC-4C1BCCFC228F}"/>
              </a:ext>
            </a:extLst>
          </p:cNvPr>
          <p:cNvCxnSpPr>
            <a:cxnSpLocks/>
            <a:stCxn id="10" idx="0"/>
          </p:cNvCxnSpPr>
          <p:nvPr/>
        </p:nvCxnSpPr>
        <p:spPr>
          <a:xfrm flipV="1">
            <a:off x="5691082" y="2708152"/>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12" name="Group 11">
            <a:extLst>
              <a:ext uri="{FF2B5EF4-FFF2-40B4-BE49-F238E27FC236}">
                <a16:creationId xmlns:a16="http://schemas.microsoft.com/office/drawing/2014/main" id="{843BEF0D-196A-4453-97BF-3DBFDC4BA9EE}"/>
              </a:ext>
            </a:extLst>
          </p:cNvPr>
          <p:cNvGrpSpPr/>
          <p:nvPr/>
        </p:nvGrpSpPr>
        <p:grpSpPr>
          <a:xfrm>
            <a:off x="5406024" y="2139262"/>
            <a:ext cx="1137778" cy="568889"/>
            <a:chOff x="5043063" y="1095019"/>
            <a:chExt cx="1137778" cy="568889"/>
          </a:xfrm>
        </p:grpSpPr>
        <p:sp>
          <p:nvSpPr>
            <p:cNvPr id="25" name="Rectangle 24">
              <a:extLst>
                <a:ext uri="{FF2B5EF4-FFF2-40B4-BE49-F238E27FC236}">
                  <a16:creationId xmlns:a16="http://schemas.microsoft.com/office/drawing/2014/main" id="{8857212D-0324-4447-BE2C-E35119F7FDBC}"/>
                </a:ext>
              </a:extLst>
            </p:cNvPr>
            <p:cNvSpPr/>
            <p:nvPr/>
          </p:nvSpPr>
          <p:spPr>
            <a:xfrm>
              <a:off x="5043063" y="109501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6" name="Rectangle 25">
              <a:extLst>
                <a:ext uri="{FF2B5EF4-FFF2-40B4-BE49-F238E27FC236}">
                  <a16:creationId xmlns:a16="http://schemas.microsoft.com/office/drawing/2014/main" id="{6B685000-9914-410A-9EE8-6595D6E7EFC6}"/>
                </a:ext>
              </a:extLst>
            </p:cNvPr>
            <p:cNvSpPr/>
            <p:nvPr/>
          </p:nvSpPr>
          <p:spPr>
            <a:xfrm>
              <a:off x="5611952" y="109501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7" name="Oval 26">
              <a:extLst>
                <a:ext uri="{FF2B5EF4-FFF2-40B4-BE49-F238E27FC236}">
                  <a16:creationId xmlns:a16="http://schemas.microsoft.com/office/drawing/2014/main" id="{5053F416-6959-4524-8CBD-06E682440CEC}"/>
                </a:ext>
              </a:extLst>
            </p:cNvPr>
            <p:cNvSpPr/>
            <p:nvPr/>
          </p:nvSpPr>
          <p:spPr>
            <a:xfrm>
              <a:off x="5811759" y="129482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8" name="Straight Arrow Connector 27">
            <a:extLst>
              <a:ext uri="{FF2B5EF4-FFF2-40B4-BE49-F238E27FC236}">
                <a16:creationId xmlns:a16="http://schemas.microsoft.com/office/drawing/2014/main" id="{0741E171-A23D-47F0-87EC-9BA2D406A266}"/>
              </a:ext>
            </a:extLst>
          </p:cNvPr>
          <p:cNvCxnSpPr>
            <a:cxnSpLocks/>
          </p:cNvCxnSpPr>
          <p:nvPr/>
        </p:nvCxnSpPr>
        <p:spPr>
          <a:xfrm>
            <a:off x="6343993" y="2423706"/>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9" name="Group 8">
            <a:extLst>
              <a:ext uri="{FF2B5EF4-FFF2-40B4-BE49-F238E27FC236}">
                <a16:creationId xmlns:a16="http://schemas.microsoft.com/office/drawing/2014/main" id="{DC235EDB-79C5-44C0-8FDD-24477598DE2C}"/>
              </a:ext>
            </a:extLst>
          </p:cNvPr>
          <p:cNvGrpSpPr/>
          <p:nvPr/>
        </p:nvGrpSpPr>
        <p:grpSpPr>
          <a:xfrm>
            <a:off x="6881594" y="2139261"/>
            <a:ext cx="1137778" cy="568889"/>
            <a:chOff x="6518633" y="1095018"/>
            <a:chExt cx="1137778" cy="568889"/>
          </a:xfrm>
        </p:grpSpPr>
        <p:sp>
          <p:nvSpPr>
            <p:cNvPr id="30" name="Rectangle 29">
              <a:extLst>
                <a:ext uri="{FF2B5EF4-FFF2-40B4-BE49-F238E27FC236}">
                  <a16:creationId xmlns:a16="http://schemas.microsoft.com/office/drawing/2014/main" id="{5EAE58F1-1603-4F9F-B3FF-9B8D9DDC7302}"/>
                </a:ext>
              </a:extLst>
            </p:cNvPr>
            <p:cNvSpPr/>
            <p:nvPr/>
          </p:nvSpPr>
          <p:spPr>
            <a:xfrm>
              <a:off x="6518633" y="1095018"/>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m</a:t>
              </a:r>
            </a:p>
          </p:txBody>
        </p:sp>
        <p:sp>
          <p:nvSpPr>
            <p:cNvPr id="31" name="Rectangle 30">
              <a:extLst>
                <a:ext uri="{FF2B5EF4-FFF2-40B4-BE49-F238E27FC236}">
                  <a16:creationId xmlns:a16="http://schemas.microsoft.com/office/drawing/2014/main" id="{9B6F9B11-4EB1-45A1-B627-132821208511}"/>
                </a:ext>
              </a:extLst>
            </p:cNvPr>
            <p:cNvSpPr/>
            <p:nvPr/>
          </p:nvSpPr>
          <p:spPr>
            <a:xfrm>
              <a:off x="7087522" y="1095018"/>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547CD578-7F45-44E8-835B-59624EC563A3}"/>
                </a:ext>
              </a:extLst>
            </p:cNvPr>
            <p:cNvSpPr/>
            <p:nvPr/>
          </p:nvSpPr>
          <p:spPr>
            <a:xfrm>
              <a:off x="7287329" y="1294826"/>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3" name="Straight Arrow Connector 32">
            <a:extLst>
              <a:ext uri="{FF2B5EF4-FFF2-40B4-BE49-F238E27FC236}">
                <a16:creationId xmlns:a16="http://schemas.microsoft.com/office/drawing/2014/main" id="{445E735B-43AB-47BF-894D-810A33B592A4}"/>
              </a:ext>
            </a:extLst>
          </p:cNvPr>
          <p:cNvCxnSpPr>
            <a:cxnSpLocks/>
            <a:stCxn id="32" idx="5"/>
            <a:endCxn id="55" idx="1"/>
          </p:cNvCxnSpPr>
          <p:nvPr/>
        </p:nvCxnSpPr>
        <p:spPr>
          <a:xfrm>
            <a:off x="7794774" y="2483553"/>
            <a:ext cx="585350" cy="882057"/>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8" name="Group 7">
            <a:extLst>
              <a:ext uri="{FF2B5EF4-FFF2-40B4-BE49-F238E27FC236}">
                <a16:creationId xmlns:a16="http://schemas.microsoft.com/office/drawing/2014/main" id="{325E01F4-09E6-412B-8991-D348BC66E1B2}"/>
              </a:ext>
            </a:extLst>
          </p:cNvPr>
          <p:cNvGrpSpPr/>
          <p:nvPr/>
        </p:nvGrpSpPr>
        <p:grpSpPr>
          <a:xfrm>
            <a:off x="8357164" y="2139260"/>
            <a:ext cx="1137778" cy="568889"/>
            <a:chOff x="7994203" y="1095017"/>
            <a:chExt cx="1137778" cy="568889"/>
          </a:xfrm>
        </p:grpSpPr>
        <p:sp>
          <p:nvSpPr>
            <p:cNvPr id="35" name="Rectangle 34">
              <a:extLst>
                <a:ext uri="{FF2B5EF4-FFF2-40B4-BE49-F238E27FC236}">
                  <a16:creationId xmlns:a16="http://schemas.microsoft.com/office/drawing/2014/main" id="{63DA0C8D-5523-4453-B40D-FABE389D5DDC}"/>
                </a:ext>
              </a:extLst>
            </p:cNvPr>
            <p:cNvSpPr/>
            <p:nvPr/>
          </p:nvSpPr>
          <p:spPr>
            <a:xfrm>
              <a:off x="7994203"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x</a:t>
              </a:r>
            </a:p>
          </p:txBody>
        </p:sp>
        <p:sp>
          <p:nvSpPr>
            <p:cNvPr id="36" name="Rectangle 35">
              <a:extLst>
                <a:ext uri="{FF2B5EF4-FFF2-40B4-BE49-F238E27FC236}">
                  <a16:creationId xmlns:a16="http://schemas.microsoft.com/office/drawing/2014/main" id="{2FAE192C-9A8C-493F-BEA5-07BD33FC4D52}"/>
                </a:ext>
              </a:extLst>
            </p:cNvPr>
            <p:cNvSpPr/>
            <p:nvPr/>
          </p:nvSpPr>
          <p:spPr>
            <a:xfrm>
              <a:off x="8563092"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7" name="Oval 36">
              <a:extLst>
                <a:ext uri="{FF2B5EF4-FFF2-40B4-BE49-F238E27FC236}">
                  <a16:creationId xmlns:a16="http://schemas.microsoft.com/office/drawing/2014/main" id="{FC218ACA-6D41-49B5-A791-0D0A1B1B5CB5}"/>
                </a:ext>
              </a:extLst>
            </p:cNvPr>
            <p:cNvSpPr/>
            <p:nvPr/>
          </p:nvSpPr>
          <p:spPr>
            <a:xfrm>
              <a:off x="8762899" y="1294825"/>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F36BABD2-CA59-4C0C-8E30-348780DBA14F}"/>
              </a:ext>
            </a:extLst>
          </p:cNvPr>
          <p:cNvSpPr/>
          <p:nvPr/>
        </p:nvSpPr>
        <p:spPr>
          <a:xfrm>
            <a:off x="5423991" y="1351194"/>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4</a:t>
            </a:r>
          </a:p>
        </p:txBody>
      </p:sp>
      <p:sp>
        <p:nvSpPr>
          <p:cNvPr id="40" name="TextBox 39">
            <a:extLst>
              <a:ext uri="{FF2B5EF4-FFF2-40B4-BE49-F238E27FC236}">
                <a16:creationId xmlns:a16="http://schemas.microsoft.com/office/drawing/2014/main" id="{CDF32008-B527-427A-98F1-24D886A0A3B1}"/>
              </a:ext>
            </a:extLst>
          </p:cNvPr>
          <p:cNvSpPr txBox="1"/>
          <p:nvPr/>
        </p:nvSpPr>
        <p:spPr>
          <a:xfrm>
            <a:off x="5386326" y="895176"/>
            <a:ext cx="644215" cy="461665"/>
          </a:xfrm>
          <a:prstGeom prst="rect">
            <a:avLst/>
          </a:prstGeom>
          <a:noFill/>
        </p:spPr>
        <p:txBody>
          <a:bodyPr wrap="none" rtlCol="0">
            <a:spAutoFit/>
          </a:bodyPr>
          <a:lstStyle/>
          <a:p>
            <a:r>
              <a:rPr lang="en-US" sz="2400" dirty="0"/>
              <a:t>size</a:t>
            </a:r>
          </a:p>
        </p:txBody>
      </p:sp>
      <p:grpSp>
        <p:nvGrpSpPr>
          <p:cNvPr id="7" name="Group 6">
            <a:extLst>
              <a:ext uri="{FF2B5EF4-FFF2-40B4-BE49-F238E27FC236}">
                <a16:creationId xmlns:a16="http://schemas.microsoft.com/office/drawing/2014/main" id="{9B5D1FEB-DF96-414E-ADE0-1907B7B2AF05}"/>
              </a:ext>
            </a:extLst>
          </p:cNvPr>
          <p:cNvGrpSpPr/>
          <p:nvPr/>
        </p:nvGrpSpPr>
        <p:grpSpPr>
          <a:xfrm>
            <a:off x="9832734" y="2139259"/>
            <a:ext cx="1137778" cy="568889"/>
            <a:chOff x="9469773" y="1095016"/>
            <a:chExt cx="1137778" cy="568889"/>
          </a:xfrm>
        </p:grpSpPr>
        <p:sp>
          <p:nvSpPr>
            <p:cNvPr id="23" name="Rectangle 22">
              <a:extLst>
                <a:ext uri="{FF2B5EF4-FFF2-40B4-BE49-F238E27FC236}">
                  <a16:creationId xmlns:a16="http://schemas.microsoft.com/office/drawing/2014/main" id="{9B79CBBA-BA03-4D9B-BDD9-270F8D006A49}"/>
                </a:ext>
              </a:extLst>
            </p:cNvPr>
            <p:cNvSpPr/>
            <p:nvPr/>
          </p:nvSpPr>
          <p:spPr>
            <a:xfrm>
              <a:off x="9469773" y="1095016"/>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v</a:t>
              </a:r>
            </a:p>
          </p:txBody>
        </p:sp>
        <p:sp>
          <p:nvSpPr>
            <p:cNvPr id="38" name="Rectangle 37">
              <a:extLst>
                <a:ext uri="{FF2B5EF4-FFF2-40B4-BE49-F238E27FC236}">
                  <a16:creationId xmlns:a16="http://schemas.microsoft.com/office/drawing/2014/main" id="{1CED1091-45D3-473E-A7C6-B0459B08A649}"/>
                </a:ext>
              </a:extLst>
            </p:cNvPr>
            <p:cNvSpPr/>
            <p:nvPr/>
          </p:nvSpPr>
          <p:spPr>
            <a:xfrm>
              <a:off x="10038662" y="1095016"/>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41" name="Oval 40">
              <a:extLst>
                <a:ext uri="{FF2B5EF4-FFF2-40B4-BE49-F238E27FC236}">
                  <a16:creationId xmlns:a16="http://schemas.microsoft.com/office/drawing/2014/main" id="{4A6EB580-E377-4BD3-B3A9-730C083781CD}"/>
                </a:ext>
              </a:extLst>
            </p:cNvPr>
            <p:cNvSpPr/>
            <p:nvPr/>
          </p:nvSpPr>
          <p:spPr>
            <a:xfrm>
              <a:off x="10238469" y="1294824"/>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2" name="Straight Arrow Connector 41">
            <a:extLst>
              <a:ext uri="{FF2B5EF4-FFF2-40B4-BE49-F238E27FC236}">
                <a16:creationId xmlns:a16="http://schemas.microsoft.com/office/drawing/2014/main" id="{AE4F8A81-EEB7-46E5-A144-DDC7CC2F2D65}"/>
              </a:ext>
            </a:extLst>
          </p:cNvPr>
          <p:cNvCxnSpPr>
            <a:cxnSpLocks/>
            <a:stCxn id="37" idx="6"/>
            <a:endCxn id="23" idx="1"/>
          </p:cNvCxnSpPr>
          <p:nvPr/>
        </p:nvCxnSpPr>
        <p:spPr>
          <a:xfrm flipV="1">
            <a:off x="9295133" y="2423704"/>
            <a:ext cx="537601" cy="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43" name="TextBox 42">
            <a:extLst>
              <a:ext uri="{FF2B5EF4-FFF2-40B4-BE49-F238E27FC236}">
                <a16:creationId xmlns:a16="http://schemas.microsoft.com/office/drawing/2014/main" id="{26D023EF-8A06-4EB1-9562-161D1BA913AF}"/>
              </a:ext>
            </a:extLst>
          </p:cNvPr>
          <p:cNvSpPr txBox="1"/>
          <p:nvPr/>
        </p:nvSpPr>
        <p:spPr>
          <a:xfrm>
            <a:off x="6278689" y="3428999"/>
            <a:ext cx="741806" cy="461665"/>
          </a:xfrm>
          <a:prstGeom prst="rect">
            <a:avLst/>
          </a:prstGeom>
          <a:noFill/>
        </p:spPr>
        <p:txBody>
          <a:bodyPr wrap="none" rtlCol="0">
            <a:spAutoFit/>
          </a:bodyPr>
          <a:lstStyle/>
          <a:p>
            <a:r>
              <a:rPr lang="en-US" sz="2400" dirty="0"/>
              <a:t>prev</a:t>
            </a:r>
          </a:p>
        </p:txBody>
      </p:sp>
      <p:sp>
        <p:nvSpPr>
          <p:cNvPr id="44" name="TextBox 43">
            <a:extLst>
              <a:ext uri="{FF2B5EF4-FFF2-40B4-BE49-F238E27FC236}">
                <a16:creationId xmlns:a16="http://schemas.microsoft.com/office/drawing/2014/main" id="{DE66A9A1-C1AE-4A9A-B77D-8F62B8A1EA61}"/>
              </a:ext>
            </a:extLst>
          </p:cNvPr>
          <p:cNvSpPr txBox="1"/>
          <p:nvPr/>
        </p:nvSpPr>
        <p:spPr>
          <a:xfrm>
            <a:off x="7188421" y="3428999"/>
            <a:ext cx="691215" cy="461665"/>
          </a:xfrm>
          <a:prstGeom prst="rect">
            <a:avLst/>
          </a:prstGeom>
          <a:noFill/>
        </p:spPr>
        <p:txBody>
          <a:bodyPr wrap="none" rtlCol="0">
            <a:spAutoFit/>
          </a:bodyPr>
          <a:lstStyle/>
          <a:p>
            <a:r>
              <a:rPr lang="en-US" sz="2400" dirty="0"/>
              <a:t>curr</a:t>
            </a:r>
          </a:p>
        </p:txBody>
      </p:sp>
      <p:cxnSp>
        <p:nvCxnSpPr>
          <p:cNvPr id="45" name="Straight Arrow Connector 44">
            <a:extLst>
              <a:ext uri="{FF2B5EF4-FFF2-40B4-BE49-F238E27FC236}">
                <a16:creationId xmlns:a16="http://schemas.microsoft.com/office/drawing/2014/main" id="{9AD4CB63-74E1-48BA-B868-DA8E2E88A11B}"/>
              </a:ext>
            </a:extLst>
          </p:cNvPr>
          <p:cNvCxnSpPr>
            <a:cxnSpLocks/>
            <a:stCxn id="43" idx="0"/>
          </p:cNvCxnSpPr>
          <p:nvPr/>
        </p:nvCxnSpPr>
        <p:spPr>
          <a:xfrm flipV="1">
            <a:off x="6649592" y="2802835"/>
            <a:ext cx="553592" cy="626164"/>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307252B6-3438-4478-BC13-1EB0AF3E3EF8}"/>
              </a:ext>
            </a:extLst>
          </p:cNvPr>
          <p:cNvCxnSpPr>
            <a:cxnSpLocks/>
            <a:stCxn id="44" idx="0"/>
          </p:cNvCxnSpPr>
          <p:nvPr/>
        </p:nvCxnSpPr>
        <p:spPr>
          <a:xfrm flipV="1">
            <a:off x="7534029" y="2802835"/>
            <a:ext cx="1103783" cy="626164"/>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54" name="Group 53">
            <a:extLst>
              <a:ext uri="{FF2B5EF4-FFF2-40B4-BE49-F238E27FC236}">
                <a16:creationId xmlns:a16="http://schemas.microsoft.com/office/drawing/2014/main" id="{5F65C561-DAEE-49E1-9B36-29B919A453AE}"/>
              </a:ext>
            </a:extLst>
          </p:cNvPr>
          <p:cNvGrpSpPr/>
          <p:nvPr/>
        </p:nvGrpSpPr>
        <p:grpSpPr>
          <a:xfrm>
            <a:off x="8380124" y="3081165"/>
            <a:ext cx="1137778" cy="568889"/>
            <a:chOff x="7994203" y="1095017"/>
            <a:chExt cx="1137778" cy="568889"/>
          </a:xfrm>
        </p:grpSpPr>
        <p:sp>
          <p:nvSpPr>
            <p:cNvPr id="55" name="Rectangle 54">
              <a:extLst>
                <a:ext uri="{FF2B5EF4-FFF2-40B4-BE49-F238E27FC236}">
                  <a16:creationId xmlns:a16="http://schemas.microsoft.com/office/drawing/2014/main" id="{54A03266-AE08-4D68-BA53-EA7F3432AA66}"/>
                </a:ext>
              </a:extLst>
            </p:cNvPr>
            <p:cNvSpPr/>
            <p:nvPr/>
          </p:nvSpPr>
          <p:spPr>
            <a:xfrm>
              <a:off x="7994203"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56" name="Rectangle 55">
              <a:extLst>
                <a:ext uri="{FF2B5EF4-FFF2-40B4-BE49-F238E27FC236}">
                  <a16:creationId xmlns:a16="http://schemas.microsoft.com/office/drawing/2014/main" id="{805322B0-87EC-40DB-9E97-A10FBB7737D3}"/>
                </a:ext>
              </a:extLst>
            </p:cNvPr>
            <p:cNvSpPr/>
            <p:nvPr/>
          </p:nvSpPr>
          <p:spPr>
            <a:xfrm>
              <a:off x="8563092"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57" name="Oval 56">
              <a:extLst>
                <a:ext uri="{FF2B5EF4-FFF2-40B4-BE49-F238E27FC236}">
                  <a16:creationId xmlns:a16="http://schemas.microsoft.com/office/drawing/2014/main" id="{C65195DE-F0FB-4507-878C-E650C885280A}"/>
                </a:ext>
              </a:extLst>
            </p:cNvPr>
            <p:cNvSpPr/>
            <p:nvPr/>
          </p:nvSpPr>
          <p:spPr>
            <a:xfrm>
              <a:off x="8762899" y="1294825"/>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a:extLst>
              <a:ext uri="{FF2B5EF4-FFF2-40B4-BE49-F238E27FC236}">
                <a16:creationId xmlns:a16="http://schemas.microsoft.com/office/drawing/2014/main" id="{E1CF07AC-3F75-456D-BCBD-C3FB5DDE1FC0}"/>
              </a:ext>
            </a:extLst>
          </p:cNvPr>
          <p:cNvSpPr/>
          <p:nvPr/>
        </p:nvSpPr>
        <p:spPr>
          <a:xfrm>
            <a:off x="9522740" y="1049331"/>
            <a:ext cx="568889" cy="56888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48" name="Rectangle 47">
            <a:extLst>
              <a:ext uri="{FF2B5EF4-FFF2-40B4-BE49-F238E27FC236}">
                <a16:creationId xmlns:a16="http://schemas.microsoft.com/office/drawing/2014/main" id="{90943A7E-EA4F-4750-A67B-6C3772BAD6EF}"/>
              </a:ext>
            </a:extLst>
          </p:cNvPr>
          <p:cNvSpPr/>
          <p:nvPr/>
        </p:nvSpPr>
        <p:spPr>
          <a:xfrm>
            <a:off x="10401623" y="1049331"/>
            <a:ext cx="568889" cy="56888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49" name="TextBox 48">
            <a:extLst>
              <a:ext uri="{FF2B5EF4-FFF2-40B4-BE49-F238E27FC236}">
                <a16:creationId xmlns:a16="http://schemas.microsoft.com/office/drawing/2014/main" id="{9A46EA48-E560-4235-B042-D78662405554}"/>
              </a:ext>
            </a:extLst>
          </p:cNvPr>
          <p:cNvSpPr txBox="1"/>
          <p:nvPr/>
        </p:nvSpPr>
        <p:spPr>
          <a:xfrm>
            <a:off x="10255436" y="598960"/>
            <a:ext cx="861261" cy="461665"/>
          </a:xfrm>
          <a:prstGeom prst="rect">
            <a:avLst/>
          </a:prstGeom>
          <a:noFill/>
          <a:effectLst/>
        </p:spPr>
        <p:txBody>
          <a:bodyPr wrap="none" rtlCol="0">
            <a:spAutoFit/>
          </a:bodyPr>
          <a:lstStyle/>
          <a:p>
            <a:r>
              <a:rPr lang="en-US" sz="2400" dirty="0"/>
              <a:t>index</a:t>
            </a:r>
          </a:p>
        </p:txBody>
      </p:sp>
      <p:sp>
        <p:nvSpPr>
          <p:cNvPr id="50" name="TextBox 49">
            <a:extLst>
              <a:ext uri="{FF2B5EF4-FFF2-40B4-BE49-F238E27FC236}">
                <a16:creationId xmlns:a16="http://schemas.microsoft.com/office/drawing/2014/main" id="{A561BBB7-5932-4DFC-9B70-1751BBAE1026}"/>
              </a:ext>
            </a:extLst>
          </p:cNvPr>
          <p:cNvSpPr txBox="1"/>
          <p:nvPr/>
        </p:nvSpPr>
        <p:spPr>
          <a:xfrm>
            <a:off x="9438461" y="587666"/>
            <a:ext cx="737446" cy="461665"/>
          </a:xfrm>
          <a:prstGeom prst="rect">
            <a:avLst/>
          </a:prstGeom>
          <a:noFill/>
          <a:effectLst/>
        </p:spPr>
        <p:txBody>
          <a:bodyPr wrap="none" rtlCol="0">
            <a:spAutoFit/>
          </a:bodyPr>
          <a:lstStyle/>
          <a:p>
            <a:r>
              <a:rPr lang="en-US" sz="2400" dirty="0"/>
              <a:t>data</a:t>
            </a:r>
          </a:p>
        </p:txBody>
      </p:sp>
      <p:sp>
        <p:nvSpPr>
          <p:cNvPr id="51" name="Rectangle 50">
            <a:extLst>
              <a:ext uri="{FF2B5EF4-FFF2-40B4-BE49-F238E27FC236}">
                <a16:creationId xmlns:a16="http://schemas.microsoft.com/office/drawing/2014/main" id="{4F1FE0EE-E129-4875-9772-6E7A7309F211}"/>
              </a:ext>
            </a:extLst>
          </p:cNvPr>
          <p:cNvSpPr/>
          <p:nvPr/>
        </p:nvSpPr>
        <p:spPr>
          <a:xfrm>
            <a:off x="6187821" y="1351194"/>
            <a:ext cx="568889" cy="56888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52" name="TextBox 51">
            <a:extLst>
              <a:ext uri="{FF2B5EF4-FFF2-40B4-BE49-F238E27FC236}">
                <a16:creationId xmlns:a16="http://schemas.microsoft.com/office/drawing/2014/main" id="{30DCB295-0C29-4664-A447-728B8BEBF62B}"/>
              </a:ext>
            </a:extLst>
          </p:cNvPr>
          <p:cNvSpPr txBox="1"/>
          <p:nvPr/>
        </p:nvSpPr>
        <p:spPr>
          <a:xfrm>
            <a:off x="6394394" y="895176"/>
            <a:ext cx="255198" cy="461665"/>
          </a:xfrm>
          <a:prstGeom prst="rect">
            <a:avLst/>
          </a:prstGeom>
          <a:noFill/>
          <a:effectLst/>
        </p:spPr>
        <p:txBody>
          <a:bodyPr wrap="none" rtlCol="0">
            <a:spAutoFit/>
          </a:bodyPr>
          <a:lstStyle/>
          <a:p>
            <a:r>
              <a:rPr lang="en-US" sz="2400" dirty="0" err="1"/>
              <a:t>i</a:t>
            </a:r>
            <a:endParaRPr lang="en-US" sz="2400" dirty="0"/>
          </a:p>
        </p:txBody>
      </p:sp>
      <p:sp>
        <p:nvSpPr>
          <p:cNvPr id="4" name="Arrow: Right 3">
            <a:extLst>
              <a:ext uri="{FF2B5EF4-FFF2-40B4-BE49-F238E27FC236}">
                <a16:creationId xmlns:a16="http://schemas.microsoft.com/office/drawing/2014/main" id="{4558629D-4E4E-421C-9650-90CDA5A063DB}"/>
              </a:ext>
            </a:extLst>
          </p:cNvPr>
          <p:cNvSpPr/>
          <p:nvPr/>
        </p:nvSpPr>
        <p:spPr>
          <a:xfrm>
            <a:off x="629950" y="5085191"/>
            <a:ext cx="425154" cy="27017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53" name="Straight Arrow Connector 52">
            <a:extLst>
              <a:ext uri="{FF2B5EF4-FFF2-40B4-BE49-F238E27FC236}">
                <a16:creationId xmlns:a16="http://schemas.microsoft.com/office/drawing/2014/main" id="{9923FD27-842F-49F7-93F2-8B4046410FD9}"/>
              </a:ext>
            </a:extLst>
          </p:cNvPr>
          <p:cNvCxnSpPr>
            <a:cxnSpLocks/>
            <a:stCxn id="57" idx="1"/>
          </p:cNvCxnSpPr>
          <p:nvPr/>
        </p:nvCxnSpPr>
        <p:spPr>
          <a:xfrm flipH="1" flipV="1">
            <a:off x="8806070" y="2708148"/>
            <a:ext cx="367539" cy="597614"/>
          </a:xfrm>
          <a:prstGeom prst="straightConnector1">
            <a:avLst/>
          </a:prstGeom>
          <a:ln>
            <a:headEnd type="none" w="med" len="med"/>
            <a:tailEnd type="arrow" w="lg" len="lg"/>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655075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6D3C81-A2D6-4D36-B520-7C66ADFFA0AA}"/>
              </a:ext>
            </a:extLst>
          </p:cNvPr>
          <p:cNvSpPr/>
          <p:nvPr/>
        </p:nvSpPr>
        <p:spPr>
          <a:xfrm>
            <a:off x="1318598" y="5357191"/>
            <a:ext cx="3708664" cy="347869"/>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06DC059-D792-4919-8265-B90F6CB4D2A6}"/>
              </a:ext>
            </a:extLst>
          </p:cNvPr>
          <p:cNvSpPr/>
          <p:nvPr/>
        </p:nvSpPr>
        <p:spPr>
          <a:xfrm>
            <a:off x="914400" y="914400"/>
            <a:ext cx="4329778" cy="5412187"/>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function insertAt(data, index)</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if index &lt; 0 or index &gt; size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raise exception</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elseif index == 0</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prepend(data)</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else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curr = </a:t>
            </a:r>
            <a:r>
              <a:rPr lang="en-US" dirty="0" err="1">
                <a:latin typeface="Consolas" panose="020B0609020204030204" pitchFamily="49" charset="0"/>
                <a:ea typeface="Times New Roman" panose="02020603050405020304" pitchFamily="18" charset="0"/>
                <a:cs typeface="Courier New" panose="02070309020205020404" pitchFamily="49" charset="0"/>
              </a:rPr>
              <a:t>head.next</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prev = head</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node = new Node(data)</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for </a:t>
            </a:r>
            <a:r>
              <a:rPr lang="en-US" dirty="0" err="1">
                <a:latin typeface="Consolas" panose="020B0609020204030204" pitchFamily="49" charset="0"/>
                <a:ea typeface="Times New Roman" panose="02020603050405020304" pitchFamily="18" charset="0"/>
                <a:cs typeface="Courier New" panose="02070309020205020404" pitchFamily="49" charset="0"/>
              </a:rPr>
              <a:t>i</a:t>
            </a:r>
            <a:r>
              <a:rPr lang="en-US" dirty="0">
                <a:latin typeface="Consolas" panose="020B0609020204030204" pitchFamily="49" charset="0"/>
                <a:ea typeface="Times New Roman" panose="02020603050405020304" pitchFamily="18" charset="0"/>
                <a:cs typeface="Courier New" panose="02070309020205020404" pitchFamily="49" charset="0"/>
              </a:rPr>
              <a:t> = 1 to index – 1</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prev = curr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curr = </a:t>
            </a:r>
            <a:r>
              <a:rPr lang="en-US" dirty="0" err="1">
                <a:latin typeface="Consolas" panose="020B0609020204030204" pitchFamily="49" charset="0"/>
                <a:ea typeface="Times New Roman" panose="02020603050405020304" pitchFamily="18" charset="0"/>
                <a:cs typeface="Courier New" panose="02070309020205020404" pitchFamily="49" charset="0"/>
              </a:rPr>
              <a:t>curr.next</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for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err="1">
                <a:latin typeface="Consolas" panose="020B0609020204030204" pitchFamily="49" charset="0"/>
                <a:ea typeface="Times New Roman" panose="02020603050405020304" pitchFamily="18" charset="0"/>
                <a:cs typeface="Courier New" panose="02070309020205020404" pitchFamily="49" charset="0"/>
              </a:rPr>
              <a:t>prev.next</a:t>
            </a:r>
            <a:r>
              <a:rPr lang="en-US" dirty="0">
                <a:latin typeface="Consolas" panose="020B0609020204030204" pitchFamily="49" charset="0"/>
                <a:ea typeface="Times New Roman" panose="02020603050405020304" pitchFamily="18" charset="0"/>
                <a:cs typeface="Courier New" panose="02070309020205020404" pitchFamily="49" charset="0"/>
              </a:rPr>
              <a:t> = node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err="1">
                <a:latin typeface="Consolas" panose="020B0609020204030204" pitchFamily="49" charset="0"/>
                <a:ea typeface="Times New Roman" panose="02020603050405020304" pitchFamily="18" charset="0"/>
                <a:cs typeface="Courier New" panose="02070309020205020404" pitchFamily="49" charset="0"/>
              </a:rPr>
              <a:t>node.next</a:t>
            </a:r>
            <a:r>
              <a:rPr lang="en-US" dirty="0">
                <a:latin typeface="Consolas" panose="020B0609020204030204" pitchFamily="49" charset="0"/>
                <a:ea typeface="Times New Roman" panose="02020603050405020304" pitchFamily="18" charset="0"/>
                <a:cs typeface="Courier New" panose="02070309020205020404" pitchFamily="49" charset="0"/>
              </a:rPr>
              <a:t> = curr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size = size + 1</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if</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end function</a:t>
            </a:r>
          </a:p>
        </p:txBody>
      </p:sp>
      <p:sp>
        <p:nvSpPr>
          <p:cNvPr id="10" name="TextBox 9">
            <a:extLst>
              <a:ext uri="{FF2B5EF4-FFF2-40B4-BE49-F238E27FC236}">
                <a16:creationId xmlns:a16="http://schemas.microsoft.com/office/drawing/2014/main" id="{7C5EB4A6-30A2-4CCA-B71D-BDFCC66E574B}"/>
              </a:ext>
            </a:extLst>
          </p:cNvPr>
          <p:cNvSpPr txBox="1"/>
          <p:nvPr/>
        </p:nvSpPr>
        <p:spPr>
          <a:xfrm>
            <a:off x="5286163" y="3429000"/>
            <a:ext cx="809837" cy="461665"/>
          </a:xfrm>
          <a:prstGeom prst="rect">
            <a:avLst/>
          </a:prstGeom>
          <a:noFill/>
        </p:spPr>
        <p:txBody>
          <a:bodyPr wrap="none" rtlCol="0">
            <a:spAutoFit/>
          </a:bodyPr>
          <a:lstStyle/>
          <a:p>
            <a:r>
              <a:rPr lang="en-US" sz="2400" dirty="0"/>
              <a:t>head</a:t>
            </a:r>
          </a:p>
        </p:txBody>
      </p:sp>
      <p:cxnSp>
        <p:nvCxnSpPr>
          <p:cNvPr id="11" name="Straight Arrow Connector 10">
            <a:extLst>
              <a:ext uri="{FF2B5EF4-FFF2-40B4-BE49-F238E27FC236}">
                <a16:creationId xmlns:a16="http://schemas.microsoft.com/office/drawing/2014/main" id="{BB8B8C06-6F0A-4C30-8FBC-4C1BCCFC228F}"/>
              </a:ext>
            </a:extLst>
          </p:cNvPr>
          <p:cNvCxnSpPr>
            <a:cxnSpLocks/>
            <a:stCxn id="10" idx="0"/>
          </p:cNvCxnSpPr>
          <p:nvPr/>
        </p:nvCxnSpPr>
        <p:spPr>
          <a:xfrm flipV="1">
            <a:off x="5691082" y="2708152"/>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12" name="Group 11">
            <a:extLst>
              <a:ext uri="{FF2B5EF4-FFF2-40B4-BE49-F238E27FC236}">
                <a16:creationId xmlns:a16="http://schemas.microsoft.com/office/drawing/2014/main" id="{843BEF0D-196A-4453-97BF-3DBFDC4BA9EE}"/>
              </a:ext>
            </a:extLst>
          </p:cNvPr>
          <p:cNvGrpSpPr/>
          <p:nvPr/>
        </p:nvGrpSpPr>
        <p:grpSpPr>
          <a:xfrm>
            <a:off x="5406024" y="2139262"/>
            <a:ext cx="1137778" cy="568889"/>
            <a:chOff x="5043063" y="1095019"/>
            <a:chExt cx="1137778" cy="568889"/>
          </a:xfrm>
        </p:grpSpPr>
        <p:sp>
          <p:nvSpPr>
            <p:cNvPr id="25" name="Rectangle 24">
              <a:extLst>
                <a:ext uri="{FF2B5EF4-FFF2-40B4-BE49-F238E27FC236}">
                  <a16:creationId xmlns:a16="http://schemas.microsoft.com/office/drawing/2014/main" id="{8857212D-0324-4447-BE2C-E35119F7FDBC}"/>
                </a:ext>
              </a:extLst>
            </p:cNvPr>
            <p:cNvSpPr/>
            <p:nvPr/>
          </p:nvSpPr>
          <p:spPr>
            <a:xfrm>
              <a:off x="5043063" y="109501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6" name="Rectangle 25">
              <a:extLst>
                <a:ext uri="{FF2B5EF4-FFF2-40B4-BE49-F238E27FC236}">
                  <a16:creationId xmlns:a16="http://schemas.microsoft.com/office/drawing/2014/main" id="{6B685000-9914-410A-9EE8-6595D6E7EFC6}"/>
                </a:ext>
              </a:extLst>
            </p:cNvPr>
            <p:cNvSpPr/>
            <p:nvPr/>
          </p:nvSpPr>
          <p:spPr>
            <a:xfrm>
              <a:off x="5611952" y="109501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7" name="Oval 26">
              <a:extLst>
                <a:ext uri="{FF2B5EF4-FFF2-40B4-BE49-F238E27FC236}">
                  <a16:creationId xmlns:a16="http://schemas.microsoft.com/office/drawing/2014/main" id="{5053F416-6959-4524-8CBD-06E682440CEC}"/>
                </a:ext>
              </a:extLst>
            </p:cNvPr>
            <p:cNvSpPr/>
            <p:nvPr/>
          </p:nvSpPr>
          <p:spPr>
            <a:xfrm>
              <a:off x="5811759" y="129482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8" name="Straight Arrow Connector 27">
            <a:extLst>
              <a:ext uri="{FF2B5EF4-FFF2-40B4-BE49-F238E27FC236}">
                <a16:creationId xmlns:a16="http://schemas.microsoft.com/office/drawing/2014/main" id="{0741E171-A23D-47F0-87EC-9BA2D406A266}"/>
              </a:ext>
            </a:extLst>
          </p:cNvPr>
          <p:cNvCxnSpPr>
            <a:cxnSpLocks/>
          </p:cNvCxnSpPr>
          <p:nvPr/>
        </p:nvCxnSpPr>
        <p:spPr>
          <a:xfrm>
            <a:off x="6343993" y="2423706"/>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9" name="Group 8">
            <a:extLst>
              <a:ext uri="{FF2B5EF4-FFF2-40B4-BE49-F238E27FC236}">
                <a16:creationId xmlns:a16="http://schemas.microsoft.com/office/drawing/2014/main" id="{DC235EDB-79C5-44C0-8FDD-24477598DE2C}"/>
              </a:ext>
            </a:extLst>
          </p:cNvPr>
          <p:cNvGrpSpPr/>
          <p:nvPr/>
        </p:nvGrpSpPr>
        <p:grpSpPr>
          <a:xfrm>
            <a:off x="6881594" y="2139261"/>
            <a:ext cx="1137778" cy="568889"/>
            <a:chOff x="6518633" y="1095018"/>
            <a:chExt cx="1137778" cy="568889"/>
          </a:xfrm>
        </p:grpSpPr>
        <p:sp>
          <p:nvSpPr>
            <p:cNvPr id="30" name="Rectangle 29">
              <a:extLst>
                <a:ext uri="{FF2B5EF4-FFF2-40B4-BE49-F238E27FC236}">
                  <a16:creationId xmlns:a16="http://schemas.microsoft.com/office/drawing/2014/main" id="{5EAE58F1-1603-4F9F-B3FF-9B8D9DDC7302}"/>
                </a:ext>
              </a:extLst>
            </p:cNvPr>
            <p:cNvSpPr/>
            <p:nvPr/>
          </p:nvSpPr>
          <p:spPr>
            <a:xfrm>
              <a:off x="6518633" y="1095018"/>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m</a:t>
              </a:r>
            </a:p>
          </p:txBody>
        </p:sp>
        <p:sp>
          <p:nvSpPr>
            <p:cNvPr id="31" name="Rectangle 30">
              <a:extLst>
                <a:ext uri="{FF2B5EF4-FFF2-40B4-BE49-F238E27FC236}">
                  <a16:creationId xmlns:a16="http://schemas.microsoft.com/office/drawing/2014/main" id="{9B6F9B11-4EB1-45A1-B627-132821208511}"/>
                </a:ext>
              </a:extLst>
            </p:cNvPr>
            <p:cNvSpPr/>
            <p:nvPr/>
          </p:nvSpPr>
          <p:spPr>
            <a:xfrm>
              <a:off x="7087522" y="1095018"/>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547CD578-7F45-44E8-835B-59624EC563A3}"/>
                </a:ext>
              </a:extLst>
            </p:cNvPr>
            <p:cNvSpPr/>
            <p:nvPr/>
          </p:nvSpPr>
          <p:spPr>
            <a:xfrm>
              <a:off x="7287329" y="1294826"/>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3" name="Straight Arrow Connector 32">
            <a:extLst>
              <a:ext uri="{FF2B5EF4-FFF2-40B4-BE49-F238E27FC236}">
                <a16:creationId xmlns:a16="http://schemas.microsoft.com/office/drawing/2014/main" id="{445E735B-43AB-47BF-894D-810A33B592A4}"/>
              </a:ext>
            </a:extLst>
          </p:cNvPr>
          <p:cNvCxnSpPr>
            <a:cxnSpLocks/>
            <a:stCxn id="32" idx="5"/>
            <a:endCxn id="55" idx="1"/>
          </p:cNvCxnSpPr>
          <p:nvPr/>
        </p:nvCxnSpPr>
        <p:spPr>
          <a:xfrm>
            <a:off x="7794774" y="2483553"/>
            <a:ext cx="585350" cy="882057"/>
          </a:xfrm>
          <a:prstGeom prst="straightConnector1">
            <a:avLst/>
          </a:prstGeom>
          <a:ln>
            <a:headEnd type="none" w="med" len="med"/>
            <a:tailEnd type="arrow" w="lg" len="lg"/>
          </a:ln>
        </p:spPr>
        <p:style>
          <a:lnRef idx="3">
            <a:schemeClr val="accent2"/>
          </a:lnRef>
          <a:fillRef idx="0">
            <a:schemeClr val="accent2"/>
          </a:fillRef>
          <a:effectRef idx="2">
            <a:schemeClr val="accent2"/>
          </a:effectRef>
          <a:fontRef idx="minor">
            <a:schemeClr val="tx1"/>
          </a:fontRef>
        </p:style>
      </p:cxnSp>
      <p:grpSp>
        <p:nvGrpSpPr>
          <p:cNvPr id="8" name="Group 7">
            <a:extLst>
              <a:ext uri="{FF2B5EF4-FFF2-40B4-BE49-F238E27FC236}">
                <a16:creationId xmlns:a16="http://schemas.microsoft.com/office/drawing/2014/main" id="{325E01F4-09E6-412B-8991-D348BC66E1B2}"/>
              </a:ext>
            </a:extLst>
          </p:cNvPr>
          <p:cNvGrpSpPr/>
          <p:nvPr/>
        </p:nvGrpSpPr>
        <p:grpSpPr>
          <a:xfrm>
            <a:off x="8357164" y="2139260"/>
            <a:ext cx="1137778" cy="568889"/>
            <a:chOff x="7994203" y="1095017"/>
            <a:chExt cx="1137778" cy="568889"/>
          </a:xfrm>
        </p:grpSpPr>
        <p:sp>
          <p:nvSpPr>
            <p:cNvPr id="35" name="Rectangle 34">
              <a:extLst>
                <a:ext uri="{FF2B5EF4-FFF2-40B4-BE49-F238E27FC236}">
                  <a16:creationId xmlns:a16="http://schemas.microsoft.com/office/drawing/2014/main" id="{63DA0C8D-5523-4453-B40D-FABE389D5DDC}"/>
                </a:ext>
              </a:extLst>
            </p:cNvPr>
            <p:cNvSpPr/>
            <p:nvPr/>
          </p:nvSpPr>
          <p:spPr>
            <a:xfrm>
              <a:off x="7994203"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x</a:t>
              </a:r>
            </a:p>
          </p:txBody>
        </p:sp>
        <p:sp>
          <p:nvSpPr>
            <p:cNvPr id="36" name="Rectangle 35">
              <a:extLst>
                <a:ext uri="{FF2B5EF4-FFF2-40B4-BE49-F238E27FC236}">
                  <a16:creationId xmlns:a16="http://schemas.microsoft.com/office/drawing/2014/main" id="{2FAE192C-9A8C-493F-BEA5-07BD33FC4D52}"/>
                </a:ext>
              </a:extLst>
            </p:cNvPr>
            <p:cNvSpPr/>
            <p:nvPr/>
          </p:nvSpPr>
          <p:spPr>
            <a:xfrm>
              <a:off x="8563092"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7" name="Oval 36">
              <a:extLst>
                <a:ext uri="{FF2B5EF4-FFF2-40B4-BE49-F238E27FC236}">
                  <a16:creationId xmlns:a16="http://schemas.microsoft.com/office/drawing/2014/main" id="{FC218ACA-6D41-49B5-A791-0D0A1B1B5CB5}"/>
                </a:ext>
              </a:extLst>
            </p:cNvPr>
            <p:cNvSpPr/>
            <p:nvPr/>
          </p:nvSpPr>
          <p:spPr>
            <a:xfrm>
              <a:off x="8762899" y="1294825"/>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F36BABD2-CA59-4C0C-8E30-348780DBA14F}"/>
              </a:ext>
            </a:extLst>
          </p:cNvPr>
          <p:cNvSpPr/>
          <p:nvPr/>
        </p:nvSpPr>
        <p:spPr>
          <a:xfrm>
            <a:off x="5423991" y="1351194"/>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accent2"/>
                </a:solidFill>
              </a:rPr>
              <a:t>5</a:t>
            </a:r>
          </a:p>
        </p:txBody>
      </p:sp>
      <p:sp>
        <p:nvSpPr>
          <p:cNvPr id="40" name="TextBox 39">
            <a:extLst>
              <a:ext uri="{FF2B5EF4-FFF2-40B4-BE49-F238E27FC236}">
                <a16:creationId xmlns:a16="http://schemas.microsoft.com/office/drawing/2014/main" id="{CDF32008-B527-427A-98F1-24D886A0A3B1}"/>
              </a:ext>
            </a:extLst>
          </p:cNvPr>
          <p:cNvSpPr txBox="1"/>
          <p:nvPr/>
        </p:nvSpPr>
        <p:spPr>
          <a:xfrm>
            <a:off x="5386326" y="895176"/>
            <a:ext cx="644215" cy="461665"/>
          </a:xfrm>
          <a:prstGeom prst="rect">
            <a:avLst/>
          </a:prstGeom>
          <a:noFill/>
        </p:spPr>
        <p:txBody>
          <a:bodyPr wrap="none" rtlCol="0">
            <a:spAutoFit/>
          </a:bodyPr>
          <a:lstStyle/>
          <a:p>
            <a:r>
              <a:rPr lang="en-US" sz="2400" dirty="0"/>
              <a:t>size</a:t>
            </a:r>
          </a:p>
        </p:txBody>
      </p:sp>
      <p:grpSp>
        <p:nvGrpSpPr>
          <p:cNvPr id="7" name="Group 6">
            <a:extLst>
              <a:ext uri="{FF2B5EF4-FFF2-40B4-BE49-F238E27FC236}">
                <a16:creationId xmlns:a16="http://schemas.microsoft.com/office/drawing/2014/main" id="{9B5D1FEB-DF96-414E-ADE0-1907B7B2AF05}"/>
              </a:ext>
            </a:extLst>
          </p:cNvPr>
          <p:cNvGrpSpPr/>
          <p:nvPr/>
        </p:nvGrpSpPr>
        <p:grpSpPr>
          <a:xfrm>
            <a:off x="9832734" y="2139259"/>
            <a:ext cx="1137778" cy="568889"/>
            <a:chOff x="9469773" y="1095016"/>
            <a:chExt cx="1137778" cy="568889"/>
          </a:xfrm>
        </p:grpSpPr>
        <p:sp>
          <p:nvSpPr>
            <p:cNvPr id="23" name="Rectangle 22">
              <a:extLst>
                <a:ext uri="{FF2B5EF4-FFF2-40B4-BE49-F238E27FC236}">
                  <a16:creationId xmlns:a16="http://schemas.microsoft.com/office/drawing/2014/main" id="{9B79CBBA-BA03-4D9B-BDD9-270F8D006A49}"/>
                </a:ext>
              </a:extLst>
            </p:cNvPr>
            <p:cNvSpPr/>
            <p:nvPr/>
          </p:nvSpPr>
          <p:spPr>
            <a:xfrm>
              <a:off x="9469773" y="1095016"/>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v</a:t>
              </a:r>
            </a:p>
          </p:txBody>
        </p:sp>
        <p:sp>
          <p:nvSpPr>
            <p:cNvPr id="38" name="Rectangle 37">
              <a:extLst>
                <a:ext uri="{FF2B5EF4-FFF2-40B4-BE49-F238E27FC236}">
                  <a16:creationId xmlns:a16="http://schemas.microsoft.com/office/drawing/2014/main" id="{1CED1091-45D3-473E-A7C6-B0459B08A649}"/>
                </a:ext>
              </a:extLst>
            </p:cNvPr>
            <p:cNvSpPr/>
            <p:nvPr/>
          </p:nvSpPr>
          <p:spPr>
            <a:xfrm>
              <a:off x="10038662" y="1095016"/>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41" name="Oval 40">
              <a:extLst>
                <a:ext uri="{FF2B5EF4-FFF2-40B4-BE49-F238E27FC236}">
                  <a16:creationId xmlns:a16="http://schemas.microsoft.com/office/drawing/2014/main" id="{4A6EB580-E377-4BD3-B3A9-730C083781CD}"/>
                </a:ext>
              </a:extLst>
            </p:cNvPr>
            <p:cNvSpPr/>
            <p:nvPr/>
          </p:nvSpPr>
          <p:spPr>
            <a:xfrm>
              <a:off x="10238469" y="1294824"/>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2" name="Straight Arrow Connector 41">
            <a:extLst>
              <a:ext uri="{FF2B5EF4-FFF2-40B4-BE49-F238E27FC236}">
                <a16:creationId xmlns:a16="http://schemas.microsoft.com/office/drawing/2014/main" id="{AE4F8A81-EEB7-46E5-A144-DDC7CC2F2D65}"/>
              </a:ext>
            </a:extLst>
          </p:cNvPr>
          <p:cNvCxnSpPr>
            <a:cxnSpLocks/>
            <a:stCxn id="37" idx="6"/>
            <a:endCxn id="23" idx="1"/>
          </p:cNvCxnSpPr>
          <p:nvPr/>
        </p:nvCxnSpPr>
        <p:spPr>
          <a:xfrm flipV="1">
            <a:off x="9295133" y="2423704"/>
            <a:ext cx="537601" cy="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43" name="TextBox 42">
            <a:extLst>
              <a:ext uri="{FF2B5EF4-FFF2-40B4-BE49-F238E27FC236}">
                <a16:creationId xmlns:a16="http://schemas.microsoft.com/office/drawing/2014/main" id="{26D023EF-8A06-4EB1-9562-161D1BA913AF}"/>
              </a:ext>
            </a:extLst>
          </p:cNvPr>
          <p:cNvSpPr txBox="1"/>
          <p:nvPr/>
        </p:nvSpPr>
        <p:spPr>
          <a:xfrm>
            <a:off x="6278689" y="3428999"/>
            <a:ext cx="741806" cy="461665"/>
          </a:xfrm>
          <a:prstGeom prst="rect">
            <a:avLst/>
          </a:prstGeom>
          <a:noFill/>
        </p:spPr>
        <p:txBody>
          <a:bodyPr wrap="none" rtlCol="0">
            <a:spAutoFit/>
          </a:bodyPr>
          <a:lstStyle/>
          <a:p>
            <a:r>
              <a:rPr lang="en-US" sz="2400" dirty="0"/>
              <a:t>prev</a:t>
            </a:r>
          </a:p>
        </p:txBody>
      </p:sp>
      <p:sp>
        <p:nvSpPr>
          <p:cNvPr id="44" name="TextBox 43">
            <a:extLst>
              <a:ext uri="{FF2B5EF4-FFF2-40B4-BE49-F238E27FC236}">
                <a16:creationId xmlns:a16="http://schemas.microsoft.com/office/drawing/2014/main" id="{DE66A9A1-C1AE-4A9A-B77D-8F62B8A1EA61}"/>
              </a:ext>
            </a:extLst>
          </p:cNvPr>
          <p:cNvSpPr txBox="1"/>
          <p:nvPr/>
        </p:nvSpPr>
        <p:spPr>
          <a:xfrm>
            <a:off x="7188421" y="3428999"/>
            <a:ext cx="691215" cy="461665"/>
          </a:xfrm>
          <a:prstGeom prst="rect">
            <a:avLst/>
          </a:prstGeom>
          <a:noFill/>
        </p:spPr>
        <p:txBody>
          <a:bodyPr wrap="none" rtlCol="0">
            <a:spAutoFit/>
          </a:bodyPr>
          <a:lstStyle/>
          <a:p>
            <a:r>
              <a:rPr lang="en-US" sz="2400" dirty="0"/>
              <a:t>curr</a:t>
            </a:r>
          </a:p>
        </p:txBody>
      </p:sp>
      <p:cxnSp>
        <p:nvCxnSpPr>
          <p:cNvPr id="45" name="Straight Arrow Connector 44">
            <a:extLst>
              <a:ext uri="{FF2B5EF4-FFF2-40B4-BE49-F238E27FC236}">
                <a16:creationId xmlns:a16="http://schemas.microsoft.com/office/drawing/2014/main" id="{9AD4CB63-74E1-48BA-B868-DA8E2E88A11B}"/>
              </a:ext>
            </a:extLst>
          </p:cNvPr>
          <p:cNvCxnSpPr>
            <a:cxnSpLocks/>
            <a:stCxn id="43" idx="0"/>
          </p:cNvCxnSpPr>
          <p:nvPr/>
        </p:nvCxnSpPr>
        <p:spPr>
          <a:xfrm flipV="1">
            <a:off x="6649592" y="2802835"/>
            <a:ext cx="553592" cy="626164"/>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307252B6-3438-4478-BC13-1EB0AF3E3EF8}"/>
              </a:ext>
            </a:extLst>
          </p:cNvPr>
          <p:cNvCxnSpPr>
            <a:cxnSpLocks/>
            <a:stCxn id="44" idx="0"/>
          </p:cNvCxnSpPr>
          <p:nvPr/>
        </p:nvCxnSpPr>
        <p:spPr>
          <a:xfrm flipV="1">
            <a:off x="7534029" y="2802835"/>
            <a:ext cx="1103783" cy="626164"/>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54" name="Group 53">
            <a:extLst>
              <a:ext uri="{FF2B5EF4-FFF2-40B4-BE49-F238E27FC236}">
                <a16:creationId xmlns:a16="http://schemas.microsoft.com/office/drawing/2014/main" id="{5F65C561-DAEE-49E1-9B36-29B919A453AE}"/>
              </a:ext>
            </a:extLst>
          </p:cNvPr>
          <p:cNvGrpSpPr/>
          <p:nvPr/>
        </p:nvGrpSpPr>
        <p:grpSpPr>
          <a:xfrm>
            <a:off x="8380124" y="3081165"/>
            <a:ext cx="1137778" cy="568889"/>
            <a:chOff x="7994203" y="1095017"/>
            <a:chExt cx="1137778" cy="568889"/>
          </a:xfrm>
        </p:grpSpPr>
        <p:sp>
          <p:nvSpPr>
            <p:cNvPr id="55" name="Rectangle 54">
              <a:extLst>
                <a:ext uri="{FF2B5EF4-FFF2-40B4-BE49-F238E27FC236}">
                  <a16:creationId xmlns:a16="http://schemas.microsoft.com/office/drawing/2014/main" id="{54A03266-AE08-4D68-BA53-EA7F3432AA66}"/>
                </a:ext>
              </a:extLst>
            </p:cNvPr>
            <p:cNvSpPr/>
            <p:nvPr/>
          </p:nvSpPr>
          <p:spPr>
            <a:xfrm>
              <a:off x="7994203"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56" name="Rectangle 55">
              <a:extLst>
                <a:ext uri="{FF2B5EF4-FFF2-40B4-BE49-F238E27FC236}">
                  <a16:creationId xmlns:a16="http://schemas.microsoft.com/office/drawing/2014/main" id="{805322B0-87EC-40DB-9E97-A10FBB7737D3}"/>
                </a:ext>
              </a:extLst>
            </p:cNvPr>
            <p:cNvSpPr/>
            <p:nvPr/>
          </p:nvSpPr>
          <p:spPr>
            <a:xfrm>
              <a:off x="8563092"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57" name="Oval 56">
              <a:extLst>
                <a:ext uri="{FF2B5EF4-FFF2-40B4-BE49-F238E27FC236}">
                  <a16:creationId xmlns:a16="http://schemas.microsoft.com/office/drawing/2014/main" id="{C65195DE-F0FB-4507-878C-E650C885280A}"/>
                </a:ext>
              </a:extLst>
            </p:cNvPr>
            <p:cNvSpPr/>
            <p:nvPr/>
          </p:nvSpPr>
          <p:spPr>
            <a:xfrm>
              <a:off x="8762899" y="1294825"/>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a:extLst>
              <a:ext uri="{FF2B5EF4-FFF2-40B4-BE49-F238E27FC236}">
                <a16:creationId xmlns:a16="http://schemas.microsoft.com/office/drawing/2014/main" id="{E1CF07AC-3F75-456D-BCBD-C3FB5DDE1FC0}"/>
              </a:ext>
            </a:extLst>
          </p:cNvPr>
          <p:cNvSpPr/>
          <p:nvPr/>
        </p:nvSpPr>
        <p:spPr>
          <a:xfrm>
            <a:off x="9522740" y="1049331"/>
            <a:ext cx="568889" cy="56888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48" name="Rectangle 47">
            <a:extLst>
              <a:ext uri="{FF2B5EF4-FFF2-40B4-BE49-F238E27FC236}">
                <a16:creationId xmlns:a16="http://schemas.microsoft.com/office/drawing/2014/main" id="{90943A7E-EA4F-4750-A67B-6C3772BAD6EF}"/>
              </a:ext>
            </a:extLst>
          </p:cNvPr>
          <p:cNvSpPr/>
          <p:nvPr/>
        </p:nvSpPr>
        <p:spPr>
          <a:xfrm>
            <a:off x="10401623" y="1049331"/>
            <a:ext cx="568889" cy="56888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49" name="TextBox 48">
            <a:extLst>
              <a:ext uri="{FF2B5EF4-FFF2-40B4-BE49-F238E27FC236}">
                <a16:creationId xmlns:a16="http://schemas.microsoft.com/office/drawing/2014/main" id="{9A46EA48-E560-4235-B042-D78662405554}"/>
              </a:ext>
            </a:extLst>
          </p:cNvPr>
          <p:cNvSpPr txBox="1"/>
          <p:nvPr/>
        </p:nvSpPr>
        <p:spPr>
          <a:xfrm>
            <a:off x="10255436" y="598960"/>
            <a:ext cx="861261" cy="461665"/>
          </a:xfrm>
          <a:prstGeom prst="rect">
            <a:avLst/>
          </a:prstGeom>
          <a:noFill/>
          <a:effectLst/>
        </p:spPr>
        <p:txBody>
          <a:bodyPr wrap="none" rtlCol="0">
            <a:spAutoFit/>
          </a:bodyPr>
          <a:lstStyle/>
          <a:p>
            <a:r>
              <a:rPr lang="en-US" sz="2400" dirty="0"/>
              <a:t>index</a:t>
            </a:r>
          </a:p>
        </p:txBody>
      </p:sp>
      <p:sp>
        <p:nvSpPr>
          <p:cNvPr id="50" name="TextBox 49">
            <a:extLst>
              <a:ext uri="{FF2B5EF4-FFF2-40B4-BE49-F238E27FC236}">
                <a16:creationId xmlns:a16="http://schemas.microsoft.com/office/drawing/2014/main" id="{A561BBB7-5932-4DFC-9B70-1751BBAE1026}"/>
              </a:ext>
            </a:extLst>
          </p:cNvPr>
          <p:cNvSpPr txBox="1"/>
          <p:nvPr/>
        </p:nvSpPr>
        <p:spPr>
          <a:xfrm>
            <a:off x="9438461" y="587666"/>
            <a:ext cx="737446" cy="461665"/>
          </a:xfrm>
          <a:prstGeom prst="rect">
            <a:avLst/>
          </a:prstGeom>
          <a:noFill/>
          <a:effectLst/>
        </p:spPr>
        <p:txBody>
          <a:bodyPr wrap="none" rtlCol="0">
            <a:spAutoFit/>
          </a:bodyPr>
          <a:lstStyle/>
          <a:p>
            <a:r>
              <a:rPr lang="en-US" sz="2400" dirty="0"/>
              <a:t>data</a:t>
            </a:r>
          </a:p>
        </p:txBody>
      </p:sp>
      <p:sp>
        <p:nvSpPr>
          <p:cNvPr id="51" name="Rectangle 50">
            <a:extLst>
              <a:ext uri="{FF2B5EF4-FFF2-40B4-BE49-F238E27FC236}">
                <a16:creationId xmlns:a16="http://schemas.microsoft.com/office/drawing/2014/main" id="{4F1FE0EE-E129-4875-9772-6E7A7309F211}"/>
              </a:ext>
            </a:extLst>
          </p:cNvPr>
          <p:cNvSpPr/>
          <p:nvPr/>
        </p:nvSpPr>
        <p:spPr>
          <a:xfrm>
            <a:off x="6187821" y="1351194"/>
            <a:ext cx="568889" cy="56888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52" name="TextBox 51">
            <a:extLst>
              <a:ext uri="{FF2B5EF4-FFF2-40B4-BE49-F238E27FC236}">
                <a16:creationId xmlns:a16="http://schemas.microsoft.com/office/drawing/2014/main" id="{30DCB295-0C29-4664-A447-728B8BEBF62B}"/>
              </a:ext>
            </a:extLst>
          </p:cNvPr>
          <p:cNvSpPr txBox="1"/>
          <p:nvPr/>
        </p:nvSpPr>
        <p:spPr>
          <a:xfrm>
            <a:off x="6394394" y="895176"/>
            <a:ext cx="255198" cy="461665"/>
          </a:xfrm>
          <a:prstGeom prst="rect">
            <a:avLst/>
          </a:prstGeom>
          <a:noFill/>
          <a:effectLst/>
        </p:spPr>
        <p:txBody>
          <a:bodyPr wrap="none" rtlCol="0">
            <a:spAutoFit/>
          </a:bodyPr>
          <a:lstStyle/>
          <a:p>
            <a:r>
              <a:rPr lang="en-US" sz="2400" dirty="0" err="1"/>
              <a:t>i</a:t>
            </a:r>
            <a:endParaRPr lang="en-US" sz="2400" dirty="0"/>
          </a:p>
        </p:txBody>
      </p:sp>
      <p:sp>
        <p:nvSpPr>
          <p:cNvPr id="4" name="Arrow: Right 3">
            <a:extLst>
              <a:ext uri="{FF2B5EF4-FFF2-40B4-BE49-F238E27FC236}">
                <a16:creationId xmlns:a16="http://schemas.microsoft.com/office/drawing/2014/main" id="{4558629D-4E4E-421C-9650-90CDA5A063DB}"/>
              </a:ext>
            </a:extLst>
          </p:cNvPr>
          <p:cNvSpPr/>
          <p:nvPr/>
        </p:nvSpPr>
        <p:spPr>
          <a:xfrm>
            <a:off x="629950" y="5357191"/>
            <a:ext cx="425154" cy="27017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53" name="Straight Arrow Connector 52">
            <a:extLst>
              <a:ext uri="{FF2B5EF4-FFF2-40B4-BE49-F238E27FC236}">
                <a16:creationId xmlns:a16="http://schemas.microsoft.com/office/drawing/2014/main" id="{9923FD27-842F-49F7-93F2-8B4046410FD9}"/>
              </a:ext>
            </a:extLst>
          </p:cNvPr>
          <p:cNvCxnSpPr>
            <a:cxnSpLocks/>
            <a:stCxn id="57" idx="1"/>
          </p:cNvCxnSpPr>
          <p:nvPr/>
        </p:nvCxnSpPr>
        <p:spPr>
          <a:xfrm flipH="1" flipV="1">
            <a:off x="8806070" y="2708148"/>
            <a:ext cx="367539" cy="597614"/>
          </a:xfrm>
          <a:prstGeom prst="straightConnector1">
            <a:avLst/>
          </a:prstGeom>
          <a:ln>
            <a:headEnd type="none" w="med" len="med"/>
            <a:tailEnd type="arrow" w="lg" len="lg"/>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905332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6D3C81-A2D6-4D36-B520-7C66ADFFA0AA}"/>
              </a:ext>
            </a:extLst>
          </p:cNvPr>
          <p:cNvSpPr/>
          <p:nvPr/>
        </p:nvSpPr>
        <p:spPr>
          <a:xfrm>
            <a:off x="3172930" y="929875"/>
            <a:ext cx="723209" cy="347869"/>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06DC059-D792-4919-8265-B90F6CB4D2A6}"/>
              </a:ext>
            </a:extLst>
          </p:cNvPr>
          <p:cNvSpPr/>
          <p:nvPr/>
        </p:nvSpPr>
        <p:spPr>
          <a:xfrm>
            <a:off x="914399" y="914400"/>
            <a:ext cx="4630497" cy="5412187"/>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function removeAt(index) </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if index &lt; 0 OR index &gt; size – 1</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raise exception</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else if index == 0</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return remove()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else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curr = </a:t>
            </a:r>
            <a:r>
              <a:rPr lang="en-US" dirty="0" err="1">
                <a:latin typeface="Consolas" panose="020B0609020204030204" pitchFamily="49" charset="0"/>
                <a:ea typeface="Times New Roman" panose="02020603050405020304" pitchFamily="18" charset="0"/>
                <a:cs typeface="Courier New" panose="02070309020205020404" pitchFamily="49" charset="0"/>
              </a:rPr>
              <a:t>head.next</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prev = head	</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for </a:t>
            </a:r>
            <a:r>
              <a:rPr lang="en-US" dirty="0" err="1">
                <a:latin typeface="Consolas" panose="020B0609020204030204" pitchFamily="49" charset="0"/>
                <a:ea typeface="Times New Roman" panose="02020603050405020304" pitchFamily="18" charset="0"/>
                <a:cs typeface="Courier New" panose="02070309020205020404" pitchFamily="49" charset="0"/>
              </a:rPr>
              <a:t>i</a:t>
            </a:r>
            <a:r>
              <a:rPr lang="en-US" dirty="0">
                <a:latin typeface="Consolas" panose="020B0609020204030204" pitchFamily="49" charset="0"/>
                <a:ea typeface="Times New Roman" panose="02020603050405020304" pitchFamily="18" charset="0"/>
                <a:cs typeface="Courier New" panose="02070309020205020404" pitchFamily="49" charset="0"/>
              </a:rPr>
              <a:t> = 1 to index -1 </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prev = curr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curr = </a:t>
            </a:r>
            <a:r>
              <a:rPr lang="en-US" dirty="0" err="1">
                <a:latin typeface="Consolas" panose="020B0609020204030204" pitchFamily="49" charset="0"/>
                <a:ea typeface="Times New Roman" panose="02020603050405020304" pitchFamily="18" charset="0"/>
                <a:cs typeface="Courier New" panose="02070309020205020404" pitchFamily="49" charset="0"/>
              </a:rPr>
              <a:t>curr.next</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for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err="1">
                <a:latin typeface="Consolas" panose="020B0609020204030204" pitchFamily="49" charset="0"/>
                <a:ea typeface="Times New Roman" panose="02020603050405020304" pitchFamily="18" charset="0"/>
                <a:cs typeface="Courier New" panose="02070309020205020404" pitchFamily="49" charset="0"/>
              </a:rPr>
              <a:t>prev.next</a:t>
            </a:r>
            <a:r>
              <a:rPr lang="en-US" dirty="0">
                <a:latin typeface="Consolas" panose="020B0609020204030204" pitchFamily="49" charset="0"/>
                <a:ea typeface="Times New Roman" panose="02020603050405020304" pitchFamily="18" charset="0"/>
                <a:cs typeface="Courier New" panose="02070309020205020404" pitchFamily="49" charset="0"/>
              </a:rPr>
              <a:t> = </a:t>
            </a:r>
            <a:r>
              <a:rPr lang="en-US" dirty="0" err="1">
                <a:latin typeface="Consolas" panose="020B0609020204030204" pitchFamily="49" charset="0"/>
                <a:ea typeface="Times New Roman" panose="02020603050405020304" pitchFamily="18" charset="0"/>
                <a:cs typeface="Courier New" panose="02070309020205020404" pitchFamily="49" charset="0"/>
              </a:rPr>
              <a:t>curr.next</a:t>
            </a:r>
            <a:r>
              <a:rPr lang="en-US" dirty="0">
                <a:latin typeface="Consolas" panose="020B0609020204030204" pitchFamily="49" charset="0"/>
                <a:ea typeface="Times New Roman" panose="02020603050405020304" pitchFamily="18" charset="0"/>
                <a:cs typeface="Courier New" panose="02070309020205020404" pitchFamily="49" charset="0"/>
              </a:rPr>
              <a:t>	</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size = size – 1</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return </a:t>
            </a:r>
            <a:r>
              <a:rPr lang="en-US" dirty="0" err="1">
                <a:latin typeface="Consolas" panose="020B0609020204030204" pitchFamily="49" charset="0"/>
                <a:ea typeface="Times New Roman" panose="02020603050405020304" pitchFamily="18" charset="0"/>
                <a:cs typeface="Courier New" panose="02070309020205020404" pitchFamily="49" charset="0"/>
              </a:rPr>
              <a:t>curr.data</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if</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end function</a:t>
            </a:r>
          </a:p>
        </p:txBody>
      </p:sp>
      <p:sp>
        <p:nvSpPr>
          <p:cNvPr id="10" name="TextBox 9">
            <a:extLst>
              <a:ext uri="{FF2B5EF4-FFF2-40B4-BE49-F238E27FC236}">
                <a16:creationId xmlns:a16="http://schemas.microsoft.com/office/drawing/2014/main" id="{7C5EB4A6-30A2-4CCA-B71D-BDFCC66E574B}"/>
              </a:ext>
            </a:extLst>
          </p:cNvPr>
          <p:cNvSpPr txBox="1"/>
          <p:nvPr/>
        </p:nvSpPr>
        <p:spPr>
          <a:xfrm>
            <a:off x="5286163" y="3429000"/>
            <a:ext cx="809837" cy="461665"/>
          </a:xfrm>
          <a:prstGeom prst="rect">
            <a:avLst/>
          </a:prstGeom>
          <a:noFill/>
        </p:spPr>
        <p:txBody>
          <a:bodyPr wrap="none" rtlCol="0">
            <a:spAutoFit/>
          </a:bodyPr>
          <a:lstStyle/>
          <a:p>
            <a:r>
              <a:rPr lang="en-US" sz="2400" dirty="0"/>
              <a:t>head</a:t>
            </a:r>
          </a:p>
        </p:txBody>
      </p:sp>
      <p:cxnSp>
        <p:nvCxnSpPr>
          <p:cNvPr id="11" name="Straight Arrow Connector 10">
            <a:extLst>
              <a:ext uri="{FF2B5EF4-FFF2-40B4-BE49-F238E27FC236}">
                <a16:creationId xmlns:a16="http://schemas.microsoft.com/office/drawing/2014/main" id="{BB8B8C06-6F0A-4C30-8FBC-4C1BCCFC228F}"/>
              </a:ext>
            </a:extLst>
          </p:cNvPr>
          <p:cNvCxnSpPr>
            <a:cxnSpLocks/>
            <a:stCxn id="10" idx="0"/>
          </p:cNvCxnSpPr>
          <p:nvPr/>
        </p:nvCxnSpPr>
        <p:spPr>
          <a:xfrm flipV="1">
            <a:off x="5691082" y="2708152"/>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12" name="Group 11">
            <a:extLst>
              <a:ext uri="{FF2B5EF4-FFF2-40B4-BE49-F238E27FC236}">
                <a16:creationId xmlns:a16="http://schemas.microsoft.com/office/drawing/2014/main" id="{843BEF0D-196A-4453-97BF-3DBFDC4BA9EE}"/>
              </a:ext>
            </a:extLst>
          </p:cNvPr>
          <p:cNvGrpSpPr/>
          <p:nvPr/>
        </p:nvGrpSpPr>
        <p:grpSpPr>
          <a:xfrm>
            <a:off x="5406024" y="2139262"/>
            <a:ext cx="1137778" cy="568889"/>
            <a:chOff x="5043063" y="1095019"/>
            <a:chExt cx="1137778" cy="568889"/>
          </a:xfrm>
        </p:grpSpPr>
        <p:sp>
          <p:nvSpPr>
            <p:cNvPr id="25" name="Rectangle 24">
              <a:extLst>
                <a:ext uri="{FF2B5EF4-FFF2-40B4-BE49-F238E27FC236}">
                  <a16:creationId xmlns:a16="http://schemas.microsoft.com/office/drawing/2014/main" id="{8857212D-0324-4447-BE2C-E35119F7FDBC}"/>
                </a:ext>
              </a:extLst>
            </p:cNvPr>
            <p:cNvSpPr/>
            <p:nvPr/>
          </p:nvSpPr>
          <p:spPr>
            <a:xfrm>
              <a:off x="5043063" y="109501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6" name="Rectangle 25">
              <a:extLst>
                <a:ext uri="{FF2B5EF4-FFF2-40B4-BE49-F238E27FC236}">
                  <a16:creationId xmlns:a16="http://schemas.microsoft.com/office/drawing/2014/main" id="{6B685000-9914-410A-9EE8-6595D6E7EFC6}"/>
                </a:ext>
              </a:extLst>
            </p:cNvPr>
            <p:cNvSpPr/>
            <p:nvPr/>
          </p:nvSpPr>
          <p:spPr>
            <a:xfrm>
              <a:off x="5611952" y="109501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7" name="Oval 26">
              <a:extLst>
                <a:ext uri="{FF2B5EF4-FFF2-40B4-BE49-F238E27FC236}">
                  <a16:creationId xmlns:a16="http://schemas.microsoft.com/office/drawing/2014/main" id="{5053F416-6959-4524-8CBD-06E682440CEC}"/>
                </a:ext>
              </a:extLst>
            </p:cNvPr>
            <p:cNvSpPr/>
            <p:nvPr/>
          </p:nvSpPr>
          <p:spPr>
            <a:xfrm>
              <a:off x="5811759" y="129482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8" name="Straight Arrow Connector 27">
            <a:extLst>
              <a:ext uri="{FF2B5EF4-FFF2-40B4-BE49-F238E27FC236}">
                <a16:creationId xmlns:a16="http://schemas.microsoft.com/office/drawing/2014/main" id="{0741E171-A23D-47F0-87EC-9BA2D406A266}"/>
              </a:ext>
            </a:extLst>
          </p:cNvPr>
          <p:cNvCxnSpPr>
            <a:cxnSpLocks/>
          </p:cNvCxnSpPr>
          <p:nvPr/>
        </p:nvCxnSpPr>
        <p:spPr>
          <a:xfrm>
            <a:off x="6343993" y="2423706"/>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9" name="Group 8">
            <a:extLst>
              <a:ext uri="{FF2B5EF4-FFF2-40B4-BE49-F238E27FC236}">
                <a16:creationId xmlns:a16="http://schemas.microsoft.com/office/drawing/2014/main" id="{DC235EDB-79C5-44C0-8FDD-24477598DE2C}"/>
              </a:ext>
            </a:extLst>
          </p:cNvPr>
          <p:cNvGrpSpPr/>
          <p:nvPr/>
        </p:nvGrpSpPr>
        <p:grpSpPr>
          <a:xfrm>
            <a:off x="6881594" y="2139261"/>
            <a:ext cx="1137778" cy="568889"/>
            <a:chOff x="6518633" y="1095018"/>
            <a:chExt cx="1137778" cy="568889"/>
          </a:xfrm>
        </p:grpSpPr>
        <p:sp>
          <p:nvSpPr>
            <p:cNvPr id="30" name="Rectangle 29">
              <a:extLst>
                <a:ext uri="{FF2B5EF4-FFF2-40B4-BE49-F238E27FC236}">
                  <a16:creationId xmlns:a16="http://schemas.microsoft.com/office/drawing/2014/main" id="{5EAE58F1-1603-4F9F-B3FF-9B8D9DDC7302}"/>
                </a:ext>
              </a:extLst>
            </p:cNvPr>
            <p:cNvSpPr/>
            <p:nvPr/>
          </p:nvSpPr>
          <p:spPr>
            <a:xfrm>
              <a:off x="6518633" y="1095018"/>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m</a:t>
              </a:r>
            </a:p>
          </p:txBody>
        </p:sp>
        <p:sp>
          <p:nvSpPr>
            <p:cNvPr id="31" name="Rectangle 30">
              <a:extLst>
                <a:ext uri="{FF2B5EF4-FFF2-40B4-BE49-F238E27FC236}">
                  <a16:creationId xmlns:a16="http://schemas.microsoft.com/office/drawing/2014/main" id="{9B6F9B11-4EB1-45A1-B627-132821208511}"/>
                </a:ext>
              </a:extLst>
            </p:cNvPr>
            <p:cNvSpPr/>
            <p:nvPr/>
          </p:nvSpPr>
          <p:spPr>
            <a:xfrm>
              <a:off x="7087522" y="1095018"/>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547CD578-7F45-44E8-835B-59624EC563A3}"/>
                </a:ext>
              </a:extLst>
            </p:cNvPr>
            <p:cNvSpPr/>
            <p:nvPr/>
          </p:nvSpPr>
          <p:spPr>
            <a:xfrm>
              <a:off x="7287329" y="1294826"/>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325E01F4-09E6-412B-8991-D348BC66E1B2}"/>
              </a:ext>
            </a:extLst>
          </p:cNvPr>
          <p:cNvGrpSpPr/>
          <p:nvPr/>
        </p:nvGrpSpPr>
        <p:grpSpPr>
          <a:xfrm>
            <a:off x="8357164" y="2139260"/>
            <a:ext cx="1137778" cy="568889"/>
            <a:chOff x="7994203" y="1095017"/>
            <a:chExt cx="1137778" cy="568889"/>
          </a:xfrm>
        </p:grpSpPr>
        <p:sp>
          <p:nvSpPr>
            <p:cNvPr id="35" name="Rectangle 34">
              <a:extLst>
                <a:ext uri="{FF2B5EF4-FFF2-40B4-BE49-F238E27FC236}">
                  <a16:creationId xmlns:a16="http://schemas.microsoft.com/office/drawing/2014/main" id="{63DA0C8D-5523-4453-B40D-FABE389D5DDC}"/>
                </a:ext>
              </a:extLst>
            </p:cNvPr>
            <p:cNvSpPr/>
            <p:nvPr/>
          </p:nvSpPr>
          <p:spPr>
            <a:xfrm>
              <a:off x="7994203"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x</a:t>
              </a:r>
            </a:p>
          </p:txBody>
        </p:sp>
        <p:sp>
          <p:nvSpPr>
            <p:cNvPr id="36" name="Rectangle 35">
              <a:extLst>
                <a:ext uri="{FF2B5EF4-FFF2-40B4-BE49-F238E27FC236}">
                  <a16:creationId xmlns:a16="http://schemas.microsoft.com/office/drawing/2014/main" id="{2FAE192C-9A8C-493F-BEA5-07BD33FC4D52}"/>
                </a:ext>
              </a:extLst>
            </p:cNvPr>
            <p:cNvSpPr/>
            <p:nvPr/>
          </p:nvSpPr>
          <p:spPr>
            <a:xfrm>
              <a:off x="8563092"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7" name="Oval 36">
              <a:extLst>
                <a:ext uri="{FF2B5EF4-FFF2-40B4-BE49-F238E27FC236}">
                  <a16:creationId xmlns:a16="http://schemas.microsoft.com/office/drawing/2014/main" id="{FC218ACA-6D41-49B5-A791-0D0A1B1B5CB5}"/>
                </a:ext>
              </a:extLst>
            </p:cNvPr>
            <p:cNvSpPr/>
            <p:nvPr/>
          </p:nvSpPr>
          <p:spPr>
            <a:xfrm>
              <a:off x="8762899" y="1294825"/>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F36BABD2-CA59-4C0C-8E30-348780DBA14F}"/>
              </a:ext>
            </a:extLst>
          </p:cNvPr>
          <p:cNvSpPr/>
          <p:nvPr/>
        </p:nvSpPr>
        <p:spPr>
          <a:xfrm>
            <a:off x="5423991" y="1351194"/>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tx1"/>
                </a:solidFill>
              </a:rPr>
              <a:t>4</a:t>
            </a:r>
          </a:p>
        </p:txBody>
      </p:sp>
      <p:sp>
        <p:nvSpPr>
          <p:cNvPr id="40" name="TextBox 39">
            <a:extLst>
              <a:ext uri="{FF2B5EF4-FFF2-40B4-BE49-F238E27FC236}">
                <a16:creationId xmlns:a16="http://schemas.microsoft.com/office/drawing/2014/main" id="{CDF32008-B527-427A-98F1-24D886A0A3B1}"/>
              </a:ext>
            </a:extLst>
          </p:cNvPr>
          <p:cNvSpPr txBox="1"/>
          <p:nvPr/>
        </p:nvSpPr>
        <p:spPr>
          <a:xfrm>
            <a:off x="5386326" y="895176"/>
            <a:ext cx="644215" cy="461665"/>
          </a:xfrm>
          <a:prstGeom prst="rect">
            <a:avLst/>
          </a:prstGeom>
          <a:noFill/>
        </p:spPr>
        <p:txBody>
          <a:bodyPr wrap="none" rtlCol="0">
            <a:spAutoFit/>
          </a:bodyPr>
          <a:lstStyle/>
          <a:p>
            <a:r>
              <a:rPr lang="en-US" sz="2400" dirty="0"/>
              <a:t>size</a:t>
            </a:r>
          </a:p>
        </p:txBody>
      </p:sp>
      <p:grpSp>
        <p:nvGrpSpPr>
          <p:cNvPr id="7" name="Group 6">
            <a:extLst>
              <a:ext uri="{FF2B5EF4-FFF2-40B4-BE49-F238E27FC236}">
                <a16:creationId xmlns:a16="http://schemas.microsoft.com/office/drawing/2014/main" id="{9B5D1FEB-DF96-414E-ADE0-1907B7B2AF05}"/>
              </a:ext>
            </a:extLst>
          </p:cNvPr>
          <p:cNvGrpSpPr/>
          <p:nvPr/>
        </p:nvGrpSpPr>
        <p:grpSpPr>
          <a:xfrm>
            <a:off x="9832734" y="2139259"/>
            <a:ext cx="1137778" cy="568889"/>
            <a:chOff x="9469773" y="1095016"/>
            <a:chExt cx="1137778" cy="568889"/>
          </a:xfrm>
        </p:grpSpPr>
        <p:sp>
          <p:nvSpPr>
            <p:cNvPr id="23" name="Rectangle 22">
              <a:extLst>
                <a:ext uri="{FF2B5EF4-FFF2-40B4-BE49-F238E27FC236}">
                  <a16:creationId xmlns:a16="http://schemas.microsoft.com/office/drawing/2014/main" id="{9B79CBBA-BA03-4D9B-BDD9-270F8D006A49}"/>
                </a:ext>
              </a:extLst>
            </p:cNvPr>
            <p:cNvSpPr/>
            <p:nvPr/>
          </p:nvSpPr>
          <p:spPr>
            <a:xfrm>
              <a:off x="9469773" y="1095016"/>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v</a:t>
              </a:r>
            </a:p>
          </p:txBody>
        </p:sp>
        <p:sp>
          <p:nvSpPr>
            <p:cNvPr id="38" name="Rectangle 37">
              <a:extLst>
                <a:ext uri="{FF2B5EF4-FFF2-40B4-BE49-F238E27FC236}">
                  <a16:creationId xmlns:a16="http://schemas.microsoft.com/office/drawing/2014/main" id="{1CED1091-45D3-473E-A7C6-B0459B08A649}"/>
                </a:ext>
              </a:extLst>
            </p:cNvPr>
            <p:cNvSpPr/>
            <p:nvPr/>
          </p:nvSpPr>
          <p:spPr>
            <a:xfrm>
              <a:off x="10038662" y="1095016"/>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41" name="Oval 40">
              <a:extLst>
                <a:ext uri="{FF2B5EF4-FFF2-40B4-BE49-F238E27FC236}">
                  <a16:creationId xmlns:a16="http://schemas.microsoft.com/office/drawing/2014/main" id="{4A6EB580-E377-4BD3-B3A9-730C083781CD}"/>
                </a:ext>
              </a:extLst>
            </p:cNvPr>
            <p:cNvSpPr/>
            <p:nvPr/>
          </p:nvSpPr>
          <p:spPr>
            <a:xfrm>
              <a:off x="10238469" y="1294824"/>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2" name="Straight Arrow Connector 41">
            <a:extLst>
              <a:ext uri="{FF2B5EF4-FFF2-40B4-BE49-F238E27FC236}">
                <a16:creationId xmlns:a16="http://schemas.microsoft.com/office/drawing/2014/main" id="{AE4F8A81-EEB7-46E5-A144-DDC7CC2F2D65}"/>
              </a:ext>
            </a:extLst>
          </p:cNvPr>
          <p:cNvCxnSpPr>
            <a:cxnSpLocks/>
            <a:stCxn id="37" idx="6"/>
            <a:endCxn id="23" idx="1"/>
          </p:cNvCxnSpPr>
          <p:nvPr/>
        </p:nvCxnSpPr>
        <p:spPr>
          <a:xfrm flipV="1">
            <a:off x="9295133" y="2423704"/>
            <a:ext cx="537601" cy="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48" name="Rectangle 47">
            <a:extLst>
              <a:ext uri="{FF2B5EF4-FFF2-40B4-BE49-F238E27FC236}">
                <a16:creationId xmlns:a16="http://schemas.microsoft.com/office/drawing/2014/main" id="{90943A7E-EA4F-4750-A67B-6C3772BAD6EF}"/>
              </a:ext>
            </a:extLst>
          </p:cNvPr>
          <p:cNvSpPr/>
          <p:nvPr/>
        </p:nvSpPr>
        <p:spPr>
          <a:xfrm>
            <a:off x="10401623" y="1049331"/>
            <a:ext cx="568889" cy="568889"/>
          </a:xfrm>
          <a:prstGeom prst="rect">
            <a:avLst/>
          </a:prstGeom>
          <a:ln w="28575"/>
          <a:effectLst>
            <a:glow rad="228600">
              <a:schemeClr val="accent2">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49" name="TextBox 48">
            <a:extLst>
              <a:ext uri="{FF2B5EF4-FFF2-40B4-BE49-F238E27FC236}">
                <a16:creationId xmlns:a16="http://schemas.microsoft.com/office/drawing/2014/main" id="{9A46EA48-E560-4235-B042-D78662405554}"/>
              </a:ext>
            </a:extLst>
          </p:cNvPr>
          <p:cNvSpPr txBox="1"/>
          <p:nvPr/>
        </p:nvSpPr>
        <p:spPr>
          <a:xfrm>
            <a:off x="10255436" y="598960"/>
            <a:ext cx="861261" cy="461665"/>
          </a:xfrm>
          <a:prstGeom prst="rect">
            <a:avLst/>
          </a:prstGeom>
          <a:noFill/>
          <a:effectLst/>
        </p:spPr>
        <p:txBody>
          <a:bodyPr wrap="none" rtlCol="0">
            <a:spAutoFit/>
          </a:bodyPr>
          <a:lstStyle/>
          <a:p>
            <a:r>
              <a:rPr lang="en-US" sz="2400" dirty="0"/>
              <a:t>index</a:t>
            </a:r>
          </a:p>
        </p:txBody>
      </p:sp>
      <p:cxnSp>
        <p:nvCxnSpPr>
          <p:cNvPr id="58" name="Straight Arrow Connector 57">
            <a:extLst>
              <a:ext uri="{FF2B5EF4-FFF2-40B4-BE49-F238E27FC236}">
                <a16:creationId xmlns:a16="http://schemas.microsoft.com/office/drawing/2014/main" id="{4333347F-F81E-462D-A6B2-8C3EA32880D0}"/>
              </a:ext>
            </a:extLst>
          </p:cNvPr>
          <p:cNvCxnSpPr>
            <a:cxnSpLocks/>
            <a:stCxn id="32" idx="6"/>
            <a:endCxn id="35" idx="1"/>
          </p:cNvCxnSpPr>
          <p:nvPr/>
        </p:nvCxnSpPr>
        <p:spPr>
          <a:xfrm flipV="1">
            <a:off x="7819563" y="2423705"/>
            <a:ext cx="537601" cy="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47449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6D3C81-A2D6-4D36-B520-7C66ADFFA0AA}"/>
              </a:ext>
            </a:extLst>
          </p:cNvPr>
          <p:cNvSpPr/>
          <p:nvPr/>
        </p:nvSpPr>
        <p:spPr>
          <a:xfrm>
            <a:off x="1161431" y="1279789"/>
            <a:ext cx="4124731" cy="568889"/>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06DC059-D792-4919-8265-B90F6CB4D2A6}"/>
              </a:ext>
            </a:extLst>
          </p:cNvPr>
          <p:cNvSpPr/>
          <p:nvPr/>
        </p:nvSpPr>
        <p:spPr>
          <a:xfrm>
            <a:off x="914399" y="914400"/>
            <a:ext cx="4630497" cy="5412187"/>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function removeAt(index) </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if index &lt; 0 OR index &gt; size – 1</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raise exception</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else if index == 0</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return remove()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else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curr = </a:t>
            </a:r>
            <a:r>
              <a:rPr lang="en-US" dirty="0" err="1">
                <a:latin typeface="Consolas" panose="020B0609020204030204" pitchFamily="49" charset="0"/>
                <a:ea typeface="Times New Roman" panose="02020603050405020304" pitchFamily="18" charset="0"/>
                <a:cs typeface="Courier New" panose="02070309020205020404" pitchFamily="49" charset="0"/>
              </a:rPr>
              <a:t>head.next</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prev = head	</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for </a:t>
            </a:r>
            <a:r>
              <a:rPr lang="en-US" dirty="0" err="1">
                <a:latin typeface="Consolas" panose="020B0609020204030204" pitchFamily="49" charset="0"/>
                <a:ea typeface="Times New Roman" panose="02020603050405020304" pitchFamily="18" charset="0"/>
                <a:cs typeface="Courier New" panose="02070309020205020404" pitchFamily="49" charset="0"/>
              </a:rPr>
              <a:t>i</a:t>
            </a:r>
            <a:r>
              <a:rPr lang="en-US" dirty="0">
                <a:latin typeface="Consolas" panose="020B0609020204030204" pitchFamily="49" charset="0"/>
                <a:ea typeface="Times New Roman" panose="02020603050405020304" pitchFamily="18" charset="0"/>
                <a:cs typeface="Courier New" panose="02070309020205020404" pitchFamily="49" charset="0"/>
              </a:rPr>
              <a:t> = 1 to index -1 </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prev = curr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curr = </a:t>
            </a:r>
            <a:r>
              <a:rPr lang="en-US" dirty="0" err="1">
                <a:latin typeface="Consolas" panose="020B0609020204030204" pitchFamily="49" charset="0"/>
                <a:ea typeface="Times New Roman" panose="02020603050405020304" pitchFamily="18" charset="0"/>
                <a:cs typeface="Courier New" panose="02070309020205020404" pitchFamily="49" charset="0"/>
              </a:rPr>
              <a:t>curr.next</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for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err="1">
                <a:latin typeface="Consolas" panose="020B0609020204030204" pitchFamily="49" charset="0"/>
                <a:ea typeface="Times New Roman" panose="02020603050405020304" pitchFamily="18" charset="0"/>
                <a:cs typeface="Courier New" panose="02070309020205020404" pitchFamily="49" charset="0"/>
              </a:rPr>
              <a:t>prev.next</a:t>
            </a:r>
            <a:r>
              <a:rPr lang="en-US" dirty="0">
                <a:latin typeface="Consolas" panose="020B0609020204030204" pitchFamily="49" charset="0"/>
                <a:ea typeface="Times New Roman" panose="02020603050405020304" pitchFamily="18" charset="0"/>
                <a:cs typeface="Courier New" panose="02070309020205020404" pitchFamily="49" charset="0"/>
              </a:rPr>
              <a:t> = </a:t>
            </a:r>
            <a:r>
              <a:rPr lang="en-US" dirty="0" err="1">
                <a:latin typeface="Consolas" panose="020B0609020204030204" pitchFamily="49" charset="0"/>
                <a:ea typeface="Times New Roman" panose="02020603050405020304" pitchFamily="18" charset="0"/>
                <a:cs typeface="Courier New" panose="02070309020205020404" pitchFamily="49" charset="0"/>
              </a:rPr>
              <a:t>curr.next</a:t>
            </a:r>
            <a:r>
              <a:rPr lang="en-US" dirty="0">
                <a:latin typeface="Consolas" panose="020B0609020204030204" pitchFamily="49" charset="0"/>
                <a:ea typeface="Times New Roman" panose="02020603050405020304" pitchFamily="18" charset="0"/>
                <a:cs typeface="Courier New" panose="02070309020205020404" pitchFamily="49" charset="0"/>
              </a:rPr>
              <a:t>	</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size = size – 1</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return </a:t>
            </a:r>
            <a:r>
              <a:rPr lang="en-US" dirty="0" err="1">
                <a:latin typeface="Consolas" panose="020B0609020204030204" pitchFamily="49" charset="0"/>
                <a:ea typeface="Times New Roman" panose="02020603050405020304" pitchFamily="18" charset="0"/>
                <a:cs typeface="Courier New" panose="02070309020205020404" pitchFamily="49" charset="0"/>
              </a:rPr>
              <a:t>curr.data</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if</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end function</a:t>
            </a:r>
          </a:p>
        </p:txBody>
      </p:sp>
      <p:sp>
        <p:nvSpPr>
          <p:cNvPr id="10" name="TextBox 9">
            <a:extLst>
              <a:ext uri="{FF2B5EF4-FFF2-40B4-BE49-F238E27FC236}">
                <a16:creationId xmlns:a16="http://schemas.microsoft.com/office/drawing/2014/main" id="{7C5EB4A6-30A2-4CCA-B71D-BDFCC66E574B}"/>
              </a:ext>
            </a:extLst>
          </p:cNvPr>
          <p:cNvSpPr txBox="1"/>
          <p:nvPr/>
        </p:nvSpPr>
        <p:spPr>
          <a:xfrm>
            <a:off x="5286163" y="3429000"/>
            <a:ext cx="809837" cy="461665"/>
          </a:xfrm>
          <a:prstGeom prst="rect">
            <a:avLst/>
          </a:prstGeom>
          <a:noFill/>
        </p:spPr>
        <p:txBody>
          <a:bodyPr wrap="none" rtlCol="0">
            <a:spAutoFit/>
          </a:bodyPr>
          <a:lstStyle/>
          <a:p>
            <a:r>
              <a:rPr lang="en-US" sz="2400" dirty="0"/>
              <a:t>head</a:t>
            </a:r>
          </a:p>
        </p:txBody>
      </p:sp>
      <p:cxnSp>
        <p:nvCxnSpPr>
          <p:cNvPr id="11" name="Straight Arrow Connector 10">
            <a:extLst>
              <a:ext uri="{FF2B5EF4-FFF2-40B4-BE49-F238E27FC236}">
                <a16:creationId xmlns:a16="http://schemas.microsoft.com/office/drawing/2014/main" id="{BB8B8C06-6F0A-4C30-8FBC-4C1BCCFC228F}"/>
              </a:ext>
            </a:extLst>
          </p:cNvPr>
          <p:cNvCxnSpPr>
            <a:cxnSpLocks/>
            <a:stCxn id="10" idx="0"/>
          </p:cNvCxnSpPr>
          <p:nvPr/>
        </p:nvCxnSpPr>
        <p:spPr>
          <a:xfrm flipV="1">
            <a:off x="5691082" y="2708152"/>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12" name="Group 11">
            <a:extLst>
              <a:ext uri="{FF2B5EF4-FFF2-40B4-BE49-F238E27FC236}">
                <a16:creationId xmlns:a16="http://schemas.microsoft.com/office/drawing/2014/main" id="{843BEF0D-196A-4453-97BF-3DBFDC4BA9EE}"/>
              </a:ext>
            </a:extLst>
          </p:cNvPr>
          <p:cNvGrpSpPr/>
          <p:nvPr/>
        </p:nvGrpSpPr>
        <p:grpSpPr>
          <a:xfrm>
            <a:off x="5406024" y="2139262"/>
            <a:ext cx="1137778" cy="568889"/>
            <a:chOff x="5043063" y="1095019"/>
            <a:chExt cx="1137778" cy="568889"/>
          </a:xfrm>
        </p:grpSpPr>
        <p:sp>
          <p:nvSpPr>
            <p:cNvPr id="25" name="Rectangle 24">
              <a:extLst>
                <a:ext uri="{FF2B5EF4-FFF2-40B4-BE49-F238E27FC236}">
                  <a16:creationId xmlns:a16="http://schemas.microsoft.com/office/drawing/2014/main" id="{8857212D-0324-4447-BE2C-E35119F7FDBC}"/>
                </a:ext>
              </a:extLst>
            </p:cNvPr>
            <p:cNvSpPr/>
            <p:nvPr/>
          </p:nvSpPr>
          <p:spPr>
            <a:xfrm>
              <a:off x="5043063" y="109501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6" name="Rectangle 25">
              <a:extLst>
                <a:ext uri="{FF2B5EF4-FFF2-40B4-BE49-F238E27FC236}">
                  <a16:creationId xmlns:a16="http://schemas.microsoft.com/office/drawing/2014/main" id="{6B685000-9914-410A-9EE8-6595D6E7EFC6}"/>
                </a:ext>
              </a:extLst>
            </p:cNvPr>
            <p:cNvSpPr/>
            <p:nvPr/>
          </p:nvSpPr>
          <p:spPr>
            <a:xfrm>
              <a:off x="5611952" y="109501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7" name="Oval 26">
              <a:extLst>
                <a:ext uri="{FF2B5EF4-FFF2-40B4-BE49-F238E27FC236}">
                  <a16:creationId xmlns:a16="http://schemas.microsoft.com/office/drawing/2014/main" id="{5053F416-6959-4524-8CBD-06E682440CEC}"/>
                </a:ext>
              </a:extLst>
            </p:cNvPr>
            <p:cNvSpPr/>
            <p:nvPr/>
          </p:nvSpPr>
          <p:spPr>
            <a:xfrm>
              <a:off x="5811759" y="129482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8" name="Straight Arrow Connector 27">
            <a:extLst>
              <a:ext uri="{FF2B5EF4-FFF2-40B4-BE49-F238E27FC236}">
                <a16:creationId xmlns:a16="http://schemas.microsoft.com/office/drawing/2014/main" id="{0741E171-A23D-47F0-87EC-9BA2D406A266}"/>
              </a:ext>
            </a:extLst>
          </p:cNvPr>
          <p:cNvCxnSpPr>
            <a:cxnSpLocks/>
          </p:cNvCxnSpPr>
          <p:nvPr/>
        </p:nvCxnSpPr>
        <p:spPr>
          <a:xfrm>
            <a:off x="6343993" y="2423706"/>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9" name="Group 8">
            <a:extLst>
              <a:ext uri="{FF2B5EF4-FFF2-40B4-BE49-F238E27FC236}">
                <a16:creationId xmlns:a16="http://schemas.microsoft.com/office/drawing/2014/main" id="{DC235EDB-79C5-44C0-8FDD-24477598DE2C}"/>
              </a:ext>
            </a:extLst>
          </p:cNvPr>
          <p:cNvGrpSpPr/>
          <p:nvPr/>
        </p:nvGrpSpPr>
        <p:grpSpPr>
          <a:xfrm>
            <a:off x="6881594" y="2139261"/>
            <a:ext cx="1137778" cy="568889"/>
            <a:chOff x="6518633" y="1095018"/>
            <a:chExt cx="1137778" cy="568889"/>
          </a:xfrm>
        </p:grpSpPr>
        <p:sp>
          <p:nvSpPr>
            <p:cNvPr id="30" name="Rectangle 29">
              <a:extLst>
                <a:ext uri="{FF2B5EF4-FFF2-40B4-BE49-F238E27FC236}">
                  <a16:creationId xmlns:a16="http://schemas.microsoft.com/office/drawing/2014/main" id="{5EAE58F1-1603-4F9F-B3FF-9B8D9DDC7302}"/>
                </a:ext>
              </a:extLst>
            </p:cNvPr>
            <p:cNvSpPr/>
            <p:nvPr/>
          </p:nvSpPr>
          <p:spPr>
            <a:xfrm>
              <a:off x="6518633" y="1095018"/>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m</a:t>
              </a:r>
            </a:p>
          </p:txBody>
        </p:sp>
        <p:sp>
          <p:nvSpPr>
            <p:cNvPr id="31" name="Rectangle 30">
              <a:extLst>
                <a:ext uri="{FF2B5EF4-FFF2-40B4-BE49-F238E27FC236}">
                  <a16:creationId xmlns:a16="http://schemas.microsoft.com/office/drawing/2014/main" id="{9B6F9B11-4EB1-45A1-B627-132821208511}"/>
                </a:ext>
              </a:extLst>
            </p:cNvPr>
            <p:cNvSpPr/>
            <p:nvPr/>
          </p:nvSpPr>
          <p:spPr>
            <a:xfrm>
              <a:off x="7087522" y="1095018"/>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547CD578-7F45-44E8-835B-59624EC563A3}"/>
                </a:ext>
              </a:extLst>
            </p:cNvPr>
            <p:cNvSpPr/>
            <p:nvPr/>
          </p:nvSpPr>
          <p:spPr>
            <a:xfrm>
              <a:off x="7287329" y="1294826"/>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325E01F4-09E6-412B-8991-D348BC66E1B2}"/>
              </a:ext>
            </a:extLst>
          </p:cNvPr>
          <p:cNvGrpSpPr/>
          <p:nvPr/>
        </p:nvGrpSpPr>
        <p:grpSpPr>
          <a:xfrm>
            <a:off x="8357164" y="2139260"/>
            <a:ext cx="1137778" cy="568889"/>
            <a:chOff x="7994203" y="1095017"/>
            <a:chExt cx="1137778" cy="568889"/>
          </a:xfrm>
        </p:grpSpPr>
        <p:sp>
          <p:nvSpPr>
            <p:cNvPr id="35" name="Rectangle 34">
              <a:extLst>
                <a:ext uri="{FF2B5EF4-FFF2-40B4-BE49-F238E27FC236}">
                  <a16:creationId xmlns:a16="http://schemas.microsoft.com/office/drawing/2014/main" id="{63DA0C8D-5523-4453-B40D-FABE389D5DDC}"/>
                </a:ext>
              </a:extLst>
            </p:cNvPr>
            <p:cNvSpPr/>
            <p:nvPr/>
          </p:nvSpPr>
          <p:spPr>
            <a:xfrm>
              <a:off x="7994203"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x</a:t>
              </a:r>
            </a:p>
          </p:txBody>
        </p:sp>
        <p:sp>
          <p:nvSpPr>
            <p:cNvPr id="36" name="Rectangle 35">
              <a:extLst>
                <a:ext uri="{FF2B5EF4-FFF2-40B4-BE49-F238E27FC236}">
                  <a16:creationId xmlns:a16="http://schemas.microsoft.com/office/drawing/2014/main" id="{2FAE192C-9A8C-493F-BEA5-07BD33FC4D52}"/>
                </a:ext>
              </a:extLst>
            </p:cNvPr>
            <p:cNvSpPr/>
            <p:nvPr/>
          </p:nvSpPr>
          <p:spPr>
            <a:xfrm>
              <a:off x="8563092"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7" name="Oval 36">
              <a:extLst>
                <a:ext uri="{FF2B5EF4-FFF2-40B4-BE49-F238E27FC236}">
                  <a16:creationId xmlns:a16="http://schemas.microsoft.com/office/drawing/2014/main" id="{FC218ACA-6D41-49B5-A791-0D0A1B1B5CB5}"/>
                </a:ext>
              </a:extLst>
            </p:cNvPr>
            <p:cNvSpPr/>
            <p:nvPr/>
          </p:nvSpPr>
          <p:spPr>
            <a:xfrm>
              <a:off x="8762899" y="1294825"/>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F36BABD2-CA59-4C0C-8E30-348780DBA14F}"/>
              </a:ext>
            </a:extLst>
          </p:cNvPr>
          <p:cNvSpPr/>
          <p:nvPr/>
        </p:nvSpPr>
        <p:spPr>
          <a:xfrm>
            <a:off x="5423991" y="1351194"/>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tx1"/>
                </a:solidFill>
              </a:rPr>
              <a:t>4</a:t>
            </a:r>
          </a:p>
        </p:txBody>
      </p:sp>
      <p:sp>
        <p:nvSpPr>
          <p:cNvPr id="40" name="TextBox 39">
            <a:extLst>
              <a:ext uri="{FF2B5EF4-FFF2-40B4-BE49-F238E27FC236}">
                <a16:creationId xmlns:a16="http://schemas.microsoft.com/office/drawing/2014/main" id="{CDF32008-B527-427A-98F1-24D886A0A3B1}"/>
              </a:ext>
            </a:extLst>
          </p:cNvPr>
          <p:cNvSpPr txBox="1"/>
          <p:nvPr/>
        </p:nvSpPr>
        <p:spPr>
          <a:xfrm>
            <a:off x="5386326" y="895176"/>
            <a:ext cx="644215" cy="461665"/>
          </a:xfrm>
          <a:prstGeom prst="rect">
            <a:avLst/>
          </a:prstGeom>
          <a:noFill/>
        </p:spPr>
        <p:txBody>
          <a:bodyPr wrap="none" rtlCol="0">
            <a:spAutoFit/>
          </a:bodyPr>
          <a:lstStyle/>
          <a:p>
            <a:r>
              <a:rPr lang="en-US" sz="2400" dirty="0"/>
              <a:t>size</a:t>
            </a:r>
          </a:p>
        </p:txBody>
      </p:sp>
      <p:grpSp>
        <p:nvGrpSpPr>
          <p:cNvPr id="7" name="Group 6">
            <a:extLst>
              <a:ext uri="{FF2B5EF4-FFF2-40B4-BE49-F238E27FC236}">
                <a16:creationId xmlns:a16="http://schemas.microsoft.com/office/drawing/2014/main" id="{9B5D1FEB-DF96-414E-ADE0-1907B7B2AF05}"/>
              </a:ext>
            </a:extLst>
          </p:cNvPr>
          <p:cNvGrpSpPr/>
          <p:nvPr/>
        </p:nvGrpSpPr>
        <p:grpSpPr>
          <a:xfrm>
            <a:off x="9832734" y="2139259"/>
            <a:ext cx="1137778" cy="568889"/>
            <a:chOff x="9469773" y="1095016"/>
            <a:chExt cx="1137778" cy="568889"/>
          </a:xfrm>
        </p:grpSpPr>
        <p:sp>
          <p:nvSpPr>
            <p:cNvPr id="23" name="Rectangle 22">
              <a:extLst>
                <a:ext uri="{FF2B5EF4-FFF2-40B4-BE49-F238E27FC236}">
                  <a16:creationId xmlns:a16="http://schemas.microsoft.com/office/drawing/2014/main" id="{9B79CBBA-BA03-4D9B-BDD9-270F8D006A49}"/>
                </a:ext>
              </a:extLst>
            </p:cNvPr>
            <p:cNvSpPr/>
            <p:nvPr/>
          </p:nvSpPr>
          <p:spPr>
            <a:xfrm>
              <a:off x="9469773" y="1095016"/>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v</a:t>
              </a:r>
            </a:p>
          </p:txBody>
        </p:sp>
        <p:sp>
          <p:nvSpPr>
            <p:cNvPr id="38" name="Rectangle 37">
              <a:extLst>
                <a:ext uri="{FF2B5EF4-FFF2-40B4-BE49-F238E27FC236}">
                  <a16:creationId xmlns:a16="http://schemas.microsoft.com/office/drawing/2014/main" id="{1CED1091-45D3-473E-A7C6-B0459B08A649}"/>
                </a:ext>
              </a:extLst>
            </p:cNvPr>
            <p:cNvSpPr/>
            <p:nvPr/>
          </p:nvSpPr>
          <p:spPr>
            <a:xfrm>
              <a:off x="10038662" y="1095016"/>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41" name="Oval 40">
              <a:extLst>
                <a:ext uri="{FF2B5EF4-FFF2-40B4-BE49-F238E27FC236}">
                  <a16:creationId xmlns:a16="http://schemas.microsoft.com/office/drawing/2014/main" id="{4A6EB580-E377-4BD3-B3A9-730C083781CD}"/>
                </a:ext>
              </a:extLst>
            </p:cNvPr>
            <p:cNvSpPr/>
            <p:nvPr/>
          </p:nvSpPr>
          <p:spPr>
            <a:xfrm>
              <a:off x="10238469" y="1294824"/>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2" name="Straight Arrow Connector 41">
            <a:extLst>
              <a:ext uri="{FF2B5EF4-FFF2-40B4-BE49-F238E27FC236}">
                <a16:creationId xmlns:a16="http://schemas.microsoft.com/office/drawing/2014/main" id="{AE4F8A81-EEB7-46E5-A144-DDC7CC2F2D65}"/>
              </a:ext>
            </a:extLst>
          </p:cNvPr>
          <p:cNvCxnSpPr>
            <a:cxnSpLocks/>
            <a:stCxn id="37" idx="6"/>
            <a:endCxn id="23" idx="1"/>
          </p:cNvCxnSpPr>
          <p:nvPr/>
        </p:nvCxnSpPr>
        <p:spPr>
          <a:xfrm flipV="1">
            <a:off x="9295133" y="2423704"/>
            <a:ext cx="537601" cy="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48" name="Rectangle 47">
            <a:extLst>
              <a:ext uri="{FF2B5EF4-FFF2-40B4-BE49-F238E27FC236}">
                <a16:creationId xmlns:a16="http://schemas.microsoft.com/office/drawing/2014/main" id="{90943A7E-EA4F-4750-A67B-6C3772BAD6EF}"/>
              </a:ext>
            </a:extLst>
          </p:cNvPr>
          <p:cNvSpPr/>
          <p:nvPr/>
        </p:nvSpPr>
        <p:spPr>
          <a:xfrm>
            <a:off x="10401623" y="1049331"/>
            <a:ext cx="568889" cy="56888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49" name="TextBox 48">
            <a:extLst>
              <a:ext uri="{FF2B5EF4-FFF2-40B4-BE49-F238E27FC236}">
                <a16:creationId xmlns:a16="http://schemas.microsoft.com/office/drawing/2014/main" id="{9A46EA48-E560-4235-B042-D78662405554}"/>
              </a:ext>
            </a:extLst>
          </p:cNvPr>
          <p:cNvSpPr txBox="1"/>
          <p:nvPr/>
        </p:nvSpPr>
        <p:spPr>
          <a:xfrm>
            <a:off x="10255436" y="598960"/>
            <a:ext cx="861261" cy="461665"/>
          </a:xfrm>
          <a:prstGeom prst="rect">
            <a:avLst/>
          </a:prstGeom>
          <a:noFill/>
          <a:effectLst/>
        </p:spPr>
        <p:txBody>
          <a:bodyPr wrap="none" rtlCol="0">
            <a:spAutoFit/>
          </a:bodyPr>
          <a:lstStyle/>
          <a:p>
            <a:r>
              <a:rPr lang="en-US" sz="2400" dirty="0"/>
              <a:t>index</a:t>
            </a:r>
          </a:p>
        </p:txBody>
      </p:sp>
      <p:cxnSp>
        <p:nvCxnSpPr>
          <p:cNvPr id="58" name="Straight Arrow Connector 57">
            <a:extLst>
              <a:ext uri="{FF2B5EF4-FFF2-40B4-BE49-F238E27FC236}">
                <a16:creationId xmlns:a16="http://schemas.microsoft.com/office/drawing/2014/main" id="{4333347F-F81E-462D-A6B2-8C3EA32880D0}"/>
              </a:ext>
            </a:extLst>
          </p:cNvPr>
          <p:cNvCxnSpPr>
            <a:cxnSpLocks/>
            <a:stCxn id="32" idx="6"/>
            <a:endCxn id="35" idx="1"/>
          </p:cNvCxnSpPr>
          <p:nvPr/>
        </p:nvCxnSpPr>
        <p:spPr>
          <a:xfrm flipV="1">
            <a:off x="7819563" y="2423705"/>
            <a:ext cx="537601" cy="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07076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8A2F463E-7F54-4FAB-8D7A-B11047EF57B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21179596">
            <a:off x="1735077" y="2147993"/>
            <a:ext cx="2541225" cy="3117005"/>
          </a:xfrm>
          <a:prstGeom prst="rect">
            <a:avLst/>
          </a:prstGeom>
        </p:spPr>
      </p:pic>
    </p:spTree>
    <p:extLst>
      <p:ext uri="{BB962C8B-B14F-4D97-AF65-F5344CB8AC3E}">
        <p14:creationId xmlns:p14="http://schemas.microsoft.com/office/powerpoint/2010/main" val="1082338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6D3C81-A2D6-4D36-B520-7C66ADFFA0AA}"/>
              </a:ext>
            </a:extLst>
          </p:cNvPr>
          <p:cNvSpPr/>
          <p:nvPr/>
        </p:nvSpPr>
        <p:spPr>
          <a:xfrm>
            <a:off x="1161431" y="1854815"/>
            <a:ext cx="4124731" cy="568889"/>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06DC059-D792-4919-8265-B90F6CB4D2A6}"/>
              </a:ext>
            </a:extLst>
          </p:cNvPr>
          <p:cNvSpPr/>
          <p:nvPr/>
        </p:nvSpPr>
        <p:spPr>
          <a:xfrm>
            <a:off x="914399" y="914400"/>
            <a:ext cx="4630497" cy="5412187"/>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function removeAt(index) </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if index &lt; 0 OR index &gt; size – 1</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raise exception</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else if index == 0</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return remove()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else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curr = </a:t>
            </a:r>
            <a:r>
              <a:rPr lang="en-US" dirty="0" err="1">
                <a:latin typeface="Consolas" panose="020B0609020204030204" pitchFamily="49" charset="0"/>
                <a:ea typeface="Times New Roman" panose="02020603050405020304" pitchFamily="18" charset="0"/>
                <a:cs typeface="Courier New" panose="02070309020205020404" pitchFamily="49" charset="0"/>
              </a:rPr>
              <a:t>head.next</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prev = head	</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for </a:t>
            </a:r>
            <a:r>
              <a:rPr lang="en-US" dirty="0" err="1">
                <a:latin typeface="Consolas" panose="020B0609020204030204" pitchFamily="49" charset="0"/>
                <a:ea typeface="Times New Roman" panose="02020603050405020304" pitchFamily="18" charset="0"/>
                <a:cs typeface="Courier New" panose="02070309020205020404" pitchFamily="49" charset="0"/>
              </a:rPr>
              <a:t>i</a:t>
            </a:r>
            <a:r>
              <a:rPr lang="en-US" dirty="0">
                <a:latin typeface="Consolas" panose="020B0609020204030204" pitchFamily="49" charset="0"/>
                <a:ea typeface="Times New Roman" panose="02020603050405020304" pitchFamily="18" charset="0"/>
                <a:cs typeface="Courier New" panose="02070309020205020404" pitchFamily="49" charset="0"/>
              </a:rPr>
              <a:t> = 1 to index -1 </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prev = curr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curr = </a:t>
            </a:r>
            <a:r>
              <a:rPr lang="en-US" dirty="0" err="1">
                <a:latin typeface="Consolas" panose="020B0609020204030204" pitchFamily="49" charset="0"/>
                <a:ea typeface="Times New Roman" panose="02020603050405020304" pitchFamily="18" charset="0"/>
                <a:cs typeface="Courier New" panose="02070309020205020404" pitchFamily="49" charset="0"/>
              </a:rPr>
              <a:t>curr.next</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for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err="1">
                <a:latin typeface="Consolas" panose="020B0609020204030204" pitchFamily="49" charset="0"/>
                <a:ea typeface="Times New Roman" panose="02020603050405020304" pitchFamily="18" charset="0"/>
                <a:cs typeface="Courier New" panose="02070309020205020404" pitchFamily="49" charset="0"/>
              </a:rPr>
              <a:t>prev.next</a:t>
            </a:r>
            <a:r>
              <a:rPr lang="en-US" dirty="0">
                <a:latin typeface="Consolas" panose="020B0609020204030204" pitchFamily="49" charset="0"/>
                <a:ea typeface="Times New Roman" panose="02020603050405020304" pitchFamily="18" charset="0"/>
                <a:cs typeface="Courier New" panose="02070309020205020404" pitchFamily="49" charset="0"/>
              </a:rPr>
              <a:t> = </a:t>
            </a:r>
            <a:r>
              <a:rPr lang="en-US" dirty="0" err="1">
                <a:latin typeface="Consolas" panose="020B0609020204030204" pitchFamily="49" charset="0"/>
                <a:ea typeface="Times New Roman" panose="02020603050405020304" pitchFamily="18" charset="0"/>
                <a:cs typeface="Courier New" panose="02070309020205020404" pitchFamily="49" charset="0"/>
              </a:rPr>
              <a:t>curr.next</a:t>
            </a:r>
            <a:r>
              <a:rPr lang="en-US" dirty="0">
                <a:latin typeface="Consolas" panose="020B0609020204030204" pitchFamily="49" charset="0"/>
                <a:ea typeface="Times New Roman" panose="02020603050405020304" pitchFamily="18" charset="0"/>
                <a:cs typeface="Courier New" panose="02070309020205020404" pitchFamily="49" charset="0"/>
              </a:rPr>
              <a:t>	</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size = size – 1</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return </a:t>
            </a:r>
            <a:r>
              <a:rPr lang="en-US" dirty="0" err="1">
                <a:latin typeface="Consolas" panose="020B0609020204030204" pitchFamily="49" charset="0"/>
                <a:ea typeface="Times New Roman" panose="02020603050405020304" pitchFamily="18" charset="0"/>
                <a:cs typeface="Courier New" panose="02070309020205020404" pitchFamily="49" charset="0"/>
              </a:rPr>
              <a:t>curr.data</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if</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end function</a:t>
            </a:r>
          </a:p>
        </p:txBody>
      </p:sp>
      <p:sp>
        <p:nvSpPr>
          <p:cNvPr id="10" name="TextBox 9">
            <a:extLst>
              <a:ext uri="{FF2B5EF4-FFF2-40B4-BE49-F238E27FC236}">
                <a16:creationId xmlns:a16="http://schemas.microsoft.com/office/drawing/2014/main" id="{7C5EB4A6-30A2-4CCA-B71D-BDFCC66E574B}"/>
              </a:ext>
            </a:extLst>
          </p:cNvPr>
          <p:cNvSpPr txBox="1"/>
          <p:nvPr/>
        </p:nvSpPr>
        <p:spPr>
          <a:xfrm>
            <a:off x="5286163" y="3429000"/>
            <a:ext cx="809837" cy="461665"/>
          </a:xfrm>
          <a:prstGeom prst="rect">
            <a:avLst/>
          </a:prstGeom>
          <a:noFill/>
        </p:spPr>
        <p:txBody>
          <a:bodyPr wrap="none" rtlCol="0">
            <a:spAutoFit/>
          </a:bodyPr>
          <a:lstStyle/>
          <a:p>
            <a:r>
              <a:rPr lang="en-US" sz="2400" dirty="0"/>
              <a:t>head</a:t>
            </a:r>
          </a:p>
        </p:txBody>
      </p:sp>
      <p:cxnSp>
        <p:nvCxnSpPr>
          <p:cNvPr id="11" name="Straight Arrow Connector 10">
            <a:extLst>
              <a:ext uri="{FF2B5EF4-FFF2-40B4-BE49-F238E27FC236}">
                <a16:creationId xmlns:a16="http://schemas.microsoft.com/office/drawing/2014/main" id="{BB8B8C06-6F0A-4C30-8FBC-4C1BCCFC228F}"/>
              </a:ext>
            </a:extLst>
          </p:cNvPr>
          <p:cNvCxnSpPr>
            <a:cxnSpLocks/>
            <a:stCxn id="10" idx="0"/>
          </p:cNvCxnSpPr>
          <p:nvPr/>
        </p:nvCxnSpPr>
        <p:spPr>
          <a:xfrm flipV="1">
            <a:off x="5691082" y="2708152"/>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12" name="Group 11">
            <a:extLst>
              <a:ext uri="{FF2B5EF4-FFF2-40B4-BE49-F238E27FC236}">
                <a16:creationId xmlns:a16="http://schemas.microsoft.com/office/drawing/2014/main" id="{843BEF0D-196A-4453-97BF-3DBFDC4BA9EE}"/>
              </a:ext>
            </a:extLst>
          </p:cNvPr>
          <p:cNvGrpSpPr/>
          <p:nvPr/>
        </p:nvGrpSpPr>
        <p:grpSpPr>
          <a:xfrm>
            <a:off x="5406024" y="2139262"/>
            <a:ext cx="1137778" cy="568889"/>
            <a:chOff x="5043063" y="1095019"/>
            <a:chExt cx="1137778" cy="568889"/>
          </a:xfrm>
        </p:grpSpPr>
        <p:sp>
          <p:nvSpPr>
            <p:cNvPr id="25" name="Rectangle 24">
              <a:extLst>
                <a:ext uri="{FF2B5EF4-FFF2-40B4-BE49-F238E27FC236}">
                  <a16:creationId xmlns:a16="http://schemas.microsoft.com/office/drawing/2014/main" id="{8857212D-0324-4447-BE2C-E35119F7FDBC}"/>
                </a:ext>
              </a:extLst>
            </p:cNvPr>
            <p:cNvSpPr/>
            <p:nvPr/>
          </p:nvSpPr>
          <p:spPr>
            <a:xfrm>
              <a:off x="5043063" y="109501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6" name="Rectangle 25">
              <a:extLst>
                <a:ext uri="{FF2B5EF4-FFF2-40B4-BE49-F238E27FC236}">
                  <a16:creationId xmlns:a16="http://schemas.microsoft.com/office/drawing/2014/main" id="{6B685000-9914-410A-9EE8-6595D6E7EFC6}"/>
                </a:ext>
              </a:extLst>
            </p:cNvPr>
            <p:cNvSpPr/>
            <p:nvPr/>
          </p:nvSpPr>
          <p:spPr>
            <a:xfrm>
              <a:off x="5611952" y="109501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7" name="Oval 26">
              <a:extLst>
                <a:ext uri="{FF2B5EF4-FFF2-40B4-BE49-F238E27FC236}">
                  <a16:creationId xmlns:a16="http://schemas.microsoft.com/office/drawing/2014/main" id="{5053F416-6959-4524-8CBD-06E682440CEC}"/>
                </a:ext>
              </a:extLst>
            </p:cNvPr>
            <p:cNvSpPr/>
            <p:nvPr/>
          </p:nvSpPr>
          <p:spPr>
            <a:xfrm>
              <a:off x="5811759" y="129482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8" name="Straight Arrow Connector 27">
            <a:extLst>
              <a:ext uri="{FF2B5EF4-FFF2-40B4-BE49-F238E27FC236}">
                <a16:creationId xmlns:a16="http://schemas.microsoft.com/office/drawing/2014/main" id="{0741E171-A23D-47F0-87EC-9BA2D406A266}"/>
              </a:ext>
            </a:extLst>
          </p:cNvPr>
          <p:cNvCxnSpPr>
            <a:cxnSpLocks/>
          </p:cNvCxnSpPr>
          <p:nvPr/>
        </p:nvCxnSpPr>
        <p:spPr>
          <a:xfrm>
            <a:off x="6343993" y="2423706"/>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9" name="Group 8">
            <a:extLst>
              <a:ext uri="{FF2B5EF4-FFF2-40B4-BE49-F238E27FC236}">
                <a16:creationId xmlns:a16="http://schemas.microsoft.com/office/drawing/2014/main" id="{DC235EDB-79C5-44C0-8FDD-24477598DE2C}"/>
              </a:ext>
            </a:extLst>
          </p:cNvPr>
          <p:cNvGrpSpPr/>
          <p:nvPr/>
        </p:nvGrpSpPr>
        <p:grpSpPr>
          <a:xfrm>
            <a:off x="6881594" y="2139261"/>
            <a:ext cx="1137778" cy="568889"/>
            <a:chOff x="6518633" y="1095018"/>
            <a:chExt cx="1137778" cy="568889"/>
          </a:xfrm>
        </p:grpSpPr>
        <p:sp>
          <p:nvSpPr>
            <p:cNvPr id="30" name="Rectangle 29">
              <a:extLst>
                <a:ext uri="{FF2B5EF4-FFF2-40B4-BE49-F238E27FC236}">
                  <a16:creationId xmlns:a16="http://schemas.microsoft.com/office/drawing/2014/main" id="{5EAE58F1-1603-4F9F-B3FF-9B8D9DDC7302}"/>
                </a:ext>
              </a:extLst>
            </p:cNvPr>
            <p:cNvSpPr/>
            <p:nvPr/>
          </p:nvSpPr>
          <p:spPr>
            <a:xfrm>
              <a:off x="6518633" y="1095018"/>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m</a:t>
              </a:r>
            </a:p>
          </p:txBody>
        </p:sp>
        <p:sp>
          <p:nvSpPr>
            <p:cNvPr id="31" name="Rectangle 30">
              <a:extLst>
                <a:ext uri="{FF2B5EF4-FFF2-40B4-BE49-F238E27FC236}">
                  <a16:creationId xmlns:a16="http://schemas.microsoft.com/office/drawing/2014/main" id="{9B6F9B11-4EB1-45A1-B627-132821208511}"/>
                </a:ext>
              </a:extLst>
            </p:cNvPr>
            <p:cNvSpPr/>
            <p:nvPr/>
          </p:nvSpPr>
          <p:spPr>
            <a:xfrm>
              <a:off x="7087522" y="1095018"/>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547CD578-7F45-44E8-835B-59624EC563A3}"/>
                </a:ext>
              </a:extLst>
            </p:cNvPr>
            <p:cNvSpPr/>
            <p:nvPr/>
          </p:nvSpPr>
          <p:spPr>
            <a:xfrm>
              <a:off x="7287329" y="1294826"/>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325E01F4-09E6-412B-8991-D348BC66E1B2}"/>
              </a:ext>
            </a:extLst>
          </p:cNvPr>
          <p:cNvGrpSpPr/>
          <p:nvPr/>
        </p:nvGrpSpPr>
        <p:grpSpPr>
          <a:xfrm>
            <a:off x="8357164" y="2139260"/>
            <a:ext cx="1137778" cy="568889"/>
            <a:chOff x="7994203" y="1095017"/>
            <a:chExt cx="1137778" cy="568889"/>
          </a:xfrm>
        </p:grpSpPr>
        <p:sp>
          <p:nvSpPr>
            <p:cNvPr id="35" name="Rectangle 34">
              <a:extLst>
                <a:ext uri="{FF2B5EF4-FFF2-40B4-BE49-F238E27FC236}">
                  <a16:creationId xmlns:a16="http://schemas.microsoft.com/office/drawing/2014/main" id="{63DA0C8D-5523-4453-B40D-FABE389D5DDC}"/>
                </a:ext>
              </a:extLst>
            </p:cNvPr>
            <p:cNvSpPr/>
            <p:nvPr/>
          </p:nvSpPr>
          <p:spPr>
            <a:xfrm>
              <a:off x="7994203"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x</a:t>
              </a:r>
            </a:p>
          </p:txBody>
        </p:sp>
        <p:sp>
          <p:nvSpPr>
            <p:cNvPr id="36" name="Rectangle 35">
              <a:extLst>
                <a:ext uri="{FF2B5EF4-FFF2-40B4-BE49-F238E27FC236}">
                  <a16:creationId xmlns:a16="http://schemas.microsoft.com/office/drawing/2014/main" id="{2FAE192C-9A8C-493F-BEA5-07BD33FC4D52}"/>
                </a:ext>
              </a:extLst>
            </p:cNvPr>
            <p:cNvSpPr/>
            <p:nvPr/>
          </p:nvSpPr>
          <p:spPr>
            <a:xfrm>
              <a:off x="8563092"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7" name="Oval 36">
              <a:extLst>
                <a:ext uri="{FF2B5EF4-FFF2-40B4-BE49-F238E27FC236}">
                  <a16:creationId xmlns:a16="http://schemas.microsoft.com/office/drawing/2014/main" id="{FC218ACA-6D41-49B5-A791-0D0A1B1B5CB5}"/>
                </a:ext>
              </a:extLst>
            </p:cNvPr>
            <p:cNvSpPr/>
            <p:nvPr/>
          </p:nvSpPr>
          <p:spPr>
            <a:xfrm>
              <a:off x="8762899" y="1294825"/>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F36BABD2-CA59-4C0C-8E30-348780DBA14F}"/>
              </a:ext>
            </a:extLst>
          </p:cNvPr>
          <p:cNvSpPr/>
          <p:nvPr/>
        </p:nvSpPr>
        <p:spPr>
          <a:xfrm>
            <a:off x="5423991" y="1351194"/>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tx1"/>
                </a:solidFill>
              </a:rPr>
              <a:t>4</a:t>
            </a:r>
          </a:p>
        </p:txBody>
      </p:sp>
      <p:sp>
        <p:nvSpPr>
          <p:cNvPr id="40" name="TextBox 39">
            <a:extLst>
              <a:ext uri="{FF2B5EF4-FFF2-40B4-BE49-F238E27FC236}">
                <a16:creationId xmlns:a16="http://schemas.microsoft.com/office/drawing/2014/main" id="{CDF32008-B527-427A-98F1-24D886A0A3B1}"/>
              </a:ext>
            </a:extLst>
          </p:cNvPr>
          <p:cNvSpPr txBox="1"/>
          <p:nvPr/>
        </p:nvSpPr>
        <p:spPr>
          <a:xfrm>
            <a:off x="5386326" y="895176"/>
            <a:ext cx="644215" cy="461665"/>
          </a:xfrm>
          <a:prstGeom prst="rect">
            <a:avLst/>
          </a:prstGeom>
          <a:noFill/>
        </p:spPr>
        <p:txBody>
          <a:bodyPr wrap="none" rtlCol="0">
            <a:spAutoFit/>
          </a:bodyPr>
          <a:lstStyle/>
          <a:p>
            <a:r>
              <a:rPr lang="en-US" sz="2400" dirty="0"/>
              <a:t>size</a:t>
            </a:r>
          </a:p>
        </p:txBody>
      </p:sp>
      <p:grpSp>
        <p:nvGrpSpPr>
          <p:cNvPr id="7" name="Group 6">
            <a:extLst>
              <a:ext uri="{FF2B5EF4-FFF2-40B4-BE49-F238E27FC236}">
                <a16:creationId xmlns:a16="http://schemas.microsoft.com/office/drawing/2014/main" id="{9B5D1FEB-DF96-414E-ADE0-1907B7B2AF05}"/>
              </a:ext>
            </a:extLst>
          </p:cNvPr>
          <p:cNvGrpSpPr/>
          <p:nvPr/>
        </p:nvGrpSpPr>
        <p:grpSpPr>
          <a:xfrm>
            <a:off x="9832734" y="2139259"/>
            <a:ext cx="1137778" cy="568889"/>
            <a:chOff x="9469773" y="1095016"/>
            <a:chExt cx="1137778" cy="568889"/>
          </a:xfrm>
        </p:grpSpPr>
        <p:sp>
          <p:nvSpPr>
            <p:cNvPr id="23" name="Rectangle 22">
              <a:extLst>
                <a:ext uri="{FF2B5EF4-FFF2-40B4-BE49-F238E27FC236}">
                  <a16:creationId xmlns:a16="http://schemas.microsoft.com/office/drawing/2014/main" id="{9B79CBBA-BA03-4D9B-BDD9-270F8D006A49}"/>
                </a:ext>
              </a:extLst>
            </p:cNvPr>
            <p:cNvSpPr/>
            <p:nvPr/>
          </p:nvSpPr>
          <p:spPr>
            <a:xfrm>
              <a:off x="9469773" y="1095016"/>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v</a:t>
              </a:r>
            </a:p>
          </p:txBody>
        </p:sp>
        <p:sp>
          <p:nvSpPr>
            <p:cNvPr id="38" name="Rectangle 37">
              <a:extLst>
                <a:ext uri="{FF2B5EF4-FFF2-40B4-BE49-F238E27FC236}">
                  <a16:creationId xmlns:a16="http://schemas.microsoft.com/office/drawing/2014/main" id="{1CED1091-45D3-473E-A7C6-B0459B08A649}"/>
                </a:ext>
              </a:extLst>
            </p:cNvPr>
            <p:cNvSpPr/>
            <p:nvPr/>
          </p:nvSpPr>
          <p:spPr>
            <a:xfrm>
              <a:off x="10038662" y="1095016"/>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41" name="Oval 40">
              <a:extLst>
                <a:ext uri="{FF2B5EF4-FFF2-40B4-BE49-F238E27FC236}">
                  <a16:creationId xmlns:a16="http://schemas.microsoft.com/office/drawing/2014/main" id="{4A6EB580-E377-4BD3-B3A9-730C083781CD}"/>
                </a:ext>
              </a:extLst>
            </p:cNvPr>
            <p:cNvSpPr/>
            <p:nvPr/>
          </p:nvSpPr>
          <p:spPr>
            <a:xfrm>
              <a:off x="10238469" y="1294824"/>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2" name="Straight Arrow Connector 41">
            <a:extLst>
              <a:ext uri="{FF2B5EF4-FFF2-40B4-BE49-F238E27FC236}">
                <a16:creationId xmlns:a16="http://schemas.microsoft.com/office/drawing/2014/main" id="{AE4F8A81-EEB7-46E5-A144-DDC7CC2F2D65}"/>
              </a:ext>
            </a:extLst>
          </p:cNvPr>
          <p:cNvCxnSpPr>
            <a:cxnSpLocks/>
            <a:stCxn id="37" idx="6"/>
            <a:endCxn id="23" idx="1"/>
          </p:cNvCxnSpPr>
          <p:nvPr/>
        </p:nvCxnSpPr>
        <p:spPr>
          <a:xfrm flipV="1">
            <a:off x="9295133" y="2423704"/>
            <a:ext cx="537601" cy="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48" name="Rectangle 47">
            <a:extLst>
              <a:ext uri="{FF2B5EF4-FFF2-40B4-BE49-F238E27FC236}">
                <a16:creationId xmlns:a16="http://schemas.microsoft.com/office/drawing/2014/main" id="{90943A7E-EA4F-4750-A67B-6C3772BAD6EF}"/>
              </a:ext>
            </a:extLst>
          </p:cNvPr>
          <p:cNvSpPr/>
          <p:nvPr/>
        </p:nvSpPr>
        <p:spPr>
          <a:xfrm>
            <a:off x="10401623" y="1049331"/>
            <a:ext cx="568889" cy="56888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49" name="TextBox 48">
            <a:extLst>
              <a:ext uri="{FF2B5EF4-FFF2-40B4-BE49-F238E27FC236}">
                <a16:creationId xmlns:a16="http://schemas.microsoft.com/office/drawing/2014/main" id="{9A46EA48-E560-4235-B042-D78662405554}"/>
              </a:ext>
            </a:extLst>
          </p:cNvPr>
          <p:cNvSpPr txBox="1"/>
          <p:nvPr/>
        </p:nvSpPr>
        <p:spPr>
          <a:xfrm>
            <a:off x="10255436" y="598960"/>
            <a:ext cx="861261" cy="461665"/>
          </a:xfrm>
          <a:prstGeom prst="rect">
            <a:avLst/>
          </a:prstGeom>
          <a:noFill/>
          <a:effectLst/>
        </p:spPr>
        <p:txBody>
          <a:bodyPr wrap="none" rtlCol="0">
            <a:spAutoFit/>
          </a:bodyPr>
          <a:lstStyle/>
          <a:p>
            <a:r>
              <a:rPr lang="en-US" sz="2400" dirty="0"/>
              <a:t>index</a:t>
            </a:r>
          </a:p>
        </p:txBody>
      </p:sp>
      <p:cxnSp>
        <p:nvCxnSpPr>
          <p:cNvPr id="58" name="Straight Arrow Connector 57">
            <a:extLst>
              <a:ext uri="{FF2B5EF4-FFF2-40B4-BE49-F238E27FC236}">
                <a16:creationId xmlns:a16="http://schemas.microsoft.com/office/drawing/2014/main" id="{4333347F-F81E-462D-A6B2-8C3EA32880D0}"/>
              </a:ext>
            </a:extLst>
          </p:cNvPr>
          <p:cNvCxnSpPr>
            <a:cxnSpLocks/>
            <a:stCxn id="32" idx="6"/>
            <a:endCxn id="35" idx="1"/>
          </p:cNvCxnSpPr>
          <p:nvPr/>
        </p:nvCxnSpPr>
        <p:spPr>
          <a:xfrm flipV="1">
            <a:off x="7819563" y="2423705"/>
            <a:ext cx="537601" cy="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18250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6D3C81-A2D6-4D36-B520-7C66ADFFA0AA}"/>
              </a:ext>
            </a:extLst>
          </p:cNvPr>
          <p:cNvSpPr/>
          <p:nvPr/>
        </p:nvSpPr>
        <p:spPr>
          <a:xfrm>
            <a:off x="1161431" y="2708148"/>
            <a:ext cx="4124731" cy="72085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06DC059-D792-4919-8265-B90F6CB4D2A6}"/>
              </a:ext>
            </a:extLst>
          </p:cNvPr>
          <p:cNvSpPr/>
          <p:nvPr/>
        </p:nvSpPr>
        <p:spPr>
          <a:xfrm>
            <a:off x="914399" y="914400"/>
            <a:ext cx="4630497" cy="5412187"/>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function removeAt(index) </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if index &lt; 0 OR index &gt; size – 1</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raise exception</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else if index == 0</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return remove()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else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curr = </a:t>
            </a:r>
            <a:r>
              <a:rPr lang="en-US" dirty="0" err="1">
                <a:latin typeface="Consolas" panose="020B0609020204030204" pitchFamily="49" charset="0"/>
                <a:ea typeface="Times New Roman" panose="02020603050405020304" pitchFamily="18" charset="0"/>
                <a:cs typeface="Courier New" panose="02070309020205020404" pitchFamily="49" charset="0"/>
              </a:rPr>
              <a:t>head.next</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prev = head	</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for </a:t>
            </a:r>
            <a:r>
              <a:rPr lang="en-US" dirty="0" err="1">
                <a:latin typeface="Consolas" panose="020B0609020204030204" pitchFamily="49" charset="0"/>
                <a:ea typeface="Times New Roman" panose="02020603050405020304" pitchFamily="18" charset="0"/>
                <a:cs typeface="Courier New" panose="02070309020205020404" pitchFamily="49" charset="0"/>
              </a:rPr>
              <a:t>i</a:t>
            </a:r>
            <a:r>
              <a:rPr lang="en-US" dirty="0">
                <a:latin typeface="Consolas" panose="020B0609020204030204" pitchFamily="49" charset="0"/>
                <a:ea typeface="Times New Roman" panose="02020603050405020304" pitchFamily="18" charset="0"/>
                <a:cs typeface="Courier New" panose="02070309020205020404" pitchFamily="49" charset="0"/>
              </a:rPr>
              <a:t> = 1 to index -1 </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prev = curr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curr = </a:t>
            </a:r>
            <a:r>
              <a:rPr lang="en-US" dirty="0" err="1">
                <a:latin typeface="Consolas" panose="020B0609020204030204" pitchFamily="49" charset="0"/>
                <a:ea typeface="Times New Roman" panose="02020603050405020304" pitchFamily="18" charset="0"/>
                <a:cs typeface="Courier New" panose="02070309020205020404" pitchFamily="49" charset="0"/>
              </a:rPr>
              <a:t>curr.next</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for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err="1">
                <a:latin typeface="Consolas" panose="020B0609020204030204" pitchFamily="49" charset="0"/>
                <a:ea typeface="Times New Roman" panose="02020603050405020304" pitchFamily="18" charset="0"/>
                <a:cs typeface="Courier New" panose="02070309020205020404" pitchFamily="49" charset="0"/>
              </a:rPr>
              <a:t>prev.next</a:t>
            </a:r>
            <a:r>
              <a:rPr lang="en-US" dirty="0">
                <a:latin typeface="Consolas" panose="020B0609020204030204" pitchFamily="49" charset="0"/>
                <a:ea typeface="Times New Roman" panose="02020603050405020304" pitchFamily="18" charset="0"/>
                <a:cs typeface="Courier New" panose="02070309020205020404" pitchFamily="49" charset="0"/>
              </a:rPr>
              <a:t> = </a:t>
            </a:r>
            <a:r>
              <a:rPr lang="en-US" dirty="0" err="1">
                <a:latin typeface="Consolas" panose="020B0609020204030204" pitchFamily="49" charset="0"/>
                <a:ea typeface="Times New Roman" panose="02020603050405020304" pitchFamily="18" charset="0"/>
                <a:cs typeface="Courier New" panose="02070309020205020404" pitchFamily="49" charset="0"/>
              </a:rPr>
              <a:t>curr.next</a:t>
            </a:r>
            <a:r>
              <a:rPr lang="en-US" dirty="0">
                <a:latin typeface="Consolas" panose="020B0609020204030204" pitchFamily="49" charset="0"/>
                <a:ea typeface="Times New Roman" panose="02020603050405020304" pitchFamily="18" charset="0"/>
                <a:cs typeface="Courier New" panose="02070309020205020404" pitchFamily="49" charset="0"/>
              </a:rPr>
              <a:t>	</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size = size – 1</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return </a:t>
            </a:r>
            <a:r>
              <a:rPr lang="en-US" dirty="0" err="1">
                <a:latin typeface="Consolas" panose="020B0609020204030204" pitchFamily="49" charset="0"/>
                <a:ea typeface="Times New Roman" panose="02020603050405020304" pitchFamily="18" charset="0"/>
                <a:cs typeface="Courier New" panose="02070309020205020404" pitchFamily="49" charset="0"/>
              </a:rPr>
              <a:t>curr.data</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if</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end function</a:t>
            </a:r>
          </a:p>
        </p:txBody>
      </p:sp>
      <p:sp>
        <p:nvSpPr>
          <p:cNvPr id="10" name="TextBox 9">
            <a:extLst>
              <a:ext uri="{FF2B5EF4-FFF2-40B4-BE49-F238E27FC236}">
                <a16:creationId xmlns:a16="http://schemas.microsoft.com/office/drawing/2014/main" id="{7C5EB4A6-30A2-4CCA-B71D-BDFCC66E574B}"/>
              </a:ext>
            </a:extLst>
          </p:cNvPr>
          <p:cNvSpPr txBox="1"/>
          <p:nvPr/>
        </p:nvSpPr>
        <p:spPr>
          <a:xfrm>
            <a:off x="5286163" y="3429000"/>
            <a:ext cx="809837" cy="461665"/>
          </a:xfrm>
          <a:prstGeom prst="rect">
            <a:avLst/>
          </a:prstGeom>
          <a:noFill/>
        </p:spPr>
        <p:txBody>
          <a:bodyPr wrap="none" rtlCol="0">
            <a:spAutoFit/>
          </a:bodyPr>
          <a:lstStyle/>
          <a:p>
            <a:r>
              <a:rPr lang="en-US" sz="2400" dirty="0"/>
              <a:t>head</a:t>
            </a:r>
          </a:p>
        </p:txBody>
      </p:sp>
      <p:cxnSp>
        <p:nvCxnSpPr>
          <p:cNvPr id="11" name="Straight Arrow Connector 10">
            <a:extLst>
              <a:ext uri="{FF2B5EF4-FFF2-40B4-BE49-F238E27FC236}">
                <a16:creationId xmlns:a16="http://schemas.microsoft.com/office/drawing/2014/main" id="{BB8B8C06-6F0A-4C30-8FBC-4C1BCCFC228F}"/>
              </a:ext>
            </a:extLst>
          </p:cNvPr>
          <p:cNvCxnSpPr>
            <a:cxnSpLocks/>
            <a:stCxn id="10" idx="0"/>
          </p:cNvCxnSpPr>
          <p:nvPr/>
        </p:nvCxnSpPr>
        <p:spPr>
          <a:xfrm flipV="1">
            <a:off x="5691082" y="2708152"/>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12" name="Group 11">
            <a:extLst>
              <a:ext uri="{FF2B5EF4-FFF2-40B4-BE49-F238E27FC236}">
                <a16:creationId xmlns:a16="http://schemas.microsoft.com/office/drawing/2014/main" id="{843BEF0D-196A-4453-97BF-3DBFDC4BA9EE}"/>
              </a:ext>
            </a:extLst>
          </p:cNvPr>
          <p:cNvGrpSpPr/>
          <p:nvPr/>
        </p:nvGrpSpPr>
        <p:grpSpPr>
          <a:xfrm>
            <a:off x="5406024" y="2139262"/>
            <a:ext cx="1137778" cy="568889"/>
            <a:chOff x="5043063" y="1095019"/>
            <a:chExt cx="1137778" cy="568889"/>
          </a:xfrm>
        </p:grpSpPr>
        <p:sp>
          <p:nvSpPr>
            <p:cNvPr id="25" name="Rectangle 24">
              <a:extLst>
                <a:ext uri="{FF2B5EF4-FFF2-40B4-BE49-F238E27FC236}">
                  <a16:creationId xmlns:a16="http://schemas.microsoft.com/office/drawing/2014/main" id="{8857212D-0324-4447-BE2C-E35119F7FDBC}"/>
                </a:ext>
              </a:extLst>
            </p:cNvPr>
            <p:cNvSpPr/>
            <p:nvPr/>
          </p:nvSpPr>
          <p:spPr>
            <a:xfrm>
              <a:off x="5043063" y="109501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6" name="Rectangle 25">
              <a:extLst>
                <a:ext uri="{FF2B5EF4-FFF2-40B4-BE49-F238E27FC236}">
                  <a16:creationId xmlns:a16="http://schemas.microsoft.com/office/drawing/2014/main" id="{6B685000-9914-410A-9EE8-6595D6E7EFC6}"/>
                </a:ext>
              </a:extLst>
            </p:cNvPr>
            <p:cNvSpPr/>
            <p:nvPr/>
          </p:nvSpPr>
          <p:spPr>
            <a:xfrm>
              <a:off x="5611952" y="109501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7" name="Oval 26">
              <a:extLst>
                <a:ext uri="{FF2B5EF4-FFF2-40B4-BE49-F238E27FC236}">
                  <a16:creationId xmlns:a16="http://schemas.microsoft.com/office/drawing/2014/main" id="{5053F416-6959-4524-8CBD-06E682440CEC}"/>
                </a:ext>
              </a:extLst>
            </p:cNvPr>
            <p:cNvSpPr/>
            <p:nvPr/>
          </p:nvSpPr>
          <p:spPr>
            <a:xfrm>
              <a:off x="5811759" y="129482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8" name="Straight Arrow Connector 27">
            <a:extLst>
              <a:ext uri="{FF2B5EF4-FFF2-40B4-BE49-F238E27FC236}">
                <a16:creationId xmlns:a16="http://schemas.microsoft.com/office/drawing/2014/main" id="{0741E171-A23D-47F0-87EC-9BA2D406A266}"/>
              </a:ext>
            </a:extLst>
          </p:cNvPr>
          <p:cNvCxnSpPr>
            <a:cxnSpLocks/>
          </p:cNvCxnSpPr>
          <p:nvPr/>
        </p:nvCxnSpPr>
        <p:spPr>
          <a:xfrm>
            <a:off x="6343993" y="2423706"/>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9" name="Group 8">
            <a:extLst>
              <a:ext uri="{FF2B5EF4-FFF2-40B4-BE49-F238E27FC236}">
                <a16:creationId xmlns:a16="http://schemas.microsoft.com/office/drawing/2014/main" id="{DC235EDB-79C5-44C0-8FDD-24477598DE2C}"/>
              </a:ext>
            </a:extLst>
          </p:cNvPr>
          <p:cNvGrpSpPr/>
          <p:nvPr/>
        </p:nvGrpSpPr>
        <p:grpSpPr>
          <a:xfrm>
            <a:off x="6881594" y="2139261"/>
            <a:ext cx="1137778" cy="568889"/>
            <a:chOff x="6518633" y="1095018"/>
            <a:chExt cx="1137778" cy="568889"/>
          </a:xfrm>
        </p:grpSpPr>
        <p:sp>
          <p:nvSpPr>
            <p:cNvPr id="30" name="Rectangle 29">
              <a:extLst>
                <a:ext uri="{FF2B5EF4-FFF2-40B4-BE49-F238E27FC236}">
                  <a16:creationId xmlns:a16="http://schemas.microsoft.com/office/drawing/2014/main" id="{5EAE58F1-1603-4F9F-B3FF-9B8D9DDC7302}"/>
                </a:ext>
              </a:extLst>
            </p:cNvPr>
            <p:cNvSpPr/>
            <p:nvPr/>
          </p:nvSpPr>
          <p:spPr>
            <a:xfrm>
              <a:off x="6518633" y="1095018"/>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m</a:t>
              </a:r>
            </a:p>
          </p:txBody>
        </p:sp>
        <p:sp>
          <p:nvSpPr>
            <p:cNvPr id="31" name="Rectangle 30">
              <a:extLst>
                <a:ext uri="{FF2B5EF4-FFF2-40B4-BE49-F238E27FC236}">
                  <a16:creationId xmlns:a16="http://schemas.microsoft.com/office/drawing/2014/main" id="{9B6F9B11-4EB1-45A1-B627-132821208511}"/>
                </a:ext>
              </a:extLst>
            </p:cNvPr>
            <p:cNvSpPr/>
            <p:nvPr/>
          </p:nvSpPr>
          <p:spPr>
            <a:xfrm>
              <a:off x="7087522" y="1095018"/>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547CD578-7F45-44E8-835B-59624EC563A3}"/>
                </a:ext>
              </a:extLst>
            </p:cNvPr>
            <p:cNvSpPr/>
            <p:nvPr/>
          </p:nvSpPr>
          <p:spPr>
            <a:xfrm>
              <a:off x="7287329" y="1294826"/>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325E01F4-09E6-412B-8991-D348BC66E1B2}"/>
              </a:ext>
            </a:extLst>
          </p:cNvPr>
          <p:cNvGrpSpPr/>
          <p:nvPr/>
        </p:nvGrpSpPr>
        <p:grpSpPr>
          <a:xfrm>
            <a:off x="8357164" y="2139260"/>
            <a:ext cx="1137778" cy="568889"/>
            <a:chOff x="7994203" y="1095017"/>
            <a:chExt cx="1137778" cy="568889"/>
          </a:xfrm>
        </p:grpSpPr>
        <p:sp>
          <p:nvSpPr>
            <p:cNvPr id="35" name="Rectangle 34">
              <a:extLst>
                <a:ext uri="{FF2B5EF4-FFF2-40B4-BE49-F238E27FC236}">
                  <a16:creationId xmlns:a16="http://schemas.microsoft.com/office/drawing/2014/main" id="{63DA0C8D-5523-4453-B40D-FABE389D5DDC}"/>
                </a:ext>
              </a:extLst>
            </p:cNvPr>
            <p:cNvSpPr/>
            <p:nvPr/>
          </p:nvSpPr>
          <p:spPr>
            <a:xfrm>
              <a:off x="7994203"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x</a:t>
              </a:r>
            </a:p>
          </p:txBody>
        </p:sp>
        <p:sp>
          <p:nvSpPr>
            <p:cNvPr id="36" name="Rectangle 35">
              <a:extLst>
                <a:ext uri="{FF2B5EF4-FFF2-40B4-BE49-F238E27FC236}">
                  <a16:creationId xmlns:a16="http://schemas.microsoft.com/office/drawing/2014/main" id="{2FAE192C-9A8C-493F-BEA5-07BD33FC4D52}"/>
                </a:ext>
              </a:extLst>
            </p:cNvPr>
            <p:cNvSpPr/>
            <p:nvPr/>
          </p:nvSpPr>
          <p:spPr>
            <a:xfrm>
              <a:off x="8563092"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7" name="Oval 36">
              <a:extLst>
                <a:ext uri="{FF2B5EF4-FFF2-40B4-BE49-F238E27FC236}">
                  <a16:creationId xmlns:a16="http://schemas.microsoft.com/office/drawing/2014/main" id="{FC218ACA-6D41-49B5-A791-0D0A1B1B5CB5}"/>
                </a:ext>
              </a:extLst>
            </p:cNvPr>
            <p:cNvSpPr/>
            <p:nvPr/>
          </p:nvSpPr>
          <p:spPr>
            <a:xfrm>
              <a:off x="8762899" y="1294825"/>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F36BABD2-CA59-4C0C-8E30-348780DBA14F}"/>
              </a:ext>
            </a:extLst>
          </p:cNvPr>
          <p:cNvSpPr/>
          <p:nvPr/>
        </p:nvSpPr>
        <p:spPr>
          <a:xfrm>
            <a:off x="5423991" y="1351194"/>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tx1"/>
                </a:solidFill>
              </a:rPr>
              <a:t>4</a:t>
            </a:r>
          </a:p>
        </p:txBody>
      </p:sp>
      <p:sp>
        <p:nvSpPr>
          <p:cNvPr id="40" name="TextBox 39">
            <a:extLst>
              <a:ext uri="{FF2B5EF4-FFF2-40B4-BE49-F238E27FC236}">
                <a16:creationId xmlns:a16="http://schemas.microsoft.com/office/drawing/2014/main" id="{CDF32008-B527-427A-98F1-24D886A0A3B1}"/>
              </a:ext>
            </a:extLst>
          </p:cNvPr>
          <p:cNvSpPr txBox="1"/>
          <p:nvPr/>
        </p:nvSpPr>
        <p:spPr>
          <a:xfrm>
            <a:off x="5386326" y="895176"/>
            <a:ext cx="644215" cy="461665"/>
          </a:xfrm>
          <a:prstGeom prst="rect">
            <a:avLst/>
          </a:prstGeom>
          <a:noFill/>
        </p:spPr>
        <p:txBody>
          <a:bodyPr wrap="none" rtlCol="0">
            <a:spAutoFit/>
          </a:bodyPr>
          <a:lstStyle/>
          <a:p>
            <a:r>
              <a:rPr lang="en-US" sz="2400" dirty="0"/>
              <a:t>size</a:t>
            </a:r>
          </a:p>
        </p:txBody>
      </p:sp>
      <p:grpSp>
        <p:nvGrpSpPr>
          <p:cNvPr id="7" name="Group 6">
            <a:extLst>
              <a:ext uri="{FF2B5EF4-FFF2-40B4-BE49-F238E27FC236}">
                <a16:creationId xmlns:a16="http://schemas.microsoft.com/office/drawing/2014/main" id="{9B5D1FEB-DF96-414E-ADE0-1907B7B2AF05}"/>
              </a:ext>
            </a:extLst>
          </p:cNvPr>
          <p:cNvGrpSpPr/>
          <p:nvPr/>
        </p:nvGrpSpPr>
        <p:grpSpPr>
          <a:xfrm>
            <a:off x="9832734" y="2139259"/>
            <a:ext cx="1137778" cy="568889"/>
            <a:chOff x="9469773" y="1095016"/>
            <a:chExt cx="1137778" cy="568889"/>
          </a:xfrm>
        </p:grpSpPr>
        <p:sp>
          <p:nvSpPr>
            <p:cNvPr id="23" name="Rectangle 22">
              <a:extLst>
                <a:ext uri="{FF2B5EF4-FFF2-40B4-BE49-F238E27FC236}">
                  <a16:creationId xmlns:a16="http://schemas.microsoft.com/office/drawing/2014/main" id="{9B79CBBA-BA03-4D9B-BDD9-270F8D006A49}"/>
                </a:ext>
              </a:extLst>
            </p:cNvPr>
            <p:cNvSpPr/>
            <p:nvPr/>
          </p:nvSpPr>
          <p:spPr>
            <a:xfrm>
              <a:off x="9469773" y="1095016"/>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v</a:t>
              </a:r>
            </a:p>
          </p:txBody>
        </p:sp>
        <p:sp>
          <p:nvSpPr>
            <p:cNvPr id="38" name="Rectangle 37">
              <a:extLst>
                <a:ext uri="{FF2B5EF4-FFF2-40B4-BE49-F238E27FC236}">
                  <a16:creationId xmlns:a16="http://schemas.microsoft.com/office/drawing/2014/main" id="{1CED1091-45D3-473E-A7C6-B0459B08A649}"/>
                </a:ext>
              </a:extLst>
            </p:cNvPr>
            <p:cNvSpPr/>
            <p:nvPr/>
          </p:nvSpPr>
          <p:spPr>
            <a:xfrm>
              <a:off x="10038662" y="1095016"/>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41" name="Oval 40">
              <a:extLst>
                <a:ext uri="{FF2B5EF4-FFF2-40B4-BE49-F238E27FC236}">
                  <a16:creationId xmlns:a16="http://schemas.microsoft.com/office/drawing/2014/main" id="{4A6EB580-E377-4BD3-B3A9-730C083781CD}"/>
                </a:ext>
              </a:extLst>
            </p:cNvPr>
            <p:cNvSpPr/>
            <p:nvPr/>
          </p:nvSpPr>
          <p:spPr>
            <a:xfrm>
              <a:off x="10238469" y="1294824"/>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2" name="Straight Arrow Connector 41">
            <a:extLst>
              <a:ext uri="{FF2B5EF4-FFF2-40B4-BE49-F238E27FC236}">
                <a16:creationId xmlns:a16="http://schemas.microsoft.com/office/drawing/2014/main" id="{AE4F8A81-EEB7-46E5-A144-DDC7CC2F2D65}"/>
              </a:ext>
            </a:extLst>
          </p:cNvPr>
          <p:cNvCxnSpPr>
            <a:cxnSpLocks/>
            <a:stCxn id="37" idx="6"/>
            <a:endCxn id="23" idx="1"/>
          </p:cNvCxnSpPr>
          <p:nvPr/>
        </p:nvCxnSpPr>
        <p:spPr>
          <a:xfrm flipV="1">
            <a:off x="9295133" y="2423704"/>
            <a:ext cx="537601" cy="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48" name="Rectangle 47">
            <a:extLst>
              <a:ext uri="{FF2B5EF4-FFF2-40B4-BE49-F238E27FC236}">
                <a16:creationId xmlns:a16="http://schemas.microsoft.com/office/drawing/2014/main" id="{90943A7E-EA4F-4750-A67B-6C3772BAD6EF}"/>
              </a:ext>
            </a:extLst>
          </p:cNvPr>
          <p:cNvSpPr/>
          <p:nvPr/>
        </p:nvSpPr>
        <p:spPr>
          <a:xfrm>
            <a:off x="10401623" y="1049331"/>
            <a:ext cx="568889" cy="568889"/>
          </a:xfrm>
          <a:prstGeom prst="rect">
            <a:avLst/>
          </a:prstGeom>
          <a:ln w="28575"/>
          <a:effectLst>
            <a:glow rad="228600">
              <a:schemeClr val="accent2">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49" name="TextBox 48">
            <a:extLst>
              <a:ext uri="{FF2B5EF4-FFF2-40B4-BE49-F238E27FC236}">
                <a16:creationId xmlns:a16="http://schemas.microsoft.com/office/drawing/2014/main" id="{9A46EA48-E560-4235-B042-D78662405554}"/>
              </a:ext>
            </a:extLst>
          </p:cNvPr>
          <p:cNvSpPr txBox="1"/>
          <p:nvPr/>
        </p:nvSpPr>
        <p:spPr>
          <a:xfrm>
            <a:off x="10255436" y="598960"/>
            <a:ext cx="861261" cy="461665"/>
          </a:xfrm>
          <a:prstGeom prst="rect">
            <a:avLst/>
          </a:prstGeom>
          <a:noFill/>
          <a:effectLst/>
        </p:spPr>
        <p:txBody>
          <a:bodyPr wrap="none" rtlCol="0">
            <a:spAutoFit/>
          </a:bodyPr>
          <a:lstStyle/>
          <a:p>
            <a:r>
              <a:rPr lang="en-US" sz="2400" dirty="0"/>
              <a:t>index</a:t>
            </a:r>
          </a:p>
        </p:txBody>
      </p:sp>
      <p:cxnSp>
        <p:nvCxnSpPr>
          <p:cNvPr id="58" name="Straight Arrow Connector 57">
            <a:extLst>
              <a:ext uri="{FF2B5EF4-FFF2-40B4-BE49-F238E27FC236}">
                <a16:creationId xmlns:a16="http://schemas.microsoft.com/office/drawing/2014/main" id="{4333347F-F81E-462D-A6B2-8C3EA32880D0}"/>
              </a:ext>
            </a:extLst>
          </p:cNvPr>
          <p:cNvCxnSpPr>
            <a:cxnSpLocks/>
            <a:stCxn id="32" idx="6"/>
            <a:endCxn id="35" idx="1"/>
          </p:cNvCxnSpPr>
          <p:nvPr/>
        </p:nvCxnSpPr>
        <p:spPr>
          <a:xfrm flipV="1">
            <a:off x="7819563" y="2423705"/>
            <a:ext cx="537601" cy="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33" name="TextBox 32">
            <a:extLst>
              <a:ext uri="{FF2B5EF4-FFF2-40B4-BE49-F238E27FC236}">
                <a16:creationId xmlns:a16="http://schemas.microsoft.com/office/drawing/2014/main" id="{766E7F0D-7D28-469E-9E11-0B64EBE2FAA8}"/>
              </a:ext>
            </a:extLst>
          </p:cNvPr>
          <p:cNvSpPr txBox="1"/>
          <p:nvPr/>
        </p:nvSpPr>
        <p:spPr>
          <a:xfrm>
            <a:off x="7188421" y="3428999"/>
            <a:ext cx="691215" cy="461665"/>
          </a:xfrm>
          <a:prstGeom prst="rect">
            <a:avLst/>
          </a:prstGeom>
          <a:noFill/>
        </p:spPr>
        <p:txBody>
          <a:bodyPr wrap="none" rtlCol="0">
            <a:spAutoFit/>
          </a:bodyPr>
          <a:lstStyle/>
          <a:p>
            <a:r>
              <a:rPr lang="en-US" sz="2400" dirty="0"/>
              <a:t>curr</a:t>
            </a:r>
          </a:p>
        </p:txBody>
      </p:sp>
      <p:cxnSp>
        <p:nvCxnSpPr>
          <p:cNvPr id="43" name="Straight Arrow Connector 42">
            <a:extLst>
              <a:ext uri="{FF2B5EF4-FFF2-40B4-BE49-F238E27FC236}">
                <a16:creationId xmlns:a16="http://schemas.microsoft.com/office/drawing/2014/main" id="{3508AB08-E826-472F-BFA0-0E23CC95D51F}"/>
              </a:ext>
            </a:extLst>
          </p:cNvPr>
          <p:cNvCxnSpPr>
            <a:cxnSpLocks/>
            <a:stCxn id="33" idx="0"/>
          </p:cNvCxnSpPr>
          <p:nvPr/>
        </p:nvCxnSpPr>
        <p:spPr>
          <a:xfrm flipH="1" flipV="1">
            <a:off x="7335078" y="2802835"/>
            <a:ext cx="198951" cy="626164"/>
          </a:xfrm>
          <a:prstGeom prst="straightConnector1">
            <a:avLst/>
          </a:prstGeom>
          <a:ln>
            <a:headEnd type="none" w="med" len="med"/>
            <a:tailEnd type="arrow" w="lg" len="lg"/>
          </a:ln>
        </p:spPr>
        <p:style>
          <a:lnRef idx="3">
            <a:schemeClr val="accent2"/>
          </a:lnRef>
          <a:fillRef idx="0">
            <a:schemeClr val="accent2"/>
          </a:fillRef>
          <a:effectRef idx="2">
            <a:schemeClr val="accent2"/>
          </a:effectRef>
          <a:fontRef idx="minor">
            <a:schemeClr val="tx1"/>
          </a:fontRef>
        </p:style>
      </p:cxnSp>
      <p:sp>
        <p:nvSpPr>
          <p:cNvPr id="44" name="Arrow: Right 43">
            <a:extLst>
              <a:ext uri="{FF2B5EF4-FFF2-40B4-BE49-F238E27FC236}">
                <a16:creationId xmlns:a16="http://schemas.microsoft.com/office/drawing/2014/main" id="{39EC35B6-C60C-4BBA-92F5-1D158EB69476}"/>
              </a:ext>
            </a:extLst>
          </p:cNvPr>
          <p:cNvSpPr/>
          <p:nvPr/>
        </p:nvSpPr>
        <p:spPr>
          <a:xfrm>
            <a:off x="629950" y="2708148"/>
            <a:ext cx="425154" cy="27017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748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6D3C81-A2D6-4D36-B520-7C66ADFFA0AA}"/>
              </a:ext>
            </a:extLst>
          </p:cNvPr>
          <p:cNvSpPr/>
          <p:nvPr/>
        </p:nvSpPr>
        <p:spPr>
          <a:xfrm>
            <a:off x="1161431" y="2708148"/>
            <a:ext cx="4124731" cy="72085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06DC059-D792-4919-8265-B90F6CB4D2A6}"/>
              </a:ext>
            </a:extLst>
          </p:cNvPr>
          <p:cNvSpPr/>
          <p:nvPr/>
        </p:nvSpPr>
        <p:spPr>
          <a:xfrm>
            <a:off x="914399" y="914400"/>
            <a:ext cx="4630497" cy="5412187"/>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function removeAt(index) </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if index &lt; 0 OR index &gt; size – 1</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raise exception</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else if index == 0</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return remove()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else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curr = </a:t>
            </a:r>
            <a:r>
              <a:rPr lang="en-US" dirty="0" err="1">
                <a:latin typeface="Consolas" panose="020B0609020204030204" pitchFamily="49" charset="0"/>
                <a:ea typeface="Times New Roman" panose="02020603050405020304" pitchFamily="18" charset="0"/>
                <a:cs typeface="Courier New" panose="02070309020205020404" pitchFamily="49" charset="0"/>
              </a:rPr>
              <a:t>head.next</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prev = head	</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for </a:t>
            </a:r>
            <a:r>
              <a:rPr lang="en-US" dirty="0" err="1">
                <a:latin typeface="Consolas" panose="020B0609020204030204" pitchFamily="49" charset="0"/>
                <a:ea typeface="Times New Roman" panose="02020603050405020304" pitchFamily="18" charset="0"/>
                <a:cs typeface="Courier New" panose="02070309020205020404" pitchFamily="49" charset="0"/>
              </a:rPr>
              <a:t>i</a:t>
            </a:r>
            <a:r>
              <a:rPr lang="en-US" dirty="0">
                <a:latin typeface="Consolas" panose="020B0609020204030204" pitchFamily="49" charset="0"/>
                <a:ea typeface="Times New Roman" panose="02020603050405020304" pitchFamily="18" charset="0"/>
                <a:cs typeface="Courier New" panose="02070309020205020404" pitchFamily="49" charset="0"/>
              </a:rPr>
              <a:t> = 1 to index -1 </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prev = curr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curr = </a:t>
            </a:r>
            <a:r>
              <a:rPr lang="en-US" dirty="0" err="1">
                <a:latin typeface="Consolas" panose="020B0609020204030204" pitchFamily="49" charset="0"/>
                <a:ea typeface="Times New Roman" panose="02020603050405020304" pitchFamily="18" charset="0"/>
                <a:cs typeface="Courier New" panose="02070309020205020404" pitchFamily="49" charset="0"/>
              </a:rPr>
              <a:t>curr.next</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for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err="1">
                <a:latin typeface="Consolas" panose="020B0609020204030204" pitchFamily="49" charset="0"/>
                <a:ea typeface="Times New Roman" panose="02020603050405020304" pitchFamily="18" charset="0"/>
                <a:cs typeface="Courier New" panose="02070309020205020404" pitchFamily="49" charset="0"/>
              </a:rPr>
              <a:t>prev.next</a:t>
            </a:r>
            <a:r>
              <a:rPr lang="en-US" dirty="0">
                <a:latin typeface="Consolas" panose="020B0609020204030204" pitchFamily="49" charset="0"/>
                <a:ea typeface="Times New Roman" panose="02020603050405020304" pitchFamily="18" charset="0"/>
                <a:cs typeface="Courier New" panose="02070309020205020404" pitchFamily="49" charset="0"/>
              </a:rPr>
              <a:t> = </a:t>
            </a:r>
            <a:r>
              <a:rPr lang="en-US" dirty="0" err="1">
                <a:latin typeface="Consolas" panose="020B0609020204030204" pitchFamily="49" charset="0"/>
                <a:ea typeface="Times New Roman" panose="02020603050405020304" pitchFamily="18" charset="0"/>
                <a:cs typeface="Courier New" panose="02070309020205020404" pitchFamily="49" charset="0"/>
              </a:rPr>
              <a:t>curr.next</a:t>
            </a:r>
            <a:r>
              <a:rPr lang="en-US" dirty="0">
                <a:latin typeface="Consolas" panose="020B0609020204030204" pitchFamily="49" charset="0"/>
                <a:ea typeface="Times New Roman" panose="02020603050405020304" pitchFamily="18" charset="0"/>
                <a:cs typeface="Courier New" panose="02070309020205020404" pitchFamily="49" charset="0"/>
              </a:rPr>
              <a:t>	</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size = size – 1</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return </a:t>
            </a:r>
            <a:r>
              <a:rPr lang="en-US" dirty="0" err="1">
                <a:latin typeface="Consolas" panose="020B0609020204030204" pitchFamily="49" charset="0"/>
                <a:ea typeface="Times New Roman" panose="02020603050405020304" pitchFamily="18" charset="0"/>
                <a:cs typeface="Courier New" panose="02070309020205020404" pitchFamily="49" charset="0"/>
              </a:rPr>
              <a:t>curr.data</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if</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end function</a:t>
            </a:r>
          </a:p>
        </p:txBody>
      </p:sp>
      <p:sp>
        <p:nvSpPr>
          <p:cNvPr id="10" name="TextBox 9">
            <a:extLst>
              <a:ext uri="{FF2B5EF4-FFF2-40B4-BE49-F238E27FC236}">
                <a16:creationId xmlns:a16="http://schemas.microsoft.com/office/drawing/2014/main" id="{7C5EB4A6-30A2-4CCA-B71D-BDFCC66E574B}"/>
              </a:ext>
            </a:extLst>
          </p:cNvPr>
          <p:cNvSpPr txBox="1"/>
          <p:nvPr/>
        </p:nvSpPr>
        <p:spPr>
          <a:xfrm>
            <a:off x="5286163" y="3429000"/>
            <a:ext cx="809837" cy="461665"/>
          </a:xfrm>
          <a:prstGeom prst="rect">
            <a:avLst/>
          </a:prstGeom>
          <a:noFill/>
        </p:spPr>
        <p:txBody>
          <a:bodyPr wrap="none" rtlCol="0">
            <a:spAutoFit/>
          </a:bodyPr>
          <a:lstStyle/>
          <a:p>
            <a:r>
              <a:rPr lang="en-US" sz="2400" dirty="0"/>
              <a:t>head</a:t>
            </a:r>
          </a:p>
        </p:txBody>
      </p:sp>
      <p:cxnSp>
        <p:nvCxnSpPr>
          <p:cNvPr id="11" name="Straight Arrow Connector 10">
            <a:extLst>
              <a:ext uri="{FF2B5EF4-FFF2-40B4-BE49-F238E27FC236}">
                <a16:creationId xmlns:a16="http://schemas.microsoft.com/office/drawing/2014/main" id="{BB8B8C06-6F0A-4C30-8FBC-4C1BCCFC228F}"/>
              </a:ext>
            </a:extLst>
          </p:cNvPr>
          <p:cNvCxnSpPr>
            <a:cxnSpLocks/>
            <a:stCxn id="10" idx="0"/>
          </p:cNvCxnSpPr>
          <p:nvPr/>
        </p:nvCxnSpPr>
        <p:spPr>
          <a:xfrm flipV="1">
            <a:off x="5691082" y="2708152"/>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12" name="Group 11">
            <a:extLst>
              <a:ext uri="{FF2B5EF4-FFF2-40B4-BE49-F238E27FC236}">
                <a16:creationId xmlns:a16="http://schemas.microsoft.com/office/drawing/2014/main" id="{843BEF0D-196A-4453-97BF-3DBFDC4BA9EE}"/>
              </a:ext>
            </a:extLst>
          </p:cNvPr>
          <p:cNvGrpSpPr/>
          <p:nvPr/>
        </p:nvGrpSpPr>
        <p:grpSpPr>
          <a:xfrm>
            <a:off x="5406024" y="2139262"/>
            <a:ext cx="1137778" cy="568889"/>
            <a:chOff x="5043063" y="1095019"/>
            <a:chExt cx="1137778" cy="568889"/>
          </a:xfrm>
        </p:grpSpPr>
        <p:sp>
          <p:nvSpPr>
            <p:cNvPr id="25" name="Rectangle 24">
              <a:extLst>
                <a:ext uri="{FF2B5EF4-FFF2-40B4-BE49-F238E27FC236}">
                  <a16:creationId xmlns:a16="http://schemas.microsoft.com/office/drawing/2014/main" id="{8857212D-0324-4447-BE2C-E35119F7FDBC}"/>
                </a:ext>
              </a:extLst>
            </p:cNvPr>
            <p:cNvSpPr/>
            <p:nvPr/>
          </p:nvSpPr>
          <p:spPr>
            <a:xfrm>
              <a:off x="5043063" y="109501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6" name="Rectangle 25">
              <a:extLst>
                <a:ext uri="{FF2B5EF4-FFF2-40B4-BE49-F238E27FC236}">
                  <a16:creationId xmlns:a16="http://schemas.microsoft.com/office/drawing/2014/main" id="{6B685000-9914-410A-9EE8-6595D6E7EFC6}"/>
                </a:ext>
              </a:extLst>
            </p:cNvPr>
            <p:cNvSpPr/>
            <p:nvPr/>
          </p:nvSpPr>
          <p:spPr>
            <a:xfrm>
              <a:off x="5611952" y="109501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7" name="Oval 26">
              <a:extLst>
                <a:ext uri="{FF2B5EF4-FFF2-40B4-BE49-F238E27FC236}">
                  <a16:creationId xmlns:a16="http://schemas.microsoft.com/office/drawing/2014/main" id="{5053F416-6959-4524-8CBD-06E682440CEC}"/>
                </a:ext>
              </a:extLst>
            </p:cNvPr>
            <p:cNvSpPr/>
            <p:nvPr/>
          </p:nvSpPr>
          <p:spPr>
            <a:xfrm>
              <a:off x="5811759" y="129482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8" name="Straight Arrow Connector 27">
            <a:extLst>
              <a:ext uri="{FF2B5EF4-FFF2-40B4-BE49-F238E27FC236}">
                <a16:creationId xmlns:a16="http://schemas.microsoft.com/office/drawing/2014/main" id="{0741E171-A23D-47F0-87EC-9BA2D406A266}"/>
              </a:ext>
            </a:extLst>
          </p:cNvPr>
          <p:cNvCxnSpPr>
            <a:cxnSpLocks/>
          </p:cNvCxnSpPr>
          <p:nvPr/>
        </p:nvCxnSpPr>
        <p:spPr>
          <a:xfrm>
            <a:off x="6343993" y="2423706"/>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9" name="Group 8">
            <a:extLst>
              <a:ext uri="{FF2B5EF4-FFF2-40B4-BE49-F238E27FC236}">
                <a16:creationId xmlns:a16="http://schemas.microsoft.com/office/drawing/2014/main" id="{DC235EDB-79C5-44C0-8FDD-24477598DE2C}"/>
              </a:ext>
            </a:extLst>
          </p:cNvPr>
          <p:cNvGrpSpPr/>
          <p:nvPr/>
        </p:nvGrpSpPr>
        <p:grpSpPr>
          <a:xfrm>
            <a:off x="6881594" y="2139261"/>
            <a:ext cx="1137778" cy="568889"/>
            <a:chOff x="6518633" y="1095018"/>
            <a:chExt cx="1137778" cy="568889"/>
          </a:xfrm>
        </p:grpSpPr>
        <p:sp>
          <p:nvSpPr>
            <p:cNvPr id="30" name="Rectangle 29">
              <a:extLst>
                <a:ext uri="{FF2B5EF4-FFF2-40B4-BE49-F238E27FC236}">
                  <a16:creationId xmlns:a16="http://schemas.microsoft.com/office/drawing/2014/main" id="{5EAE58F1-1603-4F9F-B3FF-9B8D9DDC7302}"/>
                </a:ext>
              </a:extLst>
            </p:cNvPr>
            <p:cNvSpPr/>
            <p:nvPr/>
          </p:nvSpPr>
          <p:spPr>
            <a:xfrm>
              <a:off x="6518633" y="1095018"/>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m</a:t>
              </a:r>
            </a:p>
          </p:txBody>
        </p:sp>
        <p:sp>
          <p:nvSpPr>
            <p:cNvPr id="31" name="Rectangle 30">
              <a:extLst>
                <a:ext uri="{FF2B5EF4-FFF2-40B4-BE49-F238E27FC236}">
                  <a16:creationId xmlns:a16="http://schemas.microsoft.com/office/drawing/2014/main" id="{9B6F9B11-4EB1-45A1-B627-132821208511}"/>
                </a:ext>
              </a:extLst>
            </p:cNvPr>
            <p:cNvSpPr/>
            <p:nvPr/>
          </p:nvSpPr>
          <p:spPr>
            <a:xfrm>
              <a:off x="7087522" y="1095018"/>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547CD578-7F45-44E8-835B-59624EC563A3}"/>
                </a:ext>
              </a:extLst>
            </p:cNvPr>
            <p:cNvSpPr/>
            <p:nvPr/>
          </p:nvSpPr>
          <p:spPr>
            <a:xfrm>
              <a:off x="7287329" y="1294826"/>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325E01F4-09E6-412B-8991-D348BC66E1B2}"/>
              </a:ext>
            </a:extLst>
          </p:cNvPr>
          <p:cNvGrpSpPr/>
          <p:nvPr/>
        </p:nvGrpSpPr>
        <p:grpSpPr>
          <a:xfrm>
            <a:off x="8357164" y="2139260"/>
            <a:ext cx="1137778" cy="568889"/>
            <a:chOff x="7994203" y="1095017"/>
            <a:chExt cx="1137778" cy="568889"/>
          </a:xfrm>
        </p:grpSpPr>
        <p:sp>
          <p:nvSpPr>
            <p:cNvPr id="35" name="Rectangle 34">
              <a:extLst>
                <a:ext uri="{FF2B5EF4-FFF2-40B4-BE49-F238E27FC236}">
                  <a16:creationId xmlns:a16="http://schemas.microsoft.com/office/drawing/2014/main" id="{63DA0C8D-5523-4453-B40D-FABE389D5DDC}"/>
                </a:ext>
              </a:extLst>
            </p:cNvPr>
            <p:cNvSpPr/>
            <p:nvPr/>
          </p:nvSpPr>
          <p:spPr>
            <a:xfrm>
              <a:off x="7994203"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x</a:t>
              </a:r>
            </a:p>
          </p:txBody>
        </p:sp>
        <p:sp>
          <p:nvSpPr>
            <p:cNvPr id="36" name="Rectangle 35">
              <a:extLst>
                <a:ext uri="{FF2B5EF4-FFF2-40B4-BE49-F238E27FC236}">
                  <a16:creationId xmlns:a16="http://schemas.microsoft.com/office/drawing/2014/main" id="{2FAE192C-9A8C-493F-BEA5-07BD33FC4D52}"/>
                </a:ext>
              </a:extLst>
            </p:cNvPr>
            <p:cNvSpPr/>
            <p:nvPr/>
          </p:nvSpPr>
          <p:spPr>
            <a:xfrm>
              <a:off x="8563092"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7" name="Oval 36">
              <a:extLst>
                <a:ext uri="{FF2B5EF4-FFF2-40B4-BE49-F238E27FC236}">
                  <a16:creationId xmlns:a16="http://schemas.microsoft.com/office/drawing/2014/main" id="{FC218ACA-6D41-49B5-A791-0D0A1B1B5CB5}"/>
                </a:ext>
              </a:extLst>
            </p:cNvPr>
            <p:cNvSpPr/>
            <p:nvPr/>
          </p:nvSpPr>
          <p:spPr>
            <a:xfrm>
              <a:off x="8762899" y="1294825"/>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F36BABD2-CA59-4C0C-8E30-348780DBA14F}"/>
              </a:ext>
            </a:extLst>
          </p:cNvPr>
          <p:cNvSpPr/>
          <p:nvPr/>
        </p:nvSpPr>
        <p:spPr>
          <a:xfrm>
            <a:off x="5423991" y="1351194"/>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tx1"/>
                </a:solidFill>
              </a:rPr>
              <a:t>4</a:t>
            </a:r>
          </a:p>
        </p:txBody>
      </p:sp>
      <p:sp>
        <p:nvSpPr>
          <p:cNvPr id="40" name="TextBox 39">
            <a:extLst>
              <a:ext uri="{FF2B5EF4-FFF2-40B4-BE49-F238E27FC236}">
                <a16:creationId xmlns:a16="http://schemas.microsoft.com/office/drawing/2014/main" id="{CDF32008-B527-427A-98F1-24D886A0A3B1}"/>
              </a:ext>
            </a:extLst>
          </p:cNvPr>
          <p:cNvSpPr txBox="1"/>
          <p:nvPr/>
        </p:nvSpPr>
        <p:spPr>
          <a:xfrm>
            <a:off x="5386326" y="895176"/>
            <a:ext cx="644215" cy="461665"/>
          </a:xfrm>
          <a:prstGeom prst="rect">
            <a:avLst/>
          </a:prstGeom>
          <a:noFill/>
        </p:spPr>
        <p:txBody>
          <a:bodyPr wrap="none" rtlCol="0">
            <a:spAutoFit/>
          </a:bodyPr>
          <a:lstStyle/>
          <a:p>
            <a:r>
              <a:rPr lang="en-US" sz="2400" dirty="0"/>
              <a:t>size</a:t>
            </a:r>
          </a:p>
        </p:txBody>
      </p:sp>
      <p:grpSp>
        <p:nvGrpSpPr>
          <p:cNvPr id="7" name="Group 6">
            <a:extLst>
              <a:ext uri="{FF2B5EF4-FFF2-40B4-BE49-F238E27FC236}">
                <a16:creationId xmlns:a16="http://schemas.microsoft.com/office/drawing/2014/main" id="{9B5D1FEB-DF96-414E-ADE0-1907B7B2AF05}"/>
              </a:ext>
            </a:extLst>
          </p:cNvPr>
          <p:cNvGrpSpPr/>
          <p:nvPr/>
        </p:nvGrpSpPr>
        <p:grpSpPr>
          <a:xfrm>
            <a:off x="9832734" y="2139259"/>
            <a:ext cx="1137778" cy="568889"/>
            <a:chOff x="9469773" y="1095016"/>
            <a:chExt cx="1137778" cy="568889"/>
          </a:xfrm>
        </p:grpSpPr>
        <p:sp>
          <p:nvSpPr>
            <p:cNvPr id="23" name="Rectangle 22">
              <a:extLst>
                <a:ext uri="{FF2B5EF4-FFF2-40B4-BE49-F238E27FC236}">
                  <a16:creationId xmlns:a16="http://schemas.microsoft.com/office/drawing/2014/main" id="{9B79CBBA-BA03-4D9B-BDD9-270F8D006A49}"/>
                </a:ext>
              </a:extLst>
            </p:cNvPr>
            <p:cNvSpPr/>
            <p:nvPr/>
          </p:nvSpPr>
          <p:spPr>
            <a:xfrm>
              <a:off x="9469773" y="1095016"/>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v</a:t>
              </a:r>
            </a:p>
          </p:txBody>
        </p:sp>
        <p:sp>
          <p:nvSpPr>
            <p:cNvPr id="38" name="Rectangle 37">
              <a:extLst>
                <a:ext uri="{FF2B5EF4-FFF2-40B4-BE49-F238E27FC236}">
                  <a16:creationId xmlns:a16="http://schemas.microsoft.com/office/drawing/2014/main" id="{1CED1091-45D3-473E-A7C6-B0459B08A649}"/>
                </a:ext>
              </a:extLst>
            </p:cNvPr>
            <p:cNvSpPr/>
            <p:nvPr/>
          </p:nvSpPr>
          <p:spPr>
            <a:xfrm>
              <a:off x="10038662" y="1095016"/>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41" name="Oval 40">
              <a:extLst>
                <a:ext uri="{FF2B5EF4-FFF2-40B4-BE49-F238E27FC236}">
                  <a16:creationId xmlns:a16="http://schemas.microsoft.com/office/drawing/2014/main" id="{4A6EB580-E377-4BD3-B3A9-730C083781CD}"/>
                </a:ext>
              </a:extLst>
            </p:cNvPr>
            <p:cNvSpPr/>
            <p:nvPr/>
          </p:nvSpPr>
          <p:spPr>
            <a:xfrm>
              <a:off x="10238469" y="1294824"/>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2" name="Straight Arrow Connector 41">
            <a:extLst>
              <a:ext uri="{FF2B5EF4-FFF2-40B4-BE49-F238E27FC236}">
                <a16:creationId xmlns:a16="http://schemas.microsoft.com/office/drawing/2014/main" id="{AE4F8A81-EEB7-46E5-A144-DDC7CC2F2D65}"/>
              </a:ext>
            </a:extLst>
          </p:cNvPr>
          <p:cNvCxnSpPr>
            <a:cxnSpLocks/>
            <a:stCxn id="37" idx="6"/>
            <a:endCxn id="23" idx="1"/>
          </p:cNvCxnSpPr>
          <p:nvPr/>
        </p:nvCxnSpPr>
        <p:spPr>
          <a:xfrm flipV="1">
            <a:off x="9295133" y="2423704"/>
            <a:ext cx="537601" cy="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48" name="Rectangle 47">
            <a:extLst>
              <a:ext uri="{FF2B5EF4-FFF2-40B4-BE49-F238E27FC236}">
                <a16:creationId xmlns:a16="http://schemas.microsoft.com/office/drawing/2014/main" id="{90943A7E-EA4F-4750-A67B-6C3772BAD6EF}"/>
              </a:ext>
            </a:extLst>
          </p:cNvPr>
          <p:cNvSpPr/>
          <p:nvPr/>
        </p:nvSpPr>
        <p:spPr>
          <a:xfrm>
            <a:off x="10401623" y="1049331"/>
            <a:ext cx="568889" cy="56888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49" name="TextBox 48">
            <a:extLst>
              <a:ext uri="{FF2B5EF4-FFF2-40B4-BE49-F238E27FC236}">
                <a16:creationId xmlns:a16="http://schemas.microsoft.com/office/drawing/2014/main" id="{9A46EA48-E560-4235-B042-D78662405554}"/>
              </a:ext>
            </a:extLst>
          </p:cNvPr>
          <p:cNvSpPr txBox="1"/>
          <p:nvPr/>
        </p:nvSpPr>
        <p:spPr>
          <a:xfrm>
            <a:off x="10255436" y="598960"/>
            <a:ext cx="861261" cy="461665"/>
          </a:xfrm>
          <a:prstGeom prst="rect">
            <a:avLst/>
          </a:prstGeom>
          <a:noFill/>
          <a:effectLst/>
        </p:spPr>
        <p:txBody>
          <a:bodyPr wrap="none" rtlCol="0">
            <a:spAutoFit/>
          </a:bodyPr>
          <a:lstStyle/>
          <a:p>
            <a:r>
              <a:rPr lang="en-US" sz="2400" dirty="0"/>
              <a:t>index</a:t>
            </a:r>
          </a:p>
        </p:txBody>
      </p:sp>
      <p:cxnSp>
        <p:nvCxnSpPr>
          <p:cNvPr id="58" name="Straight Arrow Connector 57">
            <a:extLst>
              <a:ext uri="{FF2B5EF4-FFF2-40B4-BE49-F238E27FC236}">
                <a16:creationId xmlns:a16="http://schemas.microsoft.com/office/drawing/2014/main" id="{4333347F-F81E-462D-A6B2-8C3EA32880D0}"/>
              </a:ext>
            </a:extLst>
          </p:cNvPr>
          <p:cNvCxnSpPr>
            <a:cxnSpLocks/>
            <a:stCxn id="32" idx="6"/>
            <a:endCxn id="35" idx="1"/>
          </p:cNvCxnSpPr>
          <p:nvPr/>
        </p:nvCxnSpPr>
        <p:spPr>
          <a:xfrm flipV="1">
            <a:off x="7819563" y="2423705"/>
            <a:ext cx="537601" cy="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29" name="TextBox 28">
            <a:extLst>
              <a:ext uri="{FF2B5EF4-FFF2-40B4-BE49-F238E27FC236}">
                <a16:creationId xmlns:a16="http://schemas.microsoft.com/office/drawing/2014/main" id="{205F6BBD-5B77-46A9-8A94-926D822849A2}"/>
              </a:ext>
            </a:extLst>
          </p:cNvPr>
          <p:cNvSpPr txBox="1"/>
          <p:nvPr/>
        </p:nvSpPr>
        <p:spPr>
          <a:xfrm>
            <a:off x="6278689" y="3428999"/>
            <a:ext cx="741806" cy="461665"/>
          </a:xfrm>
          <a:prstGeom prst="rect">
            <a:avLst/>
          </a:prstGeom>
          <a:noFill/>
        </p:spPr>
        <p:txBody>
          <a:bodyPr wrap="none" rtlCol="0">
            <a:spAutoFit/>
          </a:bodyPr>
          <a:lstStyle/>
          <a:p>
            <a:r>
              <a:rPr lang="en-US" sz="2400" dirty="0"/>
              <a:t>prev</a:t>
            </a:r>
          </a:p>
        </p:txBody>
      </p:sp>
      <p:sp>
        <p:nvSpPr>
          <p:cNvPr id="33" name="TextBox 32">
            <a:extLst>
              <a:ext uri="{FF2B5EF4-FFF2-40B4-BE49-F238E27FC236}">
                <a16:creationId xmlns:a16="http://schemas.microsoft.com/office/drawing/2014/main" id="{766E7F0D-7D28-469E-9E11-0B64EBE2FAA8}"/>
              </a:ext>
            </a:extLst>
          </p:cNvPr>
          <p:cNvSpPr txBox="1"/>
          <p:nvPr/>
        </p:nvSpPr>
        <p:spPr>
          <a:xfrm>
            <a:off x="7188421" y="3428999"/>
            <a:ext cx="691215" cy="461665"/>
          </a:xfrm>
          <a:prstGeom prst="rect">
            <a:avLst/>
          </a:prstGeom>
          <a:noFill/>
        </p:spPr>
        <p:txBody>
          <a:bodyPr wrap="none" rtlCol="0">
            <a:spAutoFit/>
          </a:bodyPr>
          <a:lstStyle/>
          <a:p>
            <a:r>
              <a:rPr lang="en-US" sz="2400" dirty="0"/>
              <a:t>curr</a:t>
            </a:r>
          </a:p>
        </p:txBody>
      </p:sp>
      <p:cxnSp>
        <p:nvCxnSpPr>
          <p:cNvPr id="34" name="Straight Arrow Connector 33">
            <a:extLst>
              <a:ext uri="{FF2B5EF4-FFF2-40B4-BE49-F238E27FC236}">
                <a16:creationId xmlns:a16="http://schemas.microsoft.com/office/drawing/2014/main" id="{55EA8096-CED8-49C2-8ECA-62CCBD0AD03B}"/>
              </a:ext>
            </a:extLst>
          </p:cNvPr>
          <p:cNvCxnSpPr>
            <a:cxnSpLocks/>
            <a:stCxn id="29" idx="0"/>
          </p:cNvCxnSpPr>
          <p:nvPr/>
        </p:nvCxnSpPr>
        <p:spPr>
          <a:xfrm flipH="1" flipV="1">
            <a:off x="6096000" y="2802835"/>
            <a:ext cx="553592" cy="626164"/>
          </a:xfrm>
          <a:prstGeom prst="straightConnector1">
            <a:avLst/>
          </a:prstGeom>
          <a:ln>
            <a:headEnd type="none" w="med" len="med"/>
            <a:tailEnd type="arrow" w="lg" len="lg"/>
          </a:ln>
        </p:spPr>
        <p:style>
          <a:lnRef idx="3">
            <a:schemeClr val="accent2"/>
          </a:lnRef>
          <a:fillRef idx="0">
            <a:schemeClr val="accent2"/>
          </a:fillRef>
          <a:effectRef idx="2">
            <a:schemeClr val="accent2"/>
          </a:effectRef>
          <a:fontRef idx="minor">
            <a:schemeClr val="tx1"/>
          </a:fontRef>
        </p:style>
      </p:cxnSp>
      <p:cxnSp>
        <p:nvCxnSpPr>
          <p:cNvPr id="43" name="Straight Arrow Connector 42">
            <a:extLst>
              <a:ext uri="{FF2B5EF4-FFF2-40B4-BE49-F238E27FC236}">
                <a16:creationId xmlns:a16="http://schemas.microsoft.com/office/drawing/2014/main" id="{3508AB08-E826-472F-BFA0-0E23CC95D51F}"/>
              </a:ext>
            </a:extLst>
          </p:cNvPr>
          <p:cNvCxnSpPr>
            <a:cxnSpLocks/>
            <a:stCxn id="33" idx="0"/>
          </p:cNvCxnSpPr>
          <p:nvPr/>
        </p:nvCxnSpPr>
        <p:spPr>
          <a:xfrm flipH="1" flipV="1">
            <a:off x="7335078" y="2802835"/>
            <a:ext cx="198951" cy="626164"/>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44" name="Arrow: Right 43">
            <a:extLst>
              <a:ext uri="{FF2B5EF4-FFF2-40B4-BE49-F238E27FC236}">
                <a16:creationId xmlns:a16="http://schemas.microsoft.com/office/drawing/2014/main" id="{39EC35B6-C60C-4BBA-92F5-1D158EB69476}"/>
              </a:ext>
            </a:extLst>
          </p:cNvPr>
          <p:cNvSpPr/>
          <p:nvPr/>
        </p:nvSpPr>
        <p:spPr>
          <a:xfrm>
            <a:off x="629950" y="3018879"/>
            <a:ext cx="425154" cy="27017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0337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6D3C81-A2D6-4D36-B520-7C66ADFFA0AA}"/>
              </a:ext>
            </a:extLst>
          </p:cNvPr>
          <p:cNvSpPr/>
          <p:nvPr/>
        </p:nvSpPr>
        <p:spPr>
          <a:xfrm>
            <a:off x="1161431" y="3568148"/>
            <a:ext cx="4124731" cy="1212574"/>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06DC059-D792-4919-8265-B90F6CB4D2A6}"/>
              </a:ext>
            </a:extLst>
          </p:cNvPr>
          <p:cNvSpPr/>
          <p:nvPr/>
        </p:nvSpPr>
        <p:spPr>
          <a:xfrm>
            <a:off x="914399" y="914400"/>
            <a:ext cx="4630497" cy="5412187"/>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function removeAt(index) </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if index &lt; 0 OR index &gt; size – 1</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raise exception</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else if index == 0</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return remove()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else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curr = </a:t>
            </a:r>
            <a:r>
              <a:rPr lang="en-US" dirty="0" err="1">
                <a:latin typeface="Consolas" panose="020B0609020204030204" pitchFamily="49" charset="0"/>
                <a:ea typeface="Times New Roman" panose="02020603050405020304" pitchFamily="18" charset="0"/>
                <a:cs typeface="Courier New" panose="02070309020205020404" pitchFamily="49" charset="0"/>
              </a:rPr>
              <a:t>head.next</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prev = head	</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for </a:t>
            </a:r>
            <a:r>
              <a:rPr lang="en-US" dirty="0" err="1">
                <a:latin typeface="Consolas" panose="020B0609020204030204" pitchFamily="49" charset="0"/>
                <a:ea typeface="Times New Roman" panose="02020603050405020304" pitchFamily="18" charset="0"/>
                <a:cs typeface="Courier New" panose="02070309020205020404" pitchFamily="49" charset="0"/>
              </a:rPr>
              <a:t>i</a:t>
            </a:r>
            <a:r>
              <a:rPr lang="en-US" dirty="0">
                <a:latin typeface="Consolas" panose="020B0609020204030204" pitchFamily="49" charset="0"/>
                <a:ea typeface="Times New Roman" panose="02020603050405020304" pitchFamily="18" charset="0"/>
                <a:cs typeface="Courier New" panose="02070309020205020404" pitchFamily="49" charset="0"/>
              </a:rPr>
              <a:t> = 1 to index -1 </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prev = curr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curr = </a:t>
            </a:r>
            <a:r>
              <a:rPr lang="en-US" dirty="0" err="1">
                <a:latin typeface="Consolas" panose="020B0609020204030204" pitchFamily="49" charset="0"/>
                <a:ea typeface="Times New Roman" panose="02020603050405020304" pitchFamily="18" charset="0"/>
                <a:cs typeface="Courier New" panose="02070309020205020404" pitchFamily="49" charset="0"/>
              </a:rPr>
              <a:t>curr.next</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for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err="1">
                <a:latin typeface="Consolas" panose="020B0609020204030204" pitchFamily="49" charset="0"/>
                <a:ea typeface="Times New Roman" panose="02020603050405020304" pitchFamily="18" charset="0"/>
                <a:cs typeface="Courier New" panose="02070309020205020404" pitchFamily="49" charset="0"/>
              </a:rPr>
              <a:t>prev.next</a:t>
            </a:r>
            <a:r>
              <a:rPr lang="en-US" dirty="0">
                <a:latin typeface="Consolas" panose="020B0609020204030204" pitchFamily="49" charset="0"/>
                <a:ea typeface="Times New Roman" panose="02020603050405020304" pitchFamily="18" charset="0"/>
                <a:cs typeface="Courier New" panose="02070309020205020404" pitchFamily="49" charset="0"/>
              </a:rPr>
              <a:t> = </a:t>
            </a:r>
            <a:r>
              <a:rPr lang="en-US" dirty="0" err="1">
                <a:latin typeface="Consolas" panose="020B0609020204030204" pitchFamily="49" charset="0"/>
                <a:ea typeface="Times New Roman" panose="02020603050405020304" pitchFamily="18" charset="0"/>
                <a:cs typeface="Courier New" panose="02070309020205020404" pitchFamily="49" charset="0"/>
              </a:rPr>
              <a:t>curr.next</a:t>
            </a:r>
            <a:r>
              <a:rPr lang="en-US" dirty="0">
                <a:latin typeface="Consolas" panose="020B0609020204030204" pitchFamily="49" charset="0"/>
                <a:ea typeface="Times New Roman" panose="02020603050405020304" pitchFamily="18" charset="0"/>
                <a:cs typeface="Courier New" panose="02070309020205020404" pitchFamily="49" charset="0"/>
              </a:rPr>
              <a:t>	</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size = size – 1</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return </a:t>
            </a:r>
            <a:r>
              <a:rPr lang="en-US" dirty="0" err="1">
                <a:latin typeface="Consolas" panose="020B0609020204030204" pitchFamily="49" charset="0"/>
                <a:ea typeface="Times New Roman" panose="02020603050405020304" pitchFamily="18" charset="0"/>
                <a:cs typeface="Courier New" panose="02070309020205020404" pitchFamily="49" charset="0"/>
              </a:rPr>
              <a:t>curr.data</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if</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end function</a:t>
            </a:r>
          </a:p>
        </p:txBody>
      </p:sp>
      <p:sp>
        <p:nvSpPr>
          <p:cNvPr id="10" name="TextBox 9">
            <a:extLst>
              <a:ext uri="{FF2B5EF4-FFF2-40B4-BE49-F238E27FC236}">
                <a16:creationId xmlns:a16="http://schemas.microsoft.com/office/drawing/2014/main" id="{7C5EB4A6-30A2-4CCA-B71D-BDFCC66E574B}"/>
              </a:ext>
            </a:extLst>
          </p:cNvPr>
          <p:cNvSpPr txBox="1"/>
          <p:nvPr/>
        </p:nvSpPr>
        <p:spPr>
          <a:xfrm>
            <a:off x="5286163" y="3429000"/>
            <a:ext cx="809837" cy="461665"/>
          </a:xfrm>
          <a:prstGeom prst="rect">
            <a:avLst/>
          </a:prstGeom>
          <a:noFill/>
        </p:spPr>
        <p:txBody>
          <a:bodyPr wrap="none" rtlCol="0">
            <a:spAutoFit/>
          </a:bodyPr>
          <a:lstStyle/>
          <a:p>
            <a:r>
              <a:rPr lang="en-US" sz="2400" dirty="0"/>
              <a:t>head</a:t>
            </a:r>
          </a:p>
        </p:txBody>
      </p:sp>
      <p:cxnSp>
        <p:nvCxnSpPr>
          <p:cNvPr id="11" name="Straight Arrow Connector 10">
            <a:extLst>
              <a:ext uri="{FF2B5EF4-FFF2-40B4-BE49-F238E27FC236}">
                <a16:creationId xmlns:a16="http://schemas.microsoft.com/office/drawing/2014/main" id="{BB8B8C06-6F0A-4C30-8FBC-4C1BCCFC228F}"/>
              </a:ext>
            </a:extLst>
          </p:cNvPr>
          <p:cNvCxnSpPr>
            <a:cxnSpLocks/>
            <a:stCxn id="10" idx="0"/>
          </p:cNvCxnSpPr>
          <p:nvPr/>
        </p:nvCxnSpPr>
        <p:spPr>
          <a:xfrm flipV="1">
            <a:off x="5691082" y="2708152"/>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12" name="Group 11">
            <a:extLst>
              <a:ext uri="{FF2B5EF4-FFF2-40B4-BE49-F238E27FC236}">
                <a16:creationId xmlns:a16="http://schemas.microsoft.com/office/drawing/2014/main" id="{843BEF0D-196A-4453-97BF-3DBFDC4BA9EE}"/>
              </a:ext>
            </a:extLst>
          </p:cNvPr>
          <p:cNvGrpSpPr/>
          <p:nvPr/>
        </p:nvGrpSpPr>
        <p:grpSpPr>
          <a:xfrm>
            <a:off x="5406024" y="2139262"/>
            <a:ext cx="1137778" cy="568889"/>
            <a:chOff x="5043063" y="1095019"/>
            <a:chExt cx="1137778" cy="568889"/>
          </a:xfrm>
        </p:grpSpPr>
        <p:sp>
          <p:nvSpPr>
            <p:cNvPr id="25" name="Rectangle 24">
              <a:extLst>
                <a:ext uri="{FF2B5EF4-FFF2-40B4-BE49-F238E27FC236}">
                  <a16:creationId xmlns:a16="http://schemas.microsoft.com/office/drawing/2014/main" id="{8857212D-0324-4447-BE2C-E35119F7FDBC}"/>
                </a:ext>
              </a:extLst>
            </p:cNvPr>
            <p:cNvSpPr/>
            <p:nvPr/>
          </p:nvSpPr>
          <p:spPr>
            <a:xfrm>
              <a:off x="5043063" y="109501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6" name="Rectangle 25">
              <a:extLst>
                <a:ext uri="{FF2B5EF4-FFF2-40B4-BE49-F238E27FC236}">
                  <a16:creationId xmlns:a16="http://schemas.microsoft.com/office/drawing/2014/main" id="{6B685000-9914-410A-9EE8-6595D6E7EFC6}"/>
                </a:ext>
              </a:extLst>
            </p:cNvPr>
            <p:cNvSpPr/>
            <p:nvPr/>
          </p:nvSpPr>
          <p:spPr>
            <a:xfrm>
              <a:off x="5611952" y="109501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7" name="Oval 26">
              <a:extLst>
                <a:ext uri="{FF2B5EF4-FFF2-40B4-BE49-F238E27FC236}">
                  <a16:creationId xmlns:a16="http://schemas.microsoft.com/office/drawing/2014/main" id="{5053F416-6959-4524-8CBD-06E682440CEC}"/>
                </a:ext>
              </a:extLst>
            </p:cNvPr>
            <p:cNvSpPr/>
            <p:nvPr/>
          </p:nvSpPr>
          <p:spPr>
            <a:xfrm>
              <a:off x="5811759" y="129482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8" name="Straight Arrow Connector 27">
            <a:extLst>
              <a:ext uri="{FF2B5EF4-FFF2-40B4-BE49-F238E27FC236}">
                <a16:creationId xmlns:a16="http://schemas.microsoft.com/office/drawing/2014/main" id="{0741E171-A23D-47F0-87EC-9BA2D406A266}"/>
              </a:ext>
            </a:extLst>
          </p:cNvPr>
          <p:cNvCxnSpPr>
            <a:cxnSpLocks/>
          </p:cNvCxnSpPr>
          <p:nvPr/>
        </p:nvCxnSpPr>
        <p:spPr>
          <a:xfrm>
            <a:off x="6343993" y="2423706"/>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9" name="Group 8">
            <a:extLst>
              <a:ext uri="{FF2B5EF4-FFF2-40B4-BE49-F238E27FC236}">
                <a16:creationId xmlns:a16="http://schemas.microsoft.com/office/drawing/2014/main" id="{DC235EDB-79C5-44C0-8FDD-24477598DE2C}"/>
              </a:ext>
            </a:extLst>
          </p:cNvPr>
          <p:cNvGrpSpPr/>
          <p:nvPr/>
        </p:nvGrpSpPr>
        <p:grpSpPr>
          <a:xfrm>
            <a:off x="6881594" y="2139261"/>
            <a:ext cx="1137778" cy="568889"/>
            <a:chOff x="6518633" y="1095018"/>
            <a:chExt cx="1137778" cy="568889"/>
          </a:xfrm>
        </p:grpSpPr>
        <p:sp>
          <p:nvSpPr>
            <p:cNvPr id="30" name="Rectangle 29">
              <a:extLst>
                <a:ext uri="{FF2B5EF4-FFF2-40B4-BE49-F238E27FC236}">
                  <a16:creationId xmlns:a16="http://schemas.microsoft.com/office/drawing/2014/main" id="{5EAE58F1-1603-4F9F-B3FF-9B8D9DDC7302}"/>
                </a:ext>
              </a:extLst>
            </p:cNvPr>
            <p:cNvSpPr/>
            <p:nvPr/>
          </p:nvSpPr>
          <p:spPr>
            <a:xfrm>
              <a:off x="6518633" y="1095018"/>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m</a:t>
              </a:r>
            </a:p>
          </p:txBody>
        </p:sp>
        <p:sp>
          <p:nvSpPr>
            <p:cNvPr id="31" name="Rectangle 30">
              <a:extLst>
                <a:ext uri="{FF2B5EF4-FFF2-40B4-BE49-F238E27FC236}">
                  <a16:creationId xmlns:a16="http://schemas.microsoft.com/office/drawing/2014/main" id="{9B6F9B11-4EB1-45A1-B627-132821208511}"/>
                </a:ext>
              </a:extLst>
            </p:cNvPr>
            <p:cNvSpPr/>
            <p:nvPr/>
          </p:nvSpPr>
          <p:spPr>
            <a:xfrm>
              <a:off x="7087522" y="1095018"/>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547CD578-7F45-44E8-835B-59624EC563A3}"/>
                </a:ext>
              </a:extLst>
            </p:cNvPr>
            <p:cNvSpPr/>
            <p:nvPr/>
          </p:nvSpPr>
          <p:spPr>
            <a:xfrm>
              <a:off x="7287329" y="1294826"/>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325E01F4-09E6-412B-8991-D348BC66E1B2}"/>
              </a:ext>
            </a:extLst>
          </p:cNvPr>
          <p:cNvGrpSpPr/>
          <p:nvPr/>
        </p:nvGrpSpPr>
        <p:grpSpPr>
          <a:xfrm>
            <a:off x="8357164" y="2139260"/>
            <a:ext cx="1137778" cy="568889"/>
            <a:chOff x="7994203" y="1095017"/>
            <a:chExt cx="1137778" cy="568889"/>
          </a:xfrm>
        </p:grpSpPr>
        <p:sp>
          <p:nvSpPr>
            <p:cNvPr id="35" name="Rectangle 34">
              <a:extLst>
                <a:ext uri="{FF2B5EF4-FFF2-40B4-BE49-F238E27FC236}">
                  <a16:creationId xmlns:a16="http://schemas.microsoft.com/office/drawing/2014/main" id="{63DA0C8D-5523-4453-B40D-FABE389D5DDC}"/>
                </a:ext>
              </a:extLst>
            </p:cNvPr>
            <p:cNvSpPr/>
            <p:nvPr/>
          </p:nvSpPr>
          <p:spPr>
            <a:xfrm>
              <a:off x="7994203"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x</a:t>
              </a:r>
            </a:p>
          </p:txBody>
        </p:sp>
        <p:sp>
          <p:nvSpPr>
            <p:cNvPr id="36" name="Rectangle 35">
              <a:extLst>
                <a:ext uri="{FF2B5EF4-FFF2-40B4-BE49-F238E27FC236}">
                  <a16:creationId xmlns:a16="http://schemas.microsoft.com/office/drawing/2014/main" id="{2FAE192C-9A8C-493F-BEA5-07BD33FC4D52}"/>
                </a:ext>
              </a:extLst>
            </p:cNvPr>
            <p:cNvSpPr/>
            <p:nvPr/>
          </p:nvSpPr>
          <p:spPr>
            <a:xfrm>
              <a:off x="8563092"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7" name="Oval 36">
              <a:extLst>
                <a:ext uri="{FF2B5EF4-FFF2-40B4-BE49-F238E27FC236}">
                  <a16:creationId xmlns:a16="http://schemas.microsoft.com/office/drawing/2014/main" id="{FC218ACA-6D41-49B5-A791-0D0A1B1B5CB5}"/>
                </a:ext>
              </a:extLst>
            </p:cNvPr>
            <p:cNvSpPr/>
            <p:nvPr/>
          </p:nvSpPr>
          <p:spPr>
            <a:xfrm>
              <a:off x="8762899" y="1294825"/>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F36BABD2-CA59-4C0C-8E30-348780DBA14F}"/>
              </a:ext>
            </a:extLst>
          </p:cNvPr>
          <p:cNvSpPr/>
          <p:nvPr/>
        </p:nvSpPr>
        <p:spPr>
          <a:xfrm>
            <a:off x="5423991" y="1351194"/>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tx1"/>
                </a:solidFill>
              </a:rPr>
              <a:t>4</a:t>
            </a:r>
          </a:p>
        </p:txBody>
      </p:sp>
      <p:sp>
        <p:nvSpPr>
          <p:cNvPr id="40" name="TextBox 39">
            <a:extLst>
              <a:ext uri="{FF2B5EF4-FFF2-40B4-BE49-F238E27FC236}">
                <a16:creationId xmlns:a16="http://schemas.microsoft.com/office/drawing/2014/main" id="{CDF32008-B527-427A-98F1-24D886A0A3B1}"/>
              </a:ext>
            </a:extLst>
          </p:cNvPr>
          <p:cNvSpPr txBox="1"/>
          <p:nvPr/>
        </p:nvSpPr>
        <p:spPr>
          <a:xfrm>
            <a:off x="5386326" y="895176"/>
            <a:ext cx="644215" cy="461665"/>
          </a:xfrm>
          <a:prstGeom prst="rect">
            <a:avLst/>
          </a:prstGeom>
          <a:noFill/>
        </p:spPr>
        <p:txBody>
          <a:bodyPr wrap="none" rtlCol="0">
            <a:spAutoFit/>
          </a:bodyPr>
          <a:lstStyle/>
          <a:p>
            <a:r>
              <a:rPr lang="en-US" sz="2400" dirty="0"/>
              <a:t>size</a:t>
            </a:r>
          </a:p>
        </p:txBody>
      </p:sp>
      <p:grpSp>
        <p:nvGrpSpPr>
          <p:cNvPr id="7" name="Group 6">
            <a:extLst>
              <a:ext uri="{FF2B5EF4-FFF2-40B4-BE49-F238E27FC236}">
                <a16:creationId xmlns:a16="http://schemas.microsoft.com/office/drawing/2014/main" id="{9B5D1FEB-DF96-414E-ADE0-1907B7B2AF05}"/>
              </a:ext>
            </a:extLst>
          </p:cNvPr>
          <p:cNvGrpSpPr/>
          <p:nvPr/>
        </p:nvGrpSpPr>
        <p:grpSpPr>
          <a:xfrm>
            <a:off x="9832734" y="2139259"/>
            <a:ext cx="1137778" cy="568889"/>
            <a:chOff x="9469773" y="1095016"/>
            <a:chExt cx="1137778" cy="568889"/>
          </a:xfrm>
        </p:grpSpPr>
        <p:sp>
          <p:nvSpPr>
            <p:cNvPr id="23" name="Rectangle 22">
              <a:extLst>
                <a:ext uri="{FF2B5EF4-FFF2-40B4-BE49-F238E27FC236}">
                  <a16:creationId xmlns:a16="http://schemas.microsoft.com/office/drawing/2014/main" id="{9B79CBBA-BA03-4D9B-BDD9-270F8D006A49}"/>
                </a:ext>
              </a:extLst>
            </p:cNvPr>
            <p:cNvSpPr/>
            <p:nvPr/>
          </p:nvSpPr>
          <p:spPr>
            <a:xfrm>
              <a:off x="9469773" y="1095016"/>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v</a:t>
              </a:r>
            </a:p>
          </p:txBody>
        </p:sp>
        <p:sp>
          <p:nvSpPr>
            <p:cNvPr id="38" name="Rectangle 37">
              <a:extLst>
                <a:ext uri="{FF2B5EF4-FFF2-40B4-BE49-F238E27FC236}">
                  <a16:creationId xmlns:a16="http://schemas.microsoft.com/office/drawing/2014/main" id="{1CED1091-45D3-473E-A7C6-B0459B08A649}"/>
                </a:ext>
              </a:extLst>
            </p:cNvPr>
            <p:cNvSpPr/>
            <p:nvPr/>
          </p:nvSpPr>
          <p:spPr>
            <a:xfrm>
              <a:off x="10038662" y="1095016"/>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41" name="Oval 40">
              <a:extLst>
                <a:ext uri="{FF2B5EF4-FFF2-40B4-BE49-F238E27FC236}">
                  <a16:creationId xmlns:a16="http://schemas.microsoft.com/office/drawing/2014/main" id="{4A6EB580-E377-4BD3-B3A9-730C083781CD}"/>
                </a:ext>
              </a:extLst>
            </p:cNvPr>
            <p:cNvSpPr/>
            <p:nvPr/>
          </p:nvSpPr>
          <p:spPr>
            <a:xfrm>
              <a:off x="10238469" y="1294824"/>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2" name="Straight Arrow Connector 41">
            <a:extLst>
              <a:ext uri="{FF2B5EF4-FFF2-40B4-BE49-F238E27FC236}">
                <a16:creationId xmlns:a16="http://schemas.microsoft.com/office/drawing/2014/main" id="{AE4F8A81-EEB7-46E5-A144-DDC7CC2F2D65}"/>
              </a:ext>
            </a:extLst>
          </p:cNvPr>
          <p:cNvCxnSpPr>
            <a:cxnSpLocks/>
            <a:stCxn id="37" idx="6"/>
            <a:endCxn id="23" idx="1"/>
          </p:cNvCxnSpPr>
          <p:nvPr/>
        </p:nvCxnSpPr>
        <p:spPr>
          <a:xfrm flipV="1">
            <a:off x="9295133" y="2423704"/>
            <a:ext cx="537601" cy="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48" name="Rectangle 47">
            <a:extLst>
              <a:ext uri="{FF2B5EF4-FFF2-40B4-BE49-F238E27FC236}">
                <a16:creationId xmlns:a16="http://schemas.microsoft.com/office/drawing/2014/main" id="{90943A7E-EA4F-4750-A67B-6C3772BAD6EF}"/>
              </a:ext>
            </a:extLst>
          </p:cNvPr>
          <p:cNvSpPr/>
          <p:nvPr/>
        </p:nvSpPr>
        <p:spPr>
          <a:xfrm>
            <a:off x="10401623" y="1049331"/>
            <a:ext cx="568889" cy="56888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49" name="TextBox 48">
            <a:extLst>
              <a:ext uri="{FF2B5EF4-FFF2-40B4-BE49-F238E27FC236}">
                <a16:creationId xmlns:a16="http://schemas.microsoft.com/office/drawing/2014/main" id="{9A46EA48-E560-4235-B042-D78662405554}"/>
              </a:ext>
            </a:extLst>
          </p:cNvPr>
          <p:cNvSpPr txBox="1"/>
          <p:nvPr/>
        </p:nvSpPr>
        <p:spPr>
          <a:xfrm>
            <a:off x="10255436" y="598960"/>
            <a:ext cx="861261" cy="461665"/>
          </a:xfrm>
          <a:prstGeom prst="rect">
            <a:avLst/>
          </a:prstGeom>
          <a:noFill/>
          <a:effectLst/>
        </p:spPr>
        <p:txBody>
          <a:bodyPr wrap="none" rtlCol="0">
            <a:spAutoFit/>
          </a:bodyPr>
          <a:lstStyle/>
          <a:p>
            <a:r>
              <a:rPr lang="en-US" sz="2400" dirty="0"/>
              <a:t>index</a:t>
            </a:r>
          </a:p>
        </p:txBody>
      </p:sp>
      <p:cxnSp>
        <p:nvCxnSpPr>
          <p:cNvPr id="58" name="Straight Arrow Connector 57">
            <a:extLst>
              <a:ext uri="{FF2B5EF4-FFF2-40B4-BE49-F238E27FC236}">
                <a16:creationId xmlns:a16="http://schemas.microsoft.com/office/drawing/2014/main" id="{4333347F-F81E-462D-A6B2-8C3EA32880D0}"/>
              </a:ext>
            </a:extLst>
          </p:cNvPr>
          <p:cNvCxnSpPr>
            <a:cxnSpLocks/>
            <a:stCxn id="32" idx="6"/>
            <a:endCxn id="35" idx="1"/>
          </p:cNvCxnSpPr>
          <p:nvPr/>
        </p:nvCxnSpPr>
        <p:spPr>
          <a:xfrm flipV="1">
            <a:off x="7819563" y="2423705"/>
            <a:ext cx="537601" cy="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29" name="TextBox 28">
            <a:extLst>
              <a:ext uri="{FF2B5EF4-FFF2-40B4-BE49-F238E27FC236}">
                <a16:creationId xmlns:a16="http://schemas.microsoft.com/office/drawing/2014/main" id="{205F6BBD-5B77-46A9-8A94-926D822849A2}"/>
              </a:ext>
            </a:extLst>
          </p:cNvPr>
          <p:cNvSpPr txBox="1"/>
          <p:nvPr/>
        </p:nvSpPr>
        <p:spPr>
          <a:xfrm>
            <a:off x="6278689" y="3428999"/>
            <a:ext cx="741806" cy="461665"/>
          </a:xfrm>
          <a:prstGeom prst="rect">
            <a:avLst/>
          </a:prstGeom>
          <a:noFill/>
        </p:spPr>
        <p:txBody>
          <a:bodyPr wrap="none" rtlCol="0">
            <a:spAutoFit/>
          </a:bodyPr>
          <a:lstStyle/>
          <a:p>
            <a:r>
              <a:rPr lang="en-US" sz="2400" dirty="0"/>
              <a:t>prev</a:t>
            </a:r>
          </a:p>
        </p:txBody>
      </p:sp>
      <p:sp>
        <p:nvSpPr>
          <p:cNvPr id="33" name="TextBox 32">
            <a:extLst>
              <a:ext uri="{FF2B5EF4-FFF2-40B4-BE49-F238E27FC236}">
                <a16:creationId xmlns:a16="http://schemas.microsoft.com/office/drawing/2014/main" id="{766E7F0D-7D28-469E-9E11-0B64EBE2FAA8}"/>
              </a:ext>
            </a:extLst>
          </p:cNvPr>
          <p:cNvSpPr txBox="1"/>
          <p:nvPr/>
        </p:nvSpPr>
        <p:spPr>
          <a:xfrm>
            <a:off x="7188421" y="3428999"/>
            <a:ext cx="691215" cy="461665"/>
          </a:xfrm>
          <a:prstGeom prst="rect">
            <a:avLst/>
          </a:prstGeom>
          <a:noFill/>
        </p:spPr>
        <p:txBody>
          <a:bodyPr wrap="none" rtlCol="0">
            <a:spAutoFit/>
          </a:bodyPr>
          <a:lstStyle/>
          <a:p>
            <a:r>
              <a:rPr lang="en-US" sz="2400" dirty="0"/>
              <a:t>curr</a:t>
            </a:r>
          </a:p>
        </p:txBody>
      </p:sp>
      <p:cxnSp>
        <p:nvCxnSpPr>
          <p:cNvPr id="34" name="Straight Arrow Connector 33">
            <a:extLst>
              <a:ext uri="{FF2B5EF4-FFF2-40B4-BE49-F238E27FC236}">
                <a16:creationId xmlns:a16="http://schemas.microsoft.com/office/drawing/2014/main" id="{55EA8096-CED8-49C2-8ECA-62CCBD0AD03B}"/>
              </a:ext>
            </a:extLst>
          </p:cNvPr>
          <p:cNvCxnSpPr>
            <a:cxnSpLocks/>
            <a:stCxn id="29" idx="0"/>
          </p:cNvCxnSpPr>
          <p:nvPr/>
        </p:nvCxnSpPr>
        <p:spPr>
          <a:xfrm flipH="1" flipV="1">
            <a:off x="6096000" y="2802835"/>
            <a:ext cx="553592" cy="626164"/>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3508AB08-E826-472F-BFA0-0E23CC95D51F}"/>
              </a:ext>
            </a:extLst>
          </p:cNvPr>
          <p:cNvCxnSpPr>
            <a:cxnSpLocks/>
            <a:stCxn id="33" idx="0"/>
          </p:cNvCxnSpPr>
          <p:nvPr/>
        </p:nvCxnSpPr>
        <p:spPr>
          <a:xfrm flipH="1" flipV="1">
            <a:off x="7335078" y="2802835"/>
            <a:ext cx="198951" cy="626164"/>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44" name="Arrow: Right 43">
            <a:extLst>
              <a:ext uri="{FF2B5EF4-FFF2-40B4-BE49-F238E27FC236}">
                <a16:creationId xmlns:a16="http://schemas.microsoft.com/office/drawing/2014/main" id="{39EC35B6-C60C-4BBA-92F5-1D158EB69476}"/>
              </a:ext>
            </a:extLst>
          </p:cNvPr>
          <p:cNvSpPr/>
          <p:nvPr/>
        </p:nvSpPr>
        <p:spPr>
          <a:xfrm>
            <a:off x="629950" y="3568148"/>
            <a:ext cx="425154" cy="27017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B9DEAEF6-4CA8-4543-BD79-0D328A20BBE6}"/>
              </a:ext>
            </a:extLst>
          </p:cNvPr>
          <p:cNvSpPr/>
          <p:nvPr/>
        </p:nvSpPr>
        <p:spPr>
          <a:xfrm>
            <a:off x="6187821" y="1351194"/>
            <a:ext cx="568889" cy="568889"/>
          </a:xfrm>
          <a:prstGeom prst="rect">
            <a:avLst/>
          </a:prstGeom>
          <a:ln w="28575"/>
          <a:effectLst>
            <a:glow rad="228600">
              <a:schemeClr val="accent2">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46" name="TextBox 45">
            <a:extLst>
              <a:ext uri="{FF2B5EF4-FFF2-40B4-BE49-F238E27FC236}">
                <a16:creationId xmlns:a16="http://schemas.microsoft.com/office/drawing/2014/main" id="{29E669C9-07FC-4945-AA36-8BC4C2AAEB8B}"/>
              </a:ext>
            </a:extLst>
          </p:cNvPr>
          <p:cNvSpPr txBox="1"/>
          <p:nvPr/>
        </p:nvSpPr>
        <p:spPr>
          <a:xfrm>
            <a:off x="6344666" y="895176"/>
            <a:ext cx="255198" cy="461665"/>
          </a:xfrm>
          <a:prstGeom prst="rect">
            <a:avLst/>
          </a:prstGeom>
          <a:noFill/>
          <a:effectLst/>
        </p:spPr>
        <p:txBody>
          <a:bodyPr wrap="none" rtlCol="0">
            <a:spAutoFit/>
          </a:bodyPr>
          <a:lstStyle/>
          <a:p>
            <a:r>
              <a:rPr lang="en-US" sz="2400" dirty="0" err="1"/>
              <a:t>i</a:t>
            </a:r>
            <a:endParaRPr lang="en-US" sz="2400" dirty="0"/>
          </a:p>
        </p:txBody>
      </p:sp>
    </p:spTree>
    <p:extLst>
      <p:ext uri="{BB962C8B-B14F-4D97-AF65-F5344CB8AC3E}">
        <p14:creationId xmlns:p14="http://schemas.microsoft.com/office/powerpoint/2010/main" val="2560194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6D3C81-A2D6-4D36-B520-7C66ADFFA0AA}"/>
              </a:ext>
            </a:extLst>
          </p:cNvPr>
          <p:cNvSpPr/>
          <p:nvPr/>
        </p:nvSpPr>
        <p:spPr>
          <a:xfrm>
            <a:off x="1161431" y="3568148"/>
            <a:ext cx="4124731" cy="1212574"/>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06DC059-D792-4919-8265-B90F6CB4D2A6}"/>
              </a:ext>
            </a:extLst>
          </p:cNvPr>
          <p:cNvSpPr/>
          <p:nvPr/>
        </p:nvSpPr>
        <p:spPr>
          <a:xfrm>
            <a:off x="914399" y="914400"/>
            <a:ext cx="4630497" cy="5412187"/>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function removeAt(index) </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if index &lt; 0 OR index &gt; size – 1</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raise exception</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else if index == 0</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return remove()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else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curr = </a:t>
            </a:r>
            <a:r>
              <a:rPr lang="en-US" dirty="0" err="1">
                <a:latin typeface="Consolas" panose="020B0609020204030204" pitchFamily="49" charset="0"/>
                <a:ea typeface="Times New Roman" panose="02020603050405020304" pitchFamily="18" charset="0"/>
                <a:cs typeface="Courier New" panose="02070309020205020404" pitchFamily="49" charset="0"/>
              </a:rPr>
              <a:t>head.next</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prev = head	</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for </a:t>
            </a:r>
            <a:r>
              <a:rPr lang="en-US" dirty="0" err="1">
                <a:latin typeface="Consolas" panose="020B0609020204030204" pitchFamily="49" charset="0"/>
                <a:ea typeface="Times New Roman" panose="02020603050405020304" pitchFamily="18" charset="0"/>
                <a:cs typeface="Courier New" panose="02070309020205020404" pitchFamily="49" charset="0"/>
              </a:rPr>
              <a:t>i</a:t>
            </a:r>
            <a:r>
              <a:rPr lang="en-US" dirty="0">
                <a:latin typeface="Consolas" panose="020B0609020204030204" pitchFamily="49" charset="0"/>
                <a:ea typeface="Times New Roman" panose="02020603050405020304" pitchFamily="18" charset="0"/>
                <a:cs typeface="Courier New" panose="02070309020205020404" pitchFamily="49" charset="0"/>
              </a:rPr>
              <a:t> = 1 to index -1 </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prev = curr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curr = </a:t>
            </a:r>
            <a:r>
              <a:rPr lang="en-US" dirty="0" err="1">
                <a:latin typeface="Consolas" panose="020B0609020204030204" pitchFamily="49" charset="0"/>
                <a:ea typeface="Times New Roman" panose="02020603050405020304" pitchFamily="18" charset="0"/>
                <a:cs typeface="Courier New" panose="02070309020205020404" pitchFamily="49" charset="0"/>
              </a:rPr>
              <a:t>curr.next</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for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err="1">
                <a:latin typeface="Consolas" panose="020B0609020204030204" pitchFamily="49" charset="0"/>
                <a:ea typeface="Times New Roman" panose="02020603050405020304" pitchFamily="18" charset="0"/>
                <a:cs typeface="Courier New" panose="02070309020205020404" pitchFamily="49" charset="0"/>
              </a:rPr>
              <a:t>prev.next</a:t>
            </a:r>
            <a:r>
              <a:rPr lang="en-US" dirty="0">
                <a:latin typeface="Consolas" panose="020B0609020204030204" pitchFamily="49" charset="0"/>
                <a:ea typeface="Times New Roman" panose="02020603050405020304" pitchFamily="18" charset="0"/>
                <a:cs typeface="Courier New" panose="02070309020205020404" pitchFamily="49" charset="0"/>
              </a:rPr>
              <a:t> = </a:t>
            </a:r>
            <a:r>
              <a:rPr lang="en-US" dirty="0" err="1">
                <a:latin typeface="Consolas" panose="020B0609020204030204" pitchFamily="49" charset="0"/>
                <a:ea typeface="Times New Roman" panose="02020603050405020304" pitchFamily="18" charset="0"/>
                <a:cs typeface="Courier New" panose="02070309020205020404" pitchFamily="49" charset="0"/>
              </a:rPr>
              <a:t>curr.next</a:t>
            </a:r>
            <a:r>
              <a:rPr lang="en-US" dirty="0">
                <a:latin typeface="Consolas" panose="020B0609020204030204" pitchFamily="49" charset="0"/>
                <a:ea typeface="Times New Roman" panose="02020603050405020304" pitchFamily="18" charset="0"/>
                <a:cs typeface="Courier New" panose="02070309020205020404" pitchFamily="49" charset="0"/>
              </a:rPr>
              <a:t>	</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size = size – 1</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return </a:t>
            </a:r>
            <a:r>
              <a:rPr lang="en-US" dirty="0" err="1">
                <a:latin typeface="Consolas" panose="020B0609020204030204" pitchFamily="49" charset="0"/>
                <a:ea typeface="Times New Roman" panose="02020603050405020304" pitchFamily="18" charset="0"/>
                <a:cs typeface="Courier New" panose="02070309020205020404" pitchFamily="49" charset="0"/>
              </a:rPr>
              <a:t>curr.data</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if</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end function</a:t>
            </a:r>
          </a:p>
        </p:txBody>
      </p:sp>
      <p:sp>
        <p:nvSpPr>
          <p:cNvPr id="10" name="TextBox 9">
            <a:extLst>
              <a:ext uri="{FF2B5EF4-FFF2-40B4-BE49-F238E27FC236}">
                <a16:creationId xmlns:a16="http://schemas.microsoft.com/office/drawing/2014/main" id="{7C5EB4A6-30A2-4CCA-B71D-BDFCC66E574B}"/>
              </a:ext>
            </a:extLst>
          </p:cNvPr>
          <p:cNvSpPr txBox="1"/>
          <p:nvPr/>
        </p:nvSpPr>
        <p:spPr>
          <a:xfrm>
            <a:off x="5286163" y="3429000"/>
            <a:ext cx="809837" cy="461665"/>
          </a:xfrm>
          <a:prstGeom prst="rect">
            <a:avLst/>
          </a:prstGeom>
          <a:noFill/>
        </p:spPr>
        <p:txBody>
          <a:bodyPr wrap="none" rtlCol="0">
            <a:spAutoFit/>
          </a:bodyPr>
          <a:lstStyle/>
          <a:p>
            <a:r>
              <a:rPr lang="en-US" sz="2400" dirty="0"/>
              <a:t>head</a:t>
            </a:r>
          </a:p>
        </p:txBody>
      </p:sp>
      <p:cxnSp>
        <p:nvCxnSpPr>
          <p:cNvPr id="11" name="Straight Arrow Connector 10">
            <a:extLst>
              <a:ext uri="{FF2B5EF4-FFF2-40B4-BE49-F238E27FC236}">
                <a16:creationId xmlns:a16="http://schemas.microsoft.com/office/drawing/2014/main" id="{BB8B8C06-6F0A-4C30-8FBC-4C1BCCFC228F}"/>
              </a:ext>
            </a:extLst>
          </p:cNvPr>
          <p:cNvCxnSpPr>
            <a:cxnSpLocks/>
            <a:stCxn id="10" idx="0"/>
          </p:cNvCxnSpPr>
          <p:nvPr/>
        </p:nvCxnSpPr>
        <p:spPr>
          <a:xfrm flipV="1">
            <a:off x="5691082" y="2708152"/>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12" name="Group 11">
            <a:extLst>
              <a:ext uri="{FF2B5EF4-FFF2-40B4-BE49-F238E27FC236}">
                <a16:creationId xmlns:a16="http://schemas.microsoft.com/office/drawing/2014/main" id="{843BEF0D-196A-4453-97BF-3DBFDC4BA9EE}"/>
              </a:ext>
            </a:extLst>
          </p:cNvPr>
          <p:cNvGrpSpPr/>
          <p:nvPr/>
        </p:nvGrpSpPr>
        <p:grpSpPr>
          <a:xfrm>
            <a:off x="5406024" y="2139262"/>
            <a:ext cx="1137778" cy="568889"/>
            <a:chOff x="5043063" y="1095019"/>
            <a:chExt cx="1137778" cy="568889"/>
          </a:xfrm>
        </p:grpSpPr>
        <p:sp>
          <p:nvSpPr>
            <p:cNvPr id="25" name="Rectangle 24">
              <a:extLst>
                <a:ext uri="{FF2B5EF4-FFF2-40B4-BE49-F238E27FC236}">
                  <a16:creationId xmlns:a16="http://schemas.microsoft.com/office/drawing/2014/main" id="{8857212D-0324-4447-BE2C-E35119F7FDBC}"/>
                </a:ext>
              </a:extLst>
            </p:cNvPr>
            <p:cNvSpPr/>
            <p:nvPr/>
          </p:nvSpPr>
          <p:spPr>
            <a:xfrm>
              <a:off x="5043063" y="109501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6" name="Rectangle 25">
              <a:extLst>
                <a:ext uri="{FF2B5EF4-FFF2-40B4-BE49-F238E27FC236}">
                  <a16:creationId xmlns:a16="http://schemas.microsoft.com/office/drawing/2014/main" id="{6B685000-9914-410A-9EE8-6595D6E7EFC6}"/>
                </a:ext>
              </a:extLst>
            </p:cNvPr>
            <p:cNvSpPr/>
            <p:nvPr/>
          </p:nvSpPr>
          <p:spPr>
            <a:xfrm>
              <a:off x="5611952" y="109501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7" name="Oval 26">
              <a:extLst>
                <a:ext uri="{FF2B5EF4-FFF2-40B4-BE49-F238E27FC236}">
                  <a16:creationId xmlns:a16="http://schemas.microsoft.com/office/drawing/2014/main" id="{5053F416-6959-4524-8CBD-06E682440CEC}"/>
                </a:ext>
              </a:extLst>
            </p:cNvPr>
            <p:cNvSpPr/>
            <p:nvPr/>
          </p:nvSpPr>
          <p:spPr>
            <a:xfrm>
              <a:off x="5811759" y="129482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8" name="Straight Arrow Connector 27">
            <a:extLst>
              <a:ext uri="{FF2B5EF4-FFF2-40B4-BE49-F238E27FC236}">
                <a16:creationId xmlns:a16="http://schemas.microsoft.com/office/drawing/2014/main" id="{0741E171-A23D-47F0-87EC-9BA2D406A266}"/>
              </a:ext>
            </a:extLst>
          </p:cNvPr>
          <p:cNvCxnSpPr>
            <a:cxnSpLocks/>
          </p:cNvCxnSpPr>
          <p:nvPr/>
        </p:nvCxnSpPr>
        <p:spPr>
          <a:xfrm>
            <a:off x="6343993" y="2423706"/>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9" name="Group 8">
            <a:extLst>
              <a:ext uri="{FF2B5EF4-FFF2-40B4-BE49-F238E27FC236}">
                <a16:creationId xmlns:a16="http://schemas.microsoft.com/office/drawing/2014/main" id="{DC235EDB-79C5-44C0-8FDD-24477598DE2C}"/>
              </a:ext>
            </a:extLst>
          </p:cNvPr>
          <p:cNvGrpSpPr/>
          <p:nvPr/>
        </p:nvGrpSpPr>
        <p:grpSpPr>
          <a:xfrm>
            <a:off x="6881594" y="2139261"/>
            <a:ext cx="1137778" cy="568889"/>
            <a:chOff x="6518633" y="1095018"/>
            <a:chExt cx="1137778" cy="568889"/>
          </a:xfrm>
        </p:grpSpPr>
        <p:sp>
          <p:nvSpPr>
            <p:cNvPr id="30" name="Rectangle 29">
              <a:extLst>
                <a:ext uri="{FF2B5EF4-FFF2-40B4-BE49-F238E27FC236}">
                  <a16:creationId xmlns:a16="http://schemas.microsoft.com/office/drawing/2014/main" id="{5EAE58F1-1603-4F9F-B3FF-9B8D9DDC7302}"/>
                </a:ext>
              </a:extLst>
            </p:cNvPr>
            <p:cNvSpPr/>
            <p:nvPr/>
          </p:nvSpPr>
          <p:spPr>
            <a:xfrm>
              <a:off x="6518633" y="1095018"/>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m</a:t>
              </a:r>
            </a:p>
          </p:txBody>
        </p:sp>
        <p:sp>
          <p:nvSpPr>
            <p:cNvPr id="31" name="Rectangle 30">
              <a:extLst>
                <a:ext uri="{FF2B5EF4-FFF2-40B4-BE49-F238E27FC236}">
                  <a16:creationId xmlns:a16="http://schemas.microsoft.com/office/drawing/2014/main" id="{9B6F9B11-4EB1-45A1-B627-132821208511}"/>
                </a:ext>
              </a:extLst>
            </p:cNvPr>
            <p:cNvSpPr/>
            <p:nvPr/>
          </p:nvSpPr>
          <p:spPr>
            <a:xfrm>
              <a:off x="7087522" y="1095018"/>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547CD578-7F45-44E8-835B-59624EC563A3}"/>
                </a:ext>
              </a:extLst>
            </p:cNvPr>
            <p:cNvSpPr/>
            <p:nvPr/>
          </p:nvSpPr>
          <p:spPr>
            <a:xfrm>
              <a:off x="7287329" y="1294826"/>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325E01F4-09E6-412B-8991-D348BC66E1B2}"/>
              </a:ext>
            </a:extLst>
          </p:cNvPr>
          <p:cNvGrpSpPr/>
          <p:nvPr/>
        </p:nvGrpSpPr>
        <p:grpSpPr>
          <a:xfrm>
            <a:off x="8357164" y="2139260"/>
            <a:ext cx="1137778" cy="568889"/>
            <a:chOff x="7994203" y="1095017"/>
            <a:chExt cx="1137778" cy="568889"/>
          </a:xfrm>
        </p:grpSpPr>
        <p:sp>
          <p:nvSpPr>
            <p:cNvPr id="35" name="Rectangle 34">
              <a:extLst>
                <a:ext uri="{FF2B5EF4-FFF2-40B4-BE49-F238E27FC236}">
                  <a16:creationId xmlns:a16="http://schemas.microsoft.com/office/drawing/2014/main" id="{63DA0C8D-5523-4453-B40D-FABE389D5DDC}"/>
                </a:ext>
              </a:extLst>
            </p:cNvPr>
            <p:cNvSpPr/>
            <p:nvPr/>
          </p:nvSpPr>
          <p:spPr>
            <a:xfrm>
              <a:off x="7994203"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x</a:t>
              </a:r>
            </a:p>
          </p:txBody>
        </p:sp>
        <p:sp>
          <p:nvSpPr>
            <p:cNvPr id="36" name="Rectangle 35">
              <a:extLst>
                <a:ext uri="{FF2B5EF4-FFF2-40B4-BE49-F238E27FC236}">
                  <a16:creationId xmlns:a16="http://schemas.microsoft.com/office/drawing/2014/main" id="{2FAE192C-9A8C-493F-BEA5-07BD33FC4D52}"/>
                </a:ext>
              </a:extLst>
            </p:cNvPr>
            <p:cNvSpPr/>
            <p:nvPr/>
          </p:nvSpPr>
          <p:spPr>
            <a:xfrm>
              <a:off x="8563092"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7" name="Oval 36">
              <a:extLst>
                <a:ext uri="{FF2B5EF4-FFF2-40B4-BE49-F238E27FC236}">
                  <a16:creationId xmlns:a16="http://schemas.microsoft.com/office/drawing/2014/main" id="{FC218ACA-6D41-49B5-A791-0D0A1B1B5CB5}"/>
                </a:ext>
              </a:extLst>
            </p:cNvPr>
            <p:cNvSpPr/>
            <p:nvPr/>
          </p:nvSpPr>
          <p:spPr>
            <a:xfrm>
              <a:off x="8762899" y="1294825"/>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F36BABD2-CA59-4C0C-8E30-348780DBA14F}"/>
              </a:ext>
            </a:extLst>
          </p:cNvPr>
          <p:cNvSpPr/>
          <p:nvPr/>
        </p:nvSpPr>
        <p:spPr>
          <a:xfrm>
            <a:off x="5423991" y="1351194"/>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tx1"/>
                </a:solidFill>
              </a:rPr>
              <a:t>4</a:t>
            </a:r>
          </a:p>
        </p:txBody>
      </p:sp>
      <p:sp>
        <p:nvSpPr>
          <p:cNvPr id="40" name="TextBox 39">
            <a:extLst>
              <a:ext uri="{FF2B5EF4-FFF2-40B4-BE49-F238E27FC236}">
                <a16:creationId xmlns:a16="http://schemas.microsoft.com/office/drawing/2014/main" id="{CDF32008-B527-427A-98F1-24D886A0A3B1}"/>
              </a:ext>
            </a:extLst>
          </p:cNvPr>
          <p:cNvSpPr txBox="1"/>
          <p:nvPr/>
        </p:nvSpPr>
        <p:spPr>
          <a:xfrm>
            <a:off x="5386326" y="895176"/>
            <a:ext cx="644215" cy="461665"/>
          </a:xfrm>
          <a:prstGeom prst="rect">
            <a:avLst/>
          </a:prstGeom>
          <a:noFill/>
        </p:spPr>
        <p:txBody>
          <a:bodyPr wrap="none" rtlCol="0">
            <a:spAutoFit/>
          </a:bodyPr>
          <a:lstStyle/>
          <a:p>
            <a:r>
              <a:rPr lang="en-US" sz="2400" dirty="0"/>
              <a:t>size</a:t>
            </a:r>
          </a:p>
        </p:txBody>
      </p:sp>
      <p:grpSp>
        <p:nvGrpSpPr>
          <p:cNvPr id="7" name="Group 6">
            <a:extLst>
              <a:ext uri="{FF2B5EF4-FFF2-40B4-BE49-F238E27FC236}">
                <a16:creationId xmlns:a16="http://schemas.microsoft.com/office/drawing/2014/main" id="{9B5D1FEB-DF96-414E-ADE0-1907B7B2AF05}"/>
              </a:ext>
            </a:extLst>
          </p:cNvPr>
          <p:cNvGrpSpPr/>
          <p:nvPr/>
        </p:nvGrpSpPr>
        <p:grpSpPr>
          <a:xfrm>
            <a:off x="9832734" y="2139259"/>
            <a:ext cx="1137778" cy="568889"/>
            <a:chOff x="9469773" y="1095016"/>
            <a:chExt cx="1137778" cy="568889"/>
          </a:xfrm>
        </p:grpSpPr>
        <p:sp>
          <p:nvSpPr>
            <p:cNvPr id="23" name="Rectangle 22">
              <a:extLst>
                <a:ext uri="{FF2B5EF4-FFF2-40B4-BE49-F238E27FC236}">
                  <a16:creationId xmlns:a16="http://schemas.microsoft.com/office/drawing/2014/main" id="{9B79CBBA-BA03-4D9B-BDD9-270F8D006A49}"/>
                </a:ext>
              </a:extLst>
            </p:cNvPr>
            <p:cNvSpPr/>
            <p:nvPr/>
          </p:nvSpPr>
          <p:spPr>
            <a:xfrm>
              <a:off x="9469773" y="1095016"/>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v</a:t>
              </a:r>
            </a:p>
          </p:txBody>
        </p:sp>
        <p:sp>
          <p:nvSpPr>
            <p:cNvPr id="38" name="Rectangle 37">
              <a:extLst>
                <a:ext uri="{FF2B5EF4-FFF2-40B4-BE49-F238E27FC236}">
                  <a16:creationId xmlns:a16="http://schemas.microsoft.com/office/drawing/2014/main" id="{1CED1091-45D3-473E-A7C6-B0459B08A649}"/>
                </a:ext>
              </a:extLst>
            </p:cNvPr>
            <p:cNvSpPr/>
            <p:nvPr/>
          </p:nvSpPr>
          <p:spPr>
            <a:xfrm>
              <a:off x="10038662" y="1095016"/>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41" name="Oval 40">
              <a:extLst>
                <a:ext uri="{FF2B5EF4-FFF2-40B4-BE49-F238E27FC236}">
                  <a16:creationId xmlns:a16="http://schemas.microsoft.com/office/drawing/2014/main" id="{4A6EB580-E377-4BD3-B3A9-730C083781CD}"/>
                </a:ext>
              </a:extLst>
            </p:cNvPr>
            <p:cNvSpPr/>
            <p:nvPr/>
          </p:nvSpPr>
          <p:spPr>
            <a:xfrm>
              <a:off x="10238469" y="1294824"/>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2" name="Straight Arrow Connector 41">
            <a:extLst>
              <a:ext uri="{FF2B5EF4-FFF2-40B4-BE49-F238E27FC236}">
                <a16:creationId xmlns:a16="http://schemas.microsoft.com/office/drawing/2014/main" id="{AE4F8A81-EEB7-46E5-A144-DDC7CC2F2D65}"/>
              </a:ext>
            </a:extLst>
          </p:cNvPr>
          <p:cNvCxnSpPr>
            <a:cxnSpLocks/>
            <a:stCxn id="37" idx="6"/>
            <a:endCxn id="23" idx="1"/>
          </p:cNvCxnSpPr>
          <p:nvPr/>
        </p:nvCxnSpPr>
        <p:spPr>
          <a:xfrm flipV="1">
            <a:off x="9295133" y="2423704"/>
            <a:ext cx="537601" cy="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48" name="Rectangle 47">
            <a:extLst>
              <a:ext uri="{FF2B5EF4-FFF2-40B4-BE49-F238E27FC236}">
                <a16:creationId xmlns:a16="http://schemas.microsoft.com/office/drawing/2014/main" id="{90943A7E-EA4F-4750-A67B-6C3772BAD6EF}"/>
              </a:ext>
            </a:extLst>
          </p:cNvPr>
          <p:cNvSpPr/>
          <p:nvPr/>
        </p:nvSpPr>
        <p:spPr>
          <a:xfrm>
            <a:off x="10401623" y="1049331"/>
            <a:ext cx="568889" cy="56888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49" name="TextBox 48">
            <a:extLst>
              <a:ext uri="{FF2B5EF4-FFF2-40B4-BE49-F238E27FC236}">
                <a16:creationId xmlns:a16="http://schemas.microsoft.com/office/drawing/2014/main" id="{9A46EA48-E560-4235-B042-D78662405554}"/>
              </a:ext>
            </a:extLst>
          </p:cNvPr>
          <p:cNvSpPr txBox="1"/>
          <p:nvPr/>
        </p:nvSpPr>
        <p:spPr>
          <a:xfrm>
            <a:off x="10255436" y="598960"/>
            <a:ext cx="861261" cy="461665"/>
          </a:xfrm>
          <a:prstGeom prst="rect">
            <a:avLst/>
          </a:prstGeom>
          <a:noFill/>
          <a:effectLst/>
        </p:spPr>
        <p:txBody>
          <a:bodyPr wrap="none" rtlCol="0">
            <a:spAutoFit/>
          </a:bodyPr>
          <a:lstStyle/>
          <a:p>
            <a:r>
              <a:rPr lang="en-US" sz="2400" dirty="0"/>
              <a:t>index</a:t>
            </a:r>
          </a:p>
        </p:txBody>
      </p:sp>
      <p:cxnSp>
        <p:nvCxnSpPr>
          <p:cNvPr id="58" name="Straight Arrow Connector 57">
            <a:extLst>
              <a:ext uri="{FF2B5EF4-FFF2-40B4-BE49-F238E27FC236}">
                <a16:creationId xmlns:a16="http://schemas.microsoft.com/office/drawing/2014/main" id="{4333347F-F81E-462D-A6B2-8C3EA32880D0}"/>
              </a:ext>
            </a:extLst>
          </p:cNvPr>
          <p:cNvCxnSpPr>
            <a:cxnSpLocks/>
            <a:stCxn id="32" idx="6"/>
            <a:endCxn id="35" idx="1"/>
          </p:cNvCxnSpPr>
          <p:nvPr/>
        </p:nvCxnSpPr>
        <p:spPr>
          <a:xfrm flipV="1">
            <a:off x="7819563" y="2423705"/>
            <a:ext cx="537601" cy="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29" name="TextBox 28">
            <a:extLst>
              <a:ext uri="{FF2B5EF4-FFF2-40B4-BE49-F238E27FC236}">
                <a16:creationId xmlns:a16="http://schemas.microsoft.com/office/drawing/2014/main" id="{205F6BBD-5B77-46A9-8A94-926D822849A2}"/>
              </a:ext>
            </a:extLst>
          </p:cNvPr>
          <p:cNvSpPr txBox="1"/>
          <p:nvPr/>
        </p:nvSpPr>
        <p:spPr>
          <a:xfrm>
            <a:off x="6278689" y="3428999"/>
            <a:ext cx="741806" cy="461665"/>
          </a:xfrm>
          <a:prstGeom prst="rect">
            <a:avLst/>
          </a:prstGeom>
          <a:noFill/>
        </p:spPr>
        <p:txBody>
          <a:bodyPr wrap="none" rtlCol="0">
            <a:spAutoFit/>
          </a:bodyPr>
          <a:lstStyle/>
          <a:p>
            <a:r>
              <a:rPr lang="en-US" sz="2400" dirty="0"/>
              <a:t>prev</a:t>
            </a:r>
          </a:p>
        </p:txBody>
      </p:sp>
      <p:sp>
        <p:nvSpPr>
          <p:cNvPr id="33" name="TextBox 32">
            <a:extLst>
              <a:ext uri="{FF2B5EF4-FFF2-40B4-BE49-F238E27FC236}">
                <a16:creationId xmlns:a16="http://schemas.microsoft.com/office/drawing/2014/main" id="{766E7F0D-7D28-469E-9E11-0B64EBE2FAA8}"/>
              </a:ext>
            </a:extLst>
          </p:cNvPr>
          <p:cNvSpPr txBox="1"/>
          <p:nvPr/>
        </p:nvSpPr>
        <p:spPr>
          <a:xfrm>
            <a:off x="7188421" y="3428999"/>
            <a:ext cx="691215" cy="461665"/>
          </a:xfrm>
          <a:prstGeom prst="rect">
            <a:avLst/>
          </a:prstGeom>
          <a:noFill/>
        </p:spPr>
        <p:txBody>
          <a:bodyPr wrap="none" rtlCol="0">
            <a:spAutoFit/>
          </a:bodyPr>
          <a:lstStyle/>
          <a:p>
            <a:r>
              <a:rPr lang="en-US" sz="2400" dirty="0"/>
              <a:t>curr</a:t>
            </a:r>
          </a:p>
        </p:txBody>
      </p:sp>
      <p:cxnSp>
        <p:nvCxnSpPr>
          <p:cNvPr id="34" name="Straight Arrow Connector 33">
            <a:extLst>
              <a:ext uri="{FF2B5EF4-FFF2-40B4-BE49-F238E27FC236}">
                <a16:creationId xmlns:a16="http://schemas.microsoft.com/office/drawing/2014/main" id="{55EA8096-CED8-49C2-8ECA-62CCBD0AD03B}"/>
              </a:ext>
            </a:extLst>
          </p:cNvPr>
          <p:cNvCxnSpPr>
            <a:cxnSpLocks/>
            <a:stCxn id="29" idx="0"/>
          </p:cNvCxnSpPr>
          <p:nvPr/>
        </p:nvCxnSpPr>
        <p:spPr>
          <a:xfrm flipV="1">
            <a:off x="6649592" y="2802835"/>
            <a:ext cx="553592" cy="626164"/>
          </a:xfrm>
          <a:prstGeom prst="straightConnector1">
            <a:avLst/>
          </a:prstGeom>
          <a:ln>
            <a:headEnd type="none" w="med" len="med"/>
            <a:tailEnd type="arrow" w="lg" len="lg"/>
          </a:ln>
        </p:spPr>
        <p:style>
          <a:lnRef idx="3">
            <a:schemeClr val="accent2"/>
          </a:lnRef>
          <a:fillRef idx="0">
            <a:schemeClr val="accent2"/>
          </a:fillRef>
          <a:effectRef idx="2">
            <a:schemeClr val="accent2"/>
          </a:effectRef>
          <a:fontRef idx="minor">
            <a:schemeClr val="tx1"/>
          </a:fontRef>
        </p:style>
      </p:cxnSp>
      <p:cxnSp>
        <p:nvCxnSpPr>
          <p:cNvPr id="43" name="Straight Arrow Connector 42">
            <a:extLst>
              <a:ext uri="{FF2B5EF4-FFF2-40B4-BE49-F238E27FC236}">
                <a16:creationId xmlns:a16="http://schemas.microsoft.com/office/drawing/2014/main" id="{3508AB08-E826-472F-BFA0-0E23CC95D51F}"/>
              </a:ext>
            </a:extLst>
          </p:cNvPr>
          <p:cNvCxnSpPr>
            <a:cxnSpLocks/>
            <a:stCxn id="33" idx="0"/>
          </p:cNvCxnSpPr>
          <p:nvPr/>
        </p:nvCxnSpPr>
        <p:spPr>
          <a:xfrm flipH="1" flipV="1">
            <a:off x="7335078" y="2802835"/>
            <a:ext cx="198951" cy="626164"/>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44" name="Arrow: Right 43">
            <a:extLst>
              <a:ext uri="{FF2B5EF4-FFF2-40B4-BE49-F238E27FC236}">
                <a16:creationId xmlns:a16="http://schemas.microsoft.com/office/drawing/2014/main" id="{39EC35B6-C60C-4BBA-92F5-1D158EB69476}"/>
              </a:ext>
            </a:extLst>
          </p:cNvPr>
          <p:cNvSpPr/>
          <p:nvPr/>
        </p:nvSpPr>
        <p:spPr>
          <a:xfrm>
            <a:off x="629950" y="3890664"/>
            <a:ext cx="425154" cy="27017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B9DEAEF6-4CA8-4543-BD79-0D328A20BBE6}"/>
              </a:ext>
            </a:extLst>
          </p:cNvPr>
          <p:cNvSpPr/>
          <p:nvPr/>
        </p:nvSpPr>
        <p:spPr>
          <a:xfrm>
            <a:off x="6187821" y="1351194"/>
            <a:ext cx="568889" cy="56888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46" name="TextBox 45">
            <a:extLst>
              <a:ext uri="{FF2B5EF4-FFF2-40B4-BE49-F238E27FC236}">
                <a16:creationId xmlns:a16="http://schemas.microsoft.com/office/drawing/2014/main" id="{29E669C9-07FC-4945-AA36-8BC4C2AAEB8B}"/>
              </a:ext>
            </a:extLst>
          </p:cNvPr>
          <p:cNvSpPr txBox="1"/>
          <p:nvPr/>
        </p:nvSpPr>
        <p:spPr>
          <a:xfrm>
            <a:off x="6344666" y="895176"/>
            <a:ext cx="255198" cy="461665"/>
          </a:xfrm>
          <a:prstGeom prst="rect">
            <a:avLst/>
          </a:prstGeom>
          <a:noFill/>
          <a:effectLst/>
        </p:spPr>
        <p:txBody>
          <a:bodyPr wrap="none" rtlCol="0">
            <a:spAutoFit/>
          </a:bodyPr>
          <a:lstStyle/>
          <a:p>
            <a:r>
              <a:rPr lang="en-US" sz="2400" dirty="0" err="1"/>
              <a:t>i</a:t>
            </a:r>
            <a:endParaRPr lang="en-US" sz="2400" dirty="0"/>
          </a:p>
        </p:txBody>
      </p:sp>
    </p:spTree>
    <p:extLst>
      <p:ext uri="{BB962C8B-B14F-4D97-AF65-F5344CB8AC3E}">
        <p14:creationId xmlns:p14="http://schemas.microsoft.com/office/powerpoint/2010/main" val="2916068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6D3C81-A2D6-4D36-B520-7C66ADFFA0AA}"/>
              </a:ext>
            </a:extLst>
          </p:cNvPr>
          <p:cNvSpPr/>
          <p:nvPr/>
        </p:nvSpPr>
        <p:spPr>
          <a:xfrm>
            <a:off x="1161431" y="3568148"/>
            <a:ext cx="4124731" cy="1212574"/>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06DC059-D792-4919-8265-B90F6CB4D2A6}"/>
              </a:ext>
            </a:extLst>
          </p:cNvPr>
          <p:cNvSpPr/>
          <p:nvPr/>
        </p:nvSpPr>
        <p:spPr>
          <a:xfrm>
            <a:off x="914399" y="914400"/>
            <a:ext cx="4630497" cy="5412187"/>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function removeAt(index) </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if index &lt; 0 OR index &gt; size – 1</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raise exception</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else if index == 0</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return remove()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else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curr = </a:t>
            </a:r>
            <a:r>
              <a:rPr lang="en-US" dirty="0" err="1">
                <a:latin typeface="Consolas" panose="020B0609020204030204" pitchFamily="49" charset="0"/>
                <a:ea typeface="Times New Roman" panose="02020603050405020304" pitchFamily="18" charset="0"/>
                <a:cs typeface="Courier New" panose="02070309020205020404" pitchFamily="49" charset="0"/>
              </a:rPr>
              <a:t>head.next</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prev = head	</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for </a:t>
            </a:r>
            <a:r>
              <a:rPr lang="en-US" dirty="0" err="1">
                <a:latin typeface="Consolas" panose="020B0609020204030204" pitchFamily="49" charset="0"/>
                <a:ea typeface="Times New Roman" panose="02020603050405020304" pitchFamily="18" charset="0"/>
                <a:cs typeface="Courier New" panose="02070309020205020404" pitchFamily="49" charset="0"/>
              </a:rPr>
              <a:t>i</a:t>
            </a:r>
            <a:r>
              <a:rPr lang="en-US" dirty="0">
                <a:latin typeface="Consolas" panose="020B0609020204030204" pitchFamily="49" charset="0"/>
                <a:ea typeface="Times New Roman" panose="02020603050405020304" pitchFamily="18" charset="0"/>
                <a:cs typeface="Courier New" panose="02070309020205020404" pitchFamily="49" charset="0"/>
              </a:rPr>
              <a:t> = 1 to index -1 </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prev = curr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curr = </a:t>
            </a:r>
            <a:r>
              <a:rPr lang="en-US" dirty="0" err="1">
                <a:latin typeface="Consolas" panose="020B0609020204030204" pitchFamily="49" charset="0"/>
                <a:ea typeface="Times New Roman" panose="02020603050405020304" pitchFamily="18" charset="0"/>
                <a:cs typeface="Courier New" panose="02070309020205020404" pitchFamily="49" charset="0"/>
              </a:rPr>
              <a:t>curr.next</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for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err="1">
                <a:latin typeface="Consolas" panose="020B0609020204030204" pitchFamily="49" charset="0"/>
                <a:ea typeface="Times New Roman" panose="02020603050405020304" pitchFamily="18" charset="0"/>
                <a:cs typeface="Courier New" panose="02070309020205020404" pitchFamily="49" charset="0"/>
              </a:rPr>
              <a:t>prev.next</a:t>
            </a:r>
            <a:r>
              <a:rPr lang="en-US" dirty="0">
                <a:latin typeface="Consolas" panose="020B0609020204030204" pitchFamily="49" charset="0"/>
                <a:ea typeface="Times New Roman" panose="02020603050405020304" pitchFamily="18" charset="0"/>
                <a:cs typeface="Courier New" panose="02070309020205020404" pitchFamily="49" charset="0"/>
              </a:rPr>
              <a:t> = </a:t>
            </a:r>
            <a:r>
              <a:rPr lang="en-US" dirty="0" err="1">
                <a:latin typeface="Consolas" panose="020B0609020204030204" pitchFamily="49" charset="0"/>
                <a:ea typeface="Times New Roman" panose="02020603050405020304" pitchFamily="18" charset="0"/>
                <a:cs typeface="Courier New" panose="02070309020205020404" pitchFamily="49" charset="0"/>
              </a:rPr>
              <a:t>curr.next</a:t>
            </a:r>
            <a:r>
              <a:rPr lang="en-US" dirty="0">
                <a:latin typeface="Consolas" panose="020B0609020204030204" pitchFamily="49" charset="0"/>
                <a:ea typeface="Times New Roman" panose="02020603050405020304" pitchFamily="18" charset="0"/>
                <a:cs typeface="Courier New" panose="02070309020205020404" pitchFamily="49" charset="0"/>
              </a:rPr>
              <a:t>	</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size = size – 1</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return </a:t>
            </a:r>
            <a:r>
              <a:rPr lang="en-US" dirty="0" err="1">
                <a:latin typeface="Consolas" panose="020B0609020204030204" pitchFamily="49" charset="0"/>
                <a:ea typeface="Times New Roman" panose="02020603050405020304" pitchFamily="18" charset="0"/>
                <a:cs typeface="Courier New" panose="02070309020205020404" pitchFamily="49" charset="0"/>
              </a:rPr>
              <a:t>curr.data</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if</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end function</a:t>
            </a:r>
          </a:p>
        </p:txBody>
      </p:sp>
      <p:sp>
        <p:nvSpPr>
          <p:cNvPr id="10" name="TextBox 9">
            <a:extLst>
              <a:ext uri="{FF2B5EF4-FFF2-40B4-BE49-F238E27FC236}">
                <a16:creationId xmlns:a16="http://schemas.microsoft.com/office/drawing/2014/main" id="{7C5EB4A6-30A2-4CCA-B71D-BDFCC66E574B}"/>
              </a:ext>
            </a:extLst>
          </p:cNvPr>
          <p:cNvSpPr txBox="1"/>
          <p:nvPr/>
        </p:nvSpPr>
        <p:spPr>
          <a:xfrm>
            <a:off x="5286163" y="3429000"/>
            <a:ext cx="809837" cy="461665"/>
          </a:xfrm>
          <a:prstGeom prst="rect">
            <a:avLst/>
          </a:prstGeom>
          <a:noFill/>
        </p:spPr>
        <p:txBody>
          <a:bodyPr wrap="none" rtlCol="0">
            <a:spAutoFit/>
          </a:bodyPr>
          <a:lstStyle/>
          <a:p>
            <a:r>
              <a:rPr lang="en-US" sz="2400" dirty="0"/>
              <a:t>head</a:t>
            </a:r>
          </a:p>
        </p:txBody>
      </p:sp>
      <p:cxnSp>
        <p:nvCxnSpPr>
          <p:cNvPr id="11" name="Straight Arrow Connector 10">
            <a:extLst>
              <a:ext uri="{FF2B5EF4-FFF2-40B4-BE49-F238E27FC236}">
                <a16:creationId xmlns:a16="http://schemas.microsoft.com/office/drawing/2014/main" id="{BB8B8C06-6F0A-4C30-8FBC-4C1BCCFC228F}"/>
              </a:ext>
            </a:extLst>
          </p:cNvPr>
          <p:cNvCxnSpPr>
            <a:cxnSpLocks/>
            <a:stCxn id="10" idx="0"/>
          </p:cNvCxnSpPr>
          <p:nvPr/>
        </p:nvCxnSpPr>
        <p:spPr>
          <a:xfrm flipV="1">
            <a:off x="5691082" y="2708152"/>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12" name="Group 11">
            <a:extLst>
              <a:ext uri="{FF2B5EF4-FFF2-40B4-BE49-F238E27FC236}">
                <a16:creationId xmlns:a16="http://schemas.microsoft.com/office/drawing/2014/main" id="{843BEF0D-196A-4453-97BF-3DBFDC4BA9EE}"/>
              </a:ext>
            </a:extLst>
          </p:cNvPr>
          <p:cNvGrpSpPr/>
          <p:nvPr/>
        </p:nvGrpSpPr>
        <p:grpSpPr>
          <a:xfrm>
            <a:off x="5406024" y="2139262"/>
            <a:ext cx="1137778" cy="568889"/>
            <a:chOff x="5043063" y="1095019"/>
            <a:chExt cx="1137778" cy="568889"/>
          </a:xfrm>
        </p:grpSpPr>
        <p:sp>
          <p:nvSpPr>
            <p:cNvPr id="25" name="Rectangle 24">
              <a:extLst>
                <a:ext uri="{FF2B5EF4-FFF2-40B4-BE49-F238E27FC236}">
                  <a16:creationId xmlns:a16="http://schemas.microsoft.com/office/drawing/2014/main" id="{8857212D-0324-4447-BE2C-E35119F7FDBC}"/>
                </a:ext>
              </a:extLst>
            </p:cNvPr>
            <p:cNvSpPr/>
            <p:nvPr/>
          </p:nvSpPr>
          <p:spPr>
            <a:xfrm>
              <a:off x="5043063" y="109501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6" name="Rectangle 25">
              <a:extLst>
                <a:ext uri="{FF2B5EF4-FFF2-40B4-BE49-F238E27FC236}">
                  <a16:creationId xmlns:a16="http://schemas.microsoft.com/office/drawing/2014/main" id="{6B685000-9914-410A-9EE8-6595D6E7EFC6}"/>
                </a:ext>
              </a:extLst>
            </p:cNvPr>
            <p:cNvSpPr/>
            <p:nvPr/>
          </p:nvSpPr>
          <p:spPr>
            <a:xfrm>
              <a:off x="5611952" y="109501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7" name="Oval 26">
              <a:extLst>
                <a:ext uri="{FF2B5EF4-FFF2-40B4-BE49-F238E27FC236}">
                  <a16:creationId xmlns:a16="http://schemas.microsoft.com/office/drawing/2014/main" id="{5053F416-6959-4524-8CBD-06E682440CEC}"/>
                </a:ext>
              </a:extLst>
            </p:cNvPr>
            <p:cNvSpPr/>
            <p:nvPr/>
          </p:nvSpPr>
          <p:spPr>
            <a:xfrm>
              <a:off x="5811759" y="129482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8" name="Straight Arrow Connector 27">
            <a:extLst>
              <a:ext uri="{FF2B5EF4-FFF2-40B4-BE49-F238E27FC236}">
                <a16:creationId xmlns:a16="http://schemas.microsoft.com/office/drawing/2014/main" id="{0741E171-A23D-47F0-87EC-9BA2D406A266}"/>
              </a:ext>
            </a:extLst>
          </p:cNvPr>
          <p:cNvCxnSpPr>
            <a:cxnSpLocks/>
          </p:cNvCxnSpPr>
          <p:nvPr/>
        </p:nvCxnSpPr>
        <p:spPr>
          <a:xfrm>
            <a:off x="6343993" y="2423706"/>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9" name="Group 8">
            <a:extLst>
              <a:ext uri="{FF2B5EF4-FFF2-40B4-BE49-F238E27FC236}">
                <a16:creationId xmlns:a16="http://schemas.microsoft.com/office/drawing/2014/main" id="{DC235EDB-79C5-44C0-8FDD-24477598DE2C}"/>
              </a:ext>
            </a:extLst>
          </p:cNvPr>
          <p:cNvGrpSpPr/>
          <p:nvPr/>
        </p:nvGrpSpPr>
        <p:grpSpPr>
          <a:xfrm>
            <a:off x="6881594" y="2139261"/>
            <a:ext cx="1137778" cy="568889"/>
            <a:chOff x="6518633" y="1095018"/>
            <a:chExt cx="1137778" cy="568889"/>
          </a:xfrm>
        </p:grpSpPr>
        <p:sp>
          <p:nvSpPr>
            <p:cNvPr id="30" name="Rectangle 29">
              <a:extLst>
                <a:ext uri="{FF2B5EF4-FFF2-40B4-BE49-F238E27FC236}">
                  <a16:creationId xmlns:a16="http://schemas.microsoft.com/office/drawing/2014/main" id="{5EAE58F1-1603-4F9F-B3FF-9B8D9DDC7302}"/>
                </a:ext>
              </a:extLst>
            </p:cNvPr>
            <p:cNvSpPr/>
            <p:nvPr/>
          </p:nvSpPr>
          <p:spPr>
            <a:xfrm>
              <a:off x="6518633" y="1095018"/>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m</a:t>
              </a:r>
            </a:p>
          </p:txBody>
        </p:sp>
        <p:sp>
          <p:nvSpPr>
            <p:cNvPr id="31" name="Rectangle 30">
              <a:extLst>
                <a:ext uri="{FF2B5EF4-FFF2-40B4-BE49-F238E27FC236}">
                  <a16:creationId xmlns:a16="http://schemas.microsoft.com/office/drawing/2014/main" id="{9B6F9B11-4EB1-45A1-B627-132821208511}"/>
                </a:ext>
              </a:extLst>
            </p:cNvPr>
            <p:cNvSpPr/>
            <p:nvPr/>
          </p:nvSpPr>
          <p:spPr>
            <a:xfrm>
              <a:off x="7087522" y="1095018"/>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547CD578-7F45-44E8-835B-59624EC563A3}"/>
                </a:ext>
              </a:extLst>
            </p:cNvPr>
            <p:cNvSpPr/>
            <p:nvPr/>
          </p:nvSpPr>
          <p:spPr>
            <a:xfrm>
              <a:off x="7287329" y="1294826"/>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325E01F4-09E6-412B-8991-D348BC66E1B2}"/>
              </a:ext>
            </a:extLst>
          </p:cNvPr>
          <p:cNvGrpSpPr/>
          <p:nvPr/>
        </p:nvGrpSpPr>
        <p:grpSpPr>
          <a:xfrm>
            <a:off x="8357164" y="2139260"/>
            <a:ext cx="1137778" cy="568889"/>
            <a:chOff x="7994203" y="1095017"/>
            <a:chExt cx="1137778" cy="568889"/>
          </a:xfrm>
        </p:grpSpPr>
        <p:sp>
          <p:nvSpPr>
            <p:cNvPr id="35" name="Rectangle 34">
              <a:extLst>
                <a:ext uri="{FF2B5EF4-FFF2-40B4-BE49-F238E27FC236}">
                  <a16:creationId xmlns:a16="http://schemas.microsoft.com/office/drawing/2014/main" id="{63DA0C8D-5523-4453-B40D-FABE389D5DDC}"/>
                </a:ext>
              </a:extLst>
            </p:cNvPr>
            <p:cNvSpPr/>
            <p:nvPr/>
          </p:nvSpPr>
          <p:spPr>
            <a:xfrm>
              <a:off x="7994203"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x</a:t>
              </a:r>
            </a:p>
          </p:txBody>
        </p:sp>
        <p:sp>
          <p:nvSpPr>
            <p:cNvPr id="36" name="Rectangle 35">
              <a:extLst>
                <a:ext uri="{FF2B5EF4-FFF2-40B4-BE49-F238E27FC236}">
                  <a16:creationId xmlns:a16="http://schemas.microsoft.com/office/drawing/2014/main" id="{2FAE192C-9A8C-493F-BEA5-07BD33FC4D52}"/>
                </a:ext>
              </a:extLst>
            </p:cNvPr>
            <p:cNvSpPr/>
            <p:nvPr/>
          </p:nvSpPr>
          <p:spPr>
            <a:xfrm>
              <a:off x="8563092"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7" name="Oval 36">
              <a:extLst>
                <a:ext uri="{FF2B5EF4-FFF2-40B4-BE49-F238E27FC236}">
                  <a16:creationId xmlns:a16="http://schemas.microsoft.com/office/drawing/2014/main" id="{FC218ACA-6D41-49B5-A791-0D0A1B1B5CB5}"/>
                </a:ext>
              </a:extLst>
            </p:cNvPr>
            <p:cNvSpPr/>
            <p:nvPr/>
          </p:nvSpPr>
          <p:spPr>
            <a:xfrm>
              <a:off x="8762899" y="1294825"/>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F36BABD2-CA59-4C0C-8E30-348780DBA14F}"/>
              </a:ext>
            </a:extLst>
          </p:cNvPr>
          <p:cNvSpPr/>
          <p:nvPr/>
        </p:nvSpPr>
        <p:spPr>
          <a:xfrm>
            <a:off x="5423991" y="1351194"/>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tx1"/>
                </a:solidFill>
              </a:rPr>
              <a:t>4</a:t>
            </a:r>
          </a:p>
        </p:txBody>
      </p:sp>
      <p:sp>
        <p:nvSpPr>
          <p:cNvPr id="40" name="TextBox 39">
            <a:extLst>
              <a:ext uri="{FF2B5EF4-FFF2-40B4-BE49-F238E27FC236}">
                <a16:creationId xmlns:a16="http://schemas.microsoft.com/office/drawing/2014/main" id="{CDF32008-B527-427A-98F1-24D886A0A3B1}"/>
              </a:ext>
            </a:extLst>
          </p:cNvPr>
          <p:cNvSpPr txBox="1"/>
          <p:nvPr/>
        </p:nvSpPr>
        <p:spPr>
          <a:xfrm>
            <a:off x="5386326" y="895176"/>
            <a:ext cx="644215" cy="461665"/>
          </a:xfrm>
          <a:prstGeom prst="rect">
            <a:avLst/>
          </a:prstGeom>
          <a:noFill/>
        </p:spPr>
        <p:txBody>
          <a:bodyPr wrap="none" rtlCol="0">
            <a:spAutoFit/>
          </a:bodyPr>
          <a:lstStyle/>
          <a:p>
            <a:r>
              <a:rPr lang="en-US" sz="2400" dirty="0"/>
              <a:t>size</a:t>
            </a:r>
          </a:p>
        </p:txBody>
      </p:sp>
      <p:grpSp>
        <p:nvGrpSpPr>
          <p:cNvPr id="7" name="Group 6">
            <a:extLst>
              <a:ext uri="{FF2B5EF4-FFF2-40B4-BE49-F238E27FC236}">
                <a16:creationId xmlns:a16="http://schemas.microsoft.com/office/drawing/2014/main" id="{9B5D1FEB-DF96-414E-ADE0-1907B7B2AF05}"/>
              </a:ext>
            </a:extLst>
          </p:cNvPr>
          <p:cNvGrpSpPr/>
          <p:nvPr/>
        </p:nvGrpSpPr>
        <p:grpSpPr>
          <a:xfrm>
            <a:off x="9832734" y="2139259"/>
            <a:ext cx="1137778" cy="568889"/>
            <a:chOff x="9469773" y="1095016"/>
            <a:chExt cx="1137778" cy="568889"/>
          </a:xfrm>
        </p:grpSpPr>
        <p:sp>
          <p:nvSpPr>
            <p:cNvPr id="23" name="Rectangle 22">
              <a:extLst>
                <a:ext uri="{FF2B5EF4-FFF2-40B4-BE49-F238E27FC236}">
                  <a16:creationId xmlns:a16="http://schemas.microsoft.com/office/drawing/2014/main" id="{9B79CBBA-BA03-4D9B-BDD9-270F8D006A49}"/>
                </a:ext>
              </a:extLst>
            </p:cNvPr>
            <p:cNvSpPr/>
            <p:nvPr/>
          </p:nvSpPr>
          <p:spPr>
            <a:xfrm>
              <a:off x="9469773" y="1095016"/>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v</a:t>
              </a:r>
            </a:p>
          </p:txBody>
        </p:sp>
        <p:sp>
          <p:nvSpPr>
            <p:cNvPr id="38" name="Rectangle 37">
              <a:extLst>
                <a:ext uri="{FF2B5EF4-FFF2-40B4-BE49-F238E27FC236}">
                  <a16:creationId xmlns:a16="http://schemas.microsoft.com/office/drawing/2014/main" id="{1CED1091-45D3-473E-A7C6-B0459B08A649}"/>
                </a:ext>
              </a:extLst>
            </p:cNvPr>
            <p:cNvSpPr/>
            <p:nvPr/>
          </p:nvSpPr>
          <p:spPr>
            <a:xfrm>
              <a:off x="10038662" y="1095016"/>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41" name="Oval 40">
              <a:extLst>
                <a:ext uri="{FF2B5EF4-FFF2-40B4-BE49-F238E27FC236}">
                  <a16:creationId xmlns:a16="http://schemas.microsoft.com/office/drawing/2014/main" id="{4A6EB580-E377-4BD3-B3A9-730C083781CD}"/>
                </a:ext>
              </a:extLst>
            </p:cNvPr>
            <p:cNvSpPr/>
            <p:nvPr/>
          </p:nvSpPr>
          <p:spPr>
            <a:xfrm>
              <a:off x="10238469" y="1294824"/>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2" name="Straight Arrow Connector 41">
            <a:extLst>
              <a:ext uri="{FF2B5EF4-FFF2-40B4-BE49-F238E27FC236}">
                <a16:creationId xmlns:a16="http://schemas.microsoft.com/office/drawing/2014/main" id="{AE4F8A81-EEB7-46E5-A144-DDC7CC2F2D65}"/>
              </a:ext>
            </a:extLst>
          </p:cNvPr>
          <p:cNvCxnSpPr>
            <a:cxnSpLocks/>
            <a:stCxn id="37" idx="6"/>
            <a:endCxn id="23" idx="1"/>
          </p:cNvCxnSpPr>
          <p:nvPr/>
        </p:nvCxnSpPr>
        <p:spPr>
          <a:xfrm flipV="1">
            <a:off x="9295133" y="2423704"/>
            <a:ext cx="537601" cy="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48" name="Rectangle 47">
            <a:extLst>
              <a:ext uri="{FF2B5EF4-FFF2-40B4-BE49-F238E27FC236}">
                <a16:creationId xmlns:a16="http://schemas.microsoft.com/office/drawing/2014/main" id="{90943A7E-EA4F-4750-A67B-6C3772BAD6EF}"/>
              </a:ext>
            </a:extLst>
          </p:cNvPr>
          <p:cNvSpPr/>
          <p:nvPr/>
        </p:nvSpPr>
        <p:spPr>
          <a:xfrm>
            <a:off x="10401623" y="1049331"/>
            <a:ext cx="568889" cy="56888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49" name="TextBox 48">
            <a:extLst>
              <a:ext uri="{FF2B5EF4-FFF2-40B4-BE49-F238E27FC236}">
                <a16:creationId xmlns:a16="http://schemas.microsoft.com/office/drawing/2014/main" id="{9A46EA48-E560-4235-B042-D78662405554}"/>
              </a:ext>
            </a:extLst>
          </p:cNvPr>
          <p:cNvSpPr txBox="1"/>
          <p:nvPr/>
        </p:nvSpPr>
        <p:spPr>
          <a:xfrm>
            <a:off x="10255436" y="598960"/>
            <a:ext cx="861261" cy="461665"/>
          </a:xfrm>
          <a:prstGeom prst="rect">
            <a:avLst/>
          </a:prstGeom>
          <a:noFill/>
          <a:effectLst/>
        </p:spPr>
        <p:txBody>
          <a:bodyPr wrap="none" rtlCol="0">
            <a:spAutoFit/>
          </a:bodyPr>
          <a:lstStyle/>
          <a:p>
            <a:r>
              <a:rPr lang="en-US" sz="2400" dirty="0"/>
              <a:t>index</a:t>
            </a:r>
          </a:p>
        </p:txBody>
      </p:sp>
      <p:cxnSp>
        <p:nvCxnSpPr>
          <p:cNvPr id="58" name="Straight Arrow Connector 57">
            <a:extLst>
              <a:ext uri="{FF2B5EF4-FFF2-40B4-BE49-F238E27FC236}">
                <a16:creationId xmlns:a16="http://schemas.microsoft.com/office/drawing/2014/main" id="{4333347F-F81E-462D-A6B2-8C3EA32880D0}"/>
              </a:ext>
            </a:extLst>
          </p:cNvPr>
          <p:cNvCxnSpPr>
            <a:cxnSpLocks/>
            <a:stCxn id="32" idx="6"/>
            <a:endCxn id="35" idx="1"/>
          </p:cNvCxnSpPr>
          <p:nvPr/>
        </p:nvCxnSpPr>
        <p:spPr>
          <a:xfrm flipV="1">
            <a:off x="7819563" y="2423705"/>
            <a:ext cx="537601" cy="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29" name="TextBox 28">
            <a:extLst>
              <a:ext uri="{FF2B5EF4-FFF2-40B4-BE49-F238E27FC236}">
                <a16:creationId xmlns:a16="http://schemas.microsoft.com/office/drawing/2014/main" id="{205F6BBD-5B77-46A9-8A94-926D822849A2}"/>
              </a:ext>
            </a:extLst>
          </p:cNvPr>
          <p:cNvSpPr txBox="1"/>
          <p:nvPr/>
        </p:nvSpPr>
        <p:spPr>
          <a:xfrm>
            <a:off x="6278689" y="3428999"/>
            <a:ext cx="741806" cy="461665"/>
          </a:xfrm>
          <a:prstGeom prst="rect">
            <a:avLst/>
          </a:prstGeom>
          <a:noFill/>
        </p:spPr>
        <p:txBody>
          <a:bodyPr wrap="none" rtlCol="0">
            <a:spAutoFit/>
          </a:bodyPr>
          <a:lstStyle/>
          <a:p>
            <a:r>
              <a:rPr lang="en-US" sz="2400" dirty="0"/>
              <a:t>prev</a:t>
            </a:r>
          </a:p>
        </p:txBody>
      </p:sp>
      <p:sp>
        <p:nvSpPr>
          <p:cNvPr id="33" name="TextBox 32">
            <a:extLst>
              <a:ext uri="{FF2B5EF4-FFF2-40B4-BE49-F238E27FC236}">
                <a16:creationId xmlns:a16="http://schemas.microsoft.com/office/drawing/2014/main" id="{766E7F0D-7D28-469E-9E11-0B64EBE2FAA8}"/>
              </a:ext>
            </a:extLst>
          </p:cNvPr>
          <p:cNvSpPr txBox="1"/>
          <p:nvPr/>
        </p:nvSpPr>
        <p:spPr>
          <a:xfrm>
            <a:off x="7188421" y="3428999"/>
            <a:ext cx="691215" cy="461665"/>
          </a:xfrm>
          <a:prstGeom prst="rect">
            <a:avLst/>
          </a:prstGeom>
          <a:noFill/>
        </p:spPr>
        <p:txBody>
          <a:bodyPr wrap="none" rtlCol="0">
            <a:spAutoFit/>
          </a:bodyPr>
          <a:lstStyle/>
          <a:p>
            <a:r>
              <a:rPr lang="en-US" sz="2400" dirty="0"/>
              <a:t>curr</a:t>
            </a:r>
          </a:p>
        </p:txBody>
      </p:sp>
      <p:cxnSp>
        <p:nvCxnSpPr>
          <p:cNvPr id="34" name="Straight Arrow Connector 33">
            <a:extLst>
              <a:ext uri="{FF2B5EF4-FFF2-40B4-BE49-F238E27FC236}">
                <a16:creationId xmlns:a16="http://schemas.microsoft.com/office/drawing/2014/main" id="{55EA8096-CED8-49C2-8ECA-62CCBD0AD03B}"/>
              </a:ext>
            </a:extLst>
          </p:cNvPr>
          <p:cNvCxnSpPr>
            <a:cxnSpLocks/>
            <a:stCxn id="29" idx="0"/>
          </p:cNvCxnSpPr>
          <p:nvPr/>
        </p:nvCxnSpPr>
        <p:spPr>
          <a:xfrm flipV="1">
            <a:off x="6649592" y="2802835"/>
            <a:ext cx="553592" cy="626164"/>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3508AB08-E826-472F-BFA0-0E23CC95D51F}"/>
              </a:ext>
            </a:extLst>
          </p:cNvPr>
          <p:cNvCxnSpPr>
            <a:cxnSpLocks/>
            <a:stCxn id="33" idx="0"/>
          </p:cNvCxnSpPr>
          <p:nvPr/>
        </p:nvCxnSpPr>
        <p:spPr>
          <a:xfrm flipV="1">
            <a:off x="7534029" y="2802835"/>
            <a:ext cx="1107579" cy="626164"/>
          </a:xfrm>
          <a:prstGeom prst="straightConnector1">
            <a:avLst/>
          </a:prstGeom>
          <a:ln>
            <a:headEnd type="none" w="med" len="med"/>
            <a:tailEnd type="arrow" w="lg" len="lg"/>
          </a:ln>
        </p:spPr>
        <p:style>
          <a:lnRef idx="3">
            <a:schemeClr val="accent2"/>
          </a:lnRef>
          <a:fillRef idx="0">
            <a:schemeClr val="accent2"/>
          </a:fillRef>
          <a:effectRef idx="2">
            <a:schemeClr val="accent2"/>
          </a:effectRef>
          <a:fontRef idx="minor">
            <a:schemeClr val="tx1"/>
          </a:fontRef>
        </p:style>
      </p:cxnSp>
      <p:sp>
        <p:nvSpPr>
          <p:cNvPr id="44" name="Arrow: Right 43">
            <a:extLst>
              <a:ext uri="{FF2B5EF4-FFF2-40B4-BE49-F238E27FC236}">
                <a16:creationId xmlns:a16="http://schemas.microsoft.com/office/drawing/2014/main" id="{39EC35B6-C60C-4BBA-92F5-1D158EB69476}"/>
              </a:ext>
            </a:extLst>
          </p:cNvPr>
          <p:cNvSpPr/>
          <p:nvPr/>
        </p:nvSpPr>
        <p:spPr>
          <a:xfrm>
            <a:off x="629950" y="4174435"/>
            <a:ext cx="425154" cy="27017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B9DEAEF6-4CA8-4543-BD79-0D328A20BBE6}"/>
              </a:ext>
            </a:extLst>
          </p:cNvPr>
          <p:cNvSpPr/>
          <p:nvPr/>
        </p:nvSpPr>
        <p:spPr>
          <a:xfrm>
            <a:off x="6187821" y="1351194"/>
            <a:ext cx="568889" cy="56888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46" name="TextBox 45">
            <a:extLst>
              <a:ext uri="{FF2B5EF4-FFF2-40B4-BE49-F238E27FC236}">
                <a16:creationId xmlns:a16="http://schemas.microsoft.com/office/drawing/2014/main" id="{29E669C9-07FC-4945-AA36-8BC4C2AAEB8B}"/>
              </a:ext>
            </a:extLst>
          </p:cNvPr>
          <p:cNvSpPr txBox="1"/>
          <p:nvPr/>
        </p:nvSpPr>
        <p:spPr>
          <a:xfrm>
            <a:off x="6344666" y="895176"/>
            <a:ext cx="255198" cy="461665"/>
          </a:xfrm>
          <a:prstGeom prst="rect">
            <a:avLst/>
          </a:prstGeom>
          <a:noFill/>
          <a:effectLst/>
        </p:spPr>
        <p:txBody>
          <a:bodyPr wrap="none" rtlCol="0">
            <a:spAutoFit/>
          </a:bodyPr>
          <a:lstStyle/>
          <a:p>
            <a:r>
              <a:rPr lang="en-US" sz="2400" dirty="0" err="1"/>
              <a:t>i</a:t>
            </a:r>
            <a:endParaRPr lang="en-US" sz="2400" dirty="0"/>
          </a:p>
        </p:txBody>
      </p:sp>
    </p:spTree>
    <p:extLst>
      <p:ext uri="{BB962C8B-B14F-4D97-AF65-F5344CB8AC3E}">
        <p14:creationId xmlns:p14="http://schemas.microsoft.com/office/powerpoint/2010/main" val="3173894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6D3C81-A2D6-4D36-B520-7C66ADFFA0AA}"/>
              </a:ext>
            </a:extLst>
          </p:cNvPr>
          <p:cNvSpPr/>
          <p:nvPr/>
        </p:nvSpPr>
        <p:spPr>
          <a:xfrm>
            <a:off x="1161431" y="3568148"/>
            <a:ext cx="4124731" cy="1212574"/>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06DC059-D792-4919-8265-B90F6CB4D2A6}"/>
              </a:ext>
            </a:extLst>
          </p:cNvPr>
          <p:cNvSpPr/>
          <p:nvPr/>
        </p:nvSpPr>
        <p:spPr>
          <a:xfrm>
            <a:off x="914399" y="914400"/>
            <a:ext cx="4630497" cy="5412187"/>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function removeAt(index) </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if index &lt; 0 OR index &gt; size – 1</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raise exception</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else if index == 0</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return remove()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else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curr = </a:t>
            </a:r>
            <a:r>
              <a:rPr lang="en-US" dirty="0" err="1">
                <a:latin typeface="Consolas" panose="020B0609020204030204" pitchFamily="49" charset="0"/>
                <a:ea typeface="Times New Roman" panose="02020603050405020304" pitchFamily="18" charset="0"/>
                <a:cs typeface="Courier New" panose="02070309020205020404" pitchFamily="49" charset="0"/>
              </a:rPr>
              <a:t>head.next</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prev = head	</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for </a:t>
            </a:r>
            <a:r>
              <a:rPr lang="en-US" dirty="0" err="1">
                <a:latin typeface="Consolas" panose="020B0609020204030204" pitchFamily="49" charset="0"/>
                <a:ea typeface="Times New Roman" panose="02020603050405020304" pitchFamily="18" charset="0"/>
                <a:cs typeface="Courier New" panose="02070309020205020404" pitchFamily="49" charset="0"/>
              </a:rPr>
              <a:t>i</a:t>
            </a:r>
            <a:r>
              <a:rPr lang="en-US" dirty="0">
                <a:latin typeface="Consolas" panose="020B0609020204030204" pitchFamily="49" charset="0"/>
                <a:ea typeface="Times New Roman" panose="02020603050405020304" pitchFamily="18" charset="0"/>
                <a:cs typeface="Courier New" panose="02070309020205020404" pitchFamily="49" charset="0"/>
              </a:rPr>
              <a:t> = 1 to index -1 </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prev = curr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curr = </a:t>
            </a:r>
            <a:r>
              <a:rPr lang="en-US" dirty="0" err="1">
                <a:latin typeface="Consolas" panose="020B0609020204030204" pitchFamily="49" charset="0"/>
                <a:ea typeface="Times New Roman" panose="02020603050405020304" pitchFamily="18" charset="0"/>
                <a:cs typeface="Courier New" panose="02070309020205020404" pitchFamily="49" charset="0"/>
              </a:rPr>
              <a:t>curr.next</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for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err="1">
                <a:latin typeface="Consolas" panose="020B0609020204030204" pitchFamily="49" charset="0"/>
                <a:ea typeface="Times New Roman" panose="02020603050405020304" pitchFamily="18" charset="0"/>
                <a:cs typeface="Courier New" panose="02070309020205020404" pitchFamily="49" charset="0"/>
              </a:rPr>
              <a:t>prev.next</a:t>
            </a:r>
            <a:r>
              <a:rPr lang="en-US" dirty="0">
                <a:latin typeface="Consolas" panose="020B0609020204030204" pitchFamily="49" charset="0"/>
                <a:ea typeface="Times New Roman" panose="02020603050405020304" pitchFamily="18" charset="0"/>
                <a:cs typeface="Courier New" panose="02070309020205020404" pitchFamily="49" charset="0"/>
              </a:rPr>
              <a:t> = </a:t>
            </a:r>
            <a:r>
              <a:rPr lang="en-US" dirty="0" err="1">
                <a:latin typeface="Consolas" panose="020B0609020204030204" pitchFamily="49" charset="0"/>
                <a:ea typeface="Times New Roman" panose="02020603050405020304" pitchFamily="18" charset="0"/>
                <a:cs typeface="Courier New" panose="02070309020205020404" pitchFamily="49" charset="0"/>
              </a:rPr>
              <a:t>curr.next</a:t>
            </a:r>
            <a:r>
              <a:rPr lang="en-US" dirty="0">
                <a:latin typeface="Consolas" panose="020B0609020204030204" pitchFamily="49" charset="0"/>
                <a:ea typeface="Times New Roman" panose="02020603050405020304" pitchFamily="18" charset="0"/>
                <a:cs typeface="Courier New" panose="02070309020205020404" pitchFamily="49" charset="0"/>
              </a:rPr>
              <a:t>	</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size = size – 1</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return </a:t>
            </a:r>
            <a:r>
              <a:rPr lang="en-US" dirty="0" err="1">
                <a:latin typeface="Consolas" panose="020B0609020204030204" pitchFamily="49" charset="0"/>
                <a:ea typeface="Times New Roman" panose="02020603050405020304" pitchFamily="18" charset="0"/>
                <a:cs typeface="Courier New" panose="02070309020205020404" pitchFamily="49" charset="0"/>
              </a:rPr>
              <a:t>curr.data</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if</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end function</a:t>
            </a:r>
          </a:p>
        </p:txBody>
      </p:sp>
      <p:sp>
        <p:nvSpPr>
          <p:cNvPr id="10" name="TextBox 9">
            <a:extLst>
              <a:ext uri="{FF2B5EF4-FFF2-40B4-BE49-F238E27FC236}">
                <a16:creationId xmlns:a16="http://schemas.microsoft.com/office/drawing/2014/main" id="{7C5EB4A6-30A2-4CCA-B71D-BDFCC66E574B}"/>
              </a:ext>
            </a:extLst>
          </p:cNvPr>
          <p:cNvSpPr txBox="1"/>
          <p:nvPr/>
        </p:nvSpPr>
        <p:spPr>
          <a:xfrm>
            <a:off x="5286163" y="3429000"/>
            <a:ext cx="809837" cy="461665"/>
          </a:xfrm>
          <a:prstGeom prst="rect">
            <a:avLst/>
          </a:prstGeom>
          <a:noFill/>
        </p:spPr>
        <p:txBody>
          <a:bodyPr wrap="none" rtlCol="0">
            <a:spAutoFit/>
          </a:bodyPr>
          <a:lstStyle/>
          <a:p>
            <a:r>
              <a:rPr lang="en-US" sz="2400" dirty="0"/>
              <a:t>head</a:t>
            </a:r>
          </a:p>
        </p:txBody>
      </p:sp>
      <p:cxnSp>
        <p:nvCxnSpPr>
          <p:cNvPr id="11" name="Straight Arrow Connector 10">
            <a:extLst>
              <a:ext uri="{FF2B5EF4-FFF2-40B4-BE49-F238E27FC236}">
                <a16:creationId xmlns:a16="http://schemas.microsoft.com/office/drawing/2014/main" id="{BB8B8C06-6F0A-4C30-8FBC-4C1BCCFC228F}"/>
              </a:ext>
            </a:extLst>
          </p:cNvPr>
          <p:cNvCxnSpPr>
            <a:cxnSpLocks/>
            <a:stCxn id="10" idx="0"/>
          </p:cNvCxnSpPr>
          <p:nvPr/>
        </p:nvCxnSpPr>
        <p:spPr>
          <a:xfrm flipV="1">
            <a:off x="5691082" y="2708152"/>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12" name="Group 11">
            <a:extLst>
              <a:ext uri="{FF2B5EF4-FFF2-40B4-BE49-F238E27FC236}">
                <a16:creationId xmlns:a16="http://schemas.microsoft.com/office/drawing/2014/main" id="{843BEF0D-196A-4453-97BF-3DBFDC4BA9EE}"/>
              </a:ext>
            </a:extLst>
          </p:cNvPr>
          <p:cNvGrpSpPr/>
          <p:nvPr/>
        </p:nvGrpSpPr>
        <p:grpSpPr>
          <a:xfrm>
            <a:off x="5406024" y="2139262"/>
            <a:ext cx="1137778" cy="568889"/>
            <a:chOff x="5043063" y="1095019"/>
            <a:chExt cx="1137778" cy="568889"/>
          </a:xfrm>
        </p:grpSpPr>
        <p:sp>
          <p:nvSpPr>
            <p:cNvPr id="25" name="Rectangle 24">
              <a:extLst>
                <a:ext uri="{FF2B5EF4-FFF2-40B4-BE49-F238E27FC236}">
                  <a16:creationId xmlns:a16="http://schemas.microsoft.com/office/drawing/2014/main" id="{8857212D-0324-4447-BE2C-E35119F7FDBC}"/>
                </a:ext>
              </a:extLst>
            </p:cNvPr>
            <p:cNvSpPr/>
            <p:nvPr/>
          </p:nvSpPr>
          <p:spPr>
            <a:xfrm>
              <a:off x="5043063" y="109501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6" name="Rectangle 25">
              <a:extLst>
                <a:ext uri="{FF2B5EF4-FFF2-40B4-BE49-F238E27FC236}">
                  <a16:creationId xmlns:a16="http://schemas.microsoft.com/office/drawing/2014/main" id="{6B685000-9914-410A-9EE8-6595D6E7EFC6}"/>
                </a:ext>
              </a:extLst>
            </p:cNvPr>
            <p:cNvSpPr/>
            <p:nvPr/>
          </p:nvSpPr>
          <p:spPr>
            <a:xfrm>
              <a:off x="5611952" y="109501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7" name="Oval 26">
              <a:extLst>
                <a:ext uri="{FF2B5EF4-FFF2-40B4-BE49-F238E27FC236}">
                  <a16:creationId xmlns:a16="http://schemas.microsoft.com/office/drawing/2014/main" id="{5053F416-6959-4524-8CBD-06E682440CEC}"/>
                </a:ext>
              </a:extLst>
            </p:cNvPr>
            <p:cNvSpPr/>
            <p:nvPr/>
          </p:nvSpPr>
          <p:spPr>
            <a:xfrm>
              <a:off x="5811759" y="129482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8" name="Straight Arrow Connector 27">
            <a:extLst>
              <a:ext uri="{FF2B5EF4-FFF2-40B4-BE49-F238E27FC236}">
                <a16:creationId xmlns:a16="http://schemas.microsoft.com/office/drawing/2014/main" id="{0741E171-A23D-47F0-87EC-9BA2D406A266}"/>
              </a:ext>
            </a:extLst>
          </p:cNvPr>
          <p:cNvCxnSpPr>
            <a:cxnSpLocks/>
          </p:cNvCxnSpPr>
          <p:nvPr/>
        </p:nvCxnSpPr>
        <p:spPr>
          <a:xfrm>
            <a:off x="6343993" y="2423706"/>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9" name="Group 8">
            <a:extLst>
              <a:ext uri="{FF2B5EF4-FFF2-40B4-BE49-F238E27FC236}">
                <a16:creationId xmlns:a16="http://schemas.microsoft.com/office/drawing/2014/main" id="{DC235EDB-79C5-44C0-8FDD-24477598DE2C}"/>
              </a:ext>
            </a:extLst>
          </p:cNvPr>
          <p:cNvGrpSpPr/>
          <p:nvPr/>
        </p:nvGrpSpPr>
        <p:grpSpPr>
          <a:xfrm>
            <a:off x="6881594" y="2139261"/>
            <a:ext cx="1137778" cy="568889"/>
            <a:chOff x="6518633" y="1095018"/>
            <a:chExt cx="1137778" cy="568889"/>
          </a:xfrm>
        </p:grpSpPr>
        <p:sp>
          <p:nvSpPr>
            <p:cNvPr id="30" name="Rectangle 29">
              <a:extLst>
                <a:ext uri="{FF2B5EF4-FFF2-40B4-BE49-F238E27FC236}">
                  <a16:creationId xmlns:a16="http://schemas.microsoft.com/office/drawing/2014/main" id="{5EAE58F1-1603-4F9F-B3FF-9B8D9DDC7302}"/>
                </a:ext>
              </a:extLst>
            </p:cNvPr>
            <p:cNvSpPr/>
            <p:nvPr/>
          </p:nvSpPr>
          <p:spPr>
            <a:xfrm>
              <a:off x="6518633" y="1095018"/>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m</a:t>
              </a:r>
            </a:p>
          </p:txBody>
        </p:sp>
        <p:sp>
          <p:nvSpPr>
            <p:cNvPr id="31" name="Rectangle 30">
              <a:extLst>
                <a:ext uri="{FF2B5EF4-FFF2-40B4-BE49-F238E27FC236}">
                  <a16:creationId xmlns:a16="http://schemas.microsoft.com/office/drawing/2014/main" id="{9B6F9B11-4EB1-45A1-B627-132821208511}"/>
                </a:ext>
              </a:extLst>
            </p:cNvPr>
            <p:cNvSpPr/>
            <p:nvPr/>
          </p:nvSpPr>
          <p:spPr>
            <a:xfrm>
              <a:off x="7087522" y="1095018"/>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547CD578-7F45-44E8-835B-59624EC563A3}"/>
                </a:ext>
              </a:extLst>
            </p:cNvPr>
            <p:cNvSpPr/>
            <p:nvPr/>
          </p:nvSpPr>
          <p:spPr>
            <a:xfrm>
              <a:off x="7287329" y="1294826"/>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325E01F4-09E6-412B-8991-D348BC66E1B2}"/>
              </a:ext>
            </a:extLst>
          </p:cNvPr>
          <p:cNvGrpSpPr/>
          <p:nvPr/>
        </p:nvGrpSpPr>
        <p:grpSpPr>
          <a:xfrm>
            <a:off x="8357164" y="2139260"/>
            <a:ext cx="1137778" cy="568889"/>
            <a:chOff x="7994203" y="1095017"/>
            <a:chExt cx="1137778" cy="568889"/>
          </a:xfrm>
        </p:grpSpPr>
        <p:sp>
          <p:nvSpPr>
            <p:cNvPr id="35" name="Rectangle 34">
              <a:extLst>
                <a:ext uri="{FF2B5EF4-FFF2-40B4-BE49-F238E27FC236}">
                  <a16:creationId xmlns:a16="http://schemas.microsoft.com/office/drawing/2014/main" id="{63DA0C8D-5523-4453-B40D-FABE389D5DDC}"/>
                </a:ext>
              </a:extLst>
            </p:cNvPr>
            <p:cNvSpPr/>
            <p:nvPr/>
          </p:nvSpPr>
          <p:spPr>
            <a:xfrm>
              <a:off x="7994203"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x</a:t>
              </a:r>
            </a:p>
          </p:txBody>
        </p:sp>
        <p:sp>
          <p:nvSpPr>
            <p:cNvPr id="36" name="Rectangle 35">
              <a:extLst>
                <a:ext uri="{FF2B5EF4-FFF2-40B4-BE49-F238E27FC236}">
                  <a16:creationId xmlns:a16="http://schemas.microsoft.com/office/drawing/2014/main" id="{2FAE192C-9A8C-493F-BEA5-07BD33FC4D52}"/>
                </a:ext>
              </a:extLst>
            </p:cNvPr>
            <p:cNvSpPr/>
            <p:nvPr/>
          </p:nvSpPr>
          <p:spPr>
            <a:xfrm>
              <a:off x="8563092"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7" name="Oval 36">
              <a:extLst>
                <a:ext uri="{FF2B5EF4-FFF2-40B4-BE49-F238E27FC236}">
                  <a16:creationId xmlns:a16="http://schemas.microsoft.com/office/drawing/2014/main" id="{FC218ACA-6D41-49B5-A791-0D0A1B1B5CB5}"/>
                </a:ext>
              </a:extLst>
            </p:cNvPr>
            <p:cNvSpPr/>
            <p:nvPr/>
          </p:nvSpPr>
          <p:spPr>
            <a:xfrm>
              <a:off x="8762899" y="1294825"/>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F36BABD2-CA59-4C0C-8E30-348780DBA14F}"/>
              </a:ext>
            </a:extLst>
          </p:cNvPr>
          <p:cNvSpPr/>
          <p:nvPr/>
        </p:nvSpPr>
        <p:spPr>
          <a:xfrm>
            <a:off x="5423991" y="1351194"/>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tx1"/>
                </a:solidFill>
              </a:rPr>
              <a:t>4</a:t>
            </a:r>
          </a:p>
        </p:txBody>
      </p:sp>
      <p:sp>
        <p:nvSpPr>
          <p:cNvPr id="40" name="TextBox 39">
            <a:extLst>
              <a:ext uri="{FF2B5EF4-FFF2-40B4-BE49-F238E27FC236}">
                <a16:creationId xmlns:a16="http://schemas.microsoft.com/office/drawing/2014/main" id="{CDF32008-B527-427A-98F1-24D886A0A3B1}"/>
              </a:ext>
            </a:extLst>
          </p:cNvPr>
          <p:cNvSpPr txBox="1"/>
          <p:nvPr/>
        </p:nvSpPr>
        <p:spPr>
          <a:xfrm>
            <a:off x="5386326" y="895176"/>
            <a:ext cx="644215" cy="461665"/>
          </a:xfrm>
          <a:prstGeom prst="rect">
            <a:avLst/>
          </a:prstGeom>
          <a:noFill/>
        </p:spPr>
        <p:txBody>
          <a:bodyPr wrap="none" rtlCol="0">
            <a:spAutoFit/>
          </a:bodyPr>
          <a:lstStyle/>
          <a:p>
            <a:r>
              <a:rPr lang="en-US" sz="2400" dirty="0"/>
              <a:t>size</a:t>
            </a:r>
          </a:p>
        </p:txBody>
      </p:sp>
      <p:grpSp>
        <p:nvGrpSpPr>
          <p:cNvPr id="7" name="Group 6">
            <a:extLst>
              <a:ext uri="{FF2B5EF4-FFF2-40B4-BE49-F238E27FC236}">
                <a16:creationId xmlns:a16="http://schemas.microsoft.com/office/drawing/2014/main" id="{9B5D1FEB-DF96-414E-ADE0-1907B7B2AF05}"/>
              </a:ext>
            </a:extLst>
          </p:cNvPr>
          <p:cNvGrpSpPr/>
          <p:nvPr/>
        </p:nvGrpSpPr>
        <p:grpSpPr>
          <a:xfrm>
            <a:off x="9832734" y="2139259"/>
            <a:ext cx="1137778" cy="568889"/>
            <a:chOff x="9469773" y="1095016"/>
            <a:chExt cx="1137778" cy="568889"/>
          </a:xfrm>
        </p:grpSpPr>
        <p:sp>
          <p:nvSpPr>
            <p:cNvPr id="23" name="Rectangle 22">
              <a:extLst>
                <a:ext uri="{FF2B5EF4-FFF2-40B4-BE49-F238E27FC236}">
                  <a16:creationId xmlns:a16="http://schemas.microsoft.com/office/drawing/2014/main" id="{9B79CBBA-BA03-4D9B-BDD9-270F8D006A49}"/>
                </a:ext>
              </a:extLst>
            </p:cNvPr>
            <p:cNvSpPr/>
            <p:nvPr/>
          </p:nvSpPr>
          <p:spPr>
            <a:xfrm>
              <a:off x="9469773" y="1095016"/>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v</a:t>
              </a:r>
            </a:p>
          </p:txBody>
        </p:sp>
        <p:sp>
          <p:nvSpPr>
            <p:cNvPr id="38" name="Rectangle 37">
              <a:extLst>
                <a:ext uri="{FF2B5EF4-FFF2-40B4-BE49-F238E27FC236}">
                  <a16:creationId xmlns:a16="http://schemas.microsoft.com/office/drawing/2014/main" id="{1CED1091-45D3-473E-A7C6-B0459B08A649}"/>
                </a:ext>
              </a:extLst>
            </p:cNvPr>
            <p:cNvSpPr/>
            <p:nvPr/>
          </p:nvSpPr>
          <p:spPr>
            <a:xfrm>
              <a:off x="10038662" y="1095016"/>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41" name="Oval 40">
              <a:extLst>
                <a:ext uri="{FF2B5EF4-FFF2-40B4-BE49-F238E27FC236}">
                  <a16:creationId xmlns:a16="http://schemas.microsoft.com/office/drawing/2014/main" id="{4A6EB580-E377-4BD3-B3A9-730C083781CD}"/>
                </a:ext>
              </a:extLst>
            </p:cNvPr>
            <p:cNvSpPr/>
            <p:nvPr/>
          </p:nvSpPr>
          <p:spPr>
            <a:xfrm>
              <a:off x="10238469" y="1294824"/>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2" name="Straight Arrow Connector 41">
            <a:extLst>
              <a:ext uri="{FF2B5EF4-FFF2-40B4-BE49-F238E27FC236}">
                <a16:creationId xmlns:a16="http://schemas.microsoft.com/office/drawing/2014/main" id="{AE4F8A81-EEB7-46E5-A144-DDC7CC2F2D65}"/>
              </a:ext>
            </a:extLst>
          </p:cNvPr>
          <p:cNvCxnSpPr>
            <a:cxnSpLocks/>
            <a:stCxn id="37" idx="6"/>
            <a:endCxn id="23" idx="1"/>
          </p:cNvCxnSpPr>
          <p:nvPr/>
        </p:nvCxnSpPr>
        <p:spPr>
          <a:xfrm flipV="1">
            <a:off x="9295133" y="2423704"/>
            <a:ext cx="537601" cy="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48" name="Rectangle 47">
            <a:extLst>
              <a:ext uri="{FF2B5EF4-FFF2-40B4-BE49-F238E27FC236}">
                <a16:creationId xmlns:a16="http://schemas.microsoft.com/office/drawing/2014/main" id="{90943A7E-EA4F-4750-A67B-6C3772BAD6EF}"/>
              </a:ext>
            </a:extLst>
          </p:cNvPr>
          <p:cNvSpPr/>
          <p:nvPr/>
        </p:nvSpPr>
        <p:spPr>
          <a:xfrm>
            <a:off x="10401623" y="1049331"/>
            <a:ext cx="568889" cy="56888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49" name="TextBox 48">
            <a:extLst>
              <a:ext uri="{FF2B5EF4-FFF2-40B4-BE49-F238E27FC236}">
                <a16:creationId xmlns:a16="http://schemas.microsoft.com/office/drawing/2014/main" id="{9A46EA48-E560-4235-B042-D78662405554}"/>
              </a:ext>
            </a:extLst>
          </p:cNvPr>
          <p:cNvSpPr txBox="1"/>
          <p:nvPr/>
        </p:nvSpPr>
        <p:spPr>
          <a:xfrm>
            <a:off x="10255436" y="598960"/>
            <a:ext cx="861261" cy="461665"/>
          </a:xfrm>
          <a:prstGeom prst="rect">
            <a:avLst/>
          </a:prstGeom>
          <a:noFill/>
          <a:effectLst/>
        </p:spPr>
        <p:txBody>
          <a:bodyPr wrap="none" rtlCol="0">
            <a:spAutoFit/>
          </a:bodyPr>
          <a:lstStyle/>
          <a:p>
            <a:r>
              <a:rPr lang="en-US" sz="2400" dirty="0"/>
              <a:t>index</a:t>
            </a:r>
          </a:p>
        </p:txBody>
      </p:sp>
      <p:cxnSp>
        <p:nvCxnSpPr>
          <p:cNvPr id="58" name="Straight Arrow Connector 57">
            <a:extLst>
              <a:ext uri="{FF2B5EF4-FFF2-40B4-BE49-F238E27FC236}">
                <a16:creationId xmlns:a16="http://schemas.microsoft.com/office/drawing/2014/main" id="{4333347F-F81E-462D-A6B2-8C3EA32880D0}"/>
              </a:ext>
            </a:extLst>
          </p:cNvPr>
          <p:cNvCxnSpPr>
            <a:cxnSpLocks/>
            <a:stCxn id="32" idx="6"/>
            <a:endCxn id="35" idx="1"/>
          </p:cNvCxnSpPr>
          <p:nvPr/>
        </p:nvCxnSpPr>
        <p:spPr>
          <a:xfrm flipV="1">
            <a:off x="7819563" y="2423705"/>
            <a:ext cx="537601" cy="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29" name="TextBox 28">
            <a:extLst>
              <a:ext uri="{FF2B5EF4-FFF2-40B4-BE49-F238E27FC236}">
                <a16:creationId xmlns:a16="http://schemas.microsoft.com/office/drawing/2014/main" id="{205F6BBD-5B77-46A9-8A94-926D822849A2}"/>
              </a:ext>
            </a:extLst>
          </p:cNvPr>
          <p:cNvSpPr txBox="1"/>
          <p:nvPr/>
        </p:nvSpPr>
        <p:spPr>
          <a:xfrm>
            <a:off x="6278689" y="3428999"/>
            <a:ext cx="741806" cy="461665"/>
          </a:xfrm>
          <a:prstGeom prst="rect">
            <a:avLst/>
          </a:prstGeom>
          <a:noFill/>
        </p:spPr>
        <p:txBody>
          <a:bodyPr wrap="none" rtlCol="0">
            <a:spAutoFit/>
          </a:bodyPr>
          <a:lstStyle/>
          <a:p>
            <a:r>
              <a:rPr lang="en-US" sz="2400" dirty="0"/>
              <a:t>prev</a:t>
            </a:r>
          </a:p>
        </p:txBody>
      </p:sp>
      <p:sp>
        <p:nvSpPr>
          <p:cNvPr id="33" name="TextBox 32">
            <a:extLst>
              <a:ext uri="{FF2B5EF4-FFF2-40B4-BE49-F238E27FC236}">
                <a16:creationId xmlns:a16="http://schemas.microsoft.com/office/drawing/2014/main" id="{766E7F0D-7D28-469E-9E11-0B64EBE2FAA8}"/>
              </a:ext>
            </a:extLst>
          </p:cNvPr>
          <p:cNvSpPr txBox="1"/>
          <p:nvPr/>
        </p:nvSpPr>
        <p:spPr>
          <a:xfrm>
            <a:off x="7188421" y="3428999"/>
            <a:ext cx="691215" cy="461665"/>
          </a:xfrm>
          <a:prstGeom prst="rect">
            <a:avLst/>
          </a:prstGeom>
          <a:noFill/>
        </p:spPr>
        <p:txBody>
          <a:bodyPr wrap="none" rtlCol="0">
            <a:spAutoFit/>
          </a:bodyPr>
          <a:lstStyle/>
          <a:p>
            <a:r>
              <a:rPr lang="en-US" sz="2400" dirty="0"/>
              <a:t>curr</a:t>
            </a:r>
          </a:p>
        </p:txBody>
      </p:sp>
      <p:cxnSp>
        <p:nvCxnSpPr>
          <p:cNvPr id="34" name="Straight Arrow Connector 33">
            <a:extLst>
              <a:ext uri="{FF2B5EF4-FFF2-40B4-BE49-F238E27FC236}">
                <a16:creationId xmlns:a16="http://schemas.microsoft.com/office/drawing/2014/main" id="{55EA8096-CED8-49C2-8ECA-62CCBD0AD03B}"/>
              </a:ext>
            </a:extLst>
          </p:cNvPr>
          <p:cNvCxnSpPr>
            <a:cxnSpLocks/>
            <a:stCxn id="29" idx="0"/>
          </p:cNvCxnSpPr>
          <p:nvPr/>
        </p:nvCxnSpPr>
        <p:spPr>
          <a:xfrm flipV="1">
            <a:off x="6649592" y="2802835"/>
            <a:ext cx="553592" cy="626164"/>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3508AB08-E826-472F-BFA0-0E23CC95D51F}"/>
              </a:ext>
            </a:extLst>
          </p:cNvPr>
          <p:cNvCxnSpPr>
            <a:cxnSpLocks/>
            <a:stCxn id="33" idx="0"/>
          </p:cNvCxnSpPr>
          <p:nvPr/>
        </p:nvCxnSpPr>
        <p:spPr>
          <a:xfrm flipV="1">
            <a:off x="7534029" y="2802835"/>
            <a:ext cx="1107579" cy="626164"/>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44" name="Arrow: Right 43">
            <a:extLst>
              <a:ext uri="{FF2B5EF4-FFF2-40B4-BE49-F238E27FC236}">
                <a16:creationId xmlns:a16="http://schemas.microsoft.com/office/drawing/2014/main" id="{39EC35B6-C60C-4BBA-92F5-1D158EB69476}"/>
              </a:ext>
            </a:extLst>
          </p:cNvPr>
          <p:cNvSpPr/>
          <p:nvPr/>
        </p:nvSpPr>
        <p:spPr>
          <a:xfrm>
            <a:off x="629950" y="3659831"/>
            <a:ext cx="425154" cy="27017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B9DEAEF6-4CA8-4543-BD79-0D328A20BBE6}"/>
              </a:ext>
            </a:extLst>
          </p:cNvPr>
          <p:cNvSpPr/>
          <p:nvPr/>
        </p:nvSpPr>
        <p:spPr>
          <a:xfrm>
            <a:off x="6187821" y="1351194"/>
            <a:ext cx="568889" cy="56888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accent2"/>
                </a:solidFill>
              </a:rPr>
              <a:t>2</a:t>
            </a:r>
          </a:p>
        </p:txBody>
      </p:sp>
      <p:sp>
        <p:nvSpPr>
          <p:cNvPr id="46" name="TextBox 45">
            <a:extLst>
              <a:ext uri="{FF2B5EF4-FFF2-40B4-BE49-F238E27FC236}">
                <a16:creationId xmlns:a16="http://schemas.microsoft.com/office/drawing/2014/main" id="{29E669C9-07FC-4945-AA36-8BC4C2AAEB8B}"/>
              </a:ext>
            </a:extLst>
          </p:cNvPr>
          <p:cNvSpPr txBox="1"/>
          <p:nvPr/>
        </p:nvSpPr>
        <p:spPr>
          <a:xfrm>
            <a:off x="6344666" y="895176"/>
            <a:ext cx="255198" cy="461665"/>
          </a:xfrm>
          <a:prstGeom prst="rect">
            <a:avLst/>
          </a:prstGeom>
          <a:noFill/>
          <a:effectLst/>
        </p:spPr>
        <p:txBody>
          <a:bodyPr wrap="none" rtlCol="0">
            <a:spAutoFit/>
          </a:bodyPr>
          <a:lstStyle/>
          <a:p>
            <a:r>
              <a:rPr lang="en-US" sz="2400" dirty="0" err="1"/>
              <a:t>i</a:t>
            </a:r>
            <a:endParaRPr lang="en-US" sz="2400" dirty="0"/>
          </a:p>
        </p:txBody>
      </p:sp>
    </p:spTree>
    <p:extLst>
      <p:ext uri="{BB962C8B-B14F-4D97-AF65-F5344CB8AC3E}">
        <p14:creationId xmlns:p14="http://schemas.microsoft.com/office/powerpoint/2010/main" val="27627354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6D3C81-A2D6-4D36-B520-7C66ADFFA0AA}"/>
              </a:ext>
            </a:extLst>
          </p:cNvPr>
          <p:cNvSpPr/>
          <p:nvPr/>
        </p:nvSpPr>
        <p:spPr>
          <a:xfrm>
            <a:off x="1161431" y="4780722"/>
            <a:ext cx="4124731" cy="944216"/>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06DC059-D792-4919-8265-B90F6CB4D2A6}"/>
              </a:ext>
            </a:extLst>
          </p:cNvPr>
          <p:cNvSpPr/>
          <p:nvPr/>
        </p:nvSpPr>
        <p:spPr>
          <a:xfrm>
            <a:off x="914399" y="914400"/>
            <a:ext cx="4630497" cy="5412187"/>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function removeAt(index) </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if index &lt; 0 OR index &gt; size – 1</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raise exception</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else if index == 0</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return remove()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else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curr = </a:t>
            </a:r>
            <a:r>
              <a:rPr lang="en-US" dirty="0" err="1">
                <a:latin typeface="Consolas" panose="020B0609020204030204" pitchFamily="49" charset="0"/>
                <a:ea typeface="Times New Roman" panose="02020603050405020304" pitchFamily="18" charset="0"/>
                <a:cs typeface="Courier New" panose="02070309020205020404" pitchFamily="49" charset="0"/>
              </a:rPr>
              <a:t>head.next</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prev = head	</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for </a:t>
            </a:r>
            <a:r>
              <a:rPr lang="en-US" dirty="0" err="1">
                <a:latin typeface="Consolas" panose="020B0609020204030204" pitchFamily="49" charset="0"/>
                <a:ea typeface="Times New Roman" panose="02020603050405020304" pitchFamily="18" charset="0"/>
                <a:cs typeface="Courier New" panose="02070309020205020404" pitchFamily="49" charset="0"/>
              </a:rPr>
              <a:t>i</a:t>
            </a:r>
            <a:r>
              <a:rPr lang="en-US" dirty="0">
                <a:latin typeface="Consolas" panose="020B0609020204030204" pitchFamily="49" charset="0"/>
                <a:ea typeface="Times New Roman" panose="02020603050405020304" pitchFamily="18" charset="0"/>
                <a:cs typeface="Courier New" panose="02070309020205020404" pitchFamily="49" charset="0"/>
              </a:rPr>
              <a:t> = 1 to index -1 </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prev = curr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curr = </a:t>
            </a:r>
            <a:r>
              <a:rPr lang="en-US" dirty="0" err="1">
                <a:latin typeface="Consolas" panose="020B0609020204030204" pitchFamily="49" charset="0"/>
                <a:ea typeface="Times New Roman" panose="02020603050405020304" pitchFamily="18" charset="0"/>
                <a:cs typeface="Courier New" panose="02070309020205020404" pitchFamily="49" charset="0"/>
              </a:rPr>
              <a:t>curr.next</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for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err="1">
                <a:latin typeface="Consolas" panose="020B0609020204030204" pitchFamily="49" charset="0"/>
                <a:ea typeface="Times New Roman" panose="02020603050405020304" pitchFamily="18" charset="0"/>
                <a:cs typeface="Courier New" panose="02070309020205020404" pitchFamily="49" charset="0"/>
              </a:rPr>
              <a:t>prev.next</a:t>
            </a:r>
            <a:r>
              <a:rPr lang="en-US" dirty="0">
                <a:latin typeface="Consolas" panose="020B0609020204030204" pitchFamily="49" charset="0"/>
                <a:ea typeface="Times New Roman" panose="02020603050405020304" pitchFamily="18" charset="0"/>
                <a:cs typeface="Courier New" panose="02070309020205020404" pitchFamily="49" charset="0"/>
              </a:rPr>
              <a:t> = </a:t>
            </a:r>
            <a:r>
              <a:rPr lang="en-US" dirty="0" err="1">
                <a:latin typeface="Consolas" panose="020B0609020204030204" pitchFamily="49" charset="0"/>
                <a:ea typeface="Times New Roman" panose="02020603050405020304" pitchFamily="18" charset="0"/>
                <a:cs typeface="Courier New" panose="02070309020205020404" pitchFamily="49" charset="0"/>
              </a:rPr>
              <a:t>curr.next</a:t>
            </a:r>
            <a:r>
              <a:rPr lang="en-US" dirty="0">
                <a:latin typeface="Consolas" panose="020B0609020204030204" pitchFamily="49" charset="0"/>
                <a:ea typeface="Times New Roman" panose="02020603050405020304" pitchFamily="18" charset="0"/>
                <a:cs typeface="Courier New" panose="02070309020205020404" pitchFamily="49" charset="0"/>
              </a:rPr>
              <a:t>	</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size = size – 1</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return </a:t>
            </a:r>
            <a:r>
              <a:rPr lang="en-US" dirty="0" err="1">
                <a:latin typeface="Consolas" panose="020B0609020204030204" pitchFamily="49" charset="0"/>
                <a:ea typeface="Times New Roman" panose="02020603050405020304" pitchFamily="18" charset="0"/>
                <a:cs typeface="Courier New" panose="02070309020205020404" pitchFamily="49" charset="0"/>
              </a:rPr>
              <a:t>curr.data</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if</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end function</a:t>
            </a:r>
          </a:p>
        </p:txBody>
      </p:sp>
      <p:sp>
        <p:nvSpPr>
          <p:cNvPr id="10" name="TextBox 9">
            <a:extLst>
              <a:ext uri="{FF2B5EF4-FFF2-40B4-BE49-F238E27FC236}">
                <a16:creationId xmlns:a16="http://schemas.microsoft.com/office/drawing/2014/main" id="{7C5EB4A6-30A2-4CCA-B71D-BDFCC66E574B}"/>
              </a:ext>
            </a:extLst>
          </p:cNvPr>
          <p:cNvSpPr txBox="1"/>
          <p:nvPr/>
        </p:nvSpPr>
        <p:spPr>
          <a:xfrm>
            <a:off x="5286163" y="3429000"/>
            <a:ext cx="809837" cy="461665"/>
          </a:xfrm>
          <a:prstGeom prst="rect">
            <a:avLst/>
          </a:prstGeom>
          <a:noFill/>
        </p:spPr>
        <p:txBody>
          <a:bodyPr wrap="none" rtlCol="0">
            <a:spAutoFit/>
          </a:bodyPr>
          <a:lstStyle/>
          <a:p>
            <a:r>
              <a:rPr lang="en-US" sz="2400" dirty="0"/>
              <a:t>head</a:t>
            </a:r>
          </a:p>
        </p:txBody>
      </p:sp>
      <p:cxnSp>
        <p:nvCxnSpPr>
          <p:cNvPr id="11" name="Straight Arrow Connector 10">
            <a:extLst>
              <a:ext uri="{FF2B5EF4-FFF2-40B4-BE49-F238E27FC236}">
                <a16:creationId xmlns:a16="http://schemas.microsoft.com/office/drawing/2014/main" id="{BB8B8C06-6F0A-4C30-8FBC-4C1BCCFC228F}"/>
              </a:ext>
            </a:extLst>
          </p:cNvPr>
          <p:cNvCxnSpPr>
            <a:cxnSpLocks/>
            <a:stCxn id="10" idx="0"/>
          </p:cNvCxnSpPr>
          <p:nvPr/>
        </p:nvCxnSpPr>
        <p:spPr>
          <a:xfrm flipV="1">
            <a:off x="5691082" y="2708152"/>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12" name="Group 11">
            <a:extLst>
              <a:ext uri="{FF2B5EF4-FFF2-40B4-BE49-F238E27FC236}">
                <a16:creationId xmlns:a16="http://schemas.microsoft.com/office/drawing/2014/main" id="{843BEF0D-196A-4453-97BF-3DBFDC4BA9EE}"/>
              </a:ext>
            </a:extLst>
          </p:cNvPr>
          <p:cNvGrpSpPr/>
          <p:nvPr/>
        </p:nvGrpSpPr>
        <p:grpSpPr>
          <a:xfrm>
            <a:off x="5406024" y="2139262"/>
            <a:ext cx="1137778" cy="568889"/>
            <a:chOff x="5043063" y="1095019"/>
            <a:chExt cx="1137778" cy="568889"/>
          </a:xfrm>
        </p:grpSpPr>
        <p:sp>
          <p:nvSpPr>
            <p:cNvPr id="25" name="Rectangle 24">
              <a:extLst>
                <a:ext uri="{FF2B5EF4-FFF2-40B4-BE49-F238E27FC236}">
                  <a16:creationId xmlns:a16="http://schemas.microsoft.com/office/drawing/2014/main" id="{8857212D-0324-4447-BE2C-E35119F7FDBC}"/>
                </a:ext>
              </a:extLst>
            </p:cNvPr>
            <p:cNvSpPr/>
            <p:nvPr/>
          </p:nvSpPr>
          <p:spPr>
            <a:xfrm>
              <a:off x="5043063" y="109501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6" name="Rectangle 25">
              <a:extLst>
                <a:ext uri="{FF2B5EF4-FFF2-40B4-BE49-F238E27FC236}">
                  <a16:creationId xmlns:a16="http://schemas.microsoft.com/office/drawing/2014/main" id="{6B685000-9914-410A-9EE8-6595D6E7EFC6}"/>
                </a:ext>
              </a:extLst>
            </p:cNvPr>
            <p:cNvSpPr/>
            <p:nvPr/>
          </p:nvSpPr>
          <p:spPr>
            <a:xfrm>
              <a:off x="5611952" y="109501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7" name="Oval 26">
              <a:extLst>
                <a:ext uri="{FF2B5EF4-FFF2-40B4-BE49-F238E27FC236}">
                  <a16:creationId xmlns:a16="http://schemas.microsoft.com/office/drawing/2014/main" id="{5053F416-6959-4524-8CBD-06E682440CEC}"/>
                </a:ext>
              </a:extLst>
            </p:cNvPr>
            <p:cNvSpPr/>
            <p:nvPr/>
          </p:nvSpPr>
          <p:spPr>
            <a:xfrm>
              <a:off x="5811759" y="129482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8" name="Straight Arrow Connector 27">
            <a:extLst>
              <a:ext uri="{FF2B5EF4-FFF2-40B4-BE49-F238E27FC236}">
                <a16:creationId xmlns:a16="http://schemas.microsoft.com/office/drawing/2014/main" id="{0741E171-A23D-47F0-87EC-9BA2D406A266}"/>
              </a:ext>
            </a:extLst>
          </p:cNvPr>
          <p:cNvCxnSpPr>
            <a:cxnSpLocks/>
          </p:cNvCxnSpPr>
          <p:nvPr/>
        </p:nvCxnSpPr>
        <p:spPr>
          <a:xfrm>
            <a:off x="6343993" y="2423706"/>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9" name="Group 8">
            <a:extLst>
              <a:ext uri="{FF2B5EF4-FFF2-40B4-BE49-F238E27FC236}">
                <a16:creationId xmlns:a16="http://schemas.microsoft.com/office/drawing/2014/main" id="{DC235EDB-79C5-44C0-8FDD-24477598DE2C}"/>
              </a:ext>
            </a:extLst>
          </p:cNvPr>
          <p:cNvGrpSpPr/>
          <p:nvPr/>
        </p:nvGrpSpPr>
        <p:grpSpPr>
          <a:xfrm>
            <a:off x="6881594" y="2139261"/>
            <a:ext cx="1137778" cy="568889"/>
            <a:chOff x="6518633" y="1095018"/>
            <a:chExt cx="1137778" cy="568889"/>
          </a:xfrm>
        </p:grpSpPr>
        <p:sp>
          <p:nvSpPr>
            <p:cNvPr id="30" name="Rectangle 29">
              <a:extLst>
                <a:ext uri="{FF2B5EF4-FFF2-40B4-BE49-F238E27FC236}">
                  <a16:creationId xmlns:a16="http://schemas.microsoft.com/office/drawing/2014/main" id="{5EAE58F1-1603-4F9F-B3FF-9B8D9DDC7302}"/>
                </a:ext>
              </a:extLst>
            </p:cNvPr>
            <p:cNvSpPr/>
            <p:nvPr/>
          </p:nvSpPr>
          <p:spPr>
            <a:xfrm>
              <a:off x="6518633" y="1095018"/>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m</a:t>
              </a:r>
            </a:p>
          </p:txBody>
        </p:sp>
        <p:sp>
          <p:nvSpPr>
            <p:cNvPr id="31" name="Rectangle 30">
              <a:extLst>
                <a:ext uri="{FF2B5EF4-FFF2-40B4-BE49-F238E27FC236}">
                  <a16:creationId xmlns:a16="http://schemas.microsoft.com/office/drawing/2014/main" id="{9B6F9B11-4EB1-45A1-B627-132821208511}"/>
                </a:ext>
              </a:extLst>
            </p:cNvPr>
            <p:cNvSpPr/>
            <p:nvPr/>
          </p:nvSpPr>
          <p:spPr>
            <a:xfrm>
              <a:off x="7087522" y="1095018"/>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547CD578-7F45-44E8-835B-59624EC563A3}"/>
                </a:ext>
              </a:extLst>
            </p:cNvPr>
            <p:cNvSpPr/>
            <p:nvPr/>
          </p:nvSpPr>
          <p:spPr>
            <a:xfrm>
              <a:off x="7287329" y="1294826"/>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325E01F4-09E6-412B-8991-D348BC66E1B2}"/>
              </a:ext>
            </a:extLst>
          </p:cNvPr>
          <p:cNvGrpSpPr/>
          <p:nvPr/>
        </p:nvGrpSpPr>
        <p:grpSpPr>
          <a:xfrm>
            <a:off x="8357164" y="2139260"/>
            <a:ext cx="1137778" cy="568889"/>
            <a:chOff x="7994203" y="1095017"/>
            <a:chExt cx="1137778" cy="568889"/>
          </a:xfrm>
        </p:grpSpPr>
        <p:sp>
          <p:nvSpPr>
            <p:cNvPr id="35" name="Rectangle 34">
              <a:extLst>
                <a:ext uri="{FF2B5EF4-FFF2-40B4-BE49-F238E27FC236}">
                  <a16:creationId xmlns:a16="http://schemas.microsoft.com/office/drawing/2014/main" id="{63DA0C8D-5523-4453-B40D-FABE389D5DDC}"/>
                </a:ext>
              </a:extLst>
            </p:cNvPr>
            <p:cNvSpPr/>
            <p:nvPr/>
          </p:nvSpPr>
          <p:spPr>
            <a:xfrm>
              <a:off x="7994203"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x</a:t>
              </a:r>
            </a:p>
          </p:txBody>
        </p:sp>
        <p:sp>
          <p:nvSpPr>
            <p:cNvPr id="36" name="Rectangle 35">
              <a:extLst>
                <a:ext uri="{FF2B5EF4-FFF2-40B4-BE49-F238E27FC236}">
                  <a16:creationId xmlns:a16="http://schemas.microsoft.com/office/drawing/2014/main" id="{2FAE192C-9A8C-493F-BEA5-07BD33FC4D52}"/>
                </a:ext>
              </a:extLst>
            </p:cNvPr>
            <p:cNvSpPr/>
            <p:nvPr/>
          </p:nvSpPr>
          <p:spPr>
            <a:xfrm>
              <a:off x="8563092"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7" name="Oval 36">
              <a:extLst>
                <a:ext uri="{FF2B5EF4-FFF2-40B4-BE49-F238E27FC236}">
                  <a16:creationId xmlns:a16="http://schemas.microsoft.com/office/drawing/2014/main" id="{FC218ACA-6D41-49B5-A791-0D0A1B1B5CB5}"/>
                </a:ext>
              </a:extLst>
            </p:cNvPr>
            <p:cNvSpPr/>
            <p:nvPr/>
          </p:nvSpPr>
          <p:spPr>
            <a:xfrm>
              <a:off x="8762899" y="1294825"/>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F36BABD2-CA59-4C0C-8E30-348780DBA14F}"/>
              </a:ext>
            </a:extLst>
          </p:cNvPr>
          <p:cNvSpPr/>
          <p:nvPr/>
        </p:nvSpPr>
        <p:spPr>
          <a:xfrm>
            <a:off x="5423991" y="1351194"/>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tx1"/>
                </a:solidFill>
              </a:rPr>
              <a:t>4</a:t>
            </a:r>
          </a:p>
        </p:txBody>
      </p:sp>
      <p:sp>
        <p:nvSpPr>
          <p:cNvPr id="40" name="TextBox 39">
            <a:extLst>
              <a:ext uri="{FF2B5EF4-FFF2-40B4-BE49-F238E27FC236}">
                <a16:creationId xmlns:a16="http://schemas.microsoft.com/office/drawing/2014/main" id="{CDF32008-B527-427A-98F1-24D886A0A3B1}"/>
              </a:ext>
            </a:extLst>
          </p:cNvPr>
          <p:cNvSpPr txBox="1"/>
          <p:nvPr/>
        </p:nvSpPr>
        <p:spPr>
          <a:xfrm>
            <a:off x="5386326" y="895176"/>
            <a:ext cx="644215" cy="461665"/>
          </a:xfrm>
          <a:prstGeom prst="rect">
            <a:avLst/>
          </a:prstGeom>
          <a:noFill/>
        </p:spPr>
        <p:txBody>
          <a:bodyPr wrap="none" rtlCol="0">
            <a:spAutoFit/>
          </a:bodyPr>
          <a:lstStyle/>
          <a:p>
            <a:r>
              <a:rPr lang="en-US" sz="2400" dirty="0"/>
              <a:t>size</a:t>
            </a:r>
          </a:p>
        </p:txBody>
      </p:sp>
      <p:grpSp>
        <p:nvGrpSpPr>
          <p:cNvPr id="7" name="Group 6">
            <a:extLst>
              <a:ext uri="{FF2B5EF4-FFF2-40B4-BE49-F238E27FC236}">
                <a16:creationId xmlns:a16="http://schemas.microsoft.com/office/drawing/2014/main" id="{9B5D1FEB-DF96-414E-ADE0-1907B7B2AF05}"/>
              </a:ext>
            </a:extLst>
          </p:cNvPr>
          <p:cNvGrpSpPr/>
          <p:nvPr/>
        </p:nvGrpSpPr>
        <p:grpSpPr>
          <a:xfrm>
            <a:off x="9832734" y="2139259"/>
            <a:ext cx="1137778" cy="568889"/>
            <a:chOff x="9469773" y="1095016"/>
            <a:chExt cx="1137778" cy="568889"/>
          </a:xfrm>
        </p:grpSpPr>
        <p:sp>
          <p:nvSpPr>
            <p:cNvPr id="23" name="Rectangle 22">
              <a:extLst>
                <a:ext uri="{FF2B5EF4-FFF2-40B4-BE49-F238E27FC236}">
                  <a16:creationId xmlns:a16="http://schemas.microsoft.com/office/drawing/2014/main" id="{9B79CBBA-BA03-4D9B-BDD9-270F8D006A49}"/>
                </a:ext>
              </a:extLst>
            </p:cNvPr>
            <p:cNvSpPr/>
            <p:nvPr/>
          </p:nvSpPr>
          <p:spPr>
            <a:xfrm>
              <a:off x="9469773" y="1095016"/>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v</a:t>
              </a:r>
            </a:p>
          </p:txBody>
        </p:sp>
        <p:sp>
          <p:nvSpPr>
            <p:cNvPr id="38" name="Rectangle 37">
              <a:extLst>
                <a:ext uri="{FF2B5EF4-FFF2-40B4-BE49-F238E27FC236}">
                  <a16:creationId xmlns:a16="http://schemas.microsoft.com/office/drawing/2014/main" id="{1CED1091-45D3-473E-A7C6-B0459B08A649}"/>
                </a:ext>
              </a:extLst>
            </p:cNvPr>
            <p:cNvSpPr/>
            <p:nvPr/>
          </p:nvSpPr>
          <p:spPr>
            <a:xfrm>
              <a:off x="10038662" y="1095016"/>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41" name="Oval 40">
              <a:extLst>
                <a:ext uri="{FF2B5EF4-FFF2-40B4-BE49-F238E27FC236}">
                  <a16:creationId xmlns:a16="http://schemas.microsoft.com/office/drawing/2014/main" id="{4A6EB580-E377-4BD3-B3A9-730C083781CD}"/>
                </a:ext>
              </a:extLst>
            </p:cNvPr>
            <p:cNvSpPr/>
            <p:nvPr/>
          </p:nvSpPr>
          <p:spPr>
            <a:xfrm>
              <a:off x="10238469" y="1294824"/>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2" name="Straight Arrow Connector 41">
            <a:extLst>
              <a:ext uri="{FF2B5EF4-FFF2-40B4-BE49-F238E27FC236}">
                <a16:creationId xmlns:a16="http://schemas.microsoft.com/office/drawing/2014/main" id="{AE4F8A81-EEB7-46E5-A144-DDC7CC2F2D65}"/>
              </a:ext>
            </a:extLst>
          </p:cNvPr>
          <p:cNvCxnSpPr>
            <a:cxnSpLocks/>
            <a:stCxn id="37" idx="6"/>
            <a:endCxn id="23" idx="1"/>
          </p:cNvCxnSpPr>
          <p:nvPr/>
        </p:nvCxnSpPr>
        <p:spPr>
          <a:xfrm flipV="1">
            <a:off x="9295133" y="2423704"/>
            <a:ext cx="537601" cy="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48" name="Rectangle 47">
            <a:extLst>
              <a:ext uri="{FF2B5EF4-FFF2-40B4-BE49-F238E27FC236}">
                <a16:creationId xmlns:a16="http://schemas.microsoft.com/office/drawing/2014/main" id="{90943A7E-EA4F-4750-A67B-6C3772BAD6EF}"/>
              </a:ext>
            </a:extLst>
          </p:cNvPr>
          <p:cNvSpPr/>
          <p:nvPr/>
        </p:nvSpPr>
        <p:spPr>
          <a:xfrm>
            <a:off x="10401623" y="1049331"/>
            <a:ext cx="568889" cy="56888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49" name="TextBox 48">
            <a:extLst>
              <a:ext uri="{FF2B5EF4-FFF2-40B4-BE49-F238E27FC236}">
                <a16:creationId xmlns:a16="http://schemas.microsoft.com/office/drawing/2014/main" id="{9A46EA48-E560-4235-B042-D78662405554}"/>
              </a:ext>
            </a:extLst>
          </p:cNvPr>
          <p:cNvSpPr txBox="1"/>
          <p:nvPr/>
        </p:nvSpPr>
        <p:spPr>
          <a:xfrm>
            <a:off x="10255436" y="598960"/>
            <a:ext cx="861261" cy="461665"/>
          </a:xfrm>
          <a:prstGeom prst="rect">
            <a:avLst/>
          </a:prstGeom>
          <a:noFill/>
          <a:effectLst/>
        </p:spPr>
        <p:txBody>
          <a:bodyPr wrap="none" rtlCol="0">
            <a:spAutoFit/>
          </a:bodyPr>
          <a:lstStyle/>
          <a:p>
            <a:r>
              <a:rPr lang="en-US" sz="2400" dirty="0"/>
              <a:t>index</a:t>
            </a:r>
          </a:p>
        </p:txBody>
      </p:sp>
      <p:cxnSp>
        <p:nvCxnSpPr>
          <p:cNvPr id="58" name="Straight Arrow Connector 57">
            <a:extLst>
              <a:ext uri="{FF2B5EF4-FFF2-40B4-BE49-F238E27FC236}">
                <a16:creationId xmlns:a16="http://schemas.microsoft.com/office/drawing/2014/main" id="{4333347F-F81E-462D-A6B2-8C3EA32880D0}"/>
              </a:ext>
            </a:extLst>
          </p:cNvPr>
          <p:cNvCxnSpPr>
            <a:cxnSpLocks/>
            <a:stCxn id="32" idx="6"/>
            <a:endCxn id="23" idx="0"/>
          </p:cNvCxnSpPr>
          <p:nvPr/>
        </p:nvCxnSpPr>
        <p:spPr>
          <a:xfrm flipV="1">
            <a:off x="7819563" y="2139259"/>
            <a:ext cx="2297616" cy="284447"/>
          </a:xfrm>
          <a:prstGeom prst="bentConnector4">
            <a:avLst>
              <a:gd name="adj1" fmla="val 14394"/>
              <a:gd name="adj2" fmla="val 180366"/>
            </a:avLst>
          </a:prstGeom>
          <a:ln>
            <a:headEnd type="none" w="med" len="med"/>
            <a:tailEnd type="arrow" w="lg" len="lg"/>
          </a:ln>
        </p:spPr>
        <p:style>
          <a:lnRef idx="3">
            <a:schemeClr val="accent2"/>
          </a:lnRef>
          <a:fillRef idx="0">
            <a:schemeClr val="accent2"/>
          </a:fillRef>
          <a:effectRef idx="2">
            <a:schemeClr val="accent2"/>
          </a:effectRef>
          <a:fontRef idx="minor">
            <a:schemeClr val="tx1"/>
          </a:fontRef>
        </p:style>
      </p:cxnSp>
      <p:sp>
        <p:nvSpPr>
          <p:cNvPr id="29" name="TextBox 28">
            <a:extLst>
              <a:ext uri="{FF2B5EF4-FFF2-40B4-BE49-F238E27FC236}">
                <a16:creationId xmlns:a16="http://schemas.microsoft.com/office/drawing/2014/main" id="{205F6BBD-5B77-46A9-8A94-926D822849A2}"/>
              </a:ext>
            </a:extLst>
          </p:cNvPr>
          <p:cNvSpPr txBox="1"/>
          <p:nvPr/>
        </p:nvSpPr>
        <p:spPr>
          <a:xfrm>
            <a:off x="6278689" y="3428999"/>
            <a:ext cx="741806" cy="461665"/>
          </a:xfrm>
          <a:prstGeom prst="rect">
            <a:avLst/>
          </a:prstGeom>
          <a:noFill/>
        </p:spPr>
        <p:txBody>
          <a:bodyPr wrap="none" rtlCol="0">
            <a:spAutoFit/>
          </a:bodyPr>
          <a:lstStyle/>
          <a:p>
            <a:r>
              <a:rPr lang="en-US" sz="2400" dirty="0"/>
              <a:t>prev</a:t>
            </a:r>
          </a:p>
        </p:txBody>
      </p:sp>
      <p:sp>
        <p:nvSpPr>
          <p:cNvPr id="33" name="TextBox 32">
            <a:extLst>
              <a:ext uri="{FF2B5EF4-FFF2-40B4-BE49-F238E27FC236}">
                <a16:creationId xmlns:a16="http://schemas.microsoft.com/office/drawing/2014/main" id="{766E7F0D-7D28-469E-9E11-0B64EBE2FAA8}"/>
              </a:ext>
            </a:extLst>
          </p:cNvPr>
          <p:cNvSpPr txBox="1"/>
          <p:nvPr/>
        </p:nvSpPr>
        <p:spPr>
          <a:xfrm>
            <a:off x="7188421" y="3428999"/>
            <a:ext cx="691215" cy="461665"/>
          </a:xfrm>
          <a:prstGeom prst="rect">
            <a:avLst/>
          </a:prstGeom>
          <a:noFill/>
        </p:spPr>
        <p:txBody>
          <a:bodyPr wrap="none" rtlCol="0">
            <a:spAutoFit/>
          </a:bodyPr>
          <a:lstStyle/>
          <a:p>
            <a:r>
              <a:rPr lang="en-US" sz="2400" dirty="0"/>
              <a:t>curr</a:t>
            </a:r>
          </a:p>
        </p:txBody>
      </p:sp>
      <p:cxnSp>
        <p:nvCxnSpPr>
          <p:cNvPr id="34" name="Straight Arrow Connector 33">
            <a:extLst>
              <a:ext uri="{FF2B5EF4-FFF2-40B4-BE49-F238E27FC236}">
                <a16:creationId xmlns:a16="http://schemas.microsoft.com/office/drawing/2014/main" id="{55EA8096-CED8-49C2-8ECA-62CCBD0AD03B}"/>
              </a:ext>
            </a:extLst>
          </p:cNvPr>
          <p:cNvCxnSpPr>
            <a:cxnSpLocks/>
            <a:stCxn id="29" idx="0"/>
          </p:cNvCxnSpPr>
          <p:nvPr/>
        </p:nvCxnSpPr>
        <p:spPr>
          <a:xfrm flipV="1">
            <a:off x="6649592" y="2802835"/>
            <a:ext cx="553592" cy="626164"/>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3508AB08-E826-472F-BFA0-0E23CC95D51F}"/>
              </a:ext>
            </a:extLst>
          </p:cNvPr>
          <p:cNvCxnSpPr>
            <a:cxnSpLocks/>
            <a:stCxn id="33" idx="0"/>
          </p:cNvCxnSpPr>
          <p:nvPr/>
        </p:nvCxnSpPr>
        <p:spPr>
          <a:xfrm flipV="1">
            <a:off x="7534029" y="2802835"/>
            <a:ext cx="1107579" cy="626164"/>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44" name="Arrow: Right 43">
            <a:extLst>
              <a:ext uri="{FF2B5EF4-FFF2-40B4-BE49-F238E27FC236}">
                <a16:creationId xmlns:a16="http://schemas.microsoft.com/office/drawing/2014/main" id="{39EC35B6-C60C-4BBA-92F5-1D158EB69476}"/>
              </a:ext>
            </a:extLst>
          </p:cNvPr>
          <p:cNvSpPr/>
          <p:nvPr/>
        </p:nvSpPr>
        <p:spPr>
          <a:xfrm>
            <a:off x="629950" y="4780722"/>
            <a:ext cx="425154" cy="27017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B9DEAEF6-4CA8-4543-BD79-0D328A20BBE6}"/>
              </a:ext>
            </a:extLst>
          </p:cNvPr>
          <p:cNvSpPr/>
          <p:nvPr/>
        </p:nvSpPr>
        <p:spPr>
          <a:xfrm>
            <a:off x="6187821" y="1351194"/>
            <a:ext cx="568889" cy="56888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tx1"/>
                </a:solidFill>
              </a:rPr>
              <a:t>2</a:t>
            </a:r>
          </a:p>
        </p:txBody>
      </p:sp>
      <p:sp>
        <p:nvSpPr>
          <p:cNvPr id="46" name="TextBox 45">
            <a:extLst>
              <a:ext uri="{FF2B5EF4-FFF2-40B4-BE49-F238E27FC236}">
                <a16:creationId xmlns:a16="http://schemas.microsoft.com/office/drawing/2014/main" id="{29E669C9-07FC-4945-AA36-8BC4C2AAEB8B}"/>
              </a:ext>
            </a:extLst>
          </p:cNvPr>
          <p:cNvSpPr txBox="1"/>
          <p:nvPr/>
        </p:nvSpPr>
        <p:spPr>
          <a:xfrm>
            <a:off x="6344666" y="895176"/>
            <a:ext cx="255198" cy="461665"/>
          </a:xfrm>
          <a:prstGeom prst="rect">
            <a:avLst/>
          </a:prstGeom>
          <a:noFill/>
          <a:effectLst/>
        </p:spPr>
        <p:txBody>
          <a:bodyPr wrap="none" rtlCol="0">
            <a:spAutoFit/>
          </a:bodyPr>
          <a:lstStyle/>
          <a:p>
            <a:r>
              <a:rPr lang="en-US" sz="2400" dirty="0" err="1"/>
              <a:t>i</a:t>
            </a:r>
            <a:endParaRPr lang="en-US" sz="2400" dirty="0"/>
          </a:p>
        </p:txBody>
      </p:sp>
    </p:spTree>
    <p:extLst>
      <p:ext uri="{BB962C8B-B14F-4D97-AF65-F5344CB8AC3E}">
        <p14:creationId xmlns:p14="http://schemas.microsoft.com/office/powerpoint/2010/main" val="12226447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6D3C81-A2D6-4D36-B520-7C66ADFFA0AA}"/>
              </a:ext>
            </a:extLst>
          </p:cNvPr>
          <p:cNvSpPr/>
          <p:nvPr/>
        </p:nvSpPr>
        <p:spPr>
          <a:xfrm>
            <a:off x="1161431" y="4780722"/>
            <a:ext cx="4124731" cy="944216"/>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06DC059-D792-4919-8265-B90F6CB4D2A6}"/>
              </a:ext>
            </a:extLst>
          </p:cNvPr>
          <p:cNvSpPr/>
          <p:nvPr/>
        </p:nvSpPr>
        <p:spPr>
          <a:xfrm>
            <a:off x="914399" y="914400"/>
            <a:ext cx="4630497" cy="5412187"/>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function removeAt(index) </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if index &lt; 0 OR index &gt; size – 1</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raise exception</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else if index == 0</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return remove()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else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curr = </a:t>
            </a:r>
            <a:r>
              <a:rPr lang="en-US" dirty="0" err="1">
                <a:latin typeface="Consolas" panose="020B0609020204030204" pitchFamily="49" charset="0"/>
                <a:ea typeface="Times New Roman" panose="02020603050405020304" pitchFamily="18" charset="0"/>
                <a:cs typeface="Courier New" panose="02070309020205020404" pitchFamily="49" charset="0"/>
              </a:rPr>
              <a:t>head.next</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prev = head	</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for </a:t>
            </a:r>
            <a:r>
              <a:rPr lang="en-US" dirty="0" err="1">
                <a:latin typeface="Consolas" panose="020B0609020204030204" pitchFamily="49" charset="0"/>
                <a:ea typeface="Times New Roman" panose="02020603050405020304" pitchFamily="18" charset="0"/>
                <a:cs typeface="Courier New" panose="02070309020205020404" pitchFamily="49" charset="0"/>
              </a:rPr>
              <a:t>i</a:t>
            </a:r>
            <a:r>
              <a:rPr lang="en-US" dirty="0">
                <a:latin typeface="Consolas" panose="020B0609020204030204" pitchFamily="49" charset="0"/>
                <a:ea typeface="Times New Roman" panose="02020603050405020304" pitchFamily="18" charset="0"/>
                <a:cs typeface="Courier New" panose="02070309020205020404" pitchFamily="49" charset="0"/>
              </a:rPr>
              <a:t> = 1 to index -1 </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prev = curr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curr = </a:t>
            </a:r>
            <a:r>
              <a:rPr lang="en-US" dirty="0" err="1">
                <a:latin typeface="Consolas" panose="020B0609020204030204" pitchFamily="49" charset="0"/>
                <a:ea typeface="Times New Roman" panose="02020603050405020304" pitchFamily="18" charset="0"/>
                <a:cs typeface="Courier New" panose="02070309020205020404" pitchFamily="49" charset="0"/>
              </a:rPr>
              <a:t>curr.next</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for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err="1">
                <a:latin typeface="Consolas" panose="020B0609020204030204" pitchFamily="49" charset="0"/>
                <a:ea typeface="Times New Roman" panose="02020603050405020304" pitchFamily="18" charset="0"/>
                <a:cs typeface="Courier New" panose="02070309020205020404" pitchFamily="49" charset="0"/>
              </a:rPr>
              <a:t>prev.next</a:t>
            </a:r>
            <a:r>
              <a:rPr lang="en-US" dirty="0">
                <a:latin typeface="Consolas" panose="020B0609020204030204" pitchFamily="49" charset="0"/>
                <a:ea typeface="Times New Roman" panose="02020603050405020304" pitchFamily="18" charset="0"/>
                <a:cs typeface="Courier New" panose="02070309020205020404" pitchFamily="49" charset="0"/>
              </a:rPr>
              <a:t> = </a:t>
            </a:r>
            <a:r>
              <a:rPr lang="en-US" dirty="0" err="1">
                <a:latin typeface="Consolas" panose="020B0609020204030204" pitchFamily="49" charset="0"/>
                <a:ea typeface="Times New Roman" panose="02020603050405020304" pitchFamily="18" charset="0"/>
                <a:cs typeface="Courier New" panose="02070309020205020404" pitchFamily="49" charset="0"/>
              </a:rPr>
              <a:t>curr.next</a:t>
            </a:r>
            <a:r>
              <a:rPr lang="en-US" dirty="0">
                <a:latin typeface="Consolas" panose="020B0609020204030204" pitchFamily="49" charset="0"/>
                <a:ea typeface="Times New Roman" panose="02020603050405020304" pitchFamily="18" charset="0"/>
                <a:cs typeface="Courier New" panose="02070309020205020404" pitchFamily="49" charset="0"/>
              </a:rPr>
              <a:t>	</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size = size – 1</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return </a:t>
            </a:r>
            <a:r>
              <a:rPr lang="en-US" dirty="0" err="1">
                <a:latin typeface="Consolas" panose="020B0609020204030204" pitchFamily="49" charset="0"/>
                <a:ea typeface="Times New Roman" panose="02020603050405020304" pitchFamily="18" charset="0"/>
                <a:cs typeface="Courier New" panose="02070309020205020404" pitchFamily="49" charset="0"/>
              </a:rPr>
              <a:t>curr.data</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if</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end function</a:t>
            </a:r>
          </a:p>
        </p:txBody>
      </p:sp>
      <p:sp>
        <p:nvSpPr>
          <p:cNvPr id="10" name="TextBox 9">
            <a:extLst>
              <a:ext uri="{FF2B5EF4-FFF2-40B4-BE49-F238E27FC236}">
                <a16:creationId xmlns:a16="http://schemas.microsoft.com/office/drawing/2014/main" id="{7C5EB4A6-30A2-4CCA-B71D-BDFCC66E574B}"/>
              </a:ext>
            </a:extLst>
          </p:cNvPr>
          <p:cNvSpPr txBox="1"/>
          <p:nvPr/>
        </p:nvSpPr>
        <p:spPr>
          <a:xfrm>
            <a:off x="5286163" y="3429000"/>
            <a:ext cx="809837" cy="461665"/>
          </a:xfrm>
          <a:prstGeom prst="rect">
            <a:avLst/>
          </a:prstGeom>
          <a:noFill/>
        </p:spPr>
        <p:txBody>
          <a:bodyPr wrap="none" rtlCol="0">
            <a:spAutoFit/>
          </a:bodyPr>
          <a:lstStyle/>
          <a:p>
            <a:r>
              <a:rPr lang="en-US" sz="2400" dirty="0"/>
              <a:t>head</a:t>
            </a:r>
          </a:p>
        </p:txBody>
      </p:sp>
      <p:cxnSp>
        <p:nvCxnSpPr>
          <p:cNvPr id="11" name="Straight Arrow Connector 10">
            <a:extLst>
              <a:ext uri="{FF2B5EF4-FFF2-40B4-BE49-F238E27FC236}">
                <a16:creationId xmlns:a16="http://schemas.microsoft.com/office/drawing/2014/main" id="{BB8B8C06-6F0A-4C30-8FBC-4C1BCCFC228F}"/>
              </a:ext>
            </a:extLst>
          </p:cNvPr>
          <p:cNvCxnSpPr>
            <a:cxnSpLocks/>
            <a:stCxn id="10" idx="0"/>
          </p:cNvCxnSpPr>
          <p:nvPr/>
        </p:nvCxnSpPr>
        <p:spPr>
          <a:xfrm flipV="1">
            <a:off x="5691082" y="2708152"/>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12" name="Group 11">
            <a:extLst>
              <a:ext uri="{FF2B5EF4-FFF2-40B4-BE49-F238E27FC236}">
                <a16:creationId xmlns:a16="http://schemas.microsoft.com/office/drawing/2014/main" id="{843BEF0D-196A-4453-97BF-3DBFDC4BA9EE}"/>
              </a:ext>
            </a:extLst>
          </p:cNvPr>
          <p:cNvGrpSpPr/>
          <p:nvPr/>
        </p:nvGrpSpPr>
        <p:grpSpPr>
          <a:xfrm>
            <a:off x="5406024" y="2139262"/>
            <a:ext cx="1137778" cy="568889"/>
            <a:chOff x="5043063" y="1095019"/>
            <a:chExt cx="1137778" cy="568889"/>
          </a:xfrm>
        </p:grpSpPr>
        <p:sp>
          <p:nvSpPr>
            <p:cNvPr id="25" name="Rectangle 24">
              <a:extLst>
                <a:ext uri="{FF2B5EF4-FFF2-40B4-BE49-F238E27FC236}">
                  <a16:creationId xmlns:a16="http://schemas.microsoft.com/office/drawing/2014/main" id="{8857212D-0324-4447-BE2C-E35119F7FDBC}"/>
                </a:ext>
              </a:extLst>
            </p:cNvPr>
            <p:cNvSpPr/>
            <p:nvPr/>
          </p:nvSpPr>
          <p:spPr>
            <a:xfrm>
              <a:off x="5043063" y="109501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6" name="Rectangle 25">
              <a:extLst>
                <a:ext uri="{FF2B5EF4-FFF2-40B4-BE49-F238E27FC236}">
                  <a16:creationId xmlns:a16="http://schemas.microsoft.com/office/drawing/2014/main" id="{6B685000-9914-410A-9EE8-6595D6E7EFC6}"/>
                </a:ext>
              </a:extLst>
            </p:cNvPr>
            <p:cNvSpPr/>
            <p:nvPr/>
          </p:nvSpPr>
          <p:spPr>
            <a:xfrm>
              <a:off x="5611952" y="109501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7" name="Oval 26">
              <a:extLst>
                <a:ext uri="{FF2B5EF4-FFF2-40B4-BE49-F238E27FC236}">
                  <a16:creationId xmlns:a16="http://schemas.microsoft.com/office/drawing/2014/main" id="{5053F416-6959-4524-8CBD-06E682440CEC}"/>
                </a:ext>
              </a:extLst>
            </p:cNvPr>
            <p:cNvSpPr/>
            <p:nvPr/>
          </p:nvSpPr>
          <p:spPr>
            <a:xfrm>
              <a:off x="5811759" y="129482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8" name="Straight Arrow Connector 27">
            <a:extLst>
              <a:ext uri="{FF2B5EF4-FFF2-40B4-BE49-F238E27FC236}">
                <a16:creationId xmlns:a16="http://schemas.microsoft.com/office/drawing/2014/main" id="{0741E171-A23D-47F0-87EC-9BA2D406A266}"/>
              </a:ext>
            </a:extLst>
          </p:cNvPr>
          <p:cNvCxnSpPr>
            <a:cxnSpLocks/>
          </p:cNvCxnSpPr>
          <p:nvPr/>
        </p:nvCxnSpPr>
        <p:spPr>
          <a:xfrm>
            <a:off x="6343993" y="2423706"/>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9" name="Group 8">
            <a:extLst>
              <a:ext uri="{FF2B5EF4-FFF2-40B4-BE49-F238E27FC236}">
                <a16:creationId xmlns:a16="http://schemas.microsoft.com/office/drawing/2014/main" id="{DC235EDB-79C5-44C0-8FDD-24477598DE2C}"/>
              </a:ext>
            </a:extLst>
          </p:cNvPr>
          <p:cNvGrpSpPr/>
          <p:nvPr/>
        </p:nvGrpSpPr>
        <p:grpSpPr>
          <a:xfrm>
            <a:off x="6881594" y="2139261"/>
            <a:ext cx="1137778" cy="568889"/>
            <a:chOff x="6518633" y="1095018"/>
            <a:chExt cx="1137778" cy="568889"/>
          </a:xfrm>
        </p:grpSpPr>
        <p:sp>
          <p:nvSpPr>
            <p:cNvPr id="30" name="Rectangle 29">
              <a:extLst>
                <a:ext uri="{FF2B5EF4-FFF2-40B4-BE49-F238E27FC236}">
                  <a16:creationId xmlns:a16="http://schemas.microsoft.com/office/drawing/2014/main" id="{5EAE58F1-1603-4F9F-B3FF-9B8D9DDC7302}"/>
                </a:ext>
              </a:extLst>
            </p:cNvPr>
            <p:cNvSpPr/>
            <p:nvPr/>
          </p:nvSpPr>
          <p:spPr>
            <a:xfrm>
              <a:off x="6518633" y="1095018"/>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m</a:t>
              </a:r>
            </a:p>
          </p:txBody>
        </p:sp>
        <p:sp>
          <p:nvSpPr>
            <p:cNvPr id="31" name="Rectangle 30">
              <a:extLst>
                <a:ext uri="{FF2B5EF4-FFF2-40B4-BE49-F238E27FC236}">
                  <a16:creationId xmlns:a16="http://schemas.microsoft.com/office/drawing/2014/main" id="{9B6F9B11-4EB1-45A1-B627-132821208511}"/>
                </a:ext>
              </a:extLst>
            </p:cNvPr>
            <p:cNvSpPr/>
            <p:nvPr/>
          </p:nvSpPr>
          <p:spPr>
            <a:xfrm>
              <a:off x="7087522" y="1095018"/>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547CD578-7F45-44E8-835B-59624EC563A3}"/>
                </a:ext>
              </a:extLst>
            </p:cNvPr>
            <p:cNvSpPr/>
            <p:nvPr/>
          </p:nvSpPr>
          <p:spPr>
            <a:xfrm>
              <a:off x="7287329" y="1294826"/>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325E01F4-09E6-412B-8991-D348BC66E1B2}"/>
              </a:ext>
            </a:extLst>
          </p:cNvPr>
          <p:cNvGrpSpPr/>
          <p:nvPr/>
        </p:nvGrpSpPr>
        <p:grpSpPr>
          <a:xfrm>
            <a:off x="8357164" y="2139260"/>
            <a:ext cx="1137778" cy="568889"/>
            <a:chOff x="7994203" y="1095017"/>
            <a:chExt cx="1137778" cy="568889"/>
          </a:xfrm>
        </p:grpSpPr>
        <p:sp>
          <p:nvSpPr>
            <p:cNvPr id="35" name="Rectangle 34">
              <a:extLst>
                <a:ext uri="{FF2B5EF4-FFF2-40B4-BE49-F238E27FC236}">
                  <a16:creationId xmlns:a16="http://schemas.microsoft.com/office/drawing/2014/main" id="{63DA0C8D-5523-4453-B40D-FABE389D5DDC}"/>
                </a:ext>
              </a:extLst>
            </p:cNvPr>
            <p:cNvSpPr/>
            <p:nvPr/>
          </p:nvSpPr>
          <p:spPr>
            <a:xfrm>
              <a:off x="7994203"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x</a:t>
              </a:r>
            </a:p>
          </p:txBody>
        </p:sp>
        <p:sp>
          <p:nvSpPr>
            <p:cNvPr id="36" name="Rectangle 35">
              <a:extLst>
                <a:ext uri="{FF2B5EF4-FFF2-40B4-BE49-F238E27FC236}">
                  <a16:creationId xmlns:a16="http://schemas.microsoft.com/office/drawing/2014/main" id="{2FAE192C-9A8C-493F-BEA5-07BD33FC4D52}"/>
                </a:ext>
              </a:extLst>
            </p:cNvPr>
            <p:cNvSpPr/>
            <p:nvPr/>
          </p:nvSpPr>
          <p:spPr>
            <a:xfrm>
              <a:off x="8563092"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7" name="Oval 36">
              <a:extLst>
                <a:ext uri="{FF2B5EF4-FFF2-40B4-BE49-F238E27FC236}">
                  <a16:creationId xmlns:a16="http://schemas.microsoft.com/office/drawing/2014/main" id="{FC218ACA-6D41-49B5-A791-0D0A1B1B5CB5}"/>
                </a:ext>
              </a:extLst>
            </p:cNvPr>
            <p:cNvSpPr/>
            <p:nvPr/>
          </p:nvSpPr>
          <p:spPr>
            <a:xfrm>
              <a:off x="8762899" y="1294825"/>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F36BABD2-CA59-4C0C-8E30-348780DBA14F}"/>
              </a:ext>
            </a:extLst>
          </p:cNvPr>
          <p:cNvSpPr/>
          <p:nvPr/>
        </p:nvSpPr>
        <p:spPr>
          <a:xfrm>
            <a:off x="5423991" y="1351194"/>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accent2"/>
                </a:solidFill>
              </a:rPr>
              <a:t>3</a:t>
            </a:r>
          </a:p>
        </p:txBody>
      </p:sp>
      <p:sp>
        <p:nvSpPr>
          <p:cNvPr id="40" name="TextBox 39">
            <a:extLst>
              <a:ext uri="{FF2B5EF4-FFF2-40B4-BE49-F238E27FC236}">
                <a16:creationId xmlns:a16="http://schemas.microsoft.com/office/drawing/2014/main" id="{CDF32008-B527-427A-98F1-24D886A0A3B1}"/>
              </a:ext>
            </a:extLst>
          </p:cNvPr>
          <p:cNvSpPr txBox="1"/>
          <p:nvPr/>
        </p:nvSpPr>
        <p:spPr>
          <a:xfrm>
            <a:off x="5386326" y="895176"/>
            <a:ext cx="644215" cy="461665"/>
          </a:xfrm>
          <a:prstGeom prst="rect">
            <a:avLst/>
          </a:prstGeom>
          <a:noFill/>
        </p:spPr>
        <p:txBody>
          <a:bodyPr wrap="none" rtlCol="0">
            <a:spAutoFit/>
          </a:bodyPr>
          <a:lstStyle/>
          <a:p>
            <a:r>
              <a:rPr lang="en-US" sz="2400" dirty="0"/>
              <a:t>size</a:t>
            </a:r>
          </a:p>
        </p:txBody>
      </p:sp>
      <p:grpSp>
        <p:nvGrpSpPr>
          <p:cNvPr id="7" name="Group 6">
            <a:extLst>
              <a:ext uri="{FF2B5EF4-FFF2-40B4-BE49-F238E27FC236}">
                <a16:creationId xmlns:a16="http://schemas.microsoft.com/office/drawing/2014/main" id="{9B5D1FEB-DF96-414E-ADE0-1907B7B2AF05}"/>
              </a:ext>
            </a:extLst>
          </p:cNvPr>
          <p:cNvGrpSpPr/>
          <p:nvPr/>
        </p:nvGrpSpPr>
        <p:grpSpPr>
          <a:xfrm>
            <a:off x="9832734" y="2139259"/>
            <a:ext cx="1137778" cy="568889"/>
            <a:chOff x="9469773" y="1095016"/>
            <a:chExt cx="1137778" cy="568889"/>
          </a:xfrm>
        </p:grpSpPr>
        <p:sp>
          <p:nvSpPr>
            <p:cNvPr id="23" name="Rectangle 22">
              <a:extLst>
                <a:ext uri="{FF2B5EF4-FFF2-40B4-BE49-F238E27FC236}">
                  <a16:creationId xmlns:a16="http://schemas.microsoft.com/office/drawing/2014/main" id="{9B79CBBA-BA03-4D9B-BDD9-270F8D006A49}"/>
                </a:ext>
              </a:extLst>
            </p:cNvPr>
            <p:cNvSpPr/>
            <p:nvPr/>
          </p:nvSpPr>
          <p:spPr>
            <a:xfrm>
              <a:off x="9469773" y="1095016"/>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v</a:t>
              </a:r>
            </a:p>
          </p:txBody>
        </p:sp>
        <p:sp>
          <p:nvSpPr>
            <p:cNvPr id="38" name="Rectangle 37">
              <a:extLst>
                <a:ext uri="{FF2B5EF4-FFF2-40B4-BE49-F238E27FC236}">
                  <a16:creationId xmlns:a16="http://schemas.microsoft.com/office/drawing/2014/main" id="{1CED1091-45D3-473E-A7C6-B0459B08A649}"/>
                </a:ext>
              </a:extLst>
            </p:cNvPr>
            <p:cNvSpPr/>
            <p:nvPr/>
          </p:nvSpPr>
          <p:spPr>
            <a:xfrm>
              <a:off x="10038662" y="1095016"/>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41" name="Oval 40">
              <a:extLst>
                <a:ext uri="{FF2B5EF4-FFF2-40B4-BE49-F238E27FC236}">
                  <a16:creationId xmlns:a16="http://schemas.microsoft.com/office/drawing/2014/main" id="{4A6EB580-E377-4BD3-B3A9-730C083781CD}"/>
                </a:ext>
              </a:extLst>
            </p:cNvPr>
            <p:cNvSpPr/>
            <p:nvPr/>
          </p:nvSpPr>
          <p:spPr>
            <a:xfrm>
              <a:off x="10238469" y="1294824"/>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2" name="Straight Arrow Connector 41">
            <a:extLst>
              <a:ext uri="{FF2B5EF4-FFF2-40B4-BE49-F238E27FC236}">
                <a16:creationId xmlns:a16="http://schemas.microsoft.com/office/drawing/2014/main" id="{AE4F8A81-EEB7-46E5-A144-DDC7CC2F2D65}"/>
              </a:ext>
            </a:extLst>
          </p:cNvPr>
          <p:cNvCxnSpPr>
            <a:cxnSpLocks/>
            <a:stCxn id="37" idx="6"/>
            <a:endCxn id="23" idx="1"/>
          </p:cNvCxnSpPr>
          <p:nvPr/>
        </p:nvCxnSpPr>
        <p:spPr>
          <a:xfrm flipV="1">
            <a:off x="9295133" y="2423704"/>
            <a:ext cx="537601" cy="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48" name="Rectangle 47">
            <a:extLst>
              <a:ext uri="{FF2B5EF4-FFF2-40B4-BE49-F238E27FC236}">
                <a16:creationId xmlns:a16="http://schemas.microsoft.com/office/drawing/2014/main" id="{90943A7E-EA4F-4750-A67B-6C3772BAD6EF}"/>
              </a:ext>
            </a:extLst>
          </p:cNvPr>
          <p:cNvSpPr/>
          <p:nvPr/>
        </p:nvSpPr>
        <p:spPr>
          <a:xfrm>
            <a:off x="10401623" y="1049331"/>
            <a:ext cx="568889" cy="56888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49" name="TextBox 48">
            <a:extLst>
              <a:ext uri="{FF2B5EF4-FFF2-40B4-BE49-F238E27FC236}">
                <a16:creationId xmlns:a16="http://schemas.microsoft.com/office/drawing/2014/main" id="{9A46EA48-E560-4235-B042-D78662405554}"/>
              </a:ext>
            </a:extLst>
          </p:cNvPr>
          <p:cNvSpPr txBox="1"/>
          <p:nvPr/>
        </p:nvSpPr>
        <p:spPr>
          <a:xfrm>
            <a:off x="10255436" y="598960"/>
            <a:ext cx="861261" cy="461665"/>
          </a:xfrm>
          <a:prstGeom prst="rect">
            <a:avLst/>
          </a:prstGeom>
          <a:noFill/>
          <a:effectLst/>
        </p:spPr>
        <p:txBody>
          <a:bodyPr wrap="none" rtlCol="0">
            <a:spAutoFit/>
          </a:bodyPr>
          <a:lstStyle/>
          <a:p>
            <a:r>
              <a:rPr lang="en-US" sz="2400" dirty="0"/>
              <a:t>index</a:t>
            </a:r>
          </a:p>
        </p:txBody>
      </p:sp>
      <p:cxnSp>
        <p:nvCxnSpPr>
          <p:cNvPr id="58" name="Straight Arrow Connector 57">
            <a:extLst>
              <a:ext uri="{FF2B5EF4-FFF2-40B4-BE49-F238E27FC236}">
                <a16:creationId xmlns:a16="http://schemas.microsoft.com/office/drawing/2014/main" id="{4333347F-F81E-462D-A6B2-8C3EA32880D0}"/>
              </a:ext>
            </a:extLst>
          </p:cNvPr>
          <p:cNvCxnSpPr>
            <a:cxnSpLocks/>
            <a:stCxn id="32" idx="6"/>
            <a:endCxn id="23" idx="0"/>
          </p:cNvCxnSpPr>
          <p:nvPr/>
        </p:nvCxnSpPr>
        <p:spPr>
          <a:xfrm flipV="1">
            <a:off x="7819563" y="2139259"/>
            <a:ext cx="2297616" cy="284447"/>
          </a:xfrm>
          <a:prstGeom prst="bentConnector4">
            <a:avLst>
              <a:gd name="adj1" fmla="val 14394"/>
              <a:gd name="adj2" fmla="val 180366"/>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29" name="TextBox 28">
            <a:extLst>
              <a:ext uri="{FF2B5EF4-FFF2-40B4-BE49-F238E27FC236}">
                <a16:creationId xmlns:a16="http://schemas.microsoft.com/office/drawing/2014/main" id="{205F6BBD-5B77-46A9-8A94-926D822849A2}"/>
              </a:ext>
            </a:extLst>
          </p:cNvPr>
          <p:cNvSpPr txBox="1"/>
          <p:nvPr/>
        </p:nvSpPr>
        <p:spPr>
          <a:xfrm>
            <a:off x="6278689" y="3428999"/>
            <a:ext cx="741806" cy="461665"/>
          </a:xfrm>
          <a:prstGeom prst="rect">
            <a:avLst/>
          </a:prstGeom>
          <a:noFill/>
        </p:spPr>
        <p:txBody>
          <a:bodyPr wrap="none" rtlCol="0">
            <a:spAutoFit/>
          </a:bodyPr>
          <a:lstStyle/>
          <a:p>
            <a:r>
              <a:rPr lang="en-US" sz="2400" dirty="0"/>
              <a:t>prev</a:t>
            </a:r>
          </a:p>
        </p:txBody>
      </p:sp>
      <p:sp>
        <p:nvSpPr>
          <p:cNvPr id="33" name="TextBox 32">
            <a:extLst>
              <a:ext uri="{FF2B5EF4-FFF2-40B4-BE49-F238E27FC236}">
                <a16:creationId xmlns:a16="http://schemas.microsoft.com/office/drawing/2014/main" id="{766E7F0D-7D28-469E-9E11-0B64EBE2FAA8}"/>
              </a:ext>
            </a:extLst>
          </p:cNvPr>
          <p:cNvSpPr txBox="1"/>
          <p:nvPr/>
        </p:nvSpPr>
        <p:spPr>
          <a:xfrm>
            <a:off x="7188421" y="3428999"/>
            <a:ext cx="691215" cy="461665"/>
          </a:xfrm>
          <a:prstGeom prst="rect">
            <a:avLst/>
          </a:prstGeom>
          <a:noFill/>
        </p:spPr>
        <p:txBody>
          <a:bodyPr wrap="none" rtlCol="0">
            <a:spAutoFit/>
          </a:bodyPr>
          <a:lstStyle/>
          <a:p>
            <a:r>
              <a:rPr lang="en-US" sz="2400" dirty="0"/>
              <a:t>curr</a:t>
            </a:r>
          </a:p>
        </p:txBody>
      </p:sp>
      <p:cxnSp>
        <p:nvCxnSpPr>
          <p:cNvPr id="34" name="Straight Arrow Connector 33">
            <a:extLst>
              <a:ext uri="{FF2B5EF4-FFF2-40B4-BE49-F238E27FC236}">
                <a16:creationId xmlns:a16="http://schemas.microsoft.com/office/drawing/2014/main" id="{55EA8096-CED8-49C2-8ECA-62CCBD0AD03B}"/>
              </a:ext>
            </a:extLst>
          </p:cNvPr>
          <p:cNvCxnSpPr>
            <a:cxnSpLocks/>
            <a:stCxn id="29" idx="0"/>
          </p:cNvCxnSpPr>
          <p:nvPr/>
        </p:nvCxnSpPr>
        <p:spPr>
          <a:xfrm flipV="1">
            <a:off x="6649592" y="2802835"/>
            <a:ext cx="553592" cy="626164"/>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3508AB08-E826-472F-BFA0-0E23CC95D51F}"/>
              </a:ext>
            </a:extLst>
          </p:cNvPr>
          <p:cNvCxnSpPr>
            <a:cxnSpLocks/>
            <a:stCxn id="33" idx="0"/>
          </p:cNvCxnSpPr>
          <p:nvPr/>
        </p:nvCxnSpPr>
        <p:spPr>
          <a:xfrm flipV="1">
            <a:off x="7534029" y="2802835"/>
            <a:ext cx="1107579" cy="626164"/>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44" name="Arrow: Right 43">
            <a:extLst>
              <a:ext uri="{FF2B5EF4-FFF2-40B4-BE49-F238E27FC236}">
                <a16:creationId xmlns:a16="http://schemas.microsoft.com/office/drawing/2014/main" id="{39EC35B6-C60C-4BBA-92F5-1D158EB69476}"/>
              </a:ext>
            </a:extLst>
          </p:cNvPr>
          <p:cNvSpPr/>
          <p:nvPr/>
        </p:nvSpPr>
        <p:spPr>
          <a:xfrm>
            <a:off x="629950" y="5117744"/>
            <a:ext cx="425154" cy="27017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B9DEAEF6-4CA8-4543-BD79-0D328A20BBE6}"/>
              </a:ext>
            </a:extLst>
          </p:cNvPr>
          <p:cNvSpPr/>
          <p:nvPr/>
        </p:nvSpPr>
        <p:spPr>
          <a:xfrm>
            <a:off x="6187821" y="1351194"/>
            <a:ext cx="568889" cy="56888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tx1"/>
                </a:solidFill>
              </a:rPr>
              <a:t>2</a:t>
            </a:r>
          </a:p>
        </p:txBody>
      </p:sp>
      <p:sp>
        <p:nvSpPr>
          <p:cNvPr id="46" name="TextBox 45">
            <a:extLst>
              <a:ext uri="{FF2B5EF4-FFF2-40B4-BE49-F238E27FC236}">
                <a16:creationId xmlns:a16="http://schemas.microsoft.com/office/drawing/2014/main" id="{29E669C9-07FC-4945-AA36-8BC4C2AAEB8B}"/>
              </a:ext>
            </a:extLst>
          </p:cNvPr>
          <p:cNvSpPr txBox="1"/>
          <p:nvPr/>
        </p:nvSpPr>
        <p:spPr>
          <a:xfrm>
            <a:off x="6344666" y="895176"/>
            <a:ext cx="255198" cy="461665"/>
          </a:xfrm>
          <a:prstGeom prst="rect">
            <a:avLst/>
          </a:prstGeom>
          <a:noFill/>
          <a:effectLst/>
        </p:spPr>
        <p:txBody>
          <a:bodyPr wrap="none" rtlCol="0">
            <a:spAutoFit/>
          </a:bodyPr>
          <a:lstStyle/>
          <a:p>
            <a:r>
              <a:rPr lang="en-US" sz="2400" dirty="0" err="1"/>
              <a:t>i</a:t>
            </a:r>
            <a:endParaRPr lang="en-US" sz="2400" dirty="0"/>
          </a:p>
        </p:txBody>
      </p:sp>
    </p:spTree>
    <p:extLst>
      <p:ext uri="{BB962C8B-B14F-4D97-AF65-F5344CB8AC3E}">
        <p14:creationId xmlns:p14="http://schemas.microsoft.com/office/powerpoint/2010/main" val="4375487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6D3C81-A2D6-4D36-B520-7C66ADFFA0AA}"/>
              </a:ext>
            </a:extLst>
          </p:cNvPr>
          <p:cNvSpPr/>
          <p:nvPr/>
        </p:nvSpPr>
        <p:spPr>
          <a:xfrm>
            <a:off x="1161431" y="4780722"/>
            <a:ext cx="4124731" cy="944216"/>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06DC059-D792-4919-8265-B90F6CB4D2A6}"/>
              </a:ext>
            </a:extLst>
          </p:cNvPr>
          <p:cNvSpPr/>
          <p:nvPr/>
        </p:nvSpPr>
        <p:spPr>
          <a:xfrm>
            <a:off x="914399" y="914400"/>
            <a:ext cx="4630497" cy="5412187"/>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function removeAt(index) </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if index &lt; 0 OR index &gt; size – 1</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raise exception</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else if index == 0</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return remove()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else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curr = </a:t>
            </a:r>
            <a:r>
              <a:rPr lang="en-US" dirty="0" err="1">
                <a:latin typeface="Consolas" panose="020B0609020204030204" pitchFamily="49" charset="0"/>
                <a:ea typeface="Times New Roman" panose="02020603050405020304" pitchFamily="18" charset="0"/>
                <a:cs typeface="Courier New" panose="02070309020205020404" pitchFamily="49" charset="0"/>
              </a:rPr>
              <a:t>head.next</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prev = head	</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for </a:t>
            </a:r>
            <a:r>
              <a:rPr lang="en-US" dirty="0" err="1">
                <a:latin typeface="Consolas" panose="020B0609020204030204" pitchFamily="49" charset="0"/>
                <a:ea typeface="Times New Roman" panose="02020603050405020304" pitchFamily="18" charset="0"/>
                <a:cs typeface="Courier New" panose="02070309020205020404" pitchFamily="49" charset="0"/>
              </a:rPr>
              <a:t>i</a:t>
            </a:r>
            <a:r>
              <a:rPr lang="en-US" dirty="0">
                <a:latin typeface="Consolas" panose="020B0609020204030204" pitchFamily="49" charset="0"/>
                <a:ea typeface="Times New Roman" panose="02020603050405020304" pitchFamily="18" charset="0"/>
                <a:cs typeface="Courier New" panose="02070309020205020404" pitchFamily="49" charset="0"/>
              </a:rPr>
              <a:t> = 1 to index -1 </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prev = curr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curr = </a:t>
            </a:r>
            <a:r>
              <a:rPr lang="en-US" dirty="0" err="1">
                <a:latin typeface="Consolas" panose="020B0609020204030204" pitchFamily="49" charset="0"/>
                <a:ea typeface="Times New Roman" panose="02020603050405020304" pitchFamily="18" charset="0"/>
                <a:cs typeface="Courier New" panose="02070309020205020404" pitchFamily="49" charset="0"/>
              </a:rPr>
              <a:t>curr.next</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for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err="1">
                <a:latin typeface="Consolas" panose="020B0609020204030204" pitchFamily="49" charset="0"/>
                <a:ea typeface="Times New Roman" panose="02020603050405020304" pitchFamily="18" charset="0"/>
                <a:cs typeface="Courier New" panose="02070309020205020404" pitchFamily="49" charset="0"/>
              </a:rPr>
              <a:t>prev.next</a:t>
            </a:r>
            <a:r>
              <a:rPr lang="en-US" dirty="0">
                <a:latin typeface="Consolas" panose="020B0609020204030204" pitchFamily="49" charset="0"/>
                <a:ea typeface="Times New Roman" panose="02020603050405020304" pitchFamily="18" charset="0"/>
                <a:cs typeface="Courier New" panose="02070309020205020404" pitchFamily="49" charset="0"/>
              </a:rPr>
              <a:t> = </a:t>
            </a:r>
            <a:r>
              <a:rPr lang="en-US" dirty="0" err="1">
                <a:latin typeface="Consolas" panose="020B0609020204030204" pitchFamily="49" charset="0"/>
                <a:ea typeface="Times New Roman" panose="02020603050405020304" pitchFamily="18" charset="0"/>
                <a:cs typeface="Courier New" panose="02070309020205020404" pitchFamily="49" charset="0"/>
              </a:rPr>
              <a:t>curr.next</a:t>
            </a:r>
            <a:r>
              <a:rPr lang="en-US" dirty="0">
                <a:latin typeface="Consolas" panose="020B0609020204030204" pitchFamily="49" charset="0"/>
                <a:ea typeface="Times New Roman" panose="02020603050405020304" pitchFamily="18" charset="0"/>
                <a:cs typeface="Courier New" panose="02070309020205020404" pitchFamily="49" charset="0"/>
              </a:rPr>
              <a:t>	</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size = size – 1</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return </a:t>
            </a:r>
            <a:r>
              <a:rPr lang="en-US" dirty="0" err="1">
                <a:latin typeface="Consolas" panose="020B0609020204030204" pitchFamily="49" charset="0"/>
                <a:ea typeface="Times New Roman" panose="02020603050405020304" pitchFamily="18" charset="0"/>
                <a:cs typeface="Courier New" panose="02070309020205020404" pitchFamily="49" charset="0"/>
              </a:rPr>
              <a:t>curr.data</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if</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end function</a:t>
            </a:r>
          </a:p>
        </p:txBody>
      </p:sp>
      <p:sp>
        <p:nvSpPr>
          <p:cNvPr id="10" name="TextBox 9">
            <a:extLst>
              <a:ext uri="{FF2B5EF4-FFF2-40B4-BE49-F238E27FC236}">
                <a16:creationId xmlns:a16="http://schemas.microsoft.com/office/drawing/2014/main" id="{7C5EB4A6-30A2-4CCA-B71D-BDFCC66E574B}"/>
              </a:ext>
            </a:extLst>
          </p:cNvPr>
          <p:cNvSpPr txBox="1"/>
          <p:nvPr/>
        </p:nvSpPr>
        <p:spPr>
          <a:xfrm>
            <a:off x="5286163" y="3429000"/>
            <a:ext cx="809837" cy="461665"/>
          </a:xfrm>
          <a:prstGeom prst="rect">
            <a:avLst/>
          </a:prstGeom>
          <a:noFill/>
        </p:spPr>
        <p:txBody>
          <a:bodyPr wrap="none" rtlCol="0">
            <a:spAutoFit/>
          </a:bodyPr>
          <a:lstStyle/>
          <a:p>
            <a:r>
              <a:rPr lang="en-US" sz="2400" dirty="0"/>
              <a:t>head</a:t>
            </a:r>
          </a:p>
        </p:txBody>
      </p:sp>
      <p:cxnSp>
        <p:nvCxnSpPr>
          <p:cNvPr id="11" name="Straight Arrow Connector 10">
            <a:extLst>
              <a:ext uri="{FF2B5EF4-FFF2-40B4-BE49-F238E27FC236}">
                <a16:creationId xmlns:a16="http://schemas.microsoft.com/office/drawing/2014/main" id="{BB8B8C06-6F0A-4C30-8FBC-4C1BCCFC228F}"/>
              </a:ext>
            </a:extLst>
          </p:cNvPr>
          <p:cNvCxnSpPr>
            <a:cxnSpLocks/>
            <a:stCxn id="10" idx="0"/>
          </p:cNvCxnSpPr>
          <p:nvPr/>
        </p:nvCxnSpPr>
        <p:spPr>
          <a:xfrm flipV="1">
            <a:off x="5691082" y="2708152"/>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12" name="Group 11">
            <a:extLst>
              <a:ext uri="{FF2B5EF4-FFF2-40B4-BE49-F238E27FC236}">
                <a16:creationId xmlns:a16="http://schemas.microsoft.com/office/drawing/2014/main" id="{843BEF0D-196A-4453-97BF-3DBFDC4BA9EE}"/>
              </a:ext>
            </a:extLst>
          </p:cNvPr>
          <p:cNvGrpSpPr/>
          <p:nvPr/>
        </p:nvGrpSpPr>
        <p:grpSpPr>
          <a:xfrm>
            <a:off x="5406024" y="2139262"/>
            <a:ext cx="1137778" cy="568889"/>
            <a:chOff x="5043063" y="1095019"/>
            <a:chExt cx="1137778" cy="568889"/>
          </a:xfrm>
        </p:grpSpPr>
        <p:sp>
          <p:nvSpPr>
            <p:cNvPr id="25" name="Rectangle 24">
              <a:extLst>
                <a:ext uri="{FF2B5EF4-FFF2-40B4-BE49-F238E27FC236}">
                  <a16:creationId xmlns:a16="http://schemas.microsoft.com/office/drawing/2014/main" id="{8857212D-0324-4447-BE2C-E35119F7FDBC}"/>
                </a:ext>
              </a:extLst>
            </p:cNvPr>
            <p:cNvSpPr/>
            <p:nvPr/>
          </p:nvSpPr>
          <p:spPr>
            <a:xfrm>
              <a:off x="5043063" y="109501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6" name="Rectangle 25">
              <a:extLst>
                <a:ext uri="{FF2B5EF4-FFF2-40B4-BE49-F238E27FC236}">
                  <a16:creationId xmlns:a16="http://schemas.microsoft.com/office/drawing/2014/main" id="{6B685000-9914-410A-9EE8-6595D6E7EFC6}"/>
                </a:ext>
              </a:extLst>
            </p:cNvPr>
            <p:cNvSpPr/>
            <p:nvPr/>
          </p:nvSpPr>
          <p:spPr>
            <a:xfrm>
              <a:off x="5611952" y="109501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7" name="Oval 26">
              <a:extLst>
                <a:ext uri="{FF2B5EF4-FFF2-40B4-BE49-F238E27FC236}">
                  <a16:creationId xmlns:a16="http://schemas.microsoft.com/office/drawing/2014/main" id="{5053F416-6959-4524-8CBD-06E682440CEC}"/>
                </a:ext>
              </a:extLst>
            </p:cNvPr>
            <p:cNvSpPr/>
            <p:nvPr/>
          </p:nvSpPr>
          <p:spPr>
            <a:xfrm>
              <a:off x="5811759" y="129482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8" name="Straight Arrow Connector 27">
            <a:extLst>
              <a:ext uri="{FF2B5EF4-FFF2-40B4-BE49-F238E27FC236}">
                <a16:creationId xmlns:a16="http://schemas.microsoft.com/office/drawing/2014/main" id="{0741E171-A23D-47F0-87EC-9BA2D406A266}"/>
              </a:ext>
            </a:extLst>
          </p:cNvPr>
          <p:cNvCxnSpPr>
            <a:cxnSpLocks/>
          </p:cNvCxnSpPr>
          <p:nvPr/>
        </p:nvCxnSpPr>
        <p:spPr>
          <a:xfrm>
            <a:off x="6343993" y="2423706"/>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9" name="Group 8">
            <a:extLst>
              <a:ext uri="{FF2B5EF4-FFF2-40B4-BE49-F238E27FC236}">
                <a16:creationId xmlns:a16="http://schemas.microsoft.com/office/drawing/2014/main" id="{DC235EDB-79C5-44C0-8FDD-24477598DE2C}"/>
              </a:ext>
            </a:extLst>
          </p:cNvPr>
          <p:cNvGrpSpPr/>
          <p:nvPr/>
        </p:nvGrpSpPr>
        <p:grpSpPr>
          <a:xfrm>
            <a:off x="6881594" y="2139261"/>
            <a:ext cx="1137778" cy="568889"/>
            <a:chOff x="6518633" y="1095018"/>
            <a:chExt cx="1137778" cy="568889"/>
          </a:xfrm>
        </p:grpSpPr>
        <p:sp>
          <p:nvSpPr>
            <p:cNvPr id="30" name="Rectangle 29">
              <a:extLst>
                <a:ext uri="{FF2B5EF4-FFF2-40B4-BE49-F238E27FC236}">
                  <a16:creationId xmlns:a16="http://schemas.microsoft.com/office/drawing/2014/main" id="{5EAE58F1-1603-4F9F-B3FF-9B8D9DDC7302}"/>
                </a:ext>
              </a:extLst>
            </p:cNvPr>
            <p:cNvSpPr/>
            <p:nvPr/>
          </p:nvSpPr>
          <p:spPr>
            <a:xfrm>
              <a:off x="6518633" y="1095018"/>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m</a:t>
              </a:r>
            </a:p>
          </p:txBody>
        </p:sp>
        <p:sp>
          <p:nvSpPr>
            <p:cNvPr id="31" name="Rectangle 30">
              <a:extLst>
                <a:ext uri="{FF2B5EF4-FFF2-40B4-BE49-F238E27FC236}">
                  <a16:creationId xmlns:a16="http://schemas.microsoft.com/office/drawing/2014/main" id="{9B6F9B11-4EB1-45A1-B627-132821208511}"/>
                </a:ext>
              </a:extLst>
            </p:cNvPr>
            <p:cNvSpPr/>
            <p:nvPr/>
          </p:nvSpPr>
          <p:spPr>
            <a:xfrm>
              <a:off x="7087522" y="1095018"/>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547CD578-7F45-44E8-835B-59624EC563A3}"/>
                </a:ext>
              </a:extLst>
            </p:cNvPr>
            <p:cNvSpPr/>
            <p:nvPr/>
          </p:nvSpPr>
          <p:spPr>
            <a:xfrm>
              <a:off x="7287329" y="1294826"/>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325E01F4-09E6-412B-8991-D348BC66E1B2}"/>
              </a:ext>
            </a:extLst>
          </p:cNvPr>
          <p:cNvGrpSpPr/>
          <p:nvPr/>
        </p:nvGrpSpPr>
        <p:grpSpPr>
          <a:xfrm>
            <a:off x="8357164" y="2139260"/>
            <a:ext cx="1137778" cy="568889"/>
            <a:chOff x="7994203" y="1095017"/>
            <a:chExt cx="1137778" cy="568889"/>
          </a:xfrm>
        </p:grpSpPr>
        <p:sp>
          <p:nvSpPr>
            <p:cNvPr id="35" name="Rectangle 34">
              <a:extLst>
                <a:ext uri="{FF2B5EF4-FFF2-40B4-BE49-F238E27FC236}">
                  <a16:creationId xmlns:a16="http://schemas.microsoft.com/office/drawing/2014/main" id="{63DA0C8D-5523-4453-B40D-FABE389D5DDC}"/>
                </a:ext>
              </a:extLst>
            </p:cNvPr>
            <p:cNvSpPr/>
            <p:nvPr/>
          </p:nvSpPr>
          <p:spPr>
            <a:xfrm>
              <a:off x="7994203"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x</a:t>
              </a:r>
            </a:p>
          </p:txBody>
        </p:sp>
        <p:sp>
          <p:nvSpPr>
            <p:cNvPr id="36" name="Rectangle 35">
              <a:extLst>
                <a:ext uri="{FF2B5EF4-FFF2-40B4-BE49-F238E27FC236}">
                  <a16:creationId xmlns:a16="http://schemas.microsoft.com/office/drawing/2014/main" id="{2FAE192C-9A8C-493F-BEA5-07BD33FC4D52}"/>
                </a:ext>
              </a:extLst>
            </p:cNvPr>
            <p:cNvSpPr/>
            <p:nvPr/>
          </p:nvSpPr>
          <p:spPr>
            <a:xfrm>
              <a:off x="8563092"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7" name="Oval 36">
              <a:extLst>
                <a:ext uri="{FF2B5EF4-FFF2-40B4-BE49-F238E27FC236}">
                  <a16:creationId xmlns:a16="http://schemas.microsoft.com/office/drawing/2014/main" id="{FC218ACA-6D41-49B5-A791-0D0A1B1B5CB5}"/>
                </a:ext>
              </a:extLst>
            </p:cNvPr>
            <p:cNvSpPr/>
            <p:nvPr/>
          </p:nvSpPr>
          <p:spPr>
            <a:xfrm>
              <a:off x="8762899" y="1294825"/>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F36BABD2-CA59-4C0C-8E30-348780DBA14F}"/>
              </a:ext>
            </a:extLst>
          </p:cNvPr>
          <p:cNvSpPr/>
          <p:nvPr/>
        </p:nvSpPr>
        <p:spPr>
          <a:xfrm>
            <a:off x="5423991" y="1351194"/>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accent2"/>
                </a:solidFill>
              </a:rPr>
              <a:t>3</a:t>
            </a:r>
          </a:p>
        </p:txBody>
      </p:sp>
      <p:sp>
        <p:nvSpPr>
          <p:cNvPr id="40" name="TextBox 39">
            <a:extLst>
              <a:ext uri="{FF2B5EF4-FFF2-40B4-BE49-F238E27FC236}">
                <a16:creationId xmlns:a16="http://schemas.microsoft.com/office/drawing/2014/main" id="{CDF32008-B527-427A-98F1-24D886A0A3B1}"/>
              </a:ext>
            </a:extLst>
          </p:cNvPr>
          <p:cNvSpPr txBox="1"/>
          <p:nvPr/>
        </p:nvSpPr>
        <p:spPr>
          <a:xfrm>
            <a:off x="5386326" y="895176"/>
            <a:ext cx="644215" cy="461665"/>
          </a:xfrm>
          <a:prstGeom prst="rect">
            <a:avLst/>
          </a:prstGeom>
          <a:noFill/>
        </p:spPr>
        <p:txBody>
          <a:bodyPr wrap="none" rtlCol="0">
            <a:spAutoFit/>
          </a:bodyPr>
          <a:lstStyle/>
          <a:p>
            <a:r>
              <a:rPr lang="en-US" sz="2400" dirty="0"/>
              <a:t>size</a:t>
            </a:r>
          </a:p>
        </p:txBody>
      </p:sp>
      <p:grpSp>
        <p:nvGrpSpPr>
          <p:cNvPr id="7" name="Group 6">
            <a:extLst>
              <a:ext uri="{FF2B5EF4-FFF2-40B4-BE49-F238E27FC236}">
                <a16:creationId xmlns:a16="http://schemas.microsoft.com/office/drawing/2014/main" id="{9B5D1FEB-DF96-414E-ADE0-1907B7B2AF05}"/>
              </a:ext>
            </a:extLst>
          </p:cNvPr>
          <p:cNvGrpSpPr/>
          <p:nvPr/>
        </p:nvGrpSpPr>
        <p:grpSpPr>
          <a:xfrm>
            <a:off x="9832734" y="2139259"/>
            <a:ext cx="1137778" cy="568889"/>
            <a:chOff x="9469773" y="1095016"/>
            <a:chExt cx="1137778" cy="568889"/>
          </a:xfrm>
        </p:grpSpPr>
        <p:sp>
          <p:nvSpPr>
            <p:cNvPr id="23" name="Rectangle 22">
              <a:extLst>
                <a:ext uri="{FF2B5EF4-FFF2-40B4-BE49-F238E27FC236}">
                  <a16:creationId xmlns:a16="http://schemas.microsoft.com/office/drawing/2014/main" id="{9B79CBBA-BA03-4D9B-BDD9-270F8D006A49}"/>
                </a:ext>
              </a:extLst>
            </p:cNvPr>
            <p:cNvSpPr/>
            <p:nvPr/>
          </p:nvSpPr>
          <p:spPr>
            <a:xfrm>
              <a:off x="9469773" y="1095016"/>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v</a:t>
              </a:r>
            </a:p>
          </p:txBody>
        </p:sp>
        <p:sp>
          <p:nvSpPr>
            <p:cNvPr id="38" name="Rectangle 37">
              <a:extLst>
                <a:ext uri="{FF2B5EF4-FFF2-40B4-BE49-F238E27FC236}">
                  <a16:creationId xmlns:a16="http://schemas.microsoft.com/office/drawing/2014/main" id="{1CED1091-45D3-473E-A7C6-B0459B08A649}"/>
                </a:ext>
              </a:extLst>
            </p:cNvPr>
            <p:cNvSpPr/>
            <p:nvPr/>
          </p:nvSpPr>
          <p:spPr>
            <a:xfrm>
              <a:off x="10038662" y="1095016"/>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41" name="Oval 40">
              <a:extLst>
                <a:ext uri="{FF2B5EF4-FFF2-40B4-BE49-F238E27FC236}">
                  <a16:creationId xmlns:a16="http://schemas.microsoft.com/office/drawing/2014/main" id="{4A6EB580-E377-4BD3-B3A9-730C083781CD}"/>
                </a:ext>
              </a:extLst>
            </p:cNvPr>
            <p:cNvSpPr/>
            <p:nvPr/>
          </p:nvSpPr>
          <p:spPr>
            <a:xfrm>
              <a:off x="10238469" y="1294824"/>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2" name="Straight Arrow Connector 41">
            <a:extLst>
              <a:ext uri="{FF2B5EF4-FFF2-40B4-BE49-F238E27FC236}">
                <a16:creationId xmlns:a16="http://schemas.microsoft.com/office/drawing/2014/main" id="{AE4F8A81-EEB7-46E5-A144-DDC7CC2F2D65}"/>
              </a:ext>
            </a:extLst>
          </p:cNvPr>
          <p:cNvCxnSpPr>
            <a:cxnSpLocks/>
            <a:stCxn id="37" idx="6"/>
            <a:endCxn id="23" idx="1"/>
          </p:cNvCxnSpPr>
          <p:nvPr/>
        </p:nvCxnSpPr>
        <p:spPr>
          <a:xfrm flipV="1">
            <a:off x="9295133" y="2423704"/>
            <a:ext cx="537601" cy="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48" name="Rectangle 47">
            <a:extLst>
              <a:ext uri="{FF2B5EF4-FFF2-40B4-BE49-F238E27FC236}">
                <a16:creationId xmlns:a16="http://schemas.microsoft.com/office/drawing/2014/main" id="{90943A7E-EA4F-4750-A67B-6C3772BAD6EF}"/>
              </a:ext>
            </a:extLst>
          </p:cNvPr>
          <p:cNvSpPr/>
          <p:nvPr/>
        </p:nvSpPr>
        <p:spPr>
          <a:xfrm>
            <a:off x="10401623" y="1049331"/>
            <a:ext cx="568889" cy="56888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49" name="TextBox 48">
            <a:extLst>
              <a:ext uri="{FF2B5EF4-FFF2-40B4-BE49-F238E27FC236}">
                <a16:creationId xmlns:a16="http://schemas.microsoft.com/office/drawing/2014/main" id="{9A46EA48-E560-4235-B042-D78662405554}"/>
              </a:ext>
            </a:extLst>
          </p:cNvPr>
          <p:cNvSpPr txBox="1"/>
          <p:nvPr/>
        </p:nvSpPr>
        <p:spPr>
          <a:xfrm>
            <a:off x="10255436" y="598960"/>
            <a:ext cx="861261" cy="461665"/>
          </a:xfrm>
          <a:prstGeom prst="rect">
            <a:avLst/>
          </a:prstGeom>
          <a:noFill/>
          <a:effectLst/>
        </p:spPr>
        <p:txBody>
          <a:bodyPr wrap="none" rtlCol="0">
            <a:spAutoFit/>
          </a:bodyPr>
          <a:lstStyle/>
          <a:p>
            <a:r>
              <a:rPr lang="en-US" sz="2400" dirty="0"/>
              <a:t>index</a:t>
            </a:r>
          </a:p>
        </p:txBody>
      </p:sp>
      <p:cxnSp>
        <p:nvCxnSpPr>
          <p:cNvPr id="58" name="Straight Arrow Connector 57">
            <a:extLst>
              <a:ext uri="{FF2B5EF4-FFF2-40B4-BE49-F238E27FC236}">
                <a16:creationId xmlns:a16="http://schemas.microsoft.com/office/drawing/2014/main" id="{4333347F-F81E-462D-A6B2-8C3EA32880D0}"/>
              </a:ext>
            </a:extLst>
          </p:cNvPr>
          <p:cNvCxnSpPr>
            <a:cxnSpLocks/>
            <a:stCxn id="32" idx="6"/>
            <a:endCxn id="23" idx="0"/>
          </p:cNvCxnSpPr>
          <p:nvPr/>
        </p:nvCxnSpPr>
        <p:spPr>
          <a:xfrm flipV="1">
            <a:off x="7819563" y="2139259"/>
            <a:ext cx="2297616" cy="284447"/>
          </a:xfrm>
          <a:prstGeom prst="bentConnector4">
            <a:avLst>
              <a:gd name="adj1" fmla="val 14394"/>
              <a:gd name="adj2" fmla="val 180366"/>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29" name="TextBox 28">
            <a:extLst>
              <a:ext uri="{FF2B5EF4-FFF2-40B4-BE49-F238E27FC236}">
                <a16:creationId xmlns:a16="http://schemas.microsoft.com/office/drawing/2014/main" id="{205F6BBD-5B77-46A9-8A94-926D822849A2}"/>
              </a:ext>
            </a:extLst>
          </p:cNvPr>
          <p:cNvSpPr txBox="1"/>
          <p:nvPr/>
        </p:nvSpPr>
        <p:spPr>
          <a:xfrm>
            <a:off x="6278689" y="3428999"/>
            <a:ext cx="741806" cy="461665"/>
          </a:xfrm>
          <a:prstGeom prst="rect">
            <a:avLst/>
          </a:prstGeom>
          <a:noFill/>
        </p:spPr>
        <p:txBody>
          <a:bodyPr wrap="none" rtlCol="0">
            <a:spAutoFit/>
          </a:bodyPr>
          <a:lstStyle/>
          <a:p>
            <a:r>
              <a:rPr lang="en-US" sz="2400" dirty="0"/>
              <a:t>prev</a:t>
            </a:r>
          </a:p>
        </p:txBody>
      </p:sp>
      <p:sp>
        <p:nvSpPr>
          <p:cNvPr id="33" name="TextBox 32">
            <a:extLst>
              <a:ext uri="{FF2B5EF4-FFF2-40B4-BE49-F238E27FC236}">
                <a16:creationId xmlns:a16="http://schemas.microsoft.com/office/drawing/2014/main" id="{766E7F0D-7D28-469E-9E11-0B64EBE2FAA8}"/>
              </a:ext>
            </a:extLst>
          </p:cNvPr>
          <p:cNvSpPr txBox="1"/>
          <p:nvPr/>
        </p:nvSpPr>
        <p:spPr>
          <a:xfrm>
            <a:off x="7188421" y="3428999"/>
            <a:ext cx="691215" cy="461665"/>
          </a:xfrm>
          <a:prstGeom prst="rect">
            <a:avLst/>
          </a:prstGeom>
          <a:noFill/>
        </p:spPr>
        <p:txBody>
          <a:bodyPr wrap="none" rtlCol="0">
            <a:spAutoFit/>
          </a:bodyPr>
          <a:lstStyle/>
          <a:p>
            <a:r>
              <a:rPr lang="en-US" sz="2400" dirty="0"/>
              <a:t>curr</a:t>
            </a:r>
          </a:p>
        </p:txBody>
      </p:sp>
      <p:cxnSp>
        <p:nvCxnSpPr>
          <p:cNvPr id="34" name="Straight Arrow Connector 33">
            <a:extLst>
              <a:ext uri="{FF2B5EF4-FFF2-40B4-BE49-F238E27FC236}">
                <a16:creationId xmlns:a16="http://schemas.microsoft.com/office/drawing/2014/main" id="{55EA8096-CED8-49C2-8ECA-62CCBD0AD03B}"/>
              </a:ext>
            </a:extLst>
          </p:cNvPr>
          <p:cNvCxnSpPr>
            <a:cxnSpLocks/>
            <a:stCxn id="29" idx="0"/>
          </p:cNvCxnSpPr>
          <p:nvPr/>
        </p:nvCxnSpPr>
        <p:spPr>
          <a:xfrm flipV="1">
            <a:off x="6649592" y="2802835"/>
            <a:ext cx="553592" cy="626164"/>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3508AB08-E826-472F-BFA0-0E23CC95D51F}"/>
              </a:ext>
            </a:extLst>
          </p:cNvPr>
          <p:cNvCxnSpPr>
            <a:cxnSpLocks/>
            <a:stCxn id="33" idx="0"/>
          </p:cNvCxnSpPr>
          <p:nvPr/>
        </p:nvCxnSpPr>
        <p:spPr>
          <a:xfrm flipV="1">
            <a:off x="7534029" y="2802835"/>
            <a:ext cx="1107579" cy="626164"/>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44" name="Arrow: Right 43">
            <a:extLst>
              <a:ext uri="{FF2B5EF4-FFF2-40B4-BE49-F238E27FC236}">
                <a16:creationId xmlns:a16="http://schemas.microsoft.com/office/drawing/2014/main" id="{39EC35B6-C60C-4BBA-92F5-1D158EB69476}"/>
              </a:ext>
            </a:extLst>
          </p:cNvPr>
          <p:cNvSpPr/>
          <p:nvPr/>
        </p:nvSpPr>
        <p:spPr>
          <a:xfrm>
            <a:off x="629950" y="5376161"/>
            <a:ext cx="425154" cy="27017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B9DEAEF6-4CA8-4543-BD79-0D328A20BBE6}"/>
              </a:ext>
            </a:extLst>
          </p:cNvPr>
          <p:cNvSpPr/>
          <p:nvPr/>
        </p:nvSpPr>
        <p:spPr>
          <a:xfrm>
            <a:off x="6187821" y="1351194"/>
            <a:ext cx="568889" cy="56888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tx1"/>
                </a:solidFill>
              </a:rPr>
              <a:t>2</a:t>
            </a:r>
          </a:p>
        </p:txBody>
      </p:sp>
      <p:sp>
        <p:nvSpPr>
          <p:cNvPr id="46" name="TextBox 45">
            <a:extLst>
              <a:ext uri="{FF2B5EF4-FFF2-40B4-BE49-F238E27FC236}">
                <a16:creationId xmlns:a16="http://schemas.microsoft.com/office/drawing/2014/main" id="{29E669C9-07FC-4945-AA36-8BC4C2AAEB8B}"/>
              </a:ext>
            </a:extLst>
          </p:cNvPr>
          <p:cNvSpPr txBox="1"/>
          <p:nvPr/>
        </p:nvSpPr>
        <p:spPr>
          <a:xfrm>
            <a:off x="6344666" y="895176"/>
            <a:ext cx="255198" cy="461665"/>
          </a:xfrm>
          <a:prstGeom prst="rect">
            <a:avLst/>
          </a:prstGeom>
          <a:noFill/>
          <a:effectLst/>
        </p:spPr>
        <p:txBody>
          <a:bodyPr wrap="none" rtlCol="0">
            <a:spAutoFit/>
          </a:bodyPr>
          <a:lstStyle/>
          <a:p>
            <a:r>
              <a:rPr lang="en-US" sz="2400" dirty="0" err="1"/>
              <a:t>i</a:t>
            </a:r>
            <a:endParaRPr lang="en-US" sz="2400" dirty="0"/>
          </a:p>
        </p:txBody>
      </p:sp>
      <p:sp>
        <p:nvSpPr>
          <p:cNvPr id="4" name="Rectangle 3">
            <a:extLst>
              <a:ext uri="{FF2B5EF4-FFF2-40B4-BE49-F238E27FC236}">
                <a16:creationId xmlns:a16="http://schemas.microsoft.com/office/drawing/2014/main" id="{EA0634C0-6D5D-4194-B5BF-D993C6440A1B}"/>
              </a:ext>
            </a:extLst>
          </p:cNvPr>
          <p:cNvSpPr/>
          <p:nvPr/>
        </p:nvSpPr>
        <p:spPr>
          <a:xfrm>
            <a:off x="8393690" y="3523684"/>
            <a:ext cx="1451038"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r>
              <a:rPr lang="en-US" dirty="0">
                <a:latin typeface="Consolas" panose="020B0609020204030204" pitchFamily="49" charset="0"/>
                <a:ea typeface="Times New Roman" panose="02020603050405020304" pitchFamily="18" charset="0"/>
                <a:cs typeface="Courier New" panose="02070309020205020404" pitchFamily="49" charset="0"/>
              </a:rPr>
              <a:t>return "x"</a:t>
            </a:r>
            <a:endParaRPr lang="en-US" dirty="0"/>
          </a:p>
        </p:txBody>
      </p:sp>
    </p:spTree>
    <p:extLst>
      <p:ext uri="{BB962C8B-B14F-4D97-AF65-F5344CB8AC3E}">
        <p14:creationId xmlns:p14="http://schemas.microsoft.com/office/powerpoint/2010/main" val="1333020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381BA7-A391-483E-A22C-D7D7B150FE66}"/>
              </a:ext>
            </a:extLst>
          </p:cNvPr>
          <p:cNvSpPr txBox="1"/>
          <p:nvPr/>
        </p:nvSpPr>
        <p:spPr>
          <a:xfrm>
            <a:off x="914400" y="2151727"/>
            <a:ext cx="8366318" cy="2554545"/>
          </a:xfrm>
          <a:prstGeom prst="rect">
            <a:avLst/>
          </a:prstGeom>
          <a:noFill/>
        </p:spPr>
        <p:txBody>
          <a:bodyPr wrap="square" rtlCol="0">
            <a:spAutoFit/>
          </a:bodyPr>
          <a:lstStyle/>
          <a:p>
            <a:pPr>
              <a:spcAft>
                <a:spcPts val="600"/>
              </a:spcAft>
            </a:pPr>
            <a:r>
              <a:rPr lang="en-US" sz="2800" dirty="0"/>
              <a:t>Four main steps: </a:t>
            </a:r>
          </a:p>
          <a:p>
            <a:pPr marL="971550" lvl="1" indent="-514350">
              <a:spcAft>
                <a:spcPts val="600"/>
              </a:spcAft>
              <a:buFont typeface="+mj-lt"/>
              <a:buAutoNum type="arabicPeriod"/>
            </a:pPr>
            <a:r>
              <a:rPr lang="en-US" sz="2800" dirty="0"/>
              <a:t>Check the precondition</a:t>
            </a:r>
          </a:p>
          <a:p>
            <a:pPr marL="971550" lvl="1" indent="-514350">
              <a:spcAft>
                <a:spcPts val="600"/>
              </a:spcAft>
              <a:buFont typeface="+mj-lt"/>
              <a:buAutoNum type="arabicPeriod"/>
            </a:pPr>
            <a:r>
              <a:rPr lang="en-US" sz="2800" dirty="0"/>
              <a:t>Initialize temporary pointers</a:t>
            </a:r>
          </a:p>
          <a:p>
            <a:pPr marL="971550" lvl="1" indent="-514350">
              <a:spcAft>
                <a:spcPts val="600"/>
              </a:spcAft>
              <a:buFont typeface="+mj-lt"/>
              <a:buAutoNum type="arabicPeriod"/>
            </a:pPr>
            <a:r>
              <a:rPr lang="en-US" sz="2800" dirty="0"/>
              <a:t>Find the right place in the list</a:t>
            </a:r>
          </a:p>
          <a:p>
            <a:pPr marL="971550" lvl="1" indent="-514350">
              <a:spcAft>
                <a:spcPts val="600"/>
              </a:spcAft>
              <a:buFont typeface="+mj-lt"/>
              <a:buAutoNum type="arabicPeriod"/>
            </a:pPr>
            <a:r>
              <a:rPr lang="en-US" sz="2800" dirty="0"/>
              <a:t>Insert/remove node</a:t>
            </a:r>
          </a:p>
        </p:txBody>
      </p:sp>
    </p:spTree>
    <p:extLst>
      <p:ext uri="{BB962C8B-B14F-4D97-AF65-F5344CB8AC3E}">
        <p14:creationId xmlns:p14="http://schemas.microsoft.com/office/powerpoint/2010/main" val="2754267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8A2F463E-7F54-4FAB-8D7A-B11047EF57B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21179596">
            <a:off x="1735077" y="2147993"/>
            <a:ext cx="2541225" cy="3117005"/>
          </a:xfrm>
          <a:prstGeom prst="rect">
            <a:avLst/>
          </a:prstGeom>
        </p:spPr>
      </p:pic>
    </p:spTree>
    <p:extLst>
      <p:ext uri="{BB962C8B-B14F-4D97-AF65-F5344CB8AC3E}">
        <p14:creationId xmlns:p14="http://schemas.microsoft.com/office/powerpoint/2010/main" val="2703308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C5EB4A6-30A2-4CCA-B71D-BDFCC66E574B}"/>
              </a:ext>
            </a:extLst>
          </p:cNvPr>
          <p:cNvSpPr txBox="1"/>
          <p:nvPr/>
        </p:nvSpPr>
        <p:spPr>
          <a:xfrm>
            <a:off x="5286163" y="3429000"/>
            <a:ext cx="809837" cy="461665"/>
          </a:xfrm>
          <a:prstGeom prst="rect">
            <a:avLst/>
          </a:prstGeom>
          <a:noFill/>
        </p:spPr>
        <p:txBody>
          <a:bodyPr wrap="none" rtlCol="0">
            <a:spAutoFit/>
          </a:bodyPr>
          <a:lstStyle/>
          <a:p>
            <a:r>
              <a:rPr lang="en-US" sz="2400" dirty="0"/>
              <a:t>head</a:t>
            </a:r>
          </a:p>
        </p:txBody>
      </p:sp>
      <p:cxnSp>
        <p:nvCxnSpPr>
          <p:cNvPr id="11" name="Straight Arrow Connector 10">
            <a:extLst>
              <a:ext uri="{FF2B5EF4-FFF2-40B4-BE49-F238E27FC236}">
                <a16:creationId xmlns:a16="http://schemas.microsoft.com/office/drawing/2014/main" id="{BB8B8C06-6F0A-4C30-8FBC-4C1BCCFC228F}"/>
              </a:ext>
            </a:extLst>
          </p:cNvPr>
          <p:cNvCxnSpPr>
            <a:cxnSpLocks/>
            <a:stCxn id="10" idx="0"/>
          </p:cNvCxnSpPr>
          <p:nvPr/>
        </p:nvCxnSpPr>
        <p:spPr>
          <a:xfrm flipV="1">
            <a:off x="5691082" y="2708152"/>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12" name="Group 11">
            <a:extLst>
              <a:ext uri="{FF2B5EF4-FFF2-40B4-BE49-F238E27FC236}">
                <a16:creationId xmlns:a16="http://schemas.microsoft.com/office/drawing/2014/main" id="{843BEF0D-196A-4453-97BF-3DBFDC4BA9EE}"/>
              </a:ext>
            </a:extLst>
          </p:cNvPr>
          <p:cNvGrpSpPr/>
          <p:nvPr/>
        </p:nvGrpSpPr>
        <p:grpSpPr>
          <a:xfrm>
            <a:off x="5406024" y="2139262"/>
            <a:ext cx="1137778" cy="568889"/>
            <a:chOff x="5043063" y="1095019"/>
            <a:chExt cx="1137778" cy="568889"/>
          </a:xfrm>
        </p:grpSpPr>
        <p:sp>
          <p:nvSpPr>
            <p:cNvPr id="25" name="Rectangle 24">
              <a:extLst>
                <a:ext uri="{FF2B5EF4-FFF2-40B4-BE49-F238E27FC236}">
                  <a16:creationId xmlns:a16="http://schemas.microsoft.com/office/drawing/2014/main" id="{8857212D-0324-4447-BE2C-E35119F7FDBC}"/>
                </a:ext>
              </a:extLst>
            </p:cNvPr>
            <p:cNvSpPr/>
            <p:nvPr/>
          </p:nvSpPr>
          <p:spPr>
            <a:xfrm>
              <a:off x="5043063" y="109501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6" name="Rectangle 25">
              <a:extLst>
                <a:ext uri="{FF2B5EF4-FFF2-40B4-BE49-F238E27FC236}">
                  <a16:creationId xmlns:a16="http://schemas.microsoft.com/office/drawing/2014/main" id="{6B685000-9914-410A-9EE8-6595D6E7EFC6}"/>
                </a:ext>
              </a:extLst>
            </p:cNvPr>
            <p:cNvSpPr/>
            <p:nvPr/>
          </p:nvSpPr>
          <p:spPr>
            <a:xfrm>
              <a:off x="5611952" y="109501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7" name="Oval 26">
              <a:extLst>
                <a:ext uri="{FF2B5EF4-FFF2-40B4-BE49-F238E27FC236}">
                  <a16:creationId xmlns:a16="http://schemas.microsoft.com/office/drawing/2014/main" id="{5053F416-6959-4524-8CBD-06E682440CEC}"/>
                </a:ext>
              </a:extLst>
            </p:cNvPr>
            <p:cNvSpPr/>
            <p:nvPr/>
          </p:nvSpPr>
          <p:spPr>
            <a:xfrm>
              <a:off x="5811759" y="129482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8" name="Straight Arrow Connector 27">
            <a:extLst>
              <a:ext uri="{FF2B5EF4-FFF2-40B4-BE49-F238E27FC236}">
                <a16:creationId xmlns:a16="http://schemas.microsoft.com/office/drawing/2014/main" id="{0741E171-A23D-47F0-87EC-9BA2D406A266}"/>
              </a:ext>
            </a:extLst>
          </p:cNvPr>
          <p:cNvCxnSpPr>
            <a:cxnSpLocks/>
          </p:cNvCxnSpPr>
          <p:nvPr/>
        </p:nvCxnSpPr>
        <p:spPr>
          <a:xfrm>
            <a:off x="6343993" y="2423706"/>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9" name="Group 8">
            <a:extLst>
              <a:ext uri="{FF2B5EF4-FFF2-40B4-BE49-F238E27FC236}">
                <a16:creationId xmlns:a16="http://schemas.microsoft.com/office/drawing/2014/main" id="{DC235EDB-79C5-44C0-8FDD-24477598DE2C}"/>
              </a:ext>
            </a:extLst>
          </p:cNvPr>
          <p:cNvGrpSpPr/>
          <p:nvPr/>
        </p:nvGrpSpPr>
        <p:grpSpPr>
          <a:xfrm>
            <a:off x="6881594" y="2139261"/>
            <a:ext cx="1137778" cy="568889"/>
            <a:chOff x="6518633" y="1095018"/>
            <a:chExt cx="1137778" cy="568889"/>
          </a:xfrm>
        </p:grpSpPr>
        <p:sp>
          <p:nvSpPr>
            <p:cNvPr id="30" name="Rectangle 29">
              <a:extLst>
                <a:ext uri="{FF2B5EF4-FFF2-40B4-BE49-F238E27FC236}">
                  <a16:creationId xmlns:a16="http://schemas.microsoft.com/office/drawing/2014/main" id="{5EAE58F1-1603-4F9F-B3FF-9B8D9DDC7302}"/>
                </a:ext>
              </a:extLst>
            </p:cNvPr>
            <p:cNvSpPr/>
            <p:nvPr/>
          </p:nvSpPr>
          <p:spPr>
            <a:xfrm>
              <a:off x="6518633" y="1095018"/>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m</a:t>
              </a:r>
            </a:p>
          </p:txBody>
        </p:sp>
        <p:sp>
          <p:nvSpPr>
            <p:cNvPr id="31" name="Rectangle 30">
              <a:extLst>
                <a:ext uri="{FF2B5EF4-FFF2-40B4-BE49-F238E27FC236}">
                  <a16:creationId xmlns:a16="http://schemas.microsoft.com/office/drawing/2014/main" id="{9B6F9B11-4EB1-45A1-B627-132821208511}"/>
                </a:ext>
              </a:extLst>
            </p:cNvPr>
            <p:cNvSpPr/>
            <p:nvPr/>
          </p:nvSpPr>
          <p:spPr>
            <a:xfrm>
              <a:off x="7087522" y="1095018"/>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547CD578-7F45-44E8-835B-59624EC563A3}"/>
                </a:ext>
              </a:extLst>
            </p:cNvPr>
            <p:cNvSpPr/>
            <p:nvPr/>
          </p:nvSpPr>
          <p:spPr>
            <a:xfrm>
              <a:off x="7287329" y="1294826"/>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3" name="Straight Arrow Connector 32">
            <a:extLst>
              <a:ext uri="{FF2B5EF4-FFF2-40B4-BE49-F238E27FC236}">
                <a16:creationId xmlns:a16="http://schemas.microsoft.com/office/drawing/2014/main" id="{445E735B-43AB-47BF-894D-810A33B592A4}"/>
              </a:ext>
            </a:extLst>
          </p:cNvPr>
          <p:cNvCxnSpPr>
            <a:cxnSpLocks/>
          </p:cNvCxnSpPr>
          <p:nvPr/>
        </p:nvCxnSpPr>
        <p:spPr>
          <a:xfrm>
            <a:off x="7819563" y="2423705"/>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8" name="Group 7">
            <a:extLst>
              <a:ext uri="{FF2B5EF4-FFF2-40B4-BE49-F238E27FC236}">
                <a16:creationId xmlns:a16="http://schemas.microsoft.com/office/drawing/2014/main" id="{325E01F4-09E6-412B-8991-D348BC66E1B2}"/>
              </a:ext>
            </a:extLst>
          </p:cNvPr>
          <p:cNvGrpSpPr/>
          <p:nvPr/>
        </p:nvGrpSpPr>
        <p:grpSpPr>
          <a:xfrm>
            <a:off x="8357164" y="2139260"/>
            <a:ext cx="1137778" cy="568889"/>
            <a:chOff x="7994203" y="1095017"/>
            <a:chExt cx="1137778" cy="568889"/>
          </a:xfrm>
        </p:grpSpPr>
        <p:sp>
          <p:nvSpPr>
            <p:cNvPr id="35" name="Rectangle 34">
              <a:extLst>
                <a:ext uri="{FF2B5EF4-FFF2-40B4-BE49-F238E27FC236}">
                  <a16:creationId xmlns:a16="http://schemas.microsoft.com/office/drawing/2014/main" id="{63DA0C8D-5523-4453-B40D-FABE389D5DDC}"/>
                </a:ext>
              </a:extLst>
            </p:cNvPr>
            <p:cNvSpPr/>
            <p:nvPr/>
          </p:nvSpPr>
          <p:spPr>
            <a:xfrm>
              <a:off x="7994203"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x</a:t>
              </a:r>
            </a:p>
          </p:txBody>
        </p:sp>
        <p:sp>
          <p:nvSpPr>
            <p:cNvPr id="36" name="Rectangle 35">
              <a:extLst>
                <a:ext uri="{FF2B5EF4-FFF2-40B4-BE49-F238E27FC236}">
                  <a16:creationId xmlns:a16="http://schemas.microsoft.com/office/drawing/2014/main" id="{2FAE192C-9A8C-493F-BEA5-07BD33FC4D52}"/>
                </a:ext>
              </a:extLst>
            </p:cNvPr>
            <p:cNvSpPr/>
            <p:nvPr/>
          </p:nvSpPr>
          <p:spPr>
            <a:xfrm>
              <a:off x="8563092"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7" name="Oval 36">
              <a:extLst>
                <a:ext uri="{FF2B5EF4-FFF2-40B4-BE49-F238E27FC236}">
                  <a16:creationId xmlns:a16="http://schemas.microsoft.com/office/drawing/2014/main" id="{FC218ACA-6D41-49B5-A791-0D0A1B1B5CB5}"/>
                </a:ext>
              </a:extLst>
            </p:cNvPr>
            <p:cNvSpPr/>
            <p:nvPr/>
          </p:nvSpPr>
          <p:spPr>
            <a:xfrm>
              <a:off x="8762899" y="1294825"/>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F36BABD2-CA59-4C0C-8E30-348780DBA14F}"/>
              </a:ext>
            </a:extLst>
          </p:cNvPr>
          <p:cNvSpPr/>
          <p:nvPr/>
        </p:nvSpPr>
        <p:spPr>
          <a:xfrm>
            <a:off x="5423991" y="135419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4</a:t>
            </a:r>
          </a:p>
        </p:txBody>
      </p:sp>
      <p:sp>
        <p:nvSpPr>
          <p:cNvPr id="40" name="TextBox 39">
            <a:extLst>
              <a:ext uri="{FF2B5EF4-FFF2-40B4-BE49-F238E27FC236}">
                <a16:creationId xmlns:a16="http://schemas.microsoft.com/office/drawing/2014/main" id="{CDF32008-B527-427A-98F1-24D886A0A3B1}"/>
              </a:ext>
            </a:extLst>
          </p:cNvPr>
          <p:cNvSpPr txBox="1"/>
          <p:nvPr/>
        </p:nvSpPr>
        <p:spPr>
          <a:xfrm>
            <a:off x="5386326" y="903820"/>
            <a:ext cx="644215" cy="461665"/>
          </a:xfrm>
          <a:prstGeom prst="rect">
            <a:avLst/>
          </a:prstGeom>
          <a:noFill/>
        </p:spPr>
        <p:txBody>
          <a:bodyPr wrap="none" rtlCol="0">
            <a:spAutoFit/>
          </a:bodyPr>
          <a:lstStyle/>
          <a:p>
            <a:r>
              <a:rPr lang="en-US" sz="2400" dirty="0"/>
              <a:t>size</a:t>
            </a:r>
          </a:p>
        </p:txBody>
      </p:sp>
      <p:grpSp>
        <p:nvGrpSpPr>
          <p:cNvPr id="7" name="Group 6">
            <a:extLst>
              <a:ext uri="{FF2B5EF4-FFF2-40B4-BE49-F238E27FC236}">
                <a16:creationId xmlns:a16="http://schemas.microsoft.com/office/drawing/2014/main" id="{9B5D1FEB-DF96-414E-ADE0-1907B7B2AF05}"/>
              </a:ext>
            </a:extLst>
          </p:cNvPr>
          <p:cNvGrpSpPr/>
          <p:nvPr/>
        </p:nvGrpSpPr>
        <p:grpSpPr>
          <a:xfrm>
            <a:off x="9832734" y="2139259"/>
            <a:ext cx="1137778" cy="568889"/>
            <a:chOff x="9469773" y="1095016"/>
            <a:chExt cx="1137778" cy="568889"/>
          </a:xfrm>
        </p:grpSpPr>
        <p:sp>
          <p:nvSpPr>
            <p:cNvPr id="23" name="Rectangle 22">
              <a:extLst>
                <a:ext uri="{FF2B5EF4-FFF2-40B4-BE49-F238E27FC236}">
                  <a16:creationId xmlns:a16="http://schemas.microsoft.com/office/drawing/2014/main" id="{9B79CBBA-BA03-4D9B-BDD9-270F8D006A49}"/>
                </a:ext>
              </a:extLst>
            </p:cNvPr>
            <p:cNvSpPr/>
            <p:nvPr/>
          </p:nvSpPr>
          <p:spPr>
            <a:xfrm>
              <a:off x="9469773" y="1095016"/>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v</a:t>
              </a:r>
            </a:p>
          </p:txBody>
        </p:sp>
        <p:sp>
          <p:nvSpPr>
            <p:cNvPr id="38" name="Rectangle 37">
              <a:extLst>
                <a:ext uri="{FF2B5EF4-FFF2-40B4-BE49-F238E27FC236}">
                  <a16:creationId xmlns:a16="http://schemas.microsoft.com/office/drawing/2014/main" id="{1CED1091-45D3-473E-A7C6-B0459B08A649}"/>
                </a:ext>
              </a:extLst>
            </p:cNvPr>
            <p:cNvSpPr/>
            <p:nvPr/>
          </p:nvSpPr>
          <p:spPr>
            <a:xfrm>
              <a:off x="10038662" y="1095016"/>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41" name="Oval 40">
              <a:extLst>
                <a:ext uri="{FF2B5EF4-FFF2-40B4-BE49-F238E27FC236}">
                  <a16:creationId xmlns:a16="http://schemas.microsoft.com/office/drawing/2014/main" id="{4A6EB580-E377-4BD3-B3A9-730C083781CD}"/>
                </a:ext>
              </a:extLst>
            </p:cNvPr>
            <p:cNvSpPr/>
            <p:nvPr/>
          </p:nvSpPr>
          <p:spPr>
            <a:xfrm>
              <a:off x="10238469" y="1294824"/>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2" name="Straight Arrow Connector 41">
            <a:extLst>
              <a:ext uri="{FF2B5EF4-FFF2-40B4-BE49-F238E27FC236}">
                <a16:creationId xmlns:a16="http://schemas.microsoft.com/office/drawing/2014/main" id="{AE4F8A81-EEB7-46E5-A144-DDC7CC2F2D65}"/>
              </a:ext>
            </a:extLst>
          </p:cNvPr>
          <p:cNvCxnSpPr>
            <a:cxnSpLocks/>
            <a:stCxn id="37" idx="6"/>
            <a:endCxn id="23" idx="1"/>
          </p:cNvCxnSpPr>
          <p:nvPr/>
        </p:nvCxnSpPr>
        <p:spPr>
          <a:xfrm flipV="1">
            <a:off x="9295133" y="2423704"/>
            <a:ext cx="537601" cy="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52" name="Rectangle 51">
            <a:extLst>
              <a:ext uri="{FF2B5EF4-FFF2-40B4-BE49-F238E27FC236}">
                <a16:creationId xmlns:a16="http://schemas.microsoft.com/office/drawing/2014/main" id="{540DF814-EA06-4946-AE3D-2B1F562F768C}"/>
              </a:ext>
            </a:extLst>
          </p:cNvPr>
          <p:cNvSpPr/>
          <p:nvPr/>
        </p:nvSpPr>
        <p:spPr>
          <a:xfrm>
            <a:off x="914400" y="914400"/>
            <a:ext cx="4329778" cy="5412187"/>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function insertAt(data, index)</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if index &lt; 0 or index &gt; size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raise exception</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elseif index == 0</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prepend(data)</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else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curr = </a:t>
            </a:r>
            <a:r>
              <a:rPr lang="en-US" dirty="0" err="1">
                <a:latin typeface="Consolas" panose="020B0609020204030204" pitchFamily="49" charset="0"/>
                <a:ea typeface="Times New Roman" panose="02020603050405020304" pitchFamily="18" charset="0"/>
                <a:cs typeface="Courier New" panose="02070309020205020404" pitchFamily="49" charset="0"/>
              </a:rPr>
              <a:t>head.next</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prev = head</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node = new Node(data)</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for </a:t>
            </a:r>
            <a:r>
              <a:rPr lang="en-US" dirty="0" err="1">
                <a:latin typeface="Consolas" panose="020B0609020204030204" pitchFamily="49" charset="0"/>
                <a:ea typeface="Times New Roman" panose="02020603050405020304" pitchFamily="18" charset="0"/>
                <a:cs typeface="Courier New" panose="02070309020205020404" pitchFamily="49" charset="0"/>
              </a:rPr>
              <a:t>i</a:t>
            </a:r>
            <a:r>
              <a:rPr lang="en-US" dirty="0">
                <a:latin typeface="Consolas" panose="020B0609020204030204" pitchFamily="49" charset="0"/>
                <a:ea typeface="Times New Roman" panose="02020603050405020304" pitchFamily="18" charset="0"/>
                <a:cs typeface="Courier New" panose="02070309020205020404" pitchFamily="49" charset="0"/>
              </a:rPr>
              <a:t> = 1 to index – 1</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prev = curr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curr = </a:t>
            </a:r>
            <a:r>
              <a:rPr lang="en-US" dirty="0" err="1">
                <a:latin typeface="Consolas" panose="020B0609020204030204" pitchFamily="49" charset="0"/>
                <a:ea typeface="Times New Roman" panose="02020603050405020304" pitchFamily="18" charset="0"/>
                <a:cs typeface="Courier New" panose="02070309020205020404" pitchFamily="49" charset="0"/>
              </a:rPr>
              <a:t>curr.next</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for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err="1">
                <a:latin typeface="Consolas" panose="020B0609020204030204" pitchFamily="49" charset="0"/>
                <a:ea typeface="Times New Roman" panose="02020603050405020304" pitchFamily="18" charset="0"/>
                <a:cs typeface="Courier New" panose="02070309020205020404" pitchFamily="49" charset="0"/>
              </a:rPr>
              <a:t>prev.next</a:t>
            </a:r>
            <a:r>
              <a:rPr lang="en-US" dirty="0">
                <a:latin typeface="Consolas" panose="020B0609020204030204" pitchFamily="49" charset="0"/>
                <a:ea typeface="Times New Roman" panose="02020603050405020304" pitchFamily="18" charset="0"/>
                <a:cs typeface="Courier New" panose="02070309020205020404" pitchFamily="49" charset="0"/>
              </a:rPr>
              <a:t> = node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err="1">
                <a:latin typeface="Consolas" panose="020B0609020204030204" pitchFamily="49" charset="0"/>
                <a:ea typeface="Times New Roman" panose="02020603050405020304" pitchFamily="18" charset="0"/>
                <a:cs typeface="Courier New" panose="02070309020205020404" pitchFamily="49" charset="0"/>
              </a:rPr>
              <a:t>node.next</a:t>
            </a:r>
            <a:r>
              <a:rPr lang="en-US" dirty="0">
                <a:latin typeface="Consolas" panose="020B0609020204030204" pitchFamily="49" charset="0"/>
                <a:ea typeface="Times New Roman" panose="02020603050405020304" pitchFamily="18" charset="0"/>
                <a:cs typeface="Courier New" panose="02070309020205020404" pitchFamily="49" charset="0"/>
              </a:rPr>
              <a:t> = curr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size = size + 1</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if</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end function</a:t>
            </a:r>
          </a:p>
        </p:txBody>
      </p:sp>
    </p:spTree>
    <p:extLst>
      <p:ext uri="{BB962C8B-B14F-4D97-AF65-F5344CB8AC3E}">
        <p14:creationId xmlns:p14="http://schemas.microsoft.com/office/powerpoint/2010/main" val="3765467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6D3C81-A2D6-4D36-B520-7C66ADFFA0AA}"/>
              </a:ext>
            </a:extLst>
          </p:cNvPr>
          <p:cNvSpPr/>
          <p:nvPr/>
        </p:nvSpPr>
        <p:spPr>
          <a:xfrm>
            <a:off x="3228164" y="872110"/>
            <a:ext cx="1423349" cy="461665"/>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C5EB4A6-30A2-4CCA-B71D-BDFCC66E574B}"/>
              </a:ext>
            </a:extLst>
          </p:cNvPr>
          <p:cNvSpPr txBox="1"/>
          <p:nvPr/>
        </p:nvSpPr>
        <p:spPr>
          <a:xfrm>
            <a:off x="5286163" y="3429000"/>
            <a:ext cx="809837" cy="461665"/>
          </a:xfrm>
          <a:prstGeom prst="rect">
            <a:avLst/>
          </a:prstGeom>
          <a:noFill/>
        </p:spPr>
        <p:txBody>
          <a:bodyPr wrap="none" rtlCol="0">
            <a:spAutoFit/>
          </a:bodyPr>
          <a:lstStyle/>
          <a:p>
            <a:r>
              <a:rPr lang="en-US" sz="2400" dirty="0"/>
              <a:t>head</a:t>
            </a:r>
          </a:p>
        </p:txBody>
      </p:sp>
      <p:cxnSp>
        <p:nvCxnSpPr>
          <p:cNvPr id="11" name="Straight Arrow Connector 10">
            <a:extLst>
              <a:ext uri="{FF2B5EF4-FFF2-40B4-BE49-F238E27FC236}">
                <a16:creationId xmlns:a16="http://schemas.microsoft.com/office/drawing/2014/main" id="{BB8B8C06-6F0A-4C30-8FBC-4C1BCCFC228F}"/>
              </a:ext>
            </a:extLst>
          </p:cNvPr>
          <p:cNvCxnSpPr>
            <a:cxnSpLocks/>
            <a:stCxn id="10" idx="0"/>
          </p:cNvCxnSpPr>
          <p:nvPr/>
        </p:nvCxnSpPr>
        <p:spPr>
          <a:xfrm flipV="1">
            <a:off x="5691082" y="2708152"/>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12" name="Group 11">
            <a:extLst>
              <a:ext uri="{FF2B5EF4-FFF2-40B4-BE49-F238E27FC236}">
                <a16:creationId xmlns:a16="http://schemas.microsoft.com/office/drawing/2014/main" id="{843BEF0D-196A-4453-97BF-3DBFDC4BA9EE}"/>
              </a:ext>
            </a:extLst>
          </p:cNvPr>
          <p:cNvGrpSpPr/>
          <p:nvPr/>
        </p:nvGrpSpPr>
        <p:grpSpPr>
          <a:xfrm>
            <a:off x="5406024" y="2139262"/>
            <a:ext cx="1137778" cy="568889"/>
            <a:chOff x="5043063" y="1095019"/>
            <a:chExt cx="1137778" cy="568889"/>
          </a:xfrm>
        </p:grpSpPr>
        <p:sp>
          <p:nvSpPr>
            <p:cNvPr id="25" name="Rectangle 24">
              <a:extLst>
                <a:ext uri="{FF2B5EF4-FFF2-40B4-BE49-F238E27FC236}">
                  <a16:creationId xmlns:a16="http://schemas.microsoft.com/office/drawing/2014/main" id="{8857212D-0324-4447-BE2C-E35119F7FDBC}"/>
                </a:ext>
              </a:extLst>
            </p:cNvPr>
            <p:cNvSpPr/>
            <p:nvPr/>
          </p:nvSpPr>
          <p:spPr>
            <a:xfrm>
              <a:off x="5043063" y="109501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6" name="Rectangle 25">
              <a:extLst>
                <a:ext uri="{FF2B5EF4-FFF2-40B4-BE49-F238E27FC236}">
                  <a16:creationId xmlns:a16="http://schemas.microsoft.com/office/drawing/2014/main" id="{6B685000-9914-410A-9EE8-6595D6E7EFC6}"/>
                </a:ext>
              </a:extLst>
            </p:cNvPr>
            <p:cNvSpPr/>
            <p:nvPr/>
          </p:nvSpPr>
          <p:spPr>
            <a:xfrm>
              <a:off x="5611952" y="109501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7" name="Oval 26">
              <a:extLst>
                <a:ext uri="{FF2B5EF4-FFF2-40B4-BE49-F238E27FC236}">
                  <a16:creationId xmlns:a16="http://schemas.microsoft.com/office/drawing/2014/main" id="{5053F416-6959-4524-8CBD-06E682440CEC}"/>
                </a:ext>
              </a:extLst>
            </p:cNvPr>
            <p:cNvSpPr/>
            <p:nvPr/>
          </p:nvSpPr>
          <p:spPr>
            <a:xfrm>
              <a:off x="5811759" y="129482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8" name="Straight Arrow Connector 27">
            <a:extLst>
              <a:ext uri="{FF2B5EF4-FFF2-40B4-BE49-F238E27FC236}">
                <a16:creationId xmlns:a16="http://schemas.microsoft.com/office/drawing/2014/main" id="{0741E171-A23D-47F0-87EC-9BA2D406A266}"/>
              </a:ext>
            </a:extLst>
          </p:cNvPr>
          <p:cNvCxnSpPr>
            <a:cxnSpLocks/>
          </p:cNvCxnSpPr>
          <p:nvPr/>
        </p:nvCxnSpPr>
        <p:spPr>
          <a:xfrm>
            <a:off x="6343993" y="2423706"/>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9" name="Group 8">
            <a:extLst>
              <a:ext uri="{FF2B5EF4-FFF2-40B4-BE49-F238E27FC236}">
                <a16:creationId xmlns:a16="http://schemas.microsoft.com/office/drawing/2014/main" id="{DC235EDB-79C5-44C0-8FDD-24477598DE2C}"/>
              </a:ext>
            </a:extLst>
          </p:cNvPr>
          <p:cNvGrpSpPr/>
          <p:nvPr/>
        </p:nvGrpSpPr>
        <p:grpSpPr>
          <a:xfrm>
            <a:off x="6881594" y="2139261"/>
            <a:ext cx="1137778" cy="568889"/>
            <a:chOff x="6518633" y="1095018"/>
            <a:chExt cx="1137778" cy="568889"/>
          </a:xfrm>
        </p:grpSpPr>
        <p:sp>
          <p:nvSpPr>
            <p:cNvPr id="30" name="Rectangle 29">
              <a:extLst>
                <a:ext uri="{FF2B5EF4-FFF2-40B4-BE49-F238E27FC236}">
                  <a16:creationId xmlns:a16="http://schemas.microsoft.com/office/drawing/2014/main" id="{5EAE58F1-1603-4F9F-B3FF-9B8D9DDC7302}"/>
                </a:ext>
              </a:extLst>
            </p:cNvPr>
            <p:cNvSpPr/>
            <p:nvPr/>
          </p:nvSpPr>
          <p:spPr>
            <a:xfrm>
              <a:off x="6518633" y="1095018"/>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m</a:t>
              </a:r>
            </a:p>
          </p:txBody>
        </p:sp>
        <p:sp>
          <p:nvSpPr>
            <p:cNvPr id="31" name="Rectangle 30">
              <a:extLst>
                <a:ext uri="{FF2B5EF4-FFF2-40B4-BE49-F238E27FC236}">
                  <a16:creationId xmlns:a16="http://schemas.microsoft.com/office/drawing/2014/main" id="{9B6F9B11-4EB1-45A1-B627-132821208511}"/>
                </a:ext>
              </a:extLst>
            </p:cNvPr>
            <p:cNvSpPr/>
            <p:nvPr/>
          </p:nvSpPr>
          <p:spPr>
            <a:xfrm>
              <a:off x="7087522" y="1095018"/>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547CD578-7F45-44E8-835B-59624EC563A3}"/>
                </a:ext>
              </a:extLst>
            </p:cNvPr>
            <p:cNvSpPr/>
            <p:nvPr/>
          </p:nvSpPr>
          <p:spPr>
            <a:xfrm>
              <a:off x="7287329" y="1294826"/>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3" name="Straight Arrow Connector 32">
            <a:extLst>
              <a:ext uri="{FF2B5EF4-FFF2-40B4-BE49-F238E27FC236}">
                <a16:creationId xmlns:a16="http://schemas.microsoft.com/office/drawing/2014/main" id="{445E735B-43AB-47BF-894D-810A33B592A4}"/>
              </a:ext>
            </a:extLst>
          </p:cNvPr>
          <p:cNvCxnSpPr>
            <a:cxnSpLocks/>
          </p:cNvCxnSpPr>
          <p:nvPr/>
        </p:nvCxnSpPr>
        <p:spPr>
          <a:xfrm>
            <a:off x="7819563" y="2423705"/>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8" name="Group 7">
            <a:extLst>
              <a:ext uri="{FF2B5EF4-FFF2-40B4-BE49-F238E27FC236}">
                <a16:creationId xmlns:a16="http://schemas.microsoft.com/office/drawing/2014/main" id="{325E01F4-09E6-412B-8991-D348BC66E1B2}"/>
              </a:ext>
            </a:extLst>
          </p:cNvPr>
          <p:cNvGrpSpPr/>
          <p:nvPr/>
        </p:nvGrpSpPr>
        <p:grpSpPr>
          <a:xfrm>
            <a:off x="8357164" y="2139260"/>
            <a:ext cx="1137778" cy="568889"/>
            <a:chOff x="7994203" y="1095017"/>
            <a:chExt cx="1137778" cy="568889"/>
          </a:xfrm>
        </p:grpSpPr>
        <p:sp>
          <p:nvSpPr>
            <p:cNvPr id="35" name="Rectangle 34">
              <a:extLst>
                <a:ext uri="{FF2B5EF4-FFF2-40B4-BE49-F238E27FC236}">
                  <a16:creationId xmlns:a16="http://schemas.microsoft.com/office/drawing/2014/main" id="{63DA0C8D-5523-4453-B40D-FABE389D5DDC}"/>
                </a:ext>
              </a:extLst>
            </p:cNvPr>
            <p:cNvSpPr/>
            <p:nvPr/>
          </p:nvSpPr>
          <p:spPr>
            <a:xfrm>
              <a:off x="7994203"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x</a:t>
              </a:r>
            </a:p>
          </p:txBody>
        </p:sp>
        <p:sp>
          <p:nvSpPr>
            <p:cNvPr id="36" name="Rectangle 35">
              <a:extLst>
                <a:ext uri="{FF2B5EF4-FFF2-40B4-BE49-F238E27FC236}">
                  <a16:creationId xmlns:a16="http://schemas.microsoft.com/office/drawing/2014/main" id="{2FAE192C-9A8C-493F-BEA5-07BD33FC4D52}"/>
                </a:ext>
              </a:extLst>
            </p:cNvPr>
            <p:cNvSpPr/>
            <p:nvPr/>
          </p:nvSpPr>
          <p:spPr>
            <a:xfrm>
              <a:off x="8563092"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7" name="Oval 36">
              <a:extLst>
                <a:ext uri="{FF2B5EF4-FFF2-40B4-BE49-F238E27FC236}">
                  <a16:creationId xmlns:a16="http://schemas.microsoft.com/office/drawing/2014/main" id="{FC218ACA-6D41-49B5-A791-0D0A1B1B5CB5}"/>
                </a:ext>
              </a:extLst>
            </p:cNvPr>
            <p:cNvSpPr/>
            <p:nvPr/>
          </p:nvSpPr>
          <p:spPr>
            <a:xfrm>
              <a:off x="8762899" y="1294825"/>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F36BABD2-CA59-4C0C-8E30-348780DBA14F}"/>
              </a:ext>
            </a:extLst>
          </p:cNvPr>
          <p:cNvSpPr/>
          <p:nvPr/>
        </p:nvSpPr>
        <p:spPr>
          <a:xfrm>
            <a:off x="5423991" y="135419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4</a:t>
            </a:r>
          </a:p>
        </p:txBody>
      </p:sp>
      <p:sp>
        <p:nvSpPr>
          <p:cNvPr id="40" name="TextBox 39">
            <a:extLst>
              <a:ext uri="{FF2B5EF4-FFF2-40B4-BE49-F238E27FC236}">
                <a16:creationId xmlns:a16="http://schemas.microsoft.com/office/drawing/2014/main" id="{CDF32008-B527-427A-98F1-24D886A0A3B1}"/>
              </a:ext>
            </a:extLst>
          </p:cNvPr>
          <p:cNvSpPr txBox="1"/>
          <p:nvPr/>
        </p:nvSpPr>
        <p:spPr>
          <a:xfrm>
            <a:off x="5386326" y="903820"/>
            <a:ext cx="644215" cy="461665"/>
          </a:xfrm>
          <a:prstGeom prst="rect">
            <a:avLst/>
          </a:prstGeom>
          <a:noFill/>
        </p:spPr>
        <p:txBody>
          <a:bodyPr wrap="none" rtlCol="0">
            <a:spAutoFit/>
          </a:bodyPr>
          <a:lstStyle/>
          <a:p>
            <a:r>
              <a:rPr lang="en-US" sz="2400" dirty="0"/>
              <a:t>size</a:t>
            </a:r>
          </a:p>
        </p:txBody>
      </p:sp>
      <p:grpSp>
        <p:nvGrpSpPr>
          <p:cNvPr id="7" name="Group 6">
            <a:extLst>
              <a:ext uri="{FF2B5EF4-FFF2-40B4-BE49-F238E27FC236}">
                <a16:creationId xmlns:a16="http://schemas.microsoft.com/office/drawing/2014/main" id="{9B5D1FEB-DF96-414E-ADE0-1907B7B2AF05}"/>
              </a:ext>
            </a:extLst>
          </p:cNvPr>
          <p:cNvGrpSpPr/>
          <p:nvPr/>
        </p:nvGrpSpPr>
        <p:grpSpPr>
          <a:xfrm>
            <a:off x="9832734" y="2139259"/>
            <a:ext cx="1137778" cy="568889"/>
            <a:chOff x="9469773" y="1095016"/>
            <a:chExt cx="1137778" cy="568889"/>
          </a:xfrm>
        </p:grpSpPr>
        <p:sp>
          <p:nvSpPr>
            <p:cNvPr id="23" name="Rectangle 22">
              <a:extLst>
                <a:ext uri="{FF2B5EF4-FFF2-40B4-BE49-F238E27FC236}">
                  <a16:creationId xmlns:a16="http://schemas.microsoft.com/office/drawing/2014/main" id="{9B79CBBA-BA03-4D9B-BDD9-270F8D006A49}"/>
                </a:ext>
              </a:extLst>
            </p:cNvPr>
            <p:cNvSpPr/>
            <p:nvPr/>
          </p:nvSpPr>
          <p:spPr>
            <a:xfrm>
              <a:off x="9469773" y="1095016"/>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v</a:t>
              </a:r>
            </a:p>
          </p:txBody>
        </p:sp>
        <p:sp>
          <p:nvSpPr>
            <p:cNvPr id="38" name="Rectangle 37">
              <a:extLst>
                <a:ext uri="{FF2B5EF4-FFF2-40B4-BE49-F238E27FC236}">
                  <a16:creationId xmlns:a16="http://schemas.microsoft.com/office/drawing/2014/main" id="{1CED1091-45D3-473E-A7C6-B0459B08A649}"/>
                </a:ext>
              </a:extLst>
            </p:cNvPr>
            <p:cNvSpPr/>
            <p:nvPr/>
          </p:nvSpPr>
          <p:spPr>
            <a:xfrm>
              <a:off x="10038662" y="1095016"/>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41" name="Oval 40">
              <a:extLst>
                <a:ext uri="{FF2B5EF4-FFF2-40B4-BE49-F238E27FC236}">
                  <a16:creationId xmlns:a16="http://schemas.microsoft.com/office/drawing/2014/main" id="{4A6EB580-E377-4BD3-B3A9-730C083781CD}"/>
                </a:ext>
              </a:extLst>
            </p:cNvPr>
            <p:cNvSpPr/>
            <p:nvPr/>
          </p:nvSpPr>
          <p:spPr>
            <a:xfrm>
              <a:off x="10238469" y="1294824"/>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2" name="Straight Arrow Connector 41">
            <a:extLst>
              <a:ext uri="{FF2B5EF4-FFF2-40B4-BE49-F238E27FC236}">
                <a16:creationId xmlns:a16="http://schemas.microsoft.com/office/drawing/2014/main" id="{AE4F8A81-EEB7-46E5-A144-DDC7CC2F2D65}"/>
              </a:ext>
            </a:extLst>
          </p:cNvPr>
          <p:cNvCxnSpPr>
            <a:cxnSpLocks/>
            <a:stCxn id="37" idx="6"/>
            <a:endCxn id="23" idx="1"/>
          </p:cNvCxnSpPr>
          <p:nvPr/>
        </p:nvCxnSpPr>
        <p:spPr>
          <a:xfrm flipV="1">
            <a:off x="9295133" y="2423704"/>
            <a:ext cx="537601" cy="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48" name="Rectangle 47">
            <a:extLst>
              <a:ext uri="{FF2B5EF4-FFF2-40B4-BE49-F238E27FC236}">
                <a16:creationId xmlns:a16="http://schemas.microsoft.com/office/drawing/2014/main" id="{4FC36F24-F7F4-4112-AC44-A7BAB8430BB8}"/>
              </a:ext>
            </a:extLst>
          </p:cNvPr>
          <p:cNvSpPr/>
          <p:nvPr/>
        </p:nvSpPr>
        <p:spPr>
          <a:xfrm>
            <a:off x="9522740" y="1049331"/>
            <a:ext cx="568889" cy="568889"/>
          </a:xfrm>
          <a:prstGeom prst="rect">
            <a:avLst/>
          </a:prstGeom>
          <a:ln w="28575"/>
          <a:effectLst>
            <a:glow rad="228600">
              <a:schemeClr val="accent2">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accent2"/>
                </a:solidFill>
              </a:rPr>
              <a:t>d</a:t>
            </a:r>
          </a:p>
        </p:txBody>
      </p:sp>
      <p:sp>
        <p:nvSpPr>
          <p:cNvPr id="34" name="Rectangle 33">
            <a:extLst>
              <a:ext uri="{FF2B5EF4-FFF2-40B4-BE49-F238E27FC236}">
                <a16:creationId xmlns:a16="http://schemas.microsoft.com/office/drawing/2014/main" id="{186D2DEA-EFB3-49F2-82E8-2EDAC46F730B}"/>
              </a:ext>
            </a:extLst>
          </p:cNvPr>
          <p:cNvSpPr/>
          <p:nvPr/>
        </p:nvSpPr>
        <p:spPr>
          <a:xfrm>
            <a:off x="10401623" y="1049331"/>
            <a:ext cx="568889" cy="568889"/>
          </a:xfrm>
          <a:prstGeom prst="rect">
            <a:avLst/>
          </a:prstGeom>
          <a:ln w="28575"/>
          <a:effectLst>
            <a:glow rad="228600">
              <a:schemeClr val="accent2">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accent2"/>
                </a:solidFill>
              </a:rPr>
              <a:t>2</a:t>
            </a:r>
          </a:p>
        </p:txBody>
      </p:sp>
      <p:sp>
        <p:nvSpPr>
          <p:cNvPr id="51" name="TextBox 50">
            <a:extLst>
              <a:ext uri="{FF2B5EF4-FFF2-40B4-BE49-F238E27FC236}">
                <a16:creationId xmlns:a16="http://schemas.microsoft.com/office/drawing/2014/main" id="{04A7FC3E-4106-4479-99BF-07FC853B50B5}"/>
              </a:ext>
            </a:extLst>
          </p:cNvPr>
          <p:cNvSpPr txBox="1"/>
          <p:nvPr/>
        </p:nvSpPr>
        <p:spPr>
          <a:xfrm>
            <a:off x="10255436" y="598960"/>
            <a:ext cx="861261" cy="461665"/>
          </a:xfrm>
          <a:prstGeom prst="rect">
            <a:avLst/>
          </a:prstGeom>
          <a:noFill/>
        </p:spPr>
        <p:txBody>
          <a:bodyPr wrap="none" rtlCol="0">
            <a:spAutoFit/>
          </a:bodyPr>
          <a:lstStyle/>
          <a:p>
            <a:r>
              <a:rPr lang="en-US" sz="2400" dirty="0"/>
              <a:t>index</a:t>
            </a:r>
          </a:p>
        </p:txBody>
      </p:sp>
      <p:sp>
        <p:nvSpPr>
          <p:cNvPr id="43" name="TextBox 42">
            <a:extLst>
              <a:ext uri="{FF2B5EF4-FFF2-40B4-BE49-F238E27FC236}">
                <a16:creationId xmlns:a16="http://schemas.microsoft.com/office/drawing/2014/main" id="{03499AC4-079E-4BEB-A54B-D7DD27C945F4}"/>
              </a:ext>
            </a:extLst>
          </p:cNvPr>
          <p:cNvSpPr txBox="1"/>
          <p:nvPr/>
        </p:nvSpPr>
        <p:spPr>
          <a:xfrm>
            <a:off x="9438461" y="587666"/>
            <a:ext cx="737446" cy="461665"/>
          </a:xfrm>
          <a:prstGeom prst="rect">
            <a:avLst/>
          </a:prstGeom>
          <a:noFill/>
        </p:spPr>
        <p:txBody>
          <a:bodyPr wrap="none" rtlCol="0">
            <a:spAutoFit/>
          </a:bodyPr>
          <a:lstStyle/>
          <a:p>
            <a:r>
              <a:rPr lang="en-US" sz="2400" dirty="0"/>
              <a:t>data</a:t>
            </a:r>
          </a:p>
        </p:txBody>
      </p:sp>
      <p:sp>
        <p:nvSpPr>
          <p:cNvPr id="44" name="Rectangle 43">
            <a:extLst>
              <a:ext uri="{FF2B5EF4-FFF2-40B4-BE49-F238E27FC236}">
                <a16:creationId xmlns:a16="http://schemas.microsoft.com/office/drawing/2014/main" id="{F3D1251F-F9D6-45A0-B66F-5258EAB88675}"/>
              </a:ext>
            </a:extLst>
          </p:cNvPr>
          <p:cNvSpPr/>
          <p:nvPr/>
        </p:nvSpPr>
        <p:spPr>
          <a:xfrm>
            <a:off x="914400" y="914400"/>
            <a:ext cx="4329778" cy="5412187"/>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function insertAt(data, index)</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if index &lt; 0 or index &gt; size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raise exception</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elseif index == 0</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prepend(data)</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else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curr = </a:t>
            </a:r>
            <a:r>
              <a:rPr lang="en-US" dirty="0" err="1">
                <a:latin typeface="Consolas" panose="020B0609020204030204" pitchFamily="49" charset="0"/>
                <a:ea typeface="Times New Roman" panose="02020603050405020304" pitchFamily="18" charset="0"/>
                <a:cs typeface="Courier New" panose="02070309020205020404" pitchFamily="49" charset="0"/>
              </a:rPr>
              <a:t>head.next</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prev = head</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node = new Node(data)</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for </a:t>
            </a:r>
            <a:r>
              <a:rPr lang="en-US" dirty="0" err="1">
                <a:latin typeface="Consolas" panose="020B0609020204030204" pitchFamily="49" charset="0"/>
                <a:ea typeface="Times New Roman" panose="02020603050405020304" pitchFamily="18" charset="0"/>
                <a:cs typeface="Courier New" panose="02070309020205020404" pitchFamily="49" charset="0"/>
              </a:rPr>
              <a:t>i</a:t>
            </a:r>
            <a:r>
              <a:rPr lang="en-US" dirty="0">
                <a:latin typeface="Consolas" panose="020B0609020204030204" pitchFamily="49" charset="0"/>
                <a:ea typeface="Times New Roman" panose="02020603050405020304" pitchFamily="18" charset="0"/>
                <a:cs typeface="Courier New" panose="02070309020205020404" pitchFamily="49" charset="0"/>
              </a:rPr>
              <a:t> = 1 to index – 1</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prev = curr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curr = </a:t>
            </a:r>
            <a:r>
              <a:rPr lang="en-US" dirty="0" err="1">
                <a:latin typeface="Consolas" panose="020B0609020204030204" pitchFamily="49" charset="0"/>
                <a:ea typeface="Times New Roman" panose="02020603050405020304" pitchFamily="18" charset="0"/>
                <a:cs typeface="Courier New" panose="02070309020205020404" pitchFamily="49" charset="0"/>
              </a:rPr>
              <a:t>curr.next</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for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err="1">
                <a:latin typeface="Consolas" panose="020B0609020204030204" pitchFamily="49" charset="0"/>
                <a:ea typeface="Times New Roman" panose="02020603050405020304" pitchFamily="18" charset="0"/>
                <a:cs typeface="Courier New" panose="02070309020205020404" pitchFamily="49" charset="0"/>
              </a:rPr>
              <a:t>prev.next</a:t>
            </a:r>
            <a:r>
              <a:rPr lang="en-US" dirty="0">
                <a:latin typeface="Consolas" panose="020B0609020204030204" pitchFamily="49" charset="0"/>
                <a:ea typeface="Times New Roman" panose="02020603050405020304" pitchFamily="18" charset="0"/>
                <a:cs typeface="Courier New" panose="02070309020205020404" pitchFamily="49" charset="0"/>
              </a:rPr>
              <a:t> = node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err="1">
                <a:latin typeface="Consolas" panose="020B0609020204030204" pitchFamily="49" charset="0"/>
                <a:ea typeface="Times New Roman" panose="02020603050405020304" pitchFamily="18" charset="0"/>
                <a:cs typeface="Courier New" panose="02070309020205020404" pitchFamily="49" charset="0"/>
              </a:rPr>
              <a:t>node.next</a:t>
            </a:r>
            <a:r>
              <a:rPr lang="en-US" dirty="0">
                <a:latin typeface="Consolas" panose="020B0609020204030204" pitchFamily="49" charset="0"/>
                <a:ea typeface="Times New Roman" panose="02020603050405020304" pitchFamily="18" charset="0"/>
                <a:cs typeface="Courier New" panose="02070309020205020404" pitchFamily="49" charset="0"/>
              </a:rPr>
              <a:t> = curr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size = size + 1</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if</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end function</a:t>
            </a:r>
          </a:p>
        </p:txBody>
      </p:sp>
    </p:spTree>
    <p:extLst>
      <p:ext uri="{BB962C8B-B14F-4D97-AF65-F5344CB8AC3E}">
        <p14:creationId xmlns:p14="http://schemas.microsoft.com/office/powerpoint/2010/main" val="4243966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6D3C81-A2D6-4D36-B520-7C66ADFFA0AA}"/>
              </a:ext>
            </a:extLst>
          </p:cNvPr>
          <p:cNvSpPr/>
          <p:nvPr/>
        </p:nvSpPr>
        <p:spPr>
          <a:xfrm>
            <a:off x="1369547" y="1249139"/>
            <a:ext cx="3708664" cy="673941"/>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C5EB4A6-30A2-4CCA-B71D-BDFCC66E574B}"/>
              </a:ext>
            </a:extLst>
          </p:cNvPr>
          <p:cNvSpPr txBox="1"/>
          <p:nvPr/>
        </p:nvSpPr>
        <p:spPr>
          <a:xfrm>
            <a:off x="5286163" y="3429000"/>
            <a:ext cx="809837" cy="461665"/>
          </a:xfrm>
          <a:prstGeom prst="rect">
            <a:avLst/>
          </a:prstGeom>
          <a:noFill/>
        </p:spPr>
        <p:txBody>
          <a:bodyPr wrap="none" rtlCol="0">
            <a:spAutoFit/>
          </a:bodyPr>
          <a:lstStyle/>
          <a:p>
            <a:r>
              <a:rPr lang="en-US" sz="2400" dirty="0"/>
              <a:t>head</a:t>
            </a:r>
          </a:p>
        </p:txBody>
      </p:sp>
      <p:cxnSp>
        <p:nvCxnSpPr>
          <p:cNvPr id="11" name="Straight Arrow Connector 10">
            <a:extLst>
              <a:ext uri="{FF2B5EF4-FFF2-40B4-BE49-F238E27FC236}">
                <a16:creationId xmlns:a16="http://schemas.microsoft.com/office/drawing/2014/main" id="{BB8B8C06-6F0A-4C30-8FBC-4C1BCCFC228F}"/>
              </a:ext>
            </a:extLst>
          </p:cNvPr>
          <p:cNvCxnSpPr>
            <a:cxnSpLocks/>
            <a:stCxn id="10" idx="0"/>
          </p:cNvCxnSpPr>
          <p:nvPr/>
        </p:nvCxnSpPr>
        <p:spPr>
          <a:xfrm flipV="1">
            <a:off x="5691082" y="2708152"/>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12" name="Group 11">
            <a:extLst>
              <a:ext uri="{FF2B5EF4-FFF2-40B4-BE49-F238E27FC236}">
                <a16:creationId xmlns:a16="http://schemas.microsoft.com/office/drawing/2014/main" id="{843BEF0D-196A-4453-97BF-3DBFDC4BA9EE}"/>
              </a:ext>
            </a:extLst>
          </p:cNvPr>
          <p:cNvGrpSpPr/>
          <p:nvPr/>
        </p:nvGrpSpPr>
        <p:grpSpPr>
          <a:xfrm>
            <a:off x="5406024" y="2139262"/>
            <a:ext cx="1137778" cy="568889"/>
            <a:chOff x="5043063" y="1095019"/>
            <a:chExt cx="1137778" cy="568889"/>
          </a:xfrm>
        </p:grpSpPr>
        <p:sp>
          <p:nvSpPr>
            <p:cNvPr id="25" name="Rectangle 24">
              <a:extLst>
                <a:ext uri="{FF2B5EF4-FFF2-40B4-BE49-F238E27FC236}">
                  <a16:creationId xmlns:a16="http://schemas.microsoft.com/office/drawing/2014/main" id="{8857212D-0324-4447-BE2C-E35119F7FDBC}"/>
                </a:ext>
              </a:extLst>
            </p:cNvPr>
            <p:cNvSpPr/>
            <p:nvPr/>
          </p:nvSpPr>
          <p:spPr>
            <a:xfrm>
              <a:off x="5043063" y="109501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6" name="Rectangle 25">
              <a:extLst>
                <a:ext uri="{FF2B5EF4-FFF2-40B4-BE49-F238E27FC236}">
                  <a16:creationId xmlns:a16="http://schemas.microsoft.com/office/drawing/2014/main" id="{6B685000-9914-410A-9EE8-6595D6E7EFC6}"/>
                </a:ext>
              </a:extLst>
            </p:cNvPr>
            <p:cNvSpPr/>
            <p:nvPr/>
          </p:nvSpPr>
          <p:spPr>
            <a:xfrm>
              <a:off x="5611952" y="109501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7" name="Oval 26">
              <a:extLst>
                <a:ext uri="{FF2B5EF4-FFF2-40B4-BE49-F238E27FC236}">
                  <a16:creationId xmlns:a16="http://schemas.microsoft.com/office/drawing/2014/main" id="{5053F416-6959-4524-8CBD-06E682440CEC}"/>
                </a:ext>
              </a:extLst>
            </p:cNvPr>
            <p:cNvSpPr/>
            <p:nvPr/>
          </p:nvSpPr>
          <p:spPr>
            <a:xfrm>
              <a:off x="5811759" y="129482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8" name="Straight Arrow Connector 27">
            <a:extLst>
              <a:ext uri="{FF2B5EF4-FFF2-40B4-BE49-F238E27FC236}">
                <a16:creationId xmlns:a16="http://schemas.microsoft.com/office/drawing/2014/main" id="{0741E171-A23D-47F0-87EC-9BA2D406A266}"/>
              </a:ext>
            </a:extLst>
          </p:cNvPr>
          <p:cNvCxnSpPr>
            <a:cxnSpLocks/>
          </p:cNvCxnSpPr>
          <p:nvPr/>
        </p:nvCxnSpPr>
        <p:spPr>
          <a:xfrm>
            <a:off x="6343993" y="2423706"/>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9" name="Group 8">
            <a:extLst>
              <a:ext uri="{FF2B5EF4-FFF2-40B4-BE49-F238E27FC236}">
                <a16:creationId xmlns:a16="http://schemas.microsoft.com/office/drawing/2014/main" id="{DC235EDB-79C5-44C0-8FDD-24477598DE2C}"/>
              </a:ext>
            </a:extLst>
          </p:cNvPr>
          <p:cNvGrpSpPr/>
          <p:nvPr/>
        </p:nvGrpSpPr>
        <p:grpSpPr>
          <a:xfrm>
            <a:off x="6881594" y="2139261"/>
            <a:ext cx="1137778" cy="568889"/>
            <a:chOff x="6518633" y="1095018"/>
            <a:chExt cx="1137778" cy="568889"/>
          </a:xfrm>
        </p:grpSpPr>
        <p:sp>
          <p:nvSpPr>
            <p:cNvPr id="30" name="Rectangle 29">
              <a:extLst>
                <a:ext uri="{FF2B5EF4-FFF2-40B4-BE49-F238E27FC236}">
                  <a16:creationId xmlns:a16="http://schemas.microsoft.com/office/drawing/2014/main" id="{5EAE58F1-1603-4F9F-B3FF-9B8D9DDC7302}"/>
                </a:ext>
              </a:extLst>
            </p:cNvPr>
            <p:cNvSpPr/>
            <p:nvPr/>
          </p:nvSpPr>
          <p:spPr>
            <a:xfrm>
              <a:off x="6518633" y="1095018"/>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m</a:t>
              </a:r>
            </a:p>
          </p:txBody>
        </p:sp>
        <p:sp>
          <p:nvSpPr>
            <p:cNvPr id="31" name="Rectangle 30">
              <a:extLst>
                <a:ext uri="{FF2B5EF4-FFF2-40B4-BE49-F238E27FC236}">
                  <a16:creationId xmlns:a16="http://schemas.microsoft.com/office/drawing/2014/main" id="{9B6F9B11-4EB1-45A1-B627-132821208511}"/>
                </a:ext>
              </a:extLst>
            </p:cNvPr>
            <p:cNvSpPr/>
            <p:nvPr/>
          </p:nvSpPr>
          <p:spPr>
            <a:xfrm>
              <a:off x="7087522" y="1095018"/>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547CD578-7F45-44E8-835B-59624EC563A3}"/>
                </a:ext>
              </a:extLst>
            </p:cNvPr>
            <p:cNvSpPr/>
            <p:nvPr/>
          </p:nvSpPr>
          <p:spPr>
            <a:xfrm>
              <a:off x="7287329" y="1294826"/>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3" name="Straight Arrow Connector 32">
            <a:extLst>
              <a:ext uri="{FF2B5EF4-FFF2-40B4-BE49-F238E27FC236}">
                <a16:creationId xmlns:a16="http://schemas.microsoft.com/office/drawing/2014/main" id="{445E735B-43AB-47BF-894D-810A33B592A4}"/>
              </a:ext>
            </a:extLst>
          </p:cNvPr>
          <p:cNvCxnSpPr>
            <a:cxnSpLocks/>
          </p:cNvCxnSpPr>
          <p:nvPr/>
        </p:nvCxnSpPr>
        <p:spPr>
          <a:xfrm>
            <a:off x="7819563" y="2423705"/>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8" name="Group 7">
            <a:extLst>
              <a:ext uri="{FF2B5EF4-FFF2-40B4-BE49-F238E27FC236}">
                <a16:creationId xmlns:a16="http://schemas.microsoft.com/office/drawing/2014/main" id="{325E01F4-09E6-412B-8991-D348BC66E1B2}"/>
              </a:ext>
            </a:extLst>
          </p:cNvPr>
          <p:cNvGrpSpPr/>
          <p:nvPr/>
        </p:nvGrpSpPr>
        <p:grpSpPr>
          <a:xfrm>
            <a:off x="8357164" y="2139260"/>
            <a:ext cx="1137778" cy="568889"/>
            <a:chOff x="7994203" y="1095017"/>
            <a:chExt cx="1137778" cy="568889"/>
          </a:xfrm>
        </p:grpSpPr>
        <p:sp>
          <p:nvSpPr>
            <p:cNvPr id="35" name="Rectangle 34">
              <a:extLst>
                <a:ext uri="{FF2B5EF4-FFF2-40B4-BE49-F238E27FC236}">
                  <a16:creationId xmlns:a16="http://schemas.microsoft.com/office/drawing/2014/main" id="{63DA0C8D-5523-4453-B40D-FABE389D5DDC}"/>
                </a:ext>
              </a:extLst>
            </p:cNvPr>
            <p:cNvSpPr/>
            <p:nvPr/>
          </p:nvSpPr>
          <p:spPr>
            <a:xfrm>
              <a:off x="7994203"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x</a:t>
              </a:r>
            </a:p>
          </p:txBody>
        </p:sp>
        <p:sp>
          <p:nvSpPr>
            <p:cNvPr id="36" name="Rectangle 35">
              <a:extLst>
                <a:ext uri="{FF2B5EF4-FFF2-40B4-BE49-F238E27FC236}">
                  <a16:creationId xmlns:a16="http://schemas.microsoft.com/office/drawing/2014/main" id="{2FAE192C-9A8C-493F-BEA5-07BD33FC4D52}"/>
                </a:ext>
              </a:extLst>
            </p:cNvPr>
            <p:cNvSpPr/>
            <p:nvPr/>
          </p:nvSpPr>
          <p:spPr>
            <a:xfrm>
              <a:off x="8563092"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7" name="Oval 36">
              <a:extLst>
                <a:ext uri="{FF2B5EF4-FFF2-40B4-BE49-F238E27FC236}">
                  <a16:creationId xmlns:a16="http://schemas.microsoft.com/office/drawing/2014/main" id="{FC218ACA-6D41-49B5-A791-0D0A1B1B5CB5}"/>
                </a:ext>
              </a:extLst>
            </p:cNvPr>
            <p:cNvSpPr/>
            <p:nvPr/>
          </p:nvSpPr>
          <p:spPr>
            <a:xfrm>
              <a:off x="8762899" y="1294825"/>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F36BABD2-CA59-4C0C-8E30-348780DBA14F}"/>
              </a:ext>
            </a:extLst>
          </p:cNvPr>
          <p:cNvSpPr/>
          <p:nvPr/>
        </p:nvSpPr>
        <p:spPr>
          <a:xfrm>
            <a:off x="5423991" y="135419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4</a:t>
            </a:r>
          </a:p>
        </p:txBody>
      </p:sp>
      <p:sp>
        <p:nvSpPr>
          <p:cNvPr id="40" name="TextBox 39">
            <a:extLst>
              <a:ext uri="{FF2B5EF4-FFF2-40B4-BE49-F238E27FC236}">
                <a16:creationId xmlns:a16="http://schemas.microsoft.com/office/drawing/2014/main" id="{CDF32008-B527-427A-98F1-24D886A0A3B1}"/>
              </a:ext>
            </a:extLst>
          </p:cNvPr>
          <p:cNvSpPr txBox="1"/>
          <p:nvPr/>
        </p:nvSpPr>
        <p:spPr>
          <a:xfrm>
            <a:off x="5386326" y="903820"/>
            <a:ext cx="644215" cy="461665"/>
          </a:xfrm>
          <a:prstGeom prst="rect">
            <a:avLst/>
          </a:prstGeom>
          <a:noFill/>
        </p:spPr>
        <p:txBody>
          <a:bodyPr wrap="none" rtlCol="0">
            <a:spAutoFit/>
          </a:bodyPr>
          <a:lstStyle/>
          <a:p>
            <a:r>
              <a:rPr lang="en-US" sz="2400" dirty="0"/>
              <a:t>size</a:t>
            </a:r>
          </a:p>
        </p:txBody>
      </p:sp>
      <p:grpSp>
        <p:nvGrpSpPr>
          <p:cNvPr id="7" name="Group 6">
            <a:extLst>
              <a:ext uri="{FF2B5EF4-FFF2-40B4-BE49-F238E27FC236}">
                <a16:creationId xmlns:a16="http://schemas.microsoft.com/office/drawing/2014/main" id="{9B5D1FEB-DF96-414E-ADE0-1907B7B2AF05}"/>
              </a:ext>
            </a:extLst>
          </p:cNvPr>
          <p:cNvGrpSpPr/>
          <p:nvPr/>
        </p:nvGrpSpPr>
        <p:grpSpPr>
          <a:xfrm>
            <a:off x="9832734" y="2139259"/>
            <a:ext cx="1137778" cy="568889"/>
            <a:chOff x="9469773" y="1095016"/>
            <a:chExt cx="1137778" cy="568889"/>
          </a:xfrm>
        </p:grpSpPr>
        <p:sp>
          <p:nvSpPr>
            <p:cNvPr id="23" name="Rectangle 22">
              <a:extLst>
                <a:ext uri="{FF2B5EF4-FFF2-40B4-BE49-F238E27FC236}">
                  <a16:creationId xmlns:a16="http://schemas.microsoft.com/office/drawing/2014/main" id="{9B79CBBA-BA03-4D9B-BDD9-270F8D006A49}"/>
                </a:ext>
              </a:extLst>
            </p:cNvPr>
            <p:cNvSpPr/>
            <p:nvPr/>
          </p:nvSpPr>
          <p:spPr>
            <a:xfrm>
              <a:off x="9469773" y="1095016"/>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v</a:t>
              </a:r>
            </a:p>
          </p:txBody>
        </p:sp>
        <p:sp>
          <p:nvSpPr>
            <p:cNvPr id="38" name="Rectangle 37">
              <a:extLst>
                <a:ext uri="{FF2B5EF4-FFF2-40B4-BE49-F238E27FC236}">
                  <a16:creationId xmlns:a16="http://schemas.microsoft.com/office/drawing/2014/main" id="{1CED1091-45D3-473E-A7C6-B0459B08A649}"/>
                </a:ext>
              </a:extLst>
            </p:cNvPr>
            <p:cNvSpPr/>
            <p:nvPr/>
          </p:nvSpPr>
          <p:spPr>
            <a:xfrm>
              <a:off x="10038662" y="1095016"/>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41" name="Oval 40">
              <a:extLst>
                <a:ext uri="{FF2B5EF4-FFF2-40B4-BE49-F238E27FC236}">
                  <a16:creationId xmlns:a16="http://schemas.microsoft.com/office/drawing/2014/main" id="{4A6EB580-E377-4BD3-B3A9-730C083781CD}"/>
                </a:ext>
              </a:extLst>
            </p:cNvPr>
            <p:cNvSpPr/>
            <p:nvPr/>
          </p:nvSpPr>
          <p:spPr>
            <a:xfrm>
              <a:off x="10238469" y="1294824"/>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2" name="Straight Arrow Connector 41">
            <a:extLst>
              <a:ext uri="{FF2B5EF4-FFF2-40B4-BE49-F238E27FC236}">
                <a16:creationId xmlns:a16="http://schemas.microsoft.com/office/drawing/2014/main" id="{AE4F8A81-EEB7-46E5-A144-DDC7CC2F2D65}"/>
              </a:ext>
            </a:extLst>
          </p:cNvPr>
          <p:cNvCxnSpPr>
            <a:cxnSpLocks/>
            <a:stCxn id="37" idx="6"/>
            <a:endCxn id="23" idx="1"/>
          </p:cNvCxnSpPr>
          <p:nvPr/>
        </p:nvCxnSpPr>
        <p:spPr>
          <a:xfrm flipV="1">
            <a:off x="9295133" y="2423704"/>
            <a:ext cx="537601" cy="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45" name="Rectangle 44">
            <a:extLst>
              <a:ext uri="{FF2B5EF4-FFF2-40B4-BE49-F238E27FC236}">
                <a16:creationId xmlns:a16="http://schemas.microsoft.com/office/drawing/2014/main" id="{C0A4A24D-BCC1-4863-923E-8B79176E2F95}"/>
              </a:ext>
            </a:extLst>
          </p:cNvPr>
          <p:cNvSpPr/>
          <p:nvPr/>
        </p:nvSpPr>
        <p:spPr>
          <a:xfrm>
            <a:off x="9522740" y="1049331"/>
            <a:ext cx="568889" cy="56888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46" name="Rectangle 45">
            <a:extLst>
              <a:ext uri="{FF2B5EF4-FFF2-40B4-BE49-F238E27FC236}">
                <a16:creationId xmlns:a16="http://schemas.microsoft.com/office/drawing/2014/main" id="{68E48583-D35A-412A-86B4-98E6CBF91EAC}"/>
              </a:ext>
            </a:extLst>
          </p:cNvPr>
          <p:cNvSpPr/>
          <p:nvPr/>
        </p:nvSpPr>
        <p:spPr>
          <a:xfrm>
            <a:off x="10401623" y="1049331"/>
            <a:ext cx="568889" cy="56888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52" name="TextBox 51">
            <a:extLst>
              <a:ext uri="{FF2B5EF4-FFF2-40B4-BE49-F238E27FC236}">
                <a16:creationId xmlns:a16="http://schemas.microsoft.com/office/drawing/2014/main" id="{33A4862D-7468-4EC9-A59D-72FAE8901BC2}"/>
              </a:ext>
            </a:extLst>
          </p:cNvPr>
          <p:cNvSpPr txBox="1"/>
          <p:nvPr/>
        </p:nvSpPr>
        <p:spPr>
          <a:xfrm>
            <a:off x="10255436" y="598960"/>
            <a:ext cx="861261" cy="461665"/>
          </a:xfrm>
          <a:prstGeom prst="rect">
            <a:avLst/>
          </a:prstGeom>
          <a:noFill/>
          <a:effectLst/>
        </p:spPr>
        <p:txBody>
          <a:bodyPr wrap="none" rtlCol="0">
            <a:spAutoFit/>
          </a:bodyPr>
          <a:lstStyle/>
          <a:p>
            <a:r>
              <a:rPr lang="en-US" sz="2400" dirty="0"/>
              <a:t>index</a:t>
            </a:r>
          </a:p>
        </p:txBody>
      </p:sp>
      <p:sp>
        <p:nvSpPr>
          <p:cNvPr id="53" name="TextBox 52">
            <a:extLst>
              <a:ext uri="{FF2B5EF4-FFF2-40B4-BE49-F238E27FC236}">
                <a16:creationId xmlns:a16="http://schemas.microsoft.com/office/drawing/2014/main" id="{C3A66326-0989-40B5-A538-C13095B60095}"/>
              </a:ext>
            </a:extLst>
          </p:cNvPr>
          <p:cNvSpPr txBox="1"/>
          <p:nvPr/>
        </p:nvSpPr>
        <p:spPr>
          <a:xfrm>
            <a:off x="9438461" y="587666"/>
            <a:ext cx="737446" cy="461665"/>
          </a:xfrm>
          <a:prstGeom prst="rect">
            <a:avLst/>
          </a:prstGeom>
          <a:noFill/>
          <a:effectLst/>
        </p:spPr>
        <p:txBody>
          <a:bodyPr wrap="none" rtlCol="0">
            <a:spAutoFit/>
          </a:bodyPr>
          <a:lstStyle/>
          <a:p>
            <a:r>
              <a:rPr lang="en-US" sz="2400" dirty="0"/>
              <a:t>data</a:t>
            </a:r>
          </a:p>
        </p:txBody>
      </p:sp>
      <p:sp>
        <p:nvSpPr>
          <p:cNvPr id="54" name="Rectangle 53">
            <a:extLst>
              <a:ext uri="{FF2B5EF4-FFF2-40B4-BE49-F238E27FC236}">
                <a16:creationId xmlns:a16="http://schemas.microsoft.com/office/drawing/2014/main" id="{59E2FC18-7730-4262-B270-EEDA40FE982C}"/>
              </a:ext>
            </a:extLst>
          </p:cNvPr>
          <p:cNvSpPr/>
          <p:nvPr/>
        </p:nvSpPr>
        <p:spPr>
          <a:xfrm>
            <a:off x="914400" y="914400"/>
            <a:ext cx="4329778" cy="5412187"/>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function insertAt(data, index)</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if index &lt; 0 or index &gt; size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raise exception</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elseif index == 0</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prepend(data)</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else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curr = </a:t>
            </a:r>
            <a:r>
              <a:rPr lang="en-US" dirty="0" err="1">
                <a:latin typeface="Consolas" panose="020B0609020204030204" pitchFamily="49" charset="0"/>
                <a:ea typeface="Times New Roman" panose="02020603050405020304" pitchFamily="18" charset="0"/>
                <a:cs typeface="Courier New" panose="02070309020205020404" pitchFamily="49" charset="0"/>
              </a:rPr>
              <a:t>head.next</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prev = head</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node = new Node(data)</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for </a:t>
            </a:r>
            <a:r>
              <a:rPr lang="en-US" dirty="0" err="1">
                <a:latin typeface="Consolas" panose="020B0609020204030204" pitchFamily="49" charset="0"/>
                <a:ea typeface="Times New Roman" panose="02020603050405020304" pitchFamily="18" charset="0"/>
                <a:cs typeface="Courier New" panose="02070309020205020404" pitchFamily="49" charset="0"/>
              </a:rPr>
              <a:t>i</a:t>
            </a:r>
            <a:r>
              <a:rPr lang="en-US" dirty="0">
                <a:latin typeface="Consolas" panose="020B0609020204030204" pitchFamily="49" charset="0"/>
                <a:ea typeface="Times New Roman" panose="02020603050405020304" pitchFamily="18" charset="0"/>
                <a:cs typeface="Courier New" panose="02070309020205020404" pitchFamily="49" charset="0"/>
              </a:rPr>
              <a:t> = 1 to index – 1</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prev = curr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curr = </a:t>
            </a:r>
            <a:r>
              <a:rPr lang="en-US" dirty="0" err="1">
                <a:latin typeface="Consolas" panose="020B0609020204030204" pitchFamily="49" charset="0"/>
                <a:ea typeface="Times New Roman" panose="02020603050405020304" pitchFamily="18" charset="0"/>
                <a:cs typeface="Courier New" panose="02070309020205020404" pitchFamily="49" charset="0"/>
              </a:rPr>
              <a:t>curr.next</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for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err="1">
                <a:latin typeface="Consolas" panose="020B0609020204030204" pitchFamily="49" charset="0"/>
                <a:ea typeface="Times New Roman" panose="02020603050405020304" pitchFamily="18" charset="0"/>
                <a:cs typeface="Courier New" panose="02070309020205020404" pitchFamily="49" charset="0"/>
              </a:rPr>
              <a:t>prev.next</a:t>
            </a:r>
            <a:r>
              <a:rPr lang="en-US" dirty="0">
                <a:latin typeface="Consolas" panose="020B0609020204030204" pitchFamily="49" charset="0"/>
                <a:ea typeface="Times New Roman" panose="02020603050405020304" pitchFamily="18" charset="0"/>
                <a:cs typeface="Courier New" panose="02070309020205020404" pitchFamily="49" charset="0"/>
              </a:rPr>
              <a:t> = node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err="1">
                <a:latin typeface="Consolas" panose="020B0609020204030204" pitchFamily="49" charset="0"/>
                <a:ea typeface="Times New Roman" panose="02020603050405020304" pitchFamily="18" charset="0"/>
                <a:cs typeface="Courier New" panose="02070309020205020404" pitchFamily="49" charset="0"/>
              </a:rPr>
              <a:t>node.next</a:t>
            </a:r>
            <a:r>
              <a:rPr lang="en-US" dirty="0">
                <a:latin typeface="Consolas" panose="020B0609020204030204" pitchFamily="49" charset="0"/>
                <a:ea typeface="Times New Roman" panose="02020603050405020304" pitchFamily="18" charset="0"/>
                <a:cs typeface="Courier New" panose="02070309020205020404" pitchFamily="49" charset="0"/>
              </a:rPr>
              <a:t> = curr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size = size + 1</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if</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end function</a:t>
            </a:r>
          </a:p>
        </p:txBody>
      </p:sp>
    </p:spTree>
    <p:extLst>
      <p:ext uri="{BB962C8B-B14F-4D97-AF65-F5344CB8AC3E}">
        <p14:creationId xmlns:p14="http://schemas.microsoft.com/office/powerpoint/2010/main" val="2927657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6D3C81-A2D6-4D36-B520-7C66ADFFA0AA}"/>
              </a:ext>
            </a:extLst>
          </p:cNvPr>
          <p:cNvSpPr/>
          <p:nvPr/>
        </p:nvSpPr>
        <p:spPr>
          <a:xfrm>
            <a:off x="1318598" y="1834399"/>
            <a:ext cx="3708664" cy="673941"/>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C5EB4A6-30A2-4CCA-B71D-BDFCC66E574B}"/>
              </a:ext>
            </a:extLst>
          </p:cNvPr>
          <p:cNvSpPr txBox="1"/>
          <p:nvPr/>
        </p:nvSpPr>
        <p:spPr>
          <a:xfrm>
            <a:off x="5286163" y="3429000"/>
            <a:ext cx="809837" cy="461665"/>
          </a:xfrm>
          <a:prstGeom prst="rect">
            <a:avLst/>
          </a:prstGeom>
          <a:noFill/>
        </p:spPr>
        <p:txBody>
          <a:bodyPr wrap="none" rtlCol="0">
            <a:spAutoFit/>
          </a:bodyPr>
          <a:lstStyle/>
          <a:p>
            <a:r>
              <a:rPr lang="en-US" sz="2400" dirty="0"/>
              <a:t>head</a:t>
            </a:r>
          </a:p>
        </p:txBody>
      </p:sp>
      <p:cxnSp>
        <p:nvCxnSpPr>
          <p:cNvPr id="11" name="Straight Arrow Connector 10">
            <a:extLst>
              <a:ext uri="{FF2B5EF4-FFF2-40B4-BE49-F238E27FC236}">
                <a16:creationId xmlns:a16="http://schemas.microsoft.com/office/drawing/2014/main" id="{BB8B8C06-6F0A-4C30-8FBC-4C1BCCFC228F}"/>
              </a:ext>
            </a:extLst>
          </p:cNvPr>
          <p:cNvCxnSpPr>
            <a:cxnSpLocks/>
            <a:stCxn id="10" idx="0"/>
          </p:cNvCxnSpPr>
          <p:nvPr/>
        </p:nvCxnSpPr>
        <p:spPr>
          <a:xfrm flipV="1">
            <a:off x="5691082" y="2708152"/>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12" name="Group 11">
            <a:extLst>
              <a:ext uri="{FF2B5EF4-FFF2-40B4-BE49-F238E27FC236}">
                <a16:creationId xmlns:a16="http://schemas.microsoft.com/office/drawing/2014/main" id="{843BEF0D-196A-4453-97BF-3DBFDC4BA9EE}"/>
              </a:ext>
            </a:extLst>
          </p:cNvPr>
          <p:cNvGrpSpPr/>
          <p:nvPr/>
        </p:nvGrpSpPr>
        <p:grpSpPr>
          <a:xfrm>
            <a:off x="5406024" y="2139262"/>
            <a:ext cx="1137778" cy="568889"/>
            <a:chOff x="5043063" y="1095019"/>
            <a:chExt cx="1137778" cy="568889"/>
          </a:xfrm>
        </p:grpSpPr>
        <p:sp>
          <p:nvSpPr>
            <p:cNvPr id="25" name="Rectangle 24">
              <a:extLst>
                <a:ext uri="{FF2B5EF4-FFF2-40B4-BE49-F238E27FC236}">
                  <a16:creationId xmlns:a16="http://schemas.microsoft.com/office/drawing/2014/main" id="{8857212D-0324-4447-BE2C-E35119F7FDBC}"/>
                </a:ext>
              </a:extLst>
            </p:cNvPr>
            <p:cNvSpPr/>
            <p:nvPr/>
          </p:nvSpPr>
          <p:spPr>
            <a:xfrm>
              <a:off x="5043063" y="109501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6" name="Rectangle 25">
              <a:extLst>
                <a:ext uri="{FF2B5EF4-FFF2-40B4-BE49-F238E27FC236}">
                  <a16:creationId xmlns:a16="http://schemas.microsoft.com/office/drawing/2014/main" id="{6B685000-9914-410A-9EE8-6595D6E7EFC6}"/>
                </a:ext>
              </a:extLst>
            </p:cNvPr>
            <p:cNvSpPr/>
            <p:nvPr/>
          </p:nvSpPr>
          <p:spPr>
            <a:xfrm>
              <a:off x="5611952" y="109501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7" name="Oval 26">
              <a:extLst>
                <a:ext uri="{FF2B5EF4-FFF2-40B4-BE49-F238E27FC236}">
                  <a16:creationId xmlns:a16="http://schemas.microsoft.com/office/drawing/2014/main" id="{5053F416-6959-4524-8CBD-06E682440CEC}"/>
                </a:ext>
              </a:extLst>
            </p:cNvPr>
            <p:cNvSpPr/>
            <p:nvPr/>
          </p:nvSpPr>
          <p:spPr>
            <a:xfrm>
              <a:off x="5811759" y="129482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8" name="Straight Arrow Connector 27">
            <a:extLst>
              <a:ext uri="{FF2B5EF4-FFF2-40B4-BE49-F238E27FC236}">
                <a16:creationId xmlns:a16="http://schemas.microsoft.com/office/drawing/2014/main" id="{0741E171-A23D-47F0-87EC-9BA2D406A266}"/>
              </a:ext>
            </a:extLst>
          </p:cNvPr>
          <p:cNvCxnSpPr>
            <a:cxnSpLocks/>
          </p:cNvCxnSpPr>
          <p:nvPr/>
        </p:nvCxnSpPr>
        <p:spPr>
          <a:xfrm>
            <a:off x="6343993" y="2423706"/>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9" name="Group 8">
            <a:extLst>
              <a:ext uri="{FF2B5EF4-FFF2-40B4-BE49-F238E27FC236}">
                <a16:creationId xmlns:a16="http://schemas.microsoft.com/office/drawing/2014/main" id="{DC235EDB-79C5-44C0-8FDD-24477598DE2C}"/>
              </a:ext>
            </a:extLst>
          </p:cNvPr>
          <p:cNvGrpSpPr/>
          <p:nvPr/>
        </p:nvGrpSpPr>
        <p:grpSpPr>
          <a:xfrm>
            <a:off x="6881594" y="2139261"/>
            <a:ext cx="1137778" cy="568889"/>
            <a:chOff x="6518633" y="1095018"/>
            <a:chExt cx="1137778" cy="568889"/>
          </a:xfrm>
        </p:grpSpPr>
        <p:sp>
          <p:nvSpPr>
            <p:cNvPr id="30" name="Rectangle 29">
              <a:extLst>
                <a:ext uri="{FF2B5EF4-FFF2-40B4-BE49-F238E27FC236}">
                  <a16:creationId xmlns:a16="http://schemas.microsoft.com/office/drawing/2014/main" id="{5EAE58F1-1603-4F9F-B3FF-9B8D9DDC7302}"/>
                </a:ext>
              </a:extLst>
            </p:cNvPr>
            <p:cNvSpPr/>
            <p:nvPr/>
          </p:nvSpPr>
          <p:spPr>
            <a:xfrm>
              <a:off x="6518633" y="1095018"/>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m</a:t>
              </a:r>
            </a:p>
          </p:txBody>
        </p:sp>
        <p:sp>
          <p:nvSpPr>
            <p:cNvPr id="31" name="Rectangle 30">
              <a:extLst>
                <a:ext uri="{FF2B5EF4-FFF2-40B4-BE49-F238E27FC236}">
                  <a16:creationId xmlns:a16="http://schemas.microsoft.com/office/drawing/2014/main" id="{9B6F9B11-4EB1-45A1-B627-132821208511}"/>
                </a:ext>
              </a:extLst>
            </p:cNvPr>
            <p:cNvSpPr/>
            <p:nvPr/>
          </p:nvSpPr>
          <p:spPr>
            <a:xfrm>
              <a:off x="7087522" y="1095018"/>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547CD578-7F45-44E8-835B-59624EC563A3}"/>
                </a:ext>
              </a:extLst>
            </p:cNvPr>
            <p:cNvSpPr/>
            <p:nvPr/>
          </p:nvSpPr>
          <p:spPr>
            <a:xfrm>
              <a:off x="7287329" y="1294826"/>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3" name="Straight Arrow Connector 32">
            <a:extLst>
              <a:ext uri="{FF2B5EF4-FFF2-40B4-BE49-F238E27FC236}">
                <a16:creationId xmlns:a16="http://schemas.microsoft.com/office/drawing/2014/main" id="{445E735B-43AB-47BF-894D-810A33B592A4}"/>
              </a:ext>
            </a:extLst>
          </p:cNvPr>
          <p:cNvCxnSpPr>
            <a:cxnSpLocks/>
          </p:cNvCxnSpPr>
          <p:nvPr/>
        </p:nvCxnSpPr>
        <p:spPr>
          <a:xfrm>
            <a:off x="7819563" y="2423705"/>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8" name="Group 7">
            <a:extLst>
              <a:ext uri="{FF2B5EF4-FFF2-40B4-BE49-F238E27FC236}">
                <a16:creationId xmlns:a16="http://schemas.microsoft.com/office/drawing/2014/main" id="{325E01F4-09E6-412B-8991-D348BC66E1B2}"/>
              </a:ext>
            </a:extLst>
          </p:cNvPr>
          <p:cNvGrpSpPr/>
          <p:nvPr/>
        </p:nvGrpSpPr>
        <p:grpSpPr>
          <a:xfrm>
            <a:off x="8357164" y="2139260"/>
            <a:ext cx="1137778" cy="568889"/>
            <a:chOff x="7994203" y="1095017"/>
            <a:chExt cx="1137778" cy="568889"/>
          </a:xfrm>
        </p:grpSpPr>
        <p:sp>
          <p:nvSpPr>
            <p:cNvPr id="35" name="Rectangle 34">
              <a:extLst>
                <a:ext uri="{FF2B5EF4-FFF2-40B4-BE49-F238E27FC236}">
                  <a16:creationId xmlns:a16="http://schemas.microsoft.com/office/drawing/2014/main" id="{63DA0C8D-5523-4453-B40D-FABE389D5DDC}"/>
                </a:ext>
              </a:extLst>
            </p:cNvPr>
            <p:cNvSpPr/>
            <p:nvPr/>
          </p:nvSpPr>
          <p:spPr>
            <a:xfrm>
              <a:off x="7994203"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x</a:t>
              </a:r>
            </a:p>
          </p:txBody>
        </p:sp>
        <p:sp>
          <p:nvSpPr>
            <p:cNvPr id="36" name="Rectangle 35">
              <a:extLst>
                <a:ext uri="{FF2B5EF4-FFF2-40B4-BE49-F238E27FC236}">
                  <a16:creationId xmlns:a16="http://schemas.microsoft.com/office/drawing/2014/main" id="{2FAE192C-9A8C-493F-BEA5-07BD33FC4D52}"/>
                </a:ext>
              </a:extLst>
            </p:cNvPr>
            <p:cNvSpPr/>
            <p:nvPr/>
          </p:nvSpPr>
          <p:spPr>
            <a:xfrm>
              <a:off x="8563092"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7" name="Oval 36">
              <a:extLst>
                <a:ext uri="{FF2B5EF4-FFF2-40B4-BE49-F238E27FC236}">
                  <a16:creationId xmlns:a16="http://schemas.microsoft.com/office/drawing/2014/main" id="{FC218ACA-6D41-49B5-A791-0D0A1B1B5CB5}"/>
                </a:ext>
              </a:extLst>
            </p:cNvPr>
            <p:cNvSpPr/>
            <p:nvPr/>
          </p:nvSpPr>
          <p:spPr>
            <a:xfrm>
              <a:off x="8762899" y="1294825"/>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F36BABD2-CA59-4C0C-8E30-348780DBA14F}"/>
              </a:ext>
            </a:extLst>
          </p:cNvPr>
          <p:cNvSpPr/>
          <p:nvPr/>
        </p:nvSpPr>
        <p:spPr>
          <a:xfrm>
            <a:off x="5423991" y="135419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4</a:t>
            </a:r>
          </a:p>
        </p:txBody>
      </p:sp>
      <p:sp>
        <p:nvSpPr>
          <p:cNvPr id="40" name="TextBox 39">
            <a:extLst>
              <a:ext uri="{FF2B5EF4-FFF2-40B4-BE49-F238E27FC236}">
                <a16:creationId xmlns:a16="http://schemas.microsoft.com/office/drawing/2014/main" id="{CDF32008-B527-427A-98F1-24D886A0A3B1}"/>
              </a:ext>
            </a:extLst>
          </p:cNvPr>
          <p:cNvSpPr txBox="1"/>
          <p:nvPr/>
        </p:nvSpPr>
        <p:spPr>
          <a:xfrm>
            <a:off x="5386326" y="903820"/>
            <a:ext cx="644215" cy="461665"/>
          </a:xfrm>
          <a:prstGeom prst="rect">
            <a:avLst/>
          </a:prstGeom>
          <a:noFill/>
        </p:spPr>
        <p:txBody>
          <a:bodyPr wrap="none" rtlCol="0">
            <a:spAutoFit/>
          </a:bodyPr>
          <a:lstStyle/>
          <a:p>
            <a:r>
              <a:rPr lang="en-US" sz="2400" dirty="0"/>
              <a:t>size</a:t>
            </a:r>
          </a:p>
        </p:txBody>
      </p:sp>
      <p:grpSp>
        <p:nvGrpSpPr>
          <p:cNvPr id="7" name="Group 6">
            <a:extLst>
              <a:ext uri="{FF2B5EF4-FFF2-40B4-BE49-F238E27FC236}">
                <a16:creationId xmlns:a16="http://schemas.microsoft.com/office/drawing/2014/main" id="{9B5D1FEB-DF96-414E-ADE0-1907B7B2AF05}"/>
              </a:ext>
            </a:extLst>
          </p:cNvPr>
          <p:cNvGrpSpPr/>
          <p:nvPr/>
        </p:nvGrpSpPr>
        <p:grpSpPr>
          <a:xfrm>
            <a:off x="9832734" y="2139259"/>
            <a:ext cx="1137778" cy="568889"/>
            <a:chOff x="9469773" y="1095016"/>
            <a:chExt cx="1137778" cy="568889"/>
          </a:xfrm>
        </p:grpSpPr>
        <p:sp>
          <p:nvSpPr>
            <p:cNvPr id="23" name="Rectangle 22">
              <a:extLst>
                <a:ext uri="{FF2B5EF4-FFF2-40B4-BE49-F238E27FC236}">
                  <a16:creationId xmlns:a16="http://schemas.microsoft.com/office/drawing/2014/main" id="{9B79CBBA-BA03-4D9B-BDD9-270F8D006A49}"/>
                </a:ext>
              </a:extLst>
            </p:cNvPr>
            <p:cNvSpPr/>
            <p:nvPr/>
          </p:nvSpPr>
          <p:spPr>
            <a:xfrm>
              <a:off x="9469773" y="1095016"/>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v</a:t>
              </a:r>
            </a:p>
          </p:txBody>
        </p:sp>
        <p:sp>
          <p:nvSpPr>
            <p:cNvPr id="38" name="Rectangle 37">
              <a:extLst>
                <a:ext uri="{FF2B5EF4-FFF2-40B4-BE49-F238E27FC236}">
                  <a16:creationId xmlns:a16="http://schemas.microsoft.com/office/drawing/2014/main" id="{1CED1091-45D3-473E-A7C6-B0459B08A649}"/>
                </a:ext>
              </a:extLst>
            </p:cNvPr>
            <p:cNvSpPr/>
            <p:nvPr/>
          </p:nvSpPr>
          <p:spPr>
            <a:xfrm>
              <a:off x="10038662" y="1095016"/>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41" name="Oval 40">
              <a:extLst>
                <a:ext uri="{FF2B5EF4-FFF2-40B4-BE49-F238E27FC236}">
                  <a16:creationId xmlns:a16="http://schemas.microsoft.com/office/drawing/2014/main" id="{4A6EB580-E377-4BD3-B3A9-730C083781CD}"/>
                </a:ext>
              </a:extLst>
            </p:cNvPr>
            <p:cNvSpPr/>
            <p:nvPr/>
          </p:nvSpPr>
          <p:spPr>
            <a:xfrm>
              <a:off x="10238469" y="1294824"/>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2" name="Straight Arrow Connector 41">
            <a:extLst>
              <a:ext uri="{FF2B5EF4-FFF2-40B4-BE49-F238E27FC236}">
                <a16:creationId xmlns:a16="http://schemas.microsoft.com/office/drawing/2014/main" id="{AE4F8A81-EEB7-46E5-A144-DDC7CC2F2D65}"/>
              </a:ext>
            </a:extLst>
          </p:cNvPr>
          <p:cNvCxnSpPr>
            <a:cxnSpLocks/>
            <a:stCxn id="37" idx="6"/>
            <a:endCxn id="23" idx="1"/>
          </p:cNvCxnSpPr>
          <p:nvPr/>
        </p:nvCxnSpPr>
        <p:spPr>
          <a:xfrm flipV="1">
            <a:off x="9295133" y="2423704"/>
            <a:ext cx="537601" cy="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45" name="Rectangle 44">
            <a:extLst>
              <a:ext uri="{FF2B5EF4-FFF2-40B4-BE49-F238E27FC236}">
                <a16:creationId xmlns:a16="http://schemas.microsoft.com/office/drawing/2014/main" id="{B77AA6B1-E955-45F6-90B9-23E51F3707A9}"/>
              </a:ext>
            </a:extLst>
          </p:cNvPr>
          <p:cNvSpPr/>
          <p:nvPr/>
        </p:nvSpPr>
        <p:spPr>
          <a:xfrm>
            <a:off x="9522740" y="1049331"/>
            <a:ext cx="568889" cy="56888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46" name="Rectangle 45">
            <a:extLst>
              <a:ext uri="{FF2B5EF4-FFF2-40B4-BE49-F238E27FC236}">
                <a16:creationId xmlns:a16="http://schemas.microsoft.com/office/drawing/2014/main" id="{5461ADE0-C54B-4D1E-95B3-328DD81E479C}"/>
              </a:ext>
            </a:extLst>
          </p:cNvPr>
          <p:cNvSpPr/>
          <p:nvPr/>
        </p:nvSpPr>
        <p:spPr>
          <a:xfrm>
            <a:off x="10401623" y="1049331"/>
            <a:ext cx="568889" cy="56888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52" name="TextBox 51">
            <a:extLst>
              <a:ext uri="{FF2B5EF4-FFF2-40B4-BE49-F238E27FC236}">
                <a16:creationId xmlns:a16="http://schemas.microsoft.com/office/drawing/2014/main" id="{608A2AF9-20CD-49C6-8913-CFA18FD7491D}"/>
              </a:ext>
            </a:extLst>
          </p:cNvPr>
          <p:cNvSpPr txBox="1"/>
          <p:nvPr/>
        </p:nvSpPr>
        <p:spPr>
          <a:xfrm>
            <a:off x="10255436" y="598960"/>
            <a:ext cx="861261" cy="461665"/>
          </a:xfrm>
          <a:prstGeom prst="rect">
            <a:avLst/>
          </a:prstGeom>
          <a:noFill/>
          <a:effectLst/>
        </p:spPr>
        <p:txBody>
          <a:bodyPr wrap="none" rtlCol="0">
            <a:spAutoFit/>
          </a:bodyPr>
          <a:lstStyle/>
          <a:p>
            <a:r>
              <a:rPr lang="en-US" sz="2400" dirty="0"/>
              <a:t>index</a:t>
            </a:r>
          </a:p>
        </p:txBody>
      </p:sp>
      <p:sp>
        <p:nvSpPr>
          <p:cNvPr id="53" name="TextBox 52">
            <a:extLst>
              <a:ext uri="{FF2B5EF4-FFF2-40B4-BE49-F238E27FC236}">
                <a16:creationId xmlns:a16="http://schemas.microsoft.com/office/drawing/2014/main" id="{DFCC48F8-8E62-42AD-A777-F273A7D590DB}"/>
              </a:ext>
            </a:extLst>
          </p:cNvPr>
          <p:cNvSpPr txBox="1"/>
          <p:nvPr/>
        </p:nvSpPr>
        <p:spPr>
          <a:xfrm>
            <a:off x="9438461" y="587666"/>
            <a:ext cx="737446" cy="461665"/>
          </a:xfrm>
          <a:prstGeom prst="rect">
            <a:avLst/>
          </a:prstGeom>
          <a:noFill/>
          <a:effectLst/>
        </p:spPr>
        <p:txBody>
          <a:bodyPr wrap="none" rtlCol="0">
            <a:spAutoFit/>
          </a:bodyPr>
          <a:lstStyle/>
          <a:p>
            <a:r>
              <a:rPr lang="en-US" sz="2400" dirty="0"/>
              <a:t>data</a:t>
            </a:r>
          </a:p>
        </p:txBody>
      </p:sp>
      <p:sp>
        <p:nvSpPr>
          <p:cNvPr id="54" name="Rectangle 53">
            <a:extLst>
              <a:ext uri="{FF2B5EF4-FFF2-40B4-BE49-F238E27FC236}">
                <a16:creationId xmlns:a16="http://schemas.microsoft.com/office/drawing/2014/main" id="{236E37FE-7C9C-49BF-B8D5-516CC9FEAABC}"/>
              </a:ext>
            </a:extLst>
          </p:cNvPr>
          <p:cNvSpPr/>
          <p:nvPr/>
        </p:nvSpPr>
        <p:spPr>
          <a:xfrm>
            <a:off x="914400" y="914400"/>
            <a:ext cx="4329778" cy="5412187"/>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function insertAt(data, index)</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if index &lt; 0 or index &gt; size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raise exception</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elseif index == 0</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prepend(data)</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else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curr = </a:t>
            </a:r>
            <a:r>
              <a:rPr lang="en-US" dirty="0" err="1">
                <a:latin typeface="Consolas" panose="020B0609020204030204" pitchFamily="49" charset="0"/>
                <a:ea typeface="Times New Roman" panose="02020603050405020304" pitchFamily="18" charset="0"/>
                <a:cs typeface="Courier New" panose="02070309020205020404" pitchFamily="49" charset="0"/>
              </a:rPr>
              <a:t>head.next</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prev = head</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node = new Node(data)</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for </a:t>
            </a:r>
            <a:r>
              <a:rPr lang="en-US" dirty="0" err="1">
                <a:latin typeface="Consolas" panose="020B0609020204030204" pitchFamily="49" charset="0"/>
                <a:ea typeface="Times New Roman" panose="02020603050405020304" pitchFamily="18" charset="0"/>
                <a:cs typeface="Courier New" panose="02070309020205020404" pitchFamily="49" charset="0"/>
              </a:rPr>
              <a:t>i</a:t>
            </a:r>
            <a:r>
              <a:rPr lang="en-US" dirty="0">
                <a:latin typeface="Consolas" panose="020B0609020204030204" pitchFamily="49" charset="0"/>
                <a:ea typeface="Times New Roman" panose="02020603050405020304" pitchFamily="18" charset="0"/>
                <a:cs typeface="Courier New" panose="02070309020205020404" pitchFamily="49" charset="0"/>
              </a:rPr>
              <a:t> = 1 to index – 1</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prev = curr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curr = </a:t>
            </a:r>
            <a:r>
              <a:rPr lang="en-US" dirty="0" err="1">
                <a:latin typeface="Consolas" panose="020B0609020204030204" pitchFamily="49" charset="0"/>
                <a:ea typeface="Times New Roman" panose="02020603050405020304" pitchFamily="18" charset="0"/>
                <a:cs typeface="Courier New" panose="02070309020205020404" pitchFamily="49" charset="0"/>
              </a:rPr>
              <a:t>curr.next</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for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err="1">
                <a:latin typeface="Consolas" panose="020B0609020204030204" pitchFamily="49" charset="0"/>
                <a:ea typeface="Times New Roman" panose="02020603050405020304" pitchFamily="18" charset="0"/>
                <a:cs typeface="Courier New" panose="02070309020205020404" pitchFamily="49" charset="0"/>
              </a:rPr>
              <a:t>prev.next</a:t>
            </a:r>
            <a:r>
              <a:rPr lang="en-US" dirty="0">
                <a:latin typeface="Consolas" panose="020B0609020204030204" pitchFamily="49" charset="0"/>
                <a:ea typeface="Times New Roman" panose="02020603050405020304" pitchFamily="18" charset="0"/>
                <a:cs typeface="Courier New" panose="02070309020205020404" pitchFamily="49" charset="0"/>
              </a:rPr>
              <a:t> = node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err="1">
                <a:latin typeface="Consolas" panose="020B0609020204030204" pitchFamily="49" charset="0"/>
                <a:ea typeface="Times New Roman" panose="02020603050405020304" pitchFamily="18" charset="0"/>
                <a:cs typeface="Courier New" panose="02070309020205020404" pitchFamily="49" charset="0"/>
              </a:rPr>
              <a:t>node.next</a:t>
            </a:r>
            <a:r>
              <a:rPr lang="en-US" dirty="0">
                <a:latin typeface="Consolas" panose="020B0609020204030204" pitchFamily="49" charset="0"/>
                <a:ea typeface="Times New Roman" panose="02020603050405020304" pitchFamily="18" charset="0"/>
                <a:cs typeface="Courier New" panose="02070309020205020404" pitchFamily="49" charset="0"/>
              </a:rPr>
              <a:t> = curr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size = size + 1</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if</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end function</a:t>
            </a:r>
          </a:p>
        </p:txBody>
      </p:sp>
    </p:spTree>
    <p:extLst>
      <p:ext uri="{BB962C8B-B14F-4D97-AF65-F5344CB8AC3E}">
        <p14:creationId xmlns:p14="http://schemas.microsoft.com/office/powerpoint/2010/main" val="2986545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6D3C81-A2D6-4D36-B520-7C66ADFFA0AA}"/>
              </a:ext>
            </a:extLst>
          </p:cNvPr>
          <p:cNvSpPr/>
          <p:nvPr/>
        </p:nvSpPr>
        <p:spPr>
          <a:xfrm>
            <a:off x="1318598" y="2708148"/>
            <a:ext cx="3708664" cy="919635"/>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C5EB4A6-30A2-4CCA-B71D-BDFCC66E574B}"/>
              </a:ext>
            </a:extLst>
          </p:cNvPr>
          <p:cNvSpPr txBox="1"/>
          <p:nvPr/>
        </p:nvSpPr>
        <p:spPr>
          <a:xfrm>
            <a:off x="5286163" y="3429000"/>
            <a:ext cx="809837" cy="461665"/>
          </a:xfrm>
          <a:prstGeom prst="rect">
            <a:avLst/>
          </a:prstGeom>
          <a:noFill/>
        </p:spPr>
        <p:txBody>
          <a:bodyPr wrap="none" rtlCol="0">
            <a:spAutoFit/>
          </a:bodyPr>
          <a:lstStyle/>
          <a:p>
            <a:r>
              <a:rPr lang="en-US" sz="2400" dirty="0"/>
              <a:t>head</a:t>
            </a:r>
          </a:p>
        </p:txBody>
      </p:sp>
      <p:cxnSp>
        <p:nvCxnSpPr>
          <p:cNvPr id="11" name="Straight Arrow Connector 10">
            <a:extLst>
              <a:ext uri="{FF2B5EF4-FFF2-40B4-BE49-F238E27FC236}">
                <a16:creationId xmlns:a16="http://schemas.microsoft.com/office/drawing/2014/main" id="{BB8B8C06-6F0A-4C30-8FBC-4C1BCCFC228F}"/>
              </a:ext>
            </a:extLst>
          </p:cNvPr>
          <p:cNvCxnSpPr>
            <a:cxnSpLocks/>
            <a:stCxn id="10" idx="0"/>
          </p:cNvCxnSpPr>
          <p:nvPr/>
        </p:nvCxnSpPr>
        <p:spPr>
          <a:xfrm flipV="1">
            <a:off x="5691082" y="2708152"/>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12" name="Group 11">
            <a:extLst>
              <a:ext uri="{FF2B5EF4-FFF2-40B4-BE49-F238E27FC236}">
                <a16:creationId xmlns:a16="http://schemas.microsoft.com/office/drawing/2014/main" id="{843BEF0D-196A-4453-97BF-3DBFDC4BA9EE}"/>
              </a:ext>
            </a:extLst>
          </p:cNvPr>
          <p:cNvGrpSpPr/>
          <p:nvPr/>
        </p:nvGrpSpPr>
        <p:grpSpPr>
          <a:xfrm>
            <a:off x="5406024" y="2139262"/>
            <a:ext cx="1137778" cy="568889"/>
            <a:chOff x="5043063" y="1095019"/>
            <a:chExt cx="1137778" cy="568889"/>
          </a:xfrm>
        </p:grpSpPr>
        <p:sp>
          <p:nvSpPr>
            <p:cNvPr id="25" name="Rectangle 24">
              <a:extLst>
                <a:ext uri="{FF2B5EF4-FFF2-40B4-BE49-F238E27FC236}">
                  <a16:creationId xmlns:a16="http://schemas.microsoft.com/office/drawing/2014/main" id="{8857212D-0324-4447-BE2C-E35119F7FDBC}"/>
                </a:ext>
              </a:extLst>
            </p:cNvPr>
            <p:cNvSpPr/>
            <p:nvPr/>
          </p:nvSpPr>
          <p:spPr>
            <a:xfrm>
              <a:off x="5043063" y="109501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6" name="Rectangle 25">
              <a:extLst>
                <a:ext uri="{FF2B5EF4-FFF2-40B4-BE49-F238E27FC236}">
                  <a16:creationId xmlns:a16="http://schemas.microsoft.com/office/drawing/2014/main" id="{6B685000-9914-410A-9EE8-6595D6E7EFC6}"/>
                </a:ext>
              </a:extLst>
            </p:cNvPr>
            <p:cNvSpPr/>
            <p:nvPr/>
          </p:nvSpPr>
          <p:spPr>
            <a:xfrm>
              <a:off x="5611952" y="109501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7" name="Oval 26">
              <a:extLst>
                <a:ext uri="{FF2B5EF4-FFF2-40B4-BE49-F238E27FC236}">
                  <a16:creationId xmlns:a16="http://schemas.microsoft.com/office/drawing/2014/main" id="{5053F416-6959-4524-8CBD-06E682440CEC}"/>
                </a:ext>
              </a:extLst>
            </p:cNvPr>
            <p:cNvSpPr/>
            <p:nvPr/>
          </p:nvSpPr>
          <p:spPr>
            <a:xfrm>
              <a:off x="5811759" y="129482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8" name="Straight Arrow Connector 27">
            <a:extLst>
              <a:ext uri="{FF2B5EF4-FFF2-40B4-BE49-F238E27FC236}">
                <a16:creationId xmlns:a16="http://schemas.microsoft.com/office/drawing/2014/main" id="{0741E171-A23D-47F0-87EC-9BA2D406A266}"/>
              </a:ext>
            </a:extLst>
          </p:cNvPr>
          <p:cNvCxnSpPr>
            <a:cxnSpLocks/>
          </p:cNvCxnSpPr>
          <p:nvPr/>
        </p:nvCxnSpPr>
        <p:spPr>
          <a:xfrm>
            <a:off x="6343993" y="2423706"/>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9" name="Group 8">
            <a:extLst>
              <a:ext uri="{FF2B5EF4-FFF2-40B4-BE49-F238E27FC236}">
                <a16:creationId xmlns:a16="http://schemas.microsoft.com/office/drawing/2014/main" id="{DC235EDB-79C5-44C0-8FDD-24477598DE2C}"/>
              </a:ext>
            </a:extLst>
          </p:cNvPr>
          <p:cNvGrpSpPr/>
          <p:nvPr/>
        </p:nvGrpSpPr>
        <p:grpSpPr>
          <a:xfrm>
            <a:off x="6881594" y="2139261"/>
            <a:ext cx="1137778" cy="568889"/>
            <a:chOff x="6518633" y="1095018"/>
            <a:chExt cx="1137778" cy="568889"/>
          </a:xfrm>
        </p:grpSpPr>
        <p:sp>
          <p:nvSpPr>
            <p:cNvPr id="30" name="Rectangle 29">
              <a:extLst>
                <a:ext uri="{FF2B5EF4-FFF2-40B4-BE49-F238E27FC236}">
                  <a16:creationId xmlns:a16="http://schemas.microsoft.com/office/drawing/2014/main" id="{5EAE58F1-1603-4F9F-B3FF-9B8D9DDC7302}"/>
                </a:ext>
              </a:extLst>
            </p:cNvPr>
            <p:cNvSpPr/>
            <p:nvPr/>
          </p:nvSpPr>
          <p:spPr>
            <a:xfrm>
              <a:off x="6518633" y="1095018"/>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m</a:t>
              </a:r>
            </a:p>
          </p:txBody>
        </p:sp>
        <p:sp>
          <p:nvSpPr>
            <p:cNvPr id="31" name="Rectangle 30">
              <a:extLst>
                <a:ext uri="{FF2B5EF4-FFF2-40B4-BE49-F238E27FC236}">
                  <a16:creationId xmlns:a16="http://schemas.microsoft.com/office/drawing/2014/main" id="{9B6F9B11-4EB1-45A1-B627-132821208511}"/>
                </a:ext>
              </a:extLst>
            </p:cNvPr>
            <p:cNvSpPr/>
            <p:nvPr/>
          </p:nvSpPr>
          <p:spPr>
            <a:xfrm>
              <a:off x="7087522" y="1095018"/>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547CD578-7F45-44E8-835B-59624EC563A3}"/>
                </a:ext>
              </a:extLst>
            </p:cNvPr>
            <p:cNvSpPr/>
            <p:nvPr/>
          </p:nvSpPr>
          <p:spPr>
            <a:xfrm>
              <a:off x="7287329" y="1294826"/>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3" name="Straight Arrow Connector 32">
            <a:extLst>
              <a:ext uri="{FF2B5EF4-FFF2-40B4-BE49-F238E27FC236}">
                <a16:creationId xmlns:a16="http://schemas.microsoft.com/office/drawing/2014/main" id="{445E735B-43AB-47BF-894D-810A33B592A4}"/>
              </a:ext>
            </a:extLst>
          </p:cNvPr>
          <p:cNvCxnSpPr>
            <a:cxnSpLocks/>
          </p:cNvCxnSpPr>
          <p:nvPr/>
        </p:nvCxnSpPr>
        <p:spPr>
          <a:xfrm>
            <a:off x="7819563" y="2423705"/>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8" name="Group 7">
            <a:extLst>
              <a:ext uri="{FF2B5EF4-FFF2-40B4-BE49-F238E27FC236}">
                <a16:creationId xmlns:a16="http://schemas.microsoft.com/office/drawing/2014/main" id="{325E01F4-09E6-412B-8991-D348BC66E1B2}"/>
              </a:ext>
            </a:extLst>
          </p:cNvPr>
          <p:cNvGrpSpPr/>
          <p:nvPr/>
        </p:nvGrpSpPr>
        <p:grpSpPr>
          <a:xfrm>
            <a:off x="8357164" y="2139260"/>
            <a:ext cx="1137778" cy="568889"/>
            <a:chOff x="7994203" y="1095017"/>
            <a:chExt cx="1137778" cy="568889"/>
          </a:xfrm>
        </p:grpSpPr>
        <p:sp>
          <p:nvSpPr>
            <p:cNvPr id="35" name="Rectangle 34">
              <a:extLst>
                <a:ext uri="{FF2B5EF4-FFF2-40B4-BE49-F238E27FC236}">
                  <a16:creationId xmlns:a16="http://schemas.microsoft.com/office/drawing/2014/main" id="{63DA0C8D-5523-4453-B40D-FABE389D5DDC}"/>
                </a:ext>
              </a:extLst>
            </p:cNvPr>
            <p:cNvSpPr/>
            <p:nvPr/>
          </p:nvSpPr>
          <p:spPr>
            <a:xfrm>
              <a:off x="7994203"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x</a:t>
              </a:r>
            </a:p>
          </p:txBody>
        </p:sp>
        <p:sp>
          <p:nvSpPr>
            <p:cNvPr id="36" name="Rectangle 35">
              <a:extLst>
                <a:ext uri="{FF2B5EF4-FFF2-40B4-BE49-F238E27FC236}">
                  <a16:creationId xmlns:a16="http://schemas.microsoft.com/office/drawing/2014/main" id="{2FAE192C-9A8C-493F-BEA5-07BD33FC4D52}"/>
                </a:ext>
              </a:extLst>
            </p:cNvPr>
            <p:cNvSpPr/>
            <p:nvPr/>
          </p:nvSpPr>
          <p:spPr>
            <a:xfrm>
              <a:off x="8563092"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7" name="Oval 36">
              <a:extLst>
                <a:ext uri="{FF2B5EF4-FFF2-40B4-BE49-F238E27FC236}">
                  <a16:creationId xmlns:a16="http://schemas.microsoft.com/office/drawing/2014/main" id="{FC218ACA-6D41-49B5-A791-0D0A1B1B5CB5}"/>
                </a:ext>
              </a:extLst>
            </p:cNvPr>
            <p:cNvSpPr/>
            <p:nvPr/>
          </p:nvSpPr>
          <p:spPr>
            <a:xfrm>
              <a:off x="8762899" y="1294825"/>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F36BABD2-CA59-4C0C-8E30-348780DBA14F}"/>
              </a:ext>
            </a:extLst>
          </p:cNvPr>
          <p:cNvSpPr/>
          <p:nvPr/>
        </p:nvSpPr>
        <p:spPr>
          <a:xfrm>
            <a:off x="5423991" y="135419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4</a:t>
            </a:r>
          </a:p>
        </p:txBody>
      </p:sp>
      <p:sp>
        <p:nvSpPr>
          <p:cNvPr id="40" name="TextBox 39">
            <a:extLst>
              <a:ext uri="{FF2B5EF4-FFF2-40B4-BE49-F238E27FC236}">
                <a16:creationId xmlns:a16="http://schemas.microsoft.com/office/drawing/2014/main" id="{CDF32008-B527-427A-98F1-24D886A0A3B1}"/>
              </a:ext>
            </a:extLst>
          </p:cNvPr>
          <p:cNvSpPr txBox="1"/>
          <p:nvPr/>
        </p:nvSpPr>
        <p:spPr>
          <a:xfrm>
            <a:off x="5386326" y="903820"/>
            <a:ext cx="644215" cy="461665"/>
          </a:xfrm>
          <a:prstGeom prst="rect">
            <a:avLst/>
          </a:prstGeom>
          <a:noFill/>
        </p:spPr>
        <p:txBody>
          <a:bodyPr wrap="none" rtlCol="0">
            <a:spAutoFit/>
          </a:bodyPr>
          <a:lstStyle/>
          <a:p>
            <a:r>
              <a:rPr lang="en-US" sz="2400" dirty="0"/>
              <a:t>size</a:t>
            </a:r>
          </a:p>
        </p:txBody>
      </p:sp>
      <p:grpSp>
        <p:nvGrpSpPr>
          <p:cNvPr id="7" name="Group 6">
            <a:extLst>
              <a:ext uri="{FF2B5EF4-FFF2-40B4-BE49-F238E27FC236}">
                <a16:creationId xmlns:a16="http://schemas.microsoft.com/office/drawing/2014/main" id="{9B5D1FEB-DF96-414E-ADE0-1907B7B2AF05}"/>
              </a:ext>
            </a:extLst>
          </p:cNvPr>
          <p:cNvGrpSpPr/>
          <p:nvPr/>
        </p:nvGrpSpPr>
        <p:grpSpPr>
          <a:xfrm>
            <a:off x="9832734" y="2139259"/>
            <a:ext cx="1137778" cy="568889"/>
            <a:chOff x="9469773" y="1095016"/>
            <a:chExt cx="1137778" cy="568889"/>
          </a:xfrm>
        </p:grpSpPr>
        <p:sp>
          <p:nvSpPr>
            <p:cNvPr id="23" name="Rectangle 22">
              <a:extLst>
                <a:ext uri="{FF2B5EF4-FFF2-40B4-BE49-F238E27FC236}">
                  <a16:creationId xmlns:a16="http://schemas.microsoft.com/office/drawing/2014/main" id="{9B79CBBA-BA03-4D9B-BDD9-270F8D006A49}"/>
                </a:ext>
              </a:extLst>
            </p:cNvPr>
            <p:cNvSpPr/>
            <p:nvPr/>
          </p:nvSpPr>
          <p:spPr>
            <a:xfrm>
              <a:off x="9469773" y="1095016"/>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v</a:t>
              </a:r>
            </a:p>
          </p:txBody>
        </p:sp>
        <p:sp>
          <p:nvSpPr>
            <p:cNvPr id="38" name="Rectangle 37">
              <a:extLst>
                <a:ext uri="{FF2B5EF4-FFF2-40B4-BE49-F238E27FC236}">
                  <a16:creationId xmlns:a16="http://schemas.microsoft.com/office/drawing/2014/main" id="{1CED1091-45D3-473E-A7C6-B0459B08A649}"/>
                </a:ext>
              </a:extLst>
            </p:cNvPr>
            <p:cNvSpPr/>
            <p:nvPr/>
          </p:nvSpPr>
          <p:spPr>
            <a:xfrm>
              <a:off x="10038662" y="1095016"/>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41" name="Oval 40">
              <a:extLst>
                <a:ext uri="{FF2B5EF4-FFF2-40B4-BE49-F238E27FC236}">
                  <a16:creationId xmlns:a16="http://schemas.microsoft.com/office/drawing/2014/main" id="{4A6EB580-E377-4BD3-B3A9-730C083781CD}"/>
                </a:ext>
              </a:extLst>
            </p:cNvPr>
            <p:cNvSpPr/>
            <p:nvPr/>
          </p:nvSpPr>
          <p:spPr>
            <a:xfrm>
              <a:off x="10238469" y="1294824"/>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2" name="Straight Arrow Connector 41">
            <a:extLst>
              <a:ext uri="{FF2B5EF4-FFF2-40B4-BE49-F238E27FC236}">
                <a16:creationId xmlns:a16="http://schemas.microsoft.com/office/drawing/2014/main" id="{AE4F8A81-EEB7-46E5-A144-DDC7CC2F2D65}"/>
              </a:ext>
            </a:extLst>
          </p:cNvPr>
          <p:cNvCxnSpPr>
            <a:cxnSpLocks/>
            <a:stCxn id="37" idx="6"/>
            <a:endCxn id="23" idx="1"/>
          </p:cNvCxnSpPr>
          <p:nvPr/>
        </p:nvCxnSpPr>
        <p:spPr>
          <a:xfrm flipV="1">
            <a:off x="9295133" y="2423704"/>
            <a:ext cx="537601" cy="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44" name="TextBox 43">
            <a:extLst>
              <a:ext uri="{FF2B5EF4-FFF2-40B4-BE49-F238E27FC236}">
                <a16:creationId xmlns:a16="http://schemas.microsoft.com/office/drawing/2014/main" id="{DE66A9A1-C1AE-4A9A-B77D-8F62B8A1EA61}"/>
              </a:ext>
            </a:extLst>
          </p:cNvPr>
          <p:cNvSpPr txBox="1"/>
          <p:nvPr/>
        </p:nvSpPr>
        <p:spPr>
          <a:xfrm>
            <a:off x="7188421" y="3428999"/>
            <a:ext cx="691215" cy="461665"/>
          </a:xfrm>
          <a:prstGeom prst="rect">
            <a:avLst/>
          </a:prstGeom>
          <a:noFill/>
        </p:spPr>
        <p:txBody>
          <a:bodyPr wrap="none" rtlCol="0">
            <a:spAutoFit/>
          </a:bodyPr>
          <a:lstStyle/>
          <a:p>
            <a:r>
              <a:rPr lang="en-US" sz="2400" dirty="0"/>
              <a:t>curr</a:t>
            </a:r>
          </a:p>
        </p:txBody>
      </p:sp>
      <p:cxnSp>
        <p:nvCxnSpPr>
          <p:cNvPr id="46" name="Straight Arrow Connector 45">
            <a:extLst>
              <a:ext uri="{FF2B5EF4-FFF2-40B4-BE49-F238E27FC236}">
                <a16:creationId xmlns:a16="http://schemas.microsoft.com/office/drawing/2014/main" id="{307252B6-3438-4478-BC13-1EB0AF3E3EF8}"/>
              </a:ext>
            </a:extLst>
          </p:cNvPr>
          <p:cNvCxnSpPr>
            <a:cxnSpLocks/>
            <a:stCxn id="44" idx="0"/>
          </p:cNvCxnSpPr>
          <p:nvPr/>
        </p:nvCxnSpPr>
        <p:spPr>
          <a:xfrm flipH="1" flipV="1">
            <a:off x="7480516" y="2802835"/>
            <a:ext cx="53513" cy="626164"/>
          </a:xfrm>
          <a:prstGeom prst="straightConnector1">
            <a:avLst/>
          </a:prstGeom>
          <a:ln>
            <a:headEnd type="none" w="med" len="med"/>
            <a:tailEnd type="arrow" w="lg" len="lg"/>
          </a:ln>
        </p:spPr>
        <p:style>
          <a:lnRef idx="3">
            <a:schemeClr val="accent2"/>
          </a:lnRef>
          <a:fillRef idx="0">
            <a:schemeClr val="accent2"/>
          </a:fillRef>
          <a:effectRef idx="2">
            <a:schemeClr val="accent2"/>
          </a:effectRef>
          <a:fontRef idx="minor">
            <a:schemeClr val="tx1"/>
          </a:fontRef>
        </p:style>
      </p:cxnSp>
      <p:sp>
        <p:nvSpPr>
          <p:cNvPr id="58" name="Rectangle 57">
            <a:extLst>
              <a:ext uri="{FF2B5EF4-FFF2-40B4-BE49-F238E27FC236}">
                <a16:creationId xmlns:a16="http://schemas.microsoft.com/office/drawing/2014/main" id="{98797044-EF5A-46A2-BF2E-2D058F7DEE5D}"/>
              </a:ext>
            </a:extLst>
          </p:cNvPr>
          <p:cNvSpPr/>
          <p:nvPr/>
        </p:nvSpPr>
        <p:spPr>
          <a:xfrm>
            <a:off x="9522740" y="1049331"/>
            <a:ext cx="568889" cy="56888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59" name="Rectangle 58">
            <a:extLst>
              <a:ext uri="{FF2B5EF4-FFF2-40B4-BE49-F238E27FC236}">
                <a16:creationId xmlns:a16="http://schemas.microsoft.com/office/drawing/2014/main" id="{8A52E6F0-EB71-4275-A626-2A3099423654}"/>
              </a:ext>
            </a:extLst>
          </p:cNvPr>
          <p:cNvSpPr/>
          <p:nvPr/>
        </p:nvSpPr>
        <p:spPr>
          <a:xfrm>
            <a:off x="10401623" y="1049331"/>
            <a:ext cx="568889" cy="56888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60" name="TextBox 59">
            <a:extLst>
              <a:ext uri="{FF2B5EF4-FFF2-40B4-BE49-F238E27FC236}">
                <a16:creationId xmlns:a16="http://schemas.microsoft.com/office/drawing/2014/main" id="{65062A4B-8E82-4579-BFD4-73AE7B7EB87B}"/>
              </a:ext>
            </a:extLst>
          </p:cNvPr>
          <p:cNvSpPr txBox="1"/>
          <p:nvPr/>
        </p:nvSpPr>
        <p:spPr>
          <a:xfrm>
            <a:off x="10255436" y="598960"/>
            <a:ext cx="861261" cy="461665"/>
          </a:xfrm>
          <a:prstGeom prst="rect">
            <a:avLst/>
          </a:prstGeom>
          <a:noFill/>
          <a:effectLst/>
        </p:spPr>
        <p:txBody>
          <a:bodyPr wrap="none" rtlCol="0">
            <a:spAutoFit/>
          </a:bodyPr>
          <a:lstStyle/>
          <a:p>
            <a:r>
              <a:rPr lang="en-US" sz="2400" dirty="0"/>
              <a:t>index</a:t>
            </a:r>
          </a:p>
        </p:txBody>
      </p:sp>
      <p:sp>
        <p:nvSpPr>
          <p:cNvPr id="61" name="TextBox 60">
            <a:extLst>
              <a:ext uri="{FF2B5EF4-FFF2-40B4-BE49-F238E27FC236}">
                <a16:creationId xmlns:a16="http://schemas.microsoft.com/office/drawing/2014/main" id="{D1ABBAC4-3C48-4E24-AAB4-5F51287C0C8A}"/>
              </a:ext>
            </a:extLst>
          </p:cNvPr>
          <p:cNvSpPr txBox="1"/>
          <p:nvPr/>
        </p:nvSpPr>
        <p:spPr>
          <a:xfrm>
            <a:off x="9438461" y="587666"/>
            <a:ext cx="737446" cy="461665"/>
          </a:xfrm>
          <a:prstGeom prst="rect">
            <a:avLst/>
          </a:prstGeom>
          <a:noFill/>
          <a:effectLst/>
        </p:spPr>
        <p:txBody>
          <a:bodyPr wrap="none" rtlCol="0">
            <a:spAutoFit/>
          </a:bodyPr>
          <a:lstStyle/>
          <a:p>
            <a:r>
              <a:rPr lang="en-US" sz="2400" dirty="0"/>
              <a:t>data</a:t>
            </a:r>
          </a:p>
        </p:txBody>
      </p:sp>
      <p:sp>
        <p:nvSpPr>
          <p:cNvPr id="62" name="Rectangle 61">
            <a:extLst>
              <a:ext uri="{FF2B5EF4-FFF2-40B4-BE49-F238E27FC236}">
                <a16:creationId xmlns:a16="http://schemas.microsoft.com/office/drawing/2014/main" id="{31A95CE5-B94B-4150-94B2-3F17AFCCF47E}"/>
              </a:ext>
            </a:extLst>
          </p:cNvPr>
          <p:cNvSpPr/>
          <p:nvPr/>
        </p:nvSpPr>
        <p:spPr>
          <a:xfrm>
            <a:off x="914400" y="914400"/>
            <a:ext cx="4329778" cy="5412187"/>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function insertAt(data, index)</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if index &lt; 0 or index &gt; size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raise exception</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elseif index == 0</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prepend(data)</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else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curr = </a:t>
            </a:r>
            <a:r>
              <a:rPr lang="en-US" dirty="0" err="1">
                <a:latin typeface="Consolas" panose="020B0609020204030204" pitchFamily="49" charset="0"/>
                <a:ea typeface="Times New Roman" panose="02020603050405020304" pitchFamily="18" charset="0"/>
                <a:cs typeface="Courier New" panose="02070309020205020404" pitchFamily="49" charset="0"/>
              </a:rPr>
              <a:t>head.next</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prev = head</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node = new Node(data)</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for </a:t>
            </a:r>
            <a:r>
              <a:rPr lang="en-US" dirty="0" err="1">
                <a:latin typeface="Consolas" panose="020B0609020204030204" pitchFamily="49" charset="0"/>
                <a:ea typeface="Times New Roman" panose="02020603050405020304" pitchFamily="18" charset="0"/>
                <a:cs typeface="Courier New" panose="02070309020205020404" pitchFamily="49" charset="0"/>
              </a:rPr>
              <a:t>i</a:t>
            </a:r>
            <a:r>
              <a:rPr lang="en-US" dirty="0">
                <a:latin typeface="Consolas" panose="020B0609020204030204" pitchFamily="49" charset="0"/>
                <a:ea typeface="Times New Roman" panose="02020603050405020304" pitchFamily="18" charset="0"/>
                <a:cs typeface="Courier New" panose="02070309020205020404" pitchFamily="49" charset="0"/>
              </a:rPr>
              <a:t> = 1 to index – 1</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prev = curr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curr = </a:t>
            </a:r>
            <a:r>
              <a:rPr lang="en-US" dirty="0" err="1">
                <a:latin typeface="Consolas" panose="020B0609020204030204" pitchFamily="49" charset="0"/>
                <a:ea typeface="Times New Roman" panose="02020603050405020304" pitchFamily="18" charset="0"/>
                <a:cs typeface="Courier New" panose="02070309020205020404" pitchFamily="49" charset="0"/>
              </a:rPr>
              <a:t>curr.next</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for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err="1">
                <a:latin typeface="Consolas" panose="020B0609020204030204" pitchFamily="49" charset="0"/>
                <a:ea typeface="Times New Roman" panose="02020603050405020304" pitchFamily="18" charset="0"/>
                <a:cs typeface="Courier New" panose="02070309020205020404" pitchFamily="49" charset="0"/>
              </a:rPr>
              <a:t>prev.next</a:t>
            </a:r>
            <a:r>
              <a:rPr lang="en-US" dirty="0">
                <a:latin typeface="Consolas" panose="020B0609020204030204" pitchFamily="49" charset="0"/>
                <a:ea typeface="Times New Roman" panose="02020603050405020304" pitchFamily="18" charset="0"/>
                <a:cs typeface="Courier New" panose="02070309020205020404" pitchFamily="49" charset="0"/>
              </a:rPr>
              <a:t> = node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err="1">
                <a:latin typeface="Consolas" panose="020B0609020204030204" pitchFamily="49" charset="0"/>
                <a:ea typeface="Times New Roman" panose="02020603050405020304" pitchFamily="18" charset="0"/>
                <a:cs typeface="Courier New" panose="02070309020205020404" pitchFamily="49" charset="0"/>
              </a:rPr>
              <a:t>node.next</a:t>
            </a:r>
            <a:r>
              <a:rPr lang="en-US" dirty="0">
                <a:latin typeface="Consolas" panose="020B0609020204030204" pitchFamily="49" charset="0"/>
                <a:ea typeface="Times New Roman" panose="02020603050405020304" pitchFamily="18" charset="0"/>
                <a:cs typeface="Courier New" panose="02070309020205020404" pitchFamily="49" charset="0"/>
              </a:rPr>
              <a:t> = curr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size = size + 1</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if</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end function</a:t>
            </a:r>
          </a:p>
        </p:txBody>
      </p:sp>
      <p:sp>
        <p:nvSpPr>
          <p:cNvPr id="63" name="Arrow: Right 62">
            <a:extLst>
              <a:ext uri="{FF2B5EF4-FFF2-40B4-BE49-F238E27FC236}">
                <a16:creationId xmlns:a16="http://schemas.microsoft.com/office/drawing/2014/main" id="{F343CD44-FCAD-443D-8D03-E77DCECEE392}"/>
              </a:ext>
            </a:extLst>
          </p:cNvPr>
          <p:cNvSpPr/>
          <p:nvPr/>
        </p:nvSpPr>
        <p:spPr>
          <a:xfrm>
            <a:off x="629950" y="2708148"/>
            <a:ext cx="425154" cy="27017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5320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6D3C81-A2D6-4D36-B520-7C66ADFFA0AA}"/>
              </a:ext>
            </a:extLst>
          </p:cNvPr>
          <p:cNvSpPr/>
          <p:nvPr/>
        </p:nvSpPr>
        <p:spPr>
          <a:xfrm>
            <a:off x="1318598" y="2708148"/>
            <a:ext cx="3708664" cy="919635"/>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C5EB4A6-30A2-4CCA-B71D-BDFCC66E574B}"/>
              </a:ext>
            </a:extLst>
          </p:cNvPr>
          <p:cNvSpPr txBox="1"/>
          <p:nvPr/>
        </p:nvSpPr>
        <p:spPr>
          <a:xfrm>
            <a:off x="5286163" y="3429000"/>
            <a:ext cx="809837" cy="461665"/>
          </a:xfrm>
          <a:prstGeom prst="rect">
            <a:avLst/>
          </a:prstGeom>
          <a:noFill/>
        </p:spPr>
        <p:txBody>
          <a:bodyPr wrap="none" rtlCol="0">
            <a:spAutoFit/>
          </a:bodyPr>
          <a:lstStyle/>
          <a:p>
            <a:r>
              <a:rPr lang="en-US" sz="2400" dirty="0"/>
              <a:t>head</a:t>
            </a:r>
          </a:p>
        </p:txBody>
      </p:sp>
      <p:cxnSp>
        <p:nvCxnSpPr>
          <p:cNvPr id="11" name="Straight Arrow Connector 10">
            <a:extLst>
              <a:ext uri="{FF2B5EF4-FFF2-40B4-BE49-F238E27FC236}">
                <a16:creationId xmlns:a16="http://schemas.microsoft.com/office/drawing/2014/main" id="{BB8B8C06-6F0A-4C30-8FBC-4C1BCCFC228F}"/>
              </a:ext>
            </a:extLst>
          </p:cNvPr>
          <p:cNvCxnSpPr>
            <a:cxnSpLocks/>
            <a:stCxn id="10" idx="0"/>
          </p:cNvCxnSpPr>
          <p:nvPr/>
        </p:nvCxnSpPr>
        <p:spPr>
          <a:xfrm flipV="1">
            <a:off x="5691082" y="2708152"/>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12" name="Group 11">
            <a:extLst>
              <a:ext uri="{FF2B5EF4-FFF2-40B4-BE49-F238E27FC236}">
                <a16:creationId xmlns:a16="http://schemas.microsoft.com/office/drawing/2014/main" id="{843BEF0D-196A-4453-97BF-3DBFDC4BA9EE}"/>
              </a:ext>
            </a:extLst>
          </p:cNvPr>
          <p:cNvGrpSpPr/>
          <p:nvPr/>
        </p:nvGrpSpPr>
        <p:grpSpPr>
          <a:xfrm>
            <a:off x="5406024" y="2139262"/>
            <a:ext cx="1137778" cy="568889"/>
            <a:chOff x="5043063" y="1095019"/>
            <a:chExt cx="1137778" cy="568889"/>
          </a:xfrm>
        </p:grpSpPr>
        <p:sp>
          <p:nvSpPr>
            <p:cNvPr id="25" name="Rectangle 24">
              <a:extLst>
                <a:ext uri="{FF2B5EF4-FFF2-40B4-BE49-F238E27FC236}">
                  <a16:creationId xmlns:a16="http://schemas.microsoft.com/office/drawing/2014/main" id="{8857212D-0324-4447-BE2C-E35119F7FDBC}"/>
                </a:ext>
              </a:extLst>
            </p:cNvPr>
            <p:cNvSpPr/>
            <p:nvPr/>
          </p:nvSpPr>
          <p:spPr>
            <a:xfrm>
              <a:off x="5043063" y="109501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6" name="Rectangle 25">
              <a:extLst>
                <a:ext uri="{FF2B5EF4-FFF2-40B4-BE49-F238E27FC236}">
                  <a16:creationId xmlns:a16="http://schemas.microsoft.com/office/drawing/2014/main" id="{6B685000-9914-410A-9EE8-6595D6E7EFC6}"/>
                </a:ext>
              </a:extLst>
            </p:cNvPr>
            <p:cNvSpPr/>
            <p:nvPr/>
          </p:nvSpPr>
          <p:spPr>
            <a:xfrm>
              <a:off x="5611952" y="109501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7" name="Oval 26">
              <a:extLst>
                <a:ext uri="{FF2B5EF4-FFF2-40B4-BE49-F238E27FC236}">
                  <a16:creationId xmlns:a16="http://schemas.microsoft.com/office/drawing/2014/main" id="{5053F416-6959-4524-8CBD-06E682440CEC}"/>
                </a:ext>
              </a:extLst>
            </p:cNvPr>
            <p:cNvSpPr/>
            <p:nvPr/>
          </p:nvSpPr>
          <p:spPr>
            <a:xfrm>
              <a:off x="5811759" y="129482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8" name="Straight Arrow Connector 27">
            <a:extLst>
              <a:ext uri="{FF2B5EF4-FFF2-40B4-BE49-F238E27FC236}">
                <a16:creationId xmlns:a16="http://schemas.microsoft.com/office/drawing/2014/main" id="{0741E171-A23D-47F0-87EC-9BA2D406A266}"/>
              </a:ext>
            </a:extLst>
          </p:cNvPr>
          <p:cNvCxnSpPr>
            <a:cxnSpLocks/>
          </p:cNvCxnSpPr>
          <p:nvPr/>
        </p:nvCxnSpPr>
        <p:spPr>
          <a:xfrm>
            <a:off x="6343993" y="2423706"/>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9" name="Group 8">
            <a:extLst>
              <a:ext uri="{FF2B5EF4-FFF2-40B4-BE49-F238E27FC236}">
                <a16:creationId xmlns:a16="http://schemas.microsoft.com/office/drawing/2014/main" id="{DC235EDB-79C5-44C0-8FDD-24477598DE2C}"/>
              </a:ext>
            </a:extLst>
          </p:cNvPr>
          <p:cNvGrpSpPr/>
          <p:nvPr/>
        </p:nvGrpSpPr>
        <p:grpSpPr>
          <a:xfrm>
            <a:off x="6881594" y="2139261"/>
            <a:ext cx="1137778" cy="568889"/>
            <a:chOff x="6518633" y="1095018"/>
            <a:chExt cx="1137778" cy="568889"/>
          </a:xfrm>
        </p:grpSpPr>
        <p:sp>
          <p:nvSpPr>
            <p:cNvPr id="30" name="Rectangle 29">
              <a:extLst>
                <a:ext uri="{FF2B5EF4-FFF2-40B4-BE49-F238E27FC236}">
                  <a16:creationId xmlns:a16="http://schemas.microsoft.com/office/drawing/2014/main" id="{5EAE58F1-1603-4F9F-B3FF-9B8D9DDC7302}"/>
                </a:ext>
              </a:extLst>
            </p:cNvPr>
            <p:cNvSpPr/>
            <p:nvPr/>
          </p:nvSpPr>
          <p:spPr>
            <a:xfrm>
              <a:off x="6518633" y="1095018"/>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m</a:t>
              </a:r>
            </a:p>
          </p:txBody>
        </p:sp>
        <p:sp>
          <p:nvSpPr>
            <p:cNvPr id="31" name="Rectangle 30">
              <a:extLst>
                <a:ext uri="{FF2B5EF4-FFF2-40B4-BE49-F238E27FC236}">
                  <a16:creationId xmlns:a16="http://schemas.microsoft.com/office/drawing/2014/main" id="{9B6F9B11-4EB1-45A1-B627-132821208511}"/>
                </a:ext>
              </a:extLst>
            </p:cNvPr>
            <p:cNvSpPr/>
            <p:nvPr/>
          </p:nvSpPr>
          <p:spPr>
            <a:xfrm>
              <a:off x="7087522" y="1095018"/>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547CD578-7F45-44E8-835B-59624EC563A3}"/>
                </a:ext>
              </a:extLst>
            </p:cNvPr>
            <p:cNvSpPr/>
            <p:nvPr/>
          </p:nvSpPr>
          <p:spPr>
            <a:xfrm>
              <a:off x="7287329" y="1294826"/>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3" name="Straight Arrow Connector 32">
            <a:extLst>
              <a:ext uri="{FF2B5EF4-FFF2-40B4-BE49-F238E27FC236}">
                <a16:creationId xmlns:a16="http://schemas.microsoft.com/office/drawing/2014/main" id="{445E735B-43AB-47BF-894D-810A33B592A4}"/>
              </a:ext>
            </a:extLst>
          </p:cNvPr>
          <p:cNvCxnSpPr>
            <a:cxnSpLocks/>
          </p:cNvCxnSpPr>
          <p:nvPr/>
        </p:nvCxnSpPr>
        <p:spPr>
          <a:xfrm>
            <a:off x="7819563" y="2423705"/>
            <a:ext cx="537601"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8" name="Group 7">
            <a:extLst>
              <a:ext uri="{FF2B5EF4-FFF2-40B4-BE49-F238E27FC236}">
                <a16:creationId xmlns:a16="http://schemas.microsoft.com/office/drawing/2014/main" id="{325E01F4-09E6-412B-8991-D348BC66E1B2}"/>
              </a:ext>
            </a:extLst>
          </p:cNvPr>
          <p:cNvGrpSpPr/>
          <p:nvPr/>
        </p:nvGrpSpPr>
        <p:grpSpPr>
          <a:xfrm>
            <a:off x="8357164" y="2139260"/>
            <a:ext cx="1137778" cy="568889"/>
            <a:chOff x="7994203" y="1095017"/>
            <a:chExt cx="1137778" cy="568889"/>
          </a:xfrm>
        </p:grpSpPr>
        <p:sp>
          <p:nvSpPr>
            <p:cNvPr id="35" name="Rectangle 34">
              <a:extLst>
                <a:ext uri="{FF2B5EF4-FFF2-40B4-BE49-F238E27FC236}">
                  <a16:creationId xmlns:a16="http://schemas.microsoft.com/office/drawing/2014/main" id="{63DA0C8D-5523-4453-B40D-FABE389D5DDC}"/>
                </a:ext>
              </a:extLst>
            </p:cNvPr>
            <p:cNvSpPr/>
            <p:nvPr/>
          </p:nvSpPr>
          <p:spPr>
            <a:xfrm>
              <a:off x="7994203"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x</a:t>
              </a:r>
            </a:p>
          </p:txBody>
        </p:sp>
        <p:sp>
          <p:nvSpPr>
            <p:cNvPr id="36" name="Rectangle 35">
              <a:extLst>
                <a:ext uri="{FF2B5EF4-FFF2-40B4-BE49-F238E27FC236}">
                  <a16:creationId xmlns:a16="http://schemas.microsoft.com/office/drawing/2014/main" id="{2FAE192C-9A8C-493F-BEA5-07BD33FC4D52}"/>
                </a:ext>
              </a:extLst>
            </p:cNvPr>
            <p:cNvSpPr/>
            <p:nvPr/>
          </p:nvSpPr>
          <p:spPr>
            <a:xfrm>
              <a:off x="8563092" y="1095017"/>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7" name="Oval 36">
              <a:extLst>
                <a:ext uri="{FF2B5EF4-FFF2-40B4-BE49-F238E27FC236}">
                  <a16:creationId xmlns:a16="http://schemas.microsoft.com/office/drawing/2014/main" id="{FC218ACA-6D41-49B5-A791-0D0A1B1B5CB5}"/>
                </a:ext>
              </a:extLst>
            </p:cNvPr>
            <p:cNvSpPr/>
            <p:nvPr/>
          </p:nvSpPr>
          <p:spPr>
            <a:xfrm>
              <a:off x="8762899" y="1294825"/>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F36BABD2-CA59-4C0C-8E30-348780DBA14F}"/>
              </a:ext>
            </a:extLst>
          </p:cNvPr>
          <p:cNvSpPr/>
          <p:nvPr/>
        </p:nvSpPr>
        <p:spPr>
          <a:xfrm>
            <a:off x="5423991" y="135419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4</a:t>
            </a:r>
          </a:p>
        </p:txBody>
      </p:sp>
      <p:sp>
        <p:nvSpPr>
          <p:cNvPr id="40" name="TextBox 39">
            <a:extLst>
              <a:ext uri="{FF2B5EF4-FFF2-40B4-BE49-F238E27FC236}">
                <a16:creationId xmlns:a16="http://schemas.microsoft.com/office/drawing/2014/main" id="{CDF32008-B527-427A-98F1-24D886A0A3B1}"/>
              </a:ext>
            </a:extLst>
          </p:cNvPr>
          <p:cNvSpPr txBox="1"/>
          <p:nvPr/>
        </p:nvSpPr>
        <p:spPr>
          <a:xfrm>
            <a:off x="5386326" y="903820"/>
            <a:ext cx="644215" cy="461665"/>
          </a:xfrm>
          <a:prstGeom prst="rect">
            <a:avLst/>
          </a:prstGeom>
          <a:noFill/>
        </p:spPr>
        <p:txBody>
          <a:bodyPr wrap="none" rtlCol="0">
            <a:spAutoFit/>
          </a:bodyPr>
          <a:lstStyle/>
          <a:p>
            <a:r>
              <a:rPr lang="en-US" sz="2400" dirty="0"/>
              <a:t>size</a:t>
            </a:r>
          </a:p>
        </p:txBody>
      </p:sp>
      <p:grpSp>
        <p:nvGrpSpPr>
          <p:cNvPr id="7" name="Group 6">
            <a:extLst>
              <a:ext uri="{FF2B5EF4-FFF2-40B4-BE49-F238E27FC236}">
                <a16:creationId xmlns:a16="http://schemas.microsoft.com/office/drawing/2014/main" id="{9B5D1FEB-DF96-414E-ADE0-1907B7B2AF05}"/>
              </a:ext>
            </a:extLst>
          </p:cNvPr>
          <p:cNvGrpSpPr/>
          <p:nvPr/>
        </p:nvGrpSpPr>
        <p:grpSpPr>
          <a:xfrm>
            <a:off x="9832734" y="2139259"/>
            <a:ext cx="1137778" cy="568889"/>
            <a:chOff x="9469773" y="1095016"/>
            <a:chExt cx="1137778" cy="568889"/>
          </a:xfrm>
        </p:grpSpPr>
        <p:sp>
          <p:nvSpPr>
            <p:cNvPr id="23" name="Rectangle 22">
              <a:extLst>
                <a:ext uri="{FF2B5EF4-FFF2-40B4-BE49-F238E27FC236}">
                  <a16:creationId xmlns:a16="http://schemas.microsoft.com/office/drawing/2014/main" id="{9B79CBBA-BA03-4D9B-BDD9-270F8D006A49}"/>
                </a:ext>
              </a:extLst>
            </p:cNvPr>
            <p:cNvSpPr/>
            <p:nvPr/>
          </p:nvSpPr>
          <p:spPr>
            <a:xfrm>
              <a:off x="9469773" y="1095016"/>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v</a:t>
              </a:r>
            </a:p>
          </p:txBody>
        </p:sp>
        <p:sp>
          <p:nvSpPr>
            <p:cNvPr id="38" name="Rectangle 37">
              <a:extLst>
                <a:ext uri="{FF2B5EF4-FFF2-40B4-BE49-F238E27FC236}">
                  <a16:creationId xmlns:a16="http://schemas.microsoft.com/office/drawing/2014/main" id="{1CED1091-45D3-473E-A7C6-B0459B08A649}"/>
                </a:ext>
              </a:extLst>
            </p:cNvPr>
            <p:cNvSpPr/>
            <p:nvPr/>
          </p:nvSpPr>
          <p:spPr>
            <a:xfrm>
              <a:off x="10038662" y="1095016"/>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41" name="Oval 40">
              <a:extLst>
                <a:ext uri="{FF2B5EF4-FFF2-40B4-BE49-F238E27FC236}">
                  <a16:creationId xmlns:a16="http://schemas.microsoft.com/office/drawing/2014/main" id="{4A6EB580-E377-4BD3-B3A9-730C083781CD}"/>
                </a:ext>
              </a:extLst>
            </p:cNvPr>
            <p:cNvSpPr/>
            <p:nvPr/>
          </p:nvSpPr>
          <p:spPr>
            <a:xfrm>
              <a:off x="10238469" y="1294824"/>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2" name="Straight Arrow Connector 41">
            <a:extLst>
              <a:ext uri="{FF2B5EF4-FFF2-40B4-BE49-F238E27FC236}">
                <a16:creationId xmlns:a16="http://schemas.microsoft.com/office/drawing/2014/main" id="{AE4F8A81-EEB7-46E5-A144-DDC7CC2F2D65}"/>
              </a:ext>
            </a:extLst>
          </p:cNvPr>
          <p:cNvCxnSpPr>
            <a:cxnSpLocks/>
            <a:stCxn id="37" idx="6"/>
            <a:endCxn id="23" idx="1"/>
          </p:cNvCxnSpPr>
          <p:nvPr/>
        </p:nvCxnSpPr>
        <p:spPr>
          <a:xfrm flipV="1">
            <a:off x="9295133" y="2423704"/>
            <a:ext cx="537601" cy="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43" name="TextBox 42">
            <a:extLst>
              <a:ext uri="{FF2B5EF4-FFF2-40B4-BE49-F238E27FC236}">
                <a16:creationId xmlns:a16="http://schemas.microsoft.com/office/drawing/2014/main" id="{26D023EF-8A06-4EB1-9562-161D1BA913AF}"/>
              </a:ext>
            </a:extLst>
          </p:cNvPr>
          <p:cNvSpPr txBox="1"/>
          <p:nvPr/>
        </p:nvSpPr>
        <p:spPr>
          <a:xfrm>
            <a:off x="6278689" y="3428999"/>
            <a:ext cx="741806" cy="461665"/>
          </a:xfrm>
          <a:prstGeom prst="rect">
            <a:avLst/>
          </a:prstGeom>
          <a:noFill/>
        </p:spPr>
        <p:txBody>
          <a:bodyPr wrap="none" rtlCol="0">
            <a:spAutoFit/>
          </a:bodyPr>
          <a:lstStyle/>
          <a:p>
            <a:r>
              <a:rPr lang="en-US" sz="2400" dirty="0"/>
              <a:t>prev</a:t>
            </a:r>
          </a:p>
        </p:txBody>
      </p:sp>
      <p:sp>
        <p:nvSpPr>
          <p:cNvPr id="44" name="TextBox 43">
            <a:extLst>
              <a:ext uri="{FF2B5EF4-FFF2-40B4-BE49-F238E27FC236}">
                <a16:creationId xmlns:a16="http://schemas.microsoft.com/office/drawing/2014/main" id="{DE66A9A1-C1AE-4A9A-B77D-8F62B8A1EA61}"/>
              </a:ext>
            </a:extLst>
          </p:cNvPr>
          <p:cNvSpPr txBox="1"/>
          <p:nvPr/>
        </p:nvSpPr>
        <p:spPr>
          <a:xfrm>
            <a:off x="7188421" y="3428999"/>
            <a:ext cx="691215" cy="461665"/>
          </a:xfrm>
          <a:prstGeom prst="rect">
            <a:avLst/>
          </a:prstGeom>
          <a:noFill/>
        </p:spPr>
        <p:txBody>
          <a:bodyPr wrap="none" rtlCol="0">
            <a:spAutoFit/>
          </a:bodyPr>
          <a:lstStyle/>
          <a:p>
            <a:r>
              <a:rPr lang="en-US" sz="2400" dirty="0"/>
              <a:t>curr</a:t>
            </a:r>
          </a:p>
        </p:txBody>
      </p:sp>
      <p:cxnSp>
        <p:nvCxnSpPr>
          <p:cNvPr id="45" name="Straight Arrow Connector 44">
            <a:extLst>
              <a:ext uri="{FF2B5EF4-FFF2-40B4-BE49-F238E27FC236}">
                <a16:creationId xmlns:a16="http://schemas.microsoft.com/office/drawing/2014/main" id="{9AD4CB63-74E1-48BA-B868-DA8E2E88A11B}"/>
              </a:ext>
            </a:extLst>
          </p:cNvPr>
          <p:cNvCxnSpPr>
            <a:cxnSpLocks/>
            <a:stCxn id="43" idx="0"/>
          </p:cNvCxnSpPr>
          <p:nvPr/>
        </p:nvCxnSpPr>
        <p:spPr>
          <a:xfrm flipH="1" flipV="1">
            <a:off x="6202843" y="2792787"/>
            <a:ext cx="446749" cy="636212"/>
          </a:xfrm>
          <a:prstGeom prst="straightConnector1">
            <a:avLst/>
          </a:prstGeom>
          <a:ln>
            <a:headEnd type="none" w="med" len="med"/>
            <a:tailEnd type="arrow" w="lg" len="lg"/>
          </a:ln>
        </p:spPr>
        <p:style>
          <a:lnRef idx="3">
            <a:schemeClr val="accent2"/>
          </a:lnRef>
          <a:fillRef idx="0">
            <a:schemeClr val="accent2"/>
          </a:fillRef>
          <a:effectRef idx="2">
            <a:schemeClr val="accent2"/>
          </a:effectRef>
          <a:fontRef idx="minor">
            <a:schemeClr val="tx1"/>
          </a:fontRef>
        </p:style>
      </p:cxnSp>
      <p:cxnSp>
        <p:nvCxnSpPr>
          <p:cNvPr id="46" name="Straight Arrow Connector 45">
            <a:extLst>
              <a:ext uri="{FF2B5EF4-FFF2-40B4-BE49-F238E27FC236}">
                <a16:creationId xmlns:a16="http://schemas.microsoft.com/office/drawing/2014/main" id="{307252B6-3438-4478-BC13-1EB0AF3E3EF8}"/>
              </a:ext>
            </a:extLst>
          </p:cNvPr>
          <p:cNvCxnSpPr>
            <a:cxnSpLocks/>
            <a:stCxn id="44" idx="0"/>
          </p:cNvCxnSpPr>
          <p:nvPr/>
        </p:nvCxnSpPr>
        <p:spPr>
          <a:xfrm flipH="1" flipV="1">
            <a:off x="7480516" y="2802835"/>
            <a:ext cx="53513" cy="626164"/>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47" name="Rectangle 46">
            <a:extLst>
              <a:ext uri="{FF2B5EF4-FFF2-40B4-BE49-F238E27FC236}">
                <a16:creationId xmlns:a16="http://schemas.microsoft.com/office/drawing/2014/main" id="{0CE153B4-83AB-44A4-9C8F-5C931CB7E8BA}"/>
              </a:ext>
            </a:extLst>
          </p:cNvPr>
          <p:cNvSpPr/>
          <p:nvPr/>
        </p:nvSpPr>
        <p:spPr>
          <a:xfrm>
            <a:off x="9522740" y="1049331"/>
            <a:ext cx="568889" cy="56888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48" name="Rectangle 47">
            <a:extLst>
              <a:ext uri="{FF2B5EF4-FFF2-40B4-BE49-F238E27FC236}">
                <a16:creationId xmlns:a16="http://schemas.microsoft.com/office/drawing/2014/main" id="{6D594070-76E2-45B9-B196-CCA60F36D672}"/>
              </a:ext>
            </a:extLst>
          </p:cNvPr>
          <p:cNvSpPr/>
          <p:nvPr/>
        </p:nvSpPr>
        <p:spPr>
          <a:xfrm>
            <a:off x="10401623" y="1049331"/>
            <a:ext cx="568889" cy="56888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49" name="TextBox 48">
            <a:extLst>
              <a:ext uri="{FF2B5EF4-FFF2-40B4-BE49-F238E27FC236}">
                <a16:creationId xmlns:a16="http://schemas.microsoft.com/office/drawing/2014/main" id="{20BD849A-FFAC-4736-B239-D274016511B2}"/>
              </a:ext>
            </a:extLst>
          </p:cNvPr>
          <p:cNvSpPr txBox="1"/>
          <p:nvPr/>
        </p:nvSpPr>
        <p:spPr>
          <a:xfrm>
            <a:off x="10255436" y="598960"/>
            <a:ext cx="861261" cy="461665"/>
          </a:xfrm>
          <a:prstGeom prst="rect">
            <a:avLst/>
          </a:prstGeom>
          <a:noFill/>
          <a:effectLst/>
        </p:spPr>
        <p:txBody>
          <a:bodyPr wrap="none" rtlCol="0">
            <a:spAutoFit/>
          </a:bodyPr>
          <a:lstStyle/>
          <a:p>
            <a:r>
              <a:rPr lang="en-US" sz="2400" dirty="0"/>
              <a:t>index</a:t>
            </a:r>
          </a:p>
        </p:txBody>
      </p:sp>
      <p:sp>
        <p:nvSpPr>
          <p:cNvPr id="50" name="TextBox 49">
            <a:extLst>
              <a:ext uri="{FF2B5EF4-FFF2-40B4-BE49-F238E27FC236}">
                <a16:creationId xmlns:a16="http://schemas.microsoft.com/office/drawing/2014/main" id="{6C612FC1-5F76-4B60-A940-3BF66C06A672}"/>
              </a:ext>
            </a:extLst>
          </p:cNvPr>
          <p:cNvSpPr txBox="1"/>
          <p:nvPr/>
        </p:nvSpPr>
        <p:spPr>
          <a:xfrm>
            <a:off x="9438461" y="587666"/>
            <a:ext cx="737446" cy="461665"/>
          </a:xfrm>
          <a:prstGeom prst="rect">
            <a:avLst/>
          </a:prstGeom>
          <a:noFill/>
          <a:effectLst/>
        </p:spPr>
        <p:txBody>
          <a:bodyPr wrap="none" rtlCol="0">
            <a:spAutoFit/>
          </a:bodyPr>
          <a:lstStyle/>
          <a:p>
            <a:r>
              <a:rPr lang="en-US" sz="2400" dirty="0"/>
              <a:t>data</a:t>
            </a:r>
          </a:p>
        </p:txBody>
      </p:sp>
      <p:sp>
        <p:nvSpPr>
          <p:cNvPr id="58" name="Rectangle 57">
            <a:extLst>
              <a:ext uri="{FF2B5EF4-FFF2-40B4-BE49-F238E27FC236}">
                <a16:creationId xmlns:a16="http://schemas.microsoft.com/office/drawing/2014/main" id="{50D4BEFA-FD4C-47AB-AF5C-2339014BC82E}"/>
              </a:ext>
            </a:extLst>
          </p:cNvPr>
          <p:cNvSpPr/>
          <p:nvPr/>
        </p:nvSpPr>
        <p:spPr>
          <a:xfrm>
            <a:off x="914400" y="914400"/>
            <a:ext cx="4329778" cy="5412187"/>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function insertAt(data, index)</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if index &lt; 0 or index &gt; size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raise exception</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elseif index == 0</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prepend(data)</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else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curr = </a:t>
            </a:r>
            <a:r>
              <a:rPr lang="en-US" dirty="0" err="1">
                <a:latin typeface="Consolas" panose="020B0609020204030204" pitchFamily="49" charset="0"/>
                <a:ea typeface="Times New Roman" panose="02020603050405020304" pitchFamily="18" charset="0"/>
                <a:cs typeface="Courier New" panose="02070309020205020404" pitchFamily="49" charset="0"/>
              </a:rPr>
              <a:t>head.next</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prev = head</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node = new Node(data)</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for </a:t>
            </a:r>
            <a:r>
              <a:rPr lang="en-US" dirty="0" err="1">
                <a:latin typeface="Consolas" panose="020B0609020204030204" pitchFamily="49" charset="0"/>
                <a:ea typeface="Times New Roman" panose="02020603050405020304" pitchFamily="18" charset="0"/>
                <a:cs typeface="Courier New" panose="02070309020205020404" pitchFamily="49" charset="0"/>
              </a:rPr>
              <a:t>i</a:t>
            </a:r>
            <a:r>
              <a:rPr lang="en-US" dirty="0">
                <a:latin typeface="Consolas" panose="020B0609020204030204" pitchFamily="49" charset="0"/>
                <a:ea typeface="Times New Roman" panose="02020603050405020304" pitchFamily="18" charset="0"/>
                <a:cs typeface="Courier New" panose="02070309020205020404" pitchFamily="49" charset="0"/>
              </a:rPr>
              <a:t> = 1 to index – 1</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prev = curr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curr = </a:t>
            </a:r>
            <a:r>
              <a:rPr lang="en-US" dirty="0" err="1">
                <a:latin typeface="Consolas" panose="020B0609020204030204" pitchFamily="49" charset="0"/>
                <a:ea typeface="Times New Roman" panose="02020603050405020304" pitchFamily="18" charset="0"/>
                <a:cs typeface="Courier New" panose="02070309020205020404" pitchFamily="49" charset="0"/>
              </a:rPr>
              <a:t>curr.next</a:t>
            </a:r>
            <a:endParaRPr lang="en-US" dirty="0">
              <a:latin typeface="Consolas" panose="020B0609020204030204" pitchFamily="49" charset="0"/>
              <a:ea typeface="Times New Roman" panose="02020603050405020304" pitchFamily="18" charset="0"/>
              <a:cs typeface="Courier New" panose="02070309020205020404" pitchFamily="49" charset="0"/>
            </a:endParaRP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for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err="1">
                <a:latin typeface="Consolas" panose="020B0609020204030204" pitchFamily="49" charset="0"/>
                <a:ea typeface="Times New Roman" panose="02020603050405020304" pitchFamily="18" charset="0"/>
                <a:cs typeface="Courier New" panose="02070309020205020404" pitchFamily="49" charset="0"/>
              </a:rPr>
              <a:t>prev.next</a:t>
            </a:r>
            <a:r>
              <a:rPr lang="en-US" dirty="0">
                <a:latin typeface="Consolas" panose="020B0609020204030204" pitchFamily="49" charset="0"/>
                <a:ea typeface="Times New Roman" panose="02020603050405020304" pitchFamily="18" charset="0"/>
                <a:cs typeface="Courier New" panose="02070309020205020404" pitchFamily="49" charset="0"/>
              </a:rPr>
              <a:t> = node</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err="1">
                <a:latin typeface="Consolas" panose="020B0609020204030204" pitchFamily="49" charset="0"/>
                <a:ea typeface="Times New Roman" panose="02020603050405020304" pitchFamily="18" charset="0"/>
                <a:cs typeface="Courier New" panose="02070309020205020404" pitchFamily="49" charset="0"/>
              </a:rPr>
              <a:t>node.next</a:t>
            </a:r>
            <a:r>
              <a:rPr lang="en-US" dirty="0">
                <a:latin typeface="Consolas" panose="020B0609020204030204" pitchFamily="49" charset="0"/>
                <a:ea typeface="Times New Roman" panose="02020603050405020304" pitchFamily="18" charset="0"/>
                <a:cs typeface="Courier New" panose="02070309020205020404" pitchFamily="49" charset="0"/>
              </a:rPr>
              <a:t> = curr</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size = size + 1</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end if</a:t>
            </a:r>
          </a:p>
          <a:p>
            <a:pPr marR="0">
              <a:lnSpc>
                <a:spcPct val="107000"/>
              </a:lnSpc>
              <a:spcBef>
                <a:spcPts val="0"/>
              </a:spcBef>
              <a:spcAft>
                <a:spcPts val="0"/>
              </a:spcAft>
              <a:tabLst>
                <a:tab pos="228600" algn="l"/>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end function</a:t>
            </a:r>
          </a:p>
        </p:txBody>
      </p:sp>
      <p:sp>
        <p:nvSpPr>
          <p:cNvPr id="59" name="Arrow: Right 58">
            <a:extLst>
              <a:ext uri="{FF2B5EF4-FFF2-40B4-BE49-F238E27FC236}">
                <a16:creationId xmlns:a16="http://schemas.microsoft.com/office/drawing/2014/main" id="{AF2F03A3-A0AC-4284-84D0-3A836D83C707}"/>
              </a:ext>
            </a:extLst>
          </p:cNvPr>
          <p:cNvSpPr/>
          <p:nvPr/>
        </p:nvSpPr>
        <p:spPr>
          <a:xfrm>
            <a:off x="629950" y="3068576"/>
            <a:ext cx="425154" cy="27017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894795"/>
      </p:ext>
    </p:extLst>
  </p:cSld>
  <p:clrMapOvr>
    <a:masterClrMapping/>
  </p:clrMapOvr>
</p:sld>
</file>

<file path=ppt/theme/theme1.xml><?xml version="1.0" encoding="utf-8"?>
<a:theme xmlns:a="http://schemas.openxmlformats.org/drawingml/2006/main" name="CC_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_theme" id="{CCAAECA8-996C-4E60-9256-2F9A9B29BE8B}" vid="{34F56D96-4504-4F58-B49B-68E941643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23228D6-D594-4907-8908-B39BE33AC58C}">
  <ds:schemaRefs>
    <ds:schemaRef ds:uri="http://schemas.microsoft.com/sharepoint/v3/contenttype/forms"/>
  </ds:schemaRefs>
</ds:datastoreItem>
</file>

<file path=customXml/itemProps2.xml><?xml version="1.0" encoding="utf-8"?>
<ds:datastoreItem xmlns:ds="http://schemas.openxmlformats.org/officeDocument/2006/customXml" ds:itemID="{348D2F62-F6F5-4583-B474-10D48BE0C7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6B5C00-A49D-4F91-89B2-E9D01A16B433}">
  <ds:schemaRefs>
    <ds:schemaRef ds:uri="http://schemas.microsoft.com/office/2006/documentManagement/types"/>
    <ds:schemaRef ds:uri="http://schemas.microsoft.com/office/2006/metadata/properties"/>
    <ds:schemaRef ds:uri="http://schemas.microsoft.com/office/infopath/2007/PartnerControls"/>
    <ds:schemaRef ds:uri="http://purl.org/dc/terms/"/>
    <ds:schemaRef ds:uri="http://schemas.openxmlformats.org/package/2006/metadata/core-properties"/>
    <ds:schemaRef ds:uri="http://www.w3.org/XML/1998/namespace"/>
    <ds:schemaRef ds:uri="58c44ba5-51a4-40bc-b9f0-9fe2032e2130"/>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CC_theme</Template>
  <TotalTime>469</TotalTime>
  <Words>4581</Words>
  <Application>Microsoft Office PowerPoint</Application>
  <PresentationFormat>Widescreen</PresentationFormat>
  <Paragraphs>879</Paragraphs>
  <Slides>30</Slides>
  <Notes>30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Consolas</vt:lpstr>
      <vt:lpstr>Myriad Pro</vt:lpstr>
      <vt:lpstr>CC_theme</vt:lpstr>
      <vt:lpstr>Inserting/Removing in the Middle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Scott DeLoach</dc:creator>
  <cp:lastModifiedBy>Russell Feldhausen</cp:lastModifiedBy>
  <cp:revision>56</cp:revision>
  <dcterms:created xsi:type="dcterms:W3CDTF">2020-02-07T13:53:42Z</dcterms:created>
  <dcterms:modified xsi:type="dcterms:W3CDTF">2020-04-07T17:16:13Z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