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7" r:id="rId5"/>
    <p:sldId id="258" r:id="rId6"/>
    <p:sldId id="271" r:id="rId7"/>
    <p:sldId id="337" r:id="rId8"/>
    <p:sldId id="340" r:id="rId9"/>
    <p:sldId id="338" r:id="rId10"/>
    <p:sldId id="339" r:id="rId11"/>
    <p:sldId id="342" r:id="rId12"/>
    <p:sldId id="343" r:id="rId13"/>
    <p:sldId id="344" r:id="rId14"/>
    <p:sldId id="345" r:id="rId15"/>
    <p:sldId id="347" r:id="rId16"/>
    <p:sldId id="346" r:id="rId17"/>
    <p:sldId id="348" r:id="rId18"/>
    <p:sldId id="3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18" autoAdjust="0"/>
  </p:normalViewPr>
  <p:slideViewPr>
    <p:cSldViewPr snapToGrid="0">
      <p:cViewPr varScale="1">
        <p:scale>
          <a:sx n="96" d="100"/>
          <a:sy n="96"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pop operation is also very straightforward. However, we first need to check to see if the list is empty. If it is, we raise an exception. If not, we call the list </a:t>
            </a:r>
            <a:r>
              <a:rPr lang="en-US" dirty="0" err="1"/>
              <a:t>removeFirst</a:t>
            </a:r>
            <a:r>
              <a:rPr lang="en-US" dirty="0"/>
              <a:t> operation and return the data returned to pop. Again, the </a:t>
            </a:r>
            <a:r>
              <a:rPr lang="en-US" dirty="0" err="1"/>
              <a:t>removeFirst</a:t>
            </a:r>
            <a:r>
              <a:rPr lang="en-US" dirty="0"/>
              <a:t> operation provides the exact functionality we need.</a:t>
            </a:r>
          </a:p>
          <a:p>
            <a:endParaRPr lang="en-US" dirty="0"/>
          </a:p>
          <a:p>
            <a:r>
              <a:rPr lang="en-US" dirty="0"/>
              <a:t>So, if we call pop on the stack shown …</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3354220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removeFirst</a:t>
            </a:r>
            <a:r>
              <a:rPr lang="en-US" dirty="0"/>
              <a:t> operation will remove the "q" node from the list and return the value of "q", which gets passed on to the original calling function.</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992016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our isEmpty operation. Once again, the list isEmpty operation provides the exactly functionality we need for stacks.</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469202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if we call isEmpty on the stack shown, we will get a "false" value returned.</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266105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stack peek operation is implemented using the list peek operation. Since the list peek operation returns the data from the last node inserted into the list, it is exactly what we need to implement the stack peek function.</a:t>
            </a:r>
          </a:p>
          <a:p>
            <a:endParaRPr lang="en-US" dirty="0"/>
          </a:p>
          <a:p>
            <a:r>
              <a:rPr lang="en-US" dirty="0"/>
              <a:t>In this example, if we call the peek operation, it will return "z" without making any changes to the stack.</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1966714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we've looked at how we could implement a stack using an existing linked list implementation. We found that due to the similarities between lists and stacks, the implementation was not only easy for a coding perspective, but it is also very efficient. This efficiency comes from the fact the list functions we used all run in constant time. Simple and efficient, what could </a:t>
            </a:r>
            <a:r>
              <a:rPr lang="en-US"/>
              <a:t>be better than that!</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75994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understand how lists work, we are going to build a stack data structure on top of our list implementation. As you've probably already noticed, there are many similarities between lists and stacks, so we won't really have to work too hard at it.</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62393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remember that a stack is a sequential set of items stored starting at the bottom of the stack that grows upwards as we put items into the stack. </a:t>
            </a:r>
          </a:p>
          <a:p>
            <a:endParaRPr lang="en-US" dirty="0"/>
          </a:p>
          <a:p>
            <a:r>
              <a:rPr lang="en-US" dirty="0"/>
              <a:t>We use the push operation to put items onto the top of the stack and the pop operation to take items off the top of the stack.</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844034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Lists work similar to stacks. With lists we enqueue items at the head of the list and dequeue items at then tail of the list.</a:t>
            </a:r>
          </a:p>
          <a:p>
            <a:endParaRPr lang="en-US" dirty="0"/>
          </a:p>
          <a:p>
            <a:r>
              <a:rPr lang="en-US" dirty="0"/>
              <a:t>However, there are also other operations that will help us create an efficient list-based stack. Chief among those is the </a:t>
            </a:r>
            <a:r>
              <a:rPr lang="en-US" dirty="0" err="1"/>
              <a:t>removeFirst</a:t>
            </a:r>
            <a:r>
              <a:rPr lang="en-US" dirty="0"/>
              <a:t> operation, which removes items off the front of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753723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we implement our stacks with a list, the key concept to keep in mind is that we will equate the top of the stack to the head of the list and the bottom of the stack to the tail of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379932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original stack implementation, we created several operations besides push and pop. These include peek to see the data at the top of the stack and two Boolean operations isEmpty and </a:t>
            </a:r>
            <a:r>
              <a:rPr lang="en-US" dirty="0" err="1"/>
              <a:t>isFull</a:t>
            </a:r>
            <a:r>
              <a:rPr lang="en-US" dirty="0"/>
              <a:t>. And because we implemented our stack with a predetermined capacity, we had to create double and halve capacity operations to modify the length of the stack if needed.</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3451397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news is that with a list-based implementation, there are no predetermined capacities. A list can grow until we run out of memory to allocated to it. What this does is to effectively remove the need for three operations: </a:t>
            </a:r>
            <a:r>
              <a:rPr lang="en-US" dirty="0" err="1"/>
              <a:t>isFull</a:t>
            </a:r>
            <a:r>
              <a:rPr lang="en-US" dirty="0"/>
              <a:t>, </a:t>
            </a:r>
            <a:r>
              <a:rPr lang="en-US" dirty="0" err="1"/>
              <a:t>doubleCapacity</a:t>
            </a:r>
            <a:r>
              <a:rPr lang="en-US" dirty="0"/>
              <a:t>, and </a:t>
            </a:r>
            <a:r>
              <a:rPr lang="en-US" dirty="0" err="1"/>
              <a:t>halveCapacity</a:t>
            </a:r>
            <a:r>
              <a:rPr lang="en-US" dirty="0"/>
              <a:t>. </a:t>
            </a:r>
          </a:p>
          <a:p>
            <a:endParaRPr lang="en-US" dirty="0"/>
          </a:p>
          <a:p>
            <a:r>
              <a:rPr lang="en-US" dirty="0"/>
              <a:t>Next, we will take a look at each of the remaining operations and see how we can implement them with list operations.</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20796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operation we will look at is the push operation. The stack push operation works by calling the list prepend operation, which provides the exact functionality we need.</a:t>
            </a:r>
          </a:p>
          <a:p>
            <a:endParaRPr lang="en-US" dirty="0"/>
          </a:p>
          <a:p>
            <a:r>
              <a:rPr lang="en-US" dirty="0"/>
              <a:t>If we call the push operation with the parameter "q'</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2830150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get the results we see here. A node with "q" in it will be added to the head of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1596694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4/3/2020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4/3/2020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pixabay.com/en/list-checkbox-checked-tick-note-14790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pixabay.com/en/list-checkbox-checked-tick-note-14790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List Based Stack</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767198" cy="523220"/>
          </a:xfrm>
          <a:prstGeom prst="rect">
            <a:avLst/>
          </a:prstGeom>
          <a:noFill/>
        </p:spPr>
        <p:txBody>
          <a:bodyPr wrap="none" rtlCol="0">
            <a:spAutoFit/>
          </a:bodyPr>
          <a:lstStyle/>
          <a:p>
            <a:r>
              <a:rPr lang="en-US" sz="2800" dirty="0">
                <a:latin typeface="Myriad Pro" panose="020B0503030403020204" pitchFamily="34" charset="0"/>
              </a:rPr>
              <a:t>Pop</a:t>
            </a:r>
          </a:p>
        </p:txBody>
      </p:sp>
      <p:grpSp>
        <p:nvGrpSpPr>
          <p:cNvPr id="38" name="Group 37">
            <a:extLst>
              <a:ext uri="{FF2B5EF4-FFF2-40B4-BE49-F238E27FC236}">
                <a16:creationId xmlns:a16="http://schemas.microsoft.com/office/drawing/2014/main" id="{B62DFF37-00CD-4C9F-A85F-3FCD5A9FC06F}"/>
              </a:ext>
            </a:extLst>
          </p:cNvPr>
          <p:cNvGrpSpPr/>
          <p:nvPr/>
        </p:nvGrpSpPr>
        <p:grpSpPr>
          <a:xfrm rot="16200000">
            <a:off x="1037583" y="3901034"/>
            <a:ext cx="2278285" cy="1559058"/>
            <a:chOff x="1360178" y="2109146"/>
            <a:chExt cx="3403504" cy="2329059"/>
          </a:xfrm>
        </p:grpSpPr>
        <p:sp>
          <p:nvSpPr>
            <p:cNvPr id="41" name="Rectangle 40">
              <a:extLst>
                <a:ext uri="{FF2B5EF4-FFF2-40B4-BE49-F238E27FC236}">
                  <a16:creationId xmlns:a16="http://schemas.microsoft.com/office/drawing/2014/main" id="{7874D876-C0E7-479C-AB9C-AB1F410A3B6C}"/>
                </a:ext>
              </a:extLst>
            </p:cNvPr>
            <p:cNvSpPr/>
            <p:nvPr/>
          </p:nvSpPr>
          <p:spPr>
            <a:xfrm rot="5400000">
              <a:off x="4014173"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2" name="Rectangle 41">
              <a:extLst>
                <a:ext uri="{FF2B5EF4-FFF2-40B4-BE49-F238E27FC236}">
                  <a16:creationId xmlns:a16="http://schemas.microsoft.com/office/drawing/2014/main" id="{6D4EE58F-CFB7-4D9A-BF12-370690E92D2B}"/>
                </a:ext>
              </a:extLst>
            </p:cNvPr>
            <p:cNvSpPr/>
            <p:nvPr/>
          </p:nvSpPr>
          <p:spPr>
            <a:xfrm rot="5400000">
              <a:off x="2687175"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z</a:t>
              </a:r>
            </a:p>
          </p:txBody>
        </p:sp>
        <p:sp>
          <p:nvSpPr>
            <p:cNvPr id="43" name="Rectangle 42">
              <a:extLst>
                <a:ext uri="{FF2B5EF4-FFF2-40B4-BE49-F238E27FC236}">
                  <a16:creationId xmlns:a16="http://schemas.microsoft.com/office/drawing/2014/main" id="{581BD43E-684B-4C5A-AAE5-317110345645}"/>
                </a:ext>
              </a:extLst>
            </p:cNvPr>
            <p:cNvSpPr/>
            <p:nvPr/>
          </p:nvSpPr>
          <p:spPr>
            <a:xfrm rot="5400000">
              <a:off x="1360178"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q</a:t>
              </a:r>
            </a:p>
          </p:txBody>
        </p:sp>
        <p:sp>
          <p:nvSpPr>
            <p:cNvPr id="44" name="TextBox 43">
              <a:extLst>
                <a:ext uri="{FF2B5EF4-FFF2-40B4-BE49-F238E27FC236}">
                  <a16:creationId xmlns:a16="http://schemas.microsoft.com/office/drawing/2014/main" id="{5FCDA41E-4981-4E3A-BE83-DFDE0304FB6F}"/>
                </a:ext>
              </a:extLst>
            </p:cNvPr>
            <p:cNvSpPr txBox="1"/>
            <p:nvPr/>
          </p:nvSpPr>
          <p:spPr>
            <a:xfrm rot="5400000">
              <a:off x="1175090" y="3579504"/>
              <a:ext cx="1119683" cy="597720"/>
            </a:xfrm>
            <a:prstGeom prst="rect">
              <a:avLst/>
            </a:prstGeom>
            <a:noFill/>
          </p:spPr>
          <p:txBody>
            <a:bodyPr wrap="square" rtlCol="0">
              <a:spAutoFit/>
            </a:bodyPr>
            <a:lstStyle/>
            <a:p>
              <a:pPr algn="ctr"/>
              <a:r>
                <a:rPr lang="en-US" sz="2000" dirty="0"/>
                <a:t>head</a:t>
              </a:r>
            </a:p>
          </p:txBody>
        </p:sp>
        <p:cxnSp>
          <p:nvCxnSpPr>
            <p:cNvPr id="45" name="Straight Arrow Connector 44">
              <a:extLst>
                <a:ext uri="{FF2B5EF4-FFF2-40B4-BE49-F238E27FC236}">
                  <a16:creationId xmlns:a16="http://schemas.microsoft.com/office/drawing/2014/main" id="{64F9146F-4B5E-489C-BE87-690032B99B20}"/>
                </a:ext>
              </a:extLst>
            </p:cNvPr>
            <p:cNvCxnSpPr>
              <a:cxnSpLocks/>
              <a:stCxn id="44" idx="1"/>
              <a:endCxn id="43" idx="3"/>
            </p:cNvCxnSpPr>
            <p:nvPr/>
          </p:nvCxnSpPr>
          <p:spPr>
            <a:xfrm rot="5400000" flipH="1">
              <a:off x="1504999" y="3088589"/>
              <a:ext cx="4598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E09A312-0506-44F2-A4A8-309755B1B4C5}"/>
                </a:ext>
              </a:extLst>
            </p:cNvPr>
            <p:cNvCxnSpPr>
              <a:cxnSpLocks/>
              <a:stCxn id="43" idx="0"/>
              <a:endCxn id="42" idx="2"/>
            </p:cNvCxnSpPr>
            <p:nvPr/>
          </p:nvCxnSpPr>
          <p:spPr>
            <a:xfrm rot="5400000" flipV="1">
              <a:off x="2398431" y="2195158"/>
              <a:ext cx="0" cy="577487"/>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956D16C7-972D-443B-97B8-6A8FF8BB2659}"/>
                </a:ext>
              </a:extLst>
            </p:cNvPr>
            <p:cNvCxnSpPr>
              <a:cxnSpLocks/>
              <a:stCxn id="42" idx="0"/>
              <a:endCxn id="41" idx="2"/>
            </p:cNvCxnSpPr>
            <p:nvPr/>
          </p:nvCxnSpPr>
          <p:spPr>
            <a:xfrm rot="5400000" flipV="1">
              <a:off x="3725428" y="2195157"/>
              <a:ext cx="0" cy="57748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51" name="Rectangle 50">
            <a:extLst>
              <a:ext uri="{FF2B5EF4-FFF2-40B4-BE49-F238E27FC236}">
                <a16:creationId xmlns:a16="http://schemas.microsoft.com/office/drawing/2014/main" id="{1B957672-FE45-44AF-8DC0-C58010E25986}"/>
              </a:ext>
            </a:extLst>
          </p:cNvPr>
          <p:cNvSpPr/>
          <p:nvPr/>
        </p:nvSpPr>
        <p:spPr>
          <a:xfrm>
            <a:off x="3038698" y="1764854"/>
            <a:ext cx="4483331" cy="1855829"/>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pop()</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a:t>
            </a:r>
            <a:r>
              <a:rPr lang="en-US" dirty="0" err="1">
                <a:latin typeface="Consolas" panose="020B0609020204030204" pitchFamily="49" charset="0"/>
                <a:ea typeface="Times New Roman" panose="02020603050405020304" pitchFamily="18" charset="0"/>
                <a:cs typeface="Times New Roman" panose="02020603050405020304" pitchFamily="18" charset="0"/>
              </a:rPr>
              <a:t>list.isEmpty</a:t>
            </a:r>
            <a:r>
              <a:rPr lang="en-US" dirty="0">
                <a:latin typeface="Consolas" panose="020B0609020204030204" pitchFamily="49" charset="0"/>
                <a:ea typeface="Times New Roman" panose="02020603050405020304" pitchFamily="18" charset="0"/>
                <a:cs typeface="Times New Roman" panose="02020603050405020304" pitchFamily="18" charset="0"/>
              </a:rPr>
              <a:t>() then</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list.removeFirst</a:t>
            </a:r>
            <a:r>
              <a:rPr lang="en-US" dirty="0">
                <a:latin typeface="Consolas" panose="020B0609020204030204" pitchFamily="49" charset="0"/>
                <a:ea typeface="Times New Roman" panose="02020603050405020304" pitchFamily="18" charset="0"/>
                <a:cs typeface="Times New Roman" panose="02020603050405020304" pitchFamily="18" charset="0"/>
              </a:rPr>
              <a:t>().data</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
        <p:nvSpPr>
          <p:cNvPr id="16" name="Rectangle 15">
            <a:extLst>
              <a:ext uri="{FF2B5EF4-FFF2-40B4-BE49-F238E27FC236}">
                <a16:creationId xmlns:a16="http://schemas.microsoft.com/office/drawing/2014/main" id="{3ABBBEE4-F7C7-46FE-B0A9-6E2405453E42}"/>
              </a:ext>
            </a:extLst>
          </p:cNvPr>
          <p:cNvSpPr/>
          <p:nvPr/>
        </p:nvSpPr>
        <p:spPr>
          <a:xfrm>
            <a:off x="3038700" y="4492948"/>
            <a:ext cx="1805444" cy="375231"/>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pop()</a:t>
            </a:r>
            <a:endParaRPr lang="en-US" sz="20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639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767198" cy="523220"/>
          </a:xfrm>
          <a:prstGeom prst="rect">
            <a:avLst/>
          </a:prstGeom>
          <a:noFill/>
        </p:spPr>
        <p:txBody>
          <a:bodyPr wrap="none" rtlCol="0">
            <a:spAutoFit/>
          </a:bodyPr>
          <a:lstStyle/>
          <a:p>
            <a:r>
              <a:rPr lang="en-US" sz="2800" dirty="0">
                <a:latin typeface="Myriad Pro" panose="020B0503030403020204" pitchFamily="34" charset="0"/>
              </a:rPr>
              <a:t>Pop</a:t>
            </a:r>
          </a:p>
        </p:txBody>
      </p:sp>
      <p:grpSp>
        <p:nvGrpSpPr>
          <p:cNvPr id="38" name="Group 37">
            <a:extLst>
              <a:ext uri="{FF2B5EF4-FFF2-40B4-BE49-F238E27FC236}">
                <a16:creationId xmlns:a16="http://schemas.microsoft.com/office/drawing/2014/main" id="{B62DFF37-00CD-4C9F-A85F-3FCD5A9FC06F}"/>
              </a:ext>
            </a:extLst>
          </p:cNvPr>
          <p:cNvGrpSpPr/>
          <p:nvPr/>
        </p:nvGrpSpPr>
        <p:grpSpPr>
          <a:xfrm rot="16200000">
            <a:off x="1481725" y="4345177"/>
            <a:ext cx="1390000" cy="1559058"/>
            <a:chOff x="1360178" y="2109146"/>
            <a:chExt cx="2076506" cy="2329059"/>
          </a:xfrm>
        </p:grpSpPr>
        <p:sp>
          <p:nvSpPr>
            <p:cNvPr id="42" name="Rectangle 41">
              <a:extLst>
                <a:ext uri="{FF2B5EF4-FFF2-40B4-BE49-F238E27FC236}">
                  <a16:creationId xmlns:a16="http://schemas.microsoft.com/office/drawing/2014/main" id="{6D4EE58F-CFB7-4D9A-BF12-370690E92D2B}"/>
                </a:ext>
              </a:extLst>
            </p:cNvPr>
            <p:cNvSpPr/>
            <p:nvPr/>
          </p:nvSpPr>
          <p:spPr>
            <a:xfrm rot="5400000">
              <a:off x="2687175"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3" name="Rectangle 42">
              <a:extLst>
                <a:ext uri="{FF2B5EF4-FFF2-40B4-BE49-F238E27FC236}">
                  <a16:creationId xmlns:a16="http://schemas.microsoft.com/office/drawing/2014/main" id="{581BD43E-684B-4C5A-AAE5-317110345645}"/>
                </a:ext>
              </a:extLst>
            </p:cNvPr>
            <p:cNvSpPr/>
            <p:nvPr/>
          </p:nvSpPr>
          <p:spPr>
            <a:xfrm rot="5400000">
              <a:off x="1360178"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z</a:t>
              </a:r>
            </a:p>
          </p:txBody>
        </p:sp>
        <p:sp>
          <p:nvSpPr>
            <p:cNvPr id="44" name="TextBox 43">
              <a:extLst>
                <a:ext uri="{FF2B5EF4-FFF2-40B4-BE49-F238E27FC236}">
                  <a16:creationId xmlns:a16="http://schemas.microsoft.com/office/drawing/2014/main" id="{5FCDA41E-4981-4E3A-BE83-DFDE0304FB6F}"/>
                </a:ext>
              </a:extLst>
            </p:cNvPr>
            <p:cNvSpPr txBox="1"/>
            <p:nvPr/>
          </p:nvSpPr>
          <p:spPr>
            <a:xfrm rot="5400000">
              <a:off x="1175090" y="3579504"/>
              <a:ext cx="1119683" cy="597720"/>
            </a:xfrm>
            <a:prstGeom prst="rect">
              <a:avLst/>
            </a:prstGeom>
            <a:noFill/>
          </p:spPr>
          <p:txBody>
            <a:bodyPr wrap="square" rtlCol="0">
              <a:spAutoFit/>
            </a:bodyPr>
            <a:lstStyle/>
            <a:p>
              <a:pPr algn="ctr"/>
              <a:r>
                <a:rPr lang="en-US" sz="2000" dirty="0"/>
                <a:t>head</a:t>
              </a:r>
            </a:p>
          </p:txBody>
        </p:sp>
        <p:cxnSp>
          <p:nvCxnSpPr>
            <p:cNvPr id="45" name="Straight Arrow Connector 44">
              <a:extLst>
                <a:ext uri="{FF2B5EF4-FFF2-40B4-BE49-F238E27FC236}">
                  <a16:creationId xmlns:a16="http://schemas.microsoft.com/office/drawing/2014/main" id="{64F9146F-4B5E-489C-BE87-690032B99B20}"/>
                </a:ext>
              </a:extLst>
            </p:cNvPr>
            <p:cNvCxnSpPr>
              <a:cxnSpLocks/>
              <a:stCxn id="44" idx="1"/>
              <a:endCxn id="43" idx="3"/>
            </p:cNvCxnSpPr>
            <p:nvPr/>
          </p:nvCxnSpPr>
          <p:spPr>
            <a:xfrm rot="5400000" flipH="1">
              <a:off x="1504999" y="3088589"/>
              <a:ext cx="4598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E09A312-0506-44F2-A4A8-309755B1B4C5}"/>
                </a:ext>
              </a:extLst>
            </p:cNvPr>
            <p:cNvCxnSpPr>
              <a:cxnSpLocks/>
              <a:stCxn id="43" idx="0"/>
              <a:endCxn id="42" idx="2"/>
            </p:cNvCxnSpPr>
            <p:nvPr/>
          </p:nvCxnSpPr>
          <p:spPr>
            <a:xfrm rot="5400000" flipV="1">
              <a:off x="2398431" y="2195158"/>
              <a:ext cx="0" cy="577487"/>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51" name="Rectangle 50">
            <a:extLst>
              <a:ext uri="{FF2B5EF4-FFF2-40B4-BE49-F238E27FC236}">
                <a16:creationId xmlns:a16="http://schemas.microsoft.com/office/drawing/2014/main" id="{1B957672-FE45-44AF-8DC0-C58010E25986}"/>
              </a:ext>
            </a:extLst>
          </p:cNvPr>
          <p:cNvSpPr/>
          <p:nvPr/>
        </p:nvSpPr>
        <p:spPr>
          <a:xfrm>
            <a:off x="3038698" y="1764854"/>
            <a:ext cx="4265616" cy="1855829"/>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pop()</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a:t>
            </a:r>
            <a:r>
              <a:rPr lang="en-US" dirty="0" err="1">
                <a:latin typeface="Consolas" panose="020B0609020204030204" pitchFamily="49" charset="0"/>
                <a:ea typeface="Times New Roman" panose="02020603050405020304" pitchFamily="18" charset="0"/>
                <a:cs typeface="Times New Roman" panose="02020603050405020304" pitchFamily="18" charset="0"/>
              </a:rPr>
              <a:t>list.isEmpty</a:t>
            </a:r>
            <a:r>
              <a:rPr lang="en-US" dirty="0">
                <a:latin typeface="Consolas" panose="020B0609020204030204" pitchFamily="49" charset="0"/>
                <a:ea typeface="Times New Roman" panose="02020603050405020304" pitchFamily="18" charset="0"/>
                <a:cs typeface="Times New Roman" panose="02020603050405020304" pitchFamily="18" charset="0"/>
              </a:rPr>
              <a:t>() then</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list.removeFirst</a:t>
            </a:r>
            <a:r>
              <a:rPr lang="en-US" dirty="0">
                <a:latin typeface="Consolas" panose="020B0609020204030204" pitchFamily="49" charset="0"/>
                <a:ea typeface="Times New Roman" panose="02020603050405020304" pitchFamily="18" charset="0"/>
                <a:cs typeface="Times New Roman" panose="02020603050405020304" pitchFamily="18" charset="0"/>
              </a:rPr>
              <a:t>().data</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
        <p:nvSpPr>
          <p:cNvPr id="16" name="Rectangle 15">
            <a:extLst>
              <a:ext uri="{FF2B5EF4-FFF2-40B4-BE49-F238E27FC236}">
                <a16:creationId xmlns:a16="http://schemas.microsoft.com/office/drawing/2014/main" id="{3ABBBEE4-F7C7-46FE-B0A9-6E2405453E42}"/>
              </a:ext>
            </a:extLst>
          </p:cNvPr>
          <p:cNvSpPr/>
          <p:nvPr/>
        </p:nvSpPr>
        <p:spPr>
          <a:xfrm>
            <a:off x="3038699" y="4492948"/>
            <a:ext cx="2240869" cy="703013"/>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pop()</a:t>
            </a:r>
          </a:p>
          <a:p>
            <a:pPr marR="0">
              <a:lnSpc>
                <a:spcPct val="107000"/>
              </a:lnSpc>
              <a:spcBef>
                <a:spcPts val="0"/>
              </a:spcBef>
              <a:spcAft>
                <a:spcPts val="0"/>
              </a:spcAft>
              <a:tabLst>
                <a:tab pos="228600" algn="l"/>
                <a:tab pos="457200" algn="l"/>
                <a:tab pos="1600200" algn="l"/>
                <a:tab pos="1828800" algn="l"/>
              </a:tabLst>
            </a:pPr>
            <a:r>
              <a:rPr lang="en-US" sz="2000"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   returns "q"</a:t>
            </a:r>
            <a:endParaRPr lang="en-US" sz="20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50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1382110" cy="523220"/>
          </a:xfrm>
          <a:prstGeom prst="rect">
            <a:avLst/>
          </a:prstGeom>
          <a:noFill/>
        </p:spPr>
        <p:txBody>
          <a:bodyPr wrap="none" rtlCol="0">
            <a:spAutoFit/>
          </a:bodyPr>
          <a:lstStyle/>
          <a:p>
            <a:r>
              <a:rPr lang="en-US" sz="2800" dirty="0" err="1">
                <a:latin typeface="Myriad Pro" panose="020B0503030403020204" pitchFamily="34" charset="0"/>
              </a:rPr>
              <a:t>isEmpty</a:t>
            </a:r>
            <a:endParaRPr lang="en-US" sz="2800" dirty="0">
              <a:latin typeface="Myriad Pro" panose="020B0503030403020204" pitchFamily="34" charset="0"/>
            </a:endParaRPr>
          </a:p>
        </p:txBody>
      </p:sp>
      <p:grpSp>
        <p:nvGrpSpPr>
          <p:cNvPr id="38" name="Group 37">
            <a:extLst>
              <a:ext uri="{FF2B5EF4-FFF2-40B4-BE49-F238E27FC236}">
                <a16:creationId xmlns:a16="http://schemas.microsoft.com/office/drawing/2014/main" id="{B62DFF37-00CD-4C9F-A85F-3FCD5A9FC06F}"/>
              </a:ext>
            </a:extLst>
          </p:cNvPr>
          <p:cNvGrpSpPr/>
          <p:nvPr/>
        </p:nvGrpSpPr>
        <p:grpSpPr>
          <a:xfrm rot="16200000">
            <a:off x="1481726" y="4345178"/>
            <a:ext cx="1390000" cy="1559058"/>
            <a:chOff x="1360178" y="2109146"/>
            <a:chExt cx="2076506" cy="2329059"/>
          </a:xfrm>
        </p:grpSpPr>
        <p:sp>
          <p:nvSpPr>
            <p:cNvPr id="42" name="Rectangle 41">
              <a:extLst>
                <a:ext uri="{FF2B5EF4-FFF2-40B4-BE49-F238E27FC236}">
                  <a16:creationId xmlns:a16="http://schemas.microsoft.com/office/drawing/2014/main" id="{6D4EE58F-CFB7-4D9A-BF12-370690E92D2B}"/>
                </a:ext>
              </a:extLst>
            </p:cNvPr>
            <p:cNvSpPr/>
            <p:nvPr/>
          </p:nvSpPr>
          <p:spPr>
            <a:xfrm rot="5400000">
              <a:off x="2687175"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3" name="Rectangle 42">
              <a:extLst>
                <a:ext uri="{FF2B5EF4-FFF2-40B4-BE49-F238E27FC236}">
                  <a16:creationId xmlns:a16="http://schemas.microsoft.com/office/drawing/2014/main" id="{581BD43E-684B-4C5A-AAE5-317110345645}"/>
                </a:ext>
              </a:extLst>
            </p:cNvPr>
            <p:cNvSpPr/>
            <p:nvPr/>
          </p:nvSpPr>
          <p:spPr>
            <a:xfrm rot="5400000">
              <a:off x="1360178"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z</a:t>
              </a:r>
            </a:p>
          </p:txBody>
        </p:sp>
        <p:sp>
          <p:nvSpPr>
            <p:cNvPr id="44" name="TextBox 43">
              <a:extLst>
                <a:ext uri="{FF2B5EF4-FFF2-40B4-BE49-F238E27FC236}">
                  <a16:creationId xmlns:a16="http://schemas.microsoft.com/office/drawing/2014/main" id="{5FCDA41E-4981-4E3A-BE83-DFDE0304FB6F}"/>
                </a:ext>
              </a:extLst>
            </p:cNvPr>
            <p:cNvSpPr txBox="1"/>
            <p:nvPr/>
          </p:nvSpPr>
          <p:spPr>
            <a:xfrm rot="5400000">
              <a:off x="1175090" y="3579504"/>
              <a:ext cx="1119683" cy="597720"/>
            </a:xfrm>
            <a:prstGeom prst="rect">
              <a:avLst/>
            </a:prstGeom>
            <a:noFill/>
          </p:spPr>
          <p:txBody>
            <a:bodyPr wrap="square" rtlCol="0">
              <a:spAutoFit/>
            </a:bodyPr>
            <a:lstStyle/>
            <a:p>
              <a:pPr algn="ctr"/>
              <a:r>
                <a:rPr lang="en-US" sz="2000" dirty="0"/>
                <a:t>head</a:t>
              </a:r>
            </a:p>
          </p:txBody>
        </p:sp>
        <p:cxnSp>
          <p:nvCxnSpPr>
            <p:cNvPr id="45" name="Straight Arrow Connector 44">
              <a:extLst>
                <a:ext uri="{FF2B5EF4-FFF2-40B4-BE49-F238E27FC236}">
                  <a16:creationId xmlns:a16="http://schemas.microsoft.com/office/drawing/2014/main" id="{64F9146F-4B5E-489C-BE87-690032B99B20}"/>
                </a:ext>
              </a:extLst>
            </p:cNvPr>
            <p:cNvCxnSpPr>
              <a:cxnSpLocks/>
              <a:stCxn id="44" idx="1"/>
              <a:endCxn id="43" idx="3"/>
            </p:cNvCxnSpPr>
            <p:nvPr/>
          </p:nvCxnSpPr>
          <p:spPr>
            <a:xfrm rot="5400000" flipH="1">
              <a:off x="1504999" y="3088589"/>
              <a:ext cx="4598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E09A312-0506-44F2-A4A8-309755B1B4C5}"/>
                </a:ext>
              </a:extLst>
            </p:cNvPr>
            <p:cNvCxnSpPr>
              <a:cxnSpLocks/>
              <a:stCxn id="43" idx="0"/>
              <a:endCxn id="42" idx="2"/>
            </p:cNvCxnSpPr>
            <p:nvPr/>
          </p:nvCxnSpPr>
          <p:spPr>
            <a:xfrm rot="5400000" flipV="1">
              <a:off x="2398431" y="2195158"/>
              <a:ext cx="0" cy="577487"/>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51" name="Rectangle 50">
            <a:extLst>
              <a:ext uri="{FF2B5EF4-FFF2-40B4-BE49-F238E27FC236}">
                <a16:creationId xmlns:a16="http://schemas.microsoft.com/office/drawing/2014/main" id="{1B957672-FE45-44AF-8DC0-C58010E25986}"/>
              </a:ext>
            </a:extLst>
          </p:cNvPr>
          <p:cNvSpPr/>
          <p:nvPr/>
        </p:nvSpPr>
        <p:spPr>
          <a:xfrm>
            <a:off x="3038698" y="1764854"/>
            <a:ext cx="4494216" cy="966740"/>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a:t>
            </a:r>
            <a:r>
              <a:rPr lang="en-US" dirty="0" err="1">
                <a:latin typeface="Consolas" panose="020B0609020204030204" pitchFamily="49" charset="0"/>
                <a:ea typeface="Times New Roman" panose="02020603050405020304" pitchFamily="18" charset="0"/>
                <a:cs typeface="Times New Roman" panose="02020603050405020304" pitchFamily="18" charset="0"/>
              </a:rPr>
              <a:t>isEmpty</a:t>
            </a:r>
            <a:r>
              <a:rPr lang="en-US" dirty="0">
                <a:latin typeface="Consolas" panose="020B0609020204030204" pitchFamily="49" charset="0"/>
                <a:ea typeface="Times New Roman" panose="02020603050405020304" pitchFamily="18" charset="0"/>
                <a:cs typeface="Times New Roman" panose="02020603050405020304" pitchFamily="18" charset="0"/>
              </a:rPr>
              <a:t>() returns </a:t>
            </a:r>
            <a:r>
              <a:rPr lang="en-US" dirty="0" err="1">
                <a:latin typeface="Consolas" panose="020B0609020204030204" pitchFamily="49" charset="0"/>
                <a:ea typeface="Times New Roman" panose="02020603050405020304" pitchFamily="18" charset="0"/>
                <a:cs typeface="Times New Roman" panose="02020603050405020304" pitchFamily="18" charset="0"/>
              </a:rPr>
              <a:t>boolean</a:t>
            </a:r>
            <a:endParaRPr lang="en-US" dirty="0">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list.isEmpty</a:t>
            </a:r>
            <a:r>
              <a:rPr lang="en-US" dirty="0">
                <a:latin typeface="Consolas" panose="020B0609020204030204" pitchFamily="49" charset="0"/>
                <a:ea typeface="Times New Roman" panose="02020603050405020304" pitchFamily="18" charset="0"/>
                <a:cs typeface="Times New Roman" panose="02020603050405020304" pitchFamily="18" charset="0"/>
              </a:rPr>
              <a:t>()</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
        <p:nvSpPr>
          <p:cNvPr id="16" name="Rectangle 15">
            <a:extLst>
              <a:ext uri="{FF2B5EF4-FFF2-40B4-BE49-F238E27FC236}">
                <a16:creationId xmlns:a16="http://schemas.microsoft.com/office/drawing/2014/main" id="{3ABBBEE4-F7C7-46FE-B0A9-6E2405453E42}"/>
              </a:ext>
            </a:extLst>
          </p:cNvPr>
          <p:cNvSpPr/>
          <p:nvPr/>
        </p:nvSpPr>
        <p:spPr>
          <a:xfrm>
            <a:off x="3038699" y="4492948"/>
            <a:ext cx="2523901" cy="374013"/>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err="1">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isEmpty</a:t>
            </a:r>
            <a:r>
              <a:rPr lang="en-US"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0507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1382110" cy="523220"/>
          </a:xfrm>
          <a:prstGeom prst="rect">
            <a:avLst/>
          </a:prstGeom>
          <a:noFill/>
        </p:spPr>
        <p:txBody>
          <a:bodyPr wrap="none" rtlCol="0">
            <a:spAutoFit/>
          </a:bodyPr>
          <a:lstStyle/>
          <a:p>
            <a:r>
              <a:rPr lang="en-US" sz="2800" dirty="0" err="1">
                <a:latin typeface="Myriad Pro" panose="020B0503030403020204" pitchFamily="34" charset="0"/>
              </a:rPr>
              <a:t>isEmpty</a:t>
            </a:r>
            <a:endParaRPr lang="en-US" sz="2800" dirty="0">
              <a:latin typeface="Myriad Pro" panose="020B0503030403020204" pitchFamily="34" charset="0"/>
            </a:endParaRPr>
          </a:p>
        </p:txBody>
      </p:sp>
      <p:grpSp>
        <p:nvGrpSpPr>
          <p:cNvPr id="38" name="Group 37">
            <a:extLst>
              <a:ext uri="{FF2B5EF4-FFF2-40B4-BE49-F238E27FC236}">
                <a16:creationId xmlns:a16="http://schemas.microsoft.com/office/drawing/2014/main" id="{B62DFF37-00CD-4C9F-A85F-3FCD5A9FC06F}"/>
              </a:ext>
            </a:extLst>
          </p:cNvPr>
          <p:cNvGrpSpPr/>
          <p:nvPr/>
        </p:nvGrpSpPr>
        <p:grpSpPr>
          <a:xfrm rot="16200000">
            <a:off x="1481726" y="4345178"/>
            <a:ext cx="1390000" cy="1559058"/>
            <a:chOff x="1360178" y="2109146"/>
            <a:chExt cx="2076506" cy="2329059"/>
          </a:xfrm>
        </p:grpSpPr>
        <p:sp>
          <p:nvSpPr>
            <p:cNvPr id="42" name="Rectangle 41">
              <a:extLst>
                <a:ext uri="{FF2B5EF4-FFF2-40B4-BE49-F238E27FC236}">
                  <a16:creationId xmlns:a16="http://schemas.microsoft.com/office/drawing/2014/main" id="{6D4EE58F-CFB7-4D9A-BF12-370690E92D2B}"/>
                </a:ext>
              </a:extLst>
            </p:cNvPr>
            <p:cNvSpPr/>
            <p:nvPr/>
          </p:nvSpPr>
          <p:spPr>
            <a:xfrm rot="5400000">
              <a:off x="2687175"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3" name="Rectangle 42">
              <a:extLst>
                <a:ext uri="{FF2B5EF4-FFF2-40B4-BE49-F238E27FC236}">
                  <a16:creationId xmlns:a16="http://schemas.microsoft.com/office/drawing/2014/main" id="{581BD43E-684B-4C5A-AAE5-317110345645}"/>
                </a:ext>
              </a:extLst>
            </p:cNvPr>
            <p:cNvSpPr/>
            <p:nvPr/>
          </p:nvSpPr>
          <p:spPr>
            <a:xfrm rot="5400000">
              <a:off x="1360178"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z</a:t>
              </a:r>
            </a:p>
          </p:txBody>
        </p:sp>
        <p:sp>
          <p:nvSpPr>
            <p:cNvPr id="44" name="TextBox 43">
              <a:extLst>
                <a:ext uri="{FF2B5EF4-FFF2-40B4-BE49-F238E27FC236}">
                  <a16:creationId xmlns:a16="http://schemas.microsoft.com/office/drawing/2014/main" id="{5FCDA41E-4981-4E3A-BE83-DFDE0304FB6F}"/>
                </a:ext>
              </a:extLst>
            </p:cNvPr>
            <p:cNvSpPr txBox="1"/>
            <p:nvPr/>
          </p:nvSpPr>
          <p:spPr>
            <a:xfrm rot="5400000">
              <a:off x="1175090" y="3579504"/>
              <a:ext cx="1119683" cy="597720"/>
            </a:xfrm>
            <a:prstGeom prst="rect">
              <a:avLst/>
            </a:prstGeom>
            <a:noFill/>
          </p:spPr>
          <p:txBody>
            <a:bodyPr wrap="square" rtlCol="0">
              <a:spAutoFit/>
            </a:bodyPr>
            <a:lstStyle/>
            <a:p>
              <a:pPr algn="ctr"/>
              <a:r>
                <a:rPr lang="en-US" sz="2000" dirty="0"/>
                <a:t>head</a:t>
              </a:r>
            </a:p>
          </p:txBody>
        </p:sp>
        <p:cxnSp>
          <p:nvCxnSpPr>
            <p:cNvPr id="45" name="Straight Arrow Connector 44">
              <a:extLst>
                <a:ext uri="{FF2B5EF4-FFF2-40B4-BE49-F238E27FC236}">
                  <a16:creationId xmlns:a16="http://schemas.microsoft.com/office/drawing/2014/main" id="{64F9146F-4B5E-489C-BE87-690032B99B20}"/>
                </a:ext>
              </a:extLst>
            </p:cNvPr>
            <p:cNvCxnSpPr>
              <a:cxnSpLocks/>
              <a:stCxn id="44" idx="1"/>
              <a:endCxn id="43" idx="3"/>
            </p:cNvCxnSpPr>
            <p:nvPr/>
          </p:nvCxnSpPr>
          <p:spPr>
            <a:xfrm rot="5400000" flipH="1">
              <a:off x="1504999" y="3088589"/>
              <a:ext cx="4598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E09A312-0506-44F2-A4A8-309755B1B4C5}"/>
                </a:ext>
              </a:extLst>
            </p:cNvPr>
            <p:cNvCxnSpPr>
              <a:cxnSpLocks/>
              <a:stCxn id="43" idx="0"/>
              <a:endCxn id="42" idx="2"/>
            </p:cNvCxnSpPr>
            <p:nvPr/>
          </p:nvCxnSpPr>
          <p:spPr>
            <a:xfrm rot="5400000" flipV="1">
              <a:off x="2398431" y="2195158"/>
              <a:ext cx="0" cy="577487"/>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51" name="Rectangle 50">
            <a:extLst>
              <a:ext uri="{FF2B5EF4-FFF2-40B4-BE49-F238E27FC236}">
                <a16:creationId xmlns:a16="http://schemas.microsoft.com/office/drawing/2014/main" id="{1B957672-FE45-44AF-8DC0-C58010E25986}"/>
              </a:ext>
            </a:extLst>
          </p:cNvPr>
          <p:cNvSpPr/>
          <p:nvPr/>
        </p:nvSpPr>
        <p:spPr>
          <a:xfrm>
            <a:off x="3038698" y="1764854"/>
            <a:ext cx="4494216" cy="966740"/>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a:t>
            </a:r>
            <a:r>
              <a:rPr lang="en-US" dirty="0" err="1">
                <a:latin typeface="Consolas" panose="020B0609020204030204" pitchFamily="49" charset="0"/>
                <a:ea typeface="Times New Roman" panose="02020603050405020304" pitchFamily="18" charset="0"/>
                <a:cs typeface="Times New Roman" panose="02020603050405020304" pitchFamily="18" charset="0"/>
              </a:rPr>
              <a:t>isEmpty</a:t>
            </a:r>
            <a:r>
              <a:rPr lang="en-US" dirty="0">
                <a:latin typeface="Consolas" panose="020B0609020204030204" pitchFamily="49" charset="0"/>
                <a:ea typeface="Times New Roman" panose="02020603050405020304" pitchFamily="18" charset="0"/>
                <a:cs typeface="Times New Roman" panose="02020603050405020304" pitchFamily="18" charset="0"/>
              </a:rPr>
              <a:t>() returns </a:t>
            </a:r>
            <a:r>
              <a:rPr lang="en-US" dirty="0" err="1">
                <a:latin typeface="Consolas" panose="020B0609020204030204" pitchFamily="49" charset="0"/>
                <a:ea typeface="Times New Roman" panose="02020603050405020304" pitchFamily="18" charset="0"/>
                <a:cs typeface="Times New Roman" panose="02020603050405020304" pitchFamily="18" charset="0"/>
              </a:rPr>
              <a:t>boolean</a:t>
            </a:r>
            <a:endParaRPr lang="en-US" dirty="0">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list.isEmpty</a:t>
            </a:r>
            <a:r>
              <a:rPr lang="en-US" dirty="0">
                <a:latin typeface="Consolas" panose="020B0609020204030204" pitchFamily="49" charset="0"/>
                <a:ea typeface="Times New Roman" panose="02020603050405020304" pitchFamily="18" charset="0"/>
                <a:cs typeface="Times New Roman" panose="02020603050405020304" pitchFamily="18" charset="0"/>
              </a:rPr>
              <a:t>()</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
        <p:nvSpPr>
          <p:cNvPr id="16" name="Rectangle 15">
            <a:extLst>
              <a:ext uri="{FF2B5EF4-FFF2-40B4-BE49-F238E27FC236}">
                <a16:creationId xmlns:a16="http://schemas.microsoft.com/office/drawing/2014/main" id="{3ABBBEE4-F7C7-46FE-B0A9-6E2405453E42}"/>
              </a:ext>
            </a:extLst>
          </p:cNvPr>
          <p:cNvSpPr/>
          <p:nvPr/>
        </p:nvSpPr>
        <p:spPr>
          <a:xfrm>
            <a:off x="3038699" y="4492948"/>
            <a:ext cx="2523901" cy="703013"/>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err="1">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isEmpty</a:t>
            </a:r>
            <a:r>
              <a:rPr lang="en-US"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marR="0">
              <a:lnSpc>
                <a:spcPct val="107000"/>
              </a:lnSpc>
              <a:spcBef>
                <a:spcPts val="0"/>
              </a:spcBef>
              <a:spcAft>
                <a:spcPts val="0"/>
              </a:spcAft>
              <a:tabLst>
                <a:tab pos="228600" algn="l"/>
                <a:tab pos="457200" algn="l"/>
                <a:tab pos="1600200" algn="l"/>
                <a:tab pos="1828800" algn="l"/>
              </a:tabLst>
            </a:pPr>
            <a:r>
              <a:rPr lang="en-US" sz="2000"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   returns false</a:t>
            </a:r>
            <a:endParaRPr lang="en-US" sz="20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214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893834" cy="523220"/>
          </a:xfrm>
          <a:prstGeom prst="rect">
            <a:avLst/>
          </a:prstGeom>
          <a:noFill/>
        </p:spPr>
        <p:txBody>
          <a:bodyPr wrap="none" rtlCol="0">
            <a:spAutoFit/>
          </a:bodyPr>
          <a:lstStyle/>
          <a:p>
            <a:r>
              <a:rPr lang="en-US" sz="2800" dirty="0">
                <a:latin typeface="Myriad Pro" panose="020B0503030403020204" pitchFamily="34" charset="0"/>
              </a:rPr>
              <a:t>Peek</a:t>
            </a:r>
          </a:p>
        </p:txBody>
      </p:sp>
      <p:grpSp>
        <p:nvGrpSpPr>
          <p:cNvPr id="38" name="Group 37">
            <a:extLst>
              <a:ext uri="{FF2B5EF4-FFF2-40B4-BE49-F238E27FC236}">
                <a16:creationId xmlns:a16="http://schemas.microsoft.com/office/drawing/2014/main" id="{B62DFF37-00CD-4C9F-A85F-3FCD5A9FC06F}"/>
              </a:ext>
            </a:extLst>
          </p:cNvPr>
          <p:cNvGrpSpPr/>
          <p:nvPr/>
        </p:nvGrpSpPr>
        <p:grpSpPr>
          <a:xfrm rot="16200000">
            <a:off x="1481726" y="4345177"/>
            <a:ext cx="1390001" cy="1559058"/>
            <a:chOff x="1360178" y="2109146"/>
            <a:chExt cx="2076506" cy="2329059"/>
          </a:xfrm>
        </p:grpSpPr>
        <p:sp>
          <p:nvSpPr>
            <p:cNvPr id="42" name="Rectangle 41">
              <a:extLst>
                <a:ext uri="{FF2B5EF4-FFF2-40B4-BE49-F238E27FC236}">
                  <a16:creationId xmlns:a16="http://schemas.microsoft.com/office/drawing/2014/main" id="{6D4EE58F-CFB7-4D9A-BF12-370690E92D2B}"/>
                </a:ext>
              </a:extLst>
            </p:cNvPr>
            <p:cNvSpPr/>
            <p:nvPr/>
          </p:nvSpPr>
          <p:spPr>
            <a:xfrm rot="5400000">
              <a:off x="2687175"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3" name="Rectangle 42">
              <a:extLst>
                <a:ext uri="{FF2B5EF4-FFF2-40B4-BE49-F238E27FC236}">
                  <a16:creationId xmlns:a16="http://schemas.microsoft.com/office/drawing/2014/main" id="{581BD43E-684B-4C5A-AAE5-317110345645}"/>
                </a:ext>
              </a:extLst>
            </p:cNvPr>
            <p:cNvSpPr/>
            <p:nvPr/>
          </p:nvSpPr>
          <p:spPr>
            <a:xfrm rot="5400000">
              <a:off x="1360178"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z</a:t>
              </a:r>
            </a:p>
          </p:txBody>
        </p:sp>
        <p:sp>
          <p:nvSpPr>
            <p:cNvPr id="44" name="TextBox 43">
              <a:extLst>
                <a:ext uri="{FF2B5EF4-FFF2-40B4-BE49-F238E27FC236}">
                  <a16:creationId xmlns:a16="http://schemas.microsoft.com/office/drawing/2014/main" id="{5FCDA41E-4981-4E3A-BE83-DFDE0304FB6F}"/>
                </a:ext>
              </a:extLst>
            </p:cNvPr>
            <p:cNvSpPr txBox="1"/>
            <p:nvPr/>
          </p:nvSpPr>
          <p:spPr>
            <a:xfrm rot="5400000">
              <a:off x="1175090" y="3579504"/>
              <a:ext cx="1119683" cy="597720"/>
            </a:xfrm>
            <a:prstGeom prst="rect">
              <a:avLst/>
            </a:prstGeom>
            <a:noFill/>
          </p:spPr>
          <p:txBody>
            <a:bodyPr wrap="square" rtlCol="0">
              <a:spAutoFit/>
            </a:bodyPr>
            <a:lstStyle/>
            <a:p>
              <a:pPr algn="ctr"/>
              <a:r>
                <a:rPr lang="en-US" sz="2000" dirty="0"/>
                <a:t>head</a:t>
              </a:r>
            </a:p>
          </p:txBody>
        </p:sp>
        <p:cxnSp>
          <p:nvCxnSpPr>
            <p:cNvPr id="45" name="Straight Arrow Connector 44">
              <a:extLst>
                <a:ext uri="{FF2B5EF4-FFF2-40B4-BE49-F238E27FC236}">
                  <a16:creationId xmlns:a16="http://schemas.microsoft.com/office/drawing/2014/main" id="{64F9146F-4B5E-489C-BE87-690032B99B20}"/>
                </a:ext>
              </a:extLst>
            </p:cNvPr>
            <p:cNvCxnSpPr>
              <a:cxnSpLocks/>
              <a:stCxn id="44" idx="1"/>
              <a:endCxn id="43" idx="3"/>
            </p:cNvCxnSpPr>
            <p:nvPr/>
          </p:nvCxnSpPr>
          <p:spPr>
            <a:xfrm rot="5400000" flipH="1">
              <a:off x="1504999" y="3088589"/>
              <a:ext cx="4598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E09A312-0506-44F2-A4A8-309755B1B4C5}"/>
                </a:ext>
              </a:extLst>
            </p:cNvPr>
            <p:cNvCxnSpPr>
              <a:cxnSpLocks/>
              <a:stCxn id="43" idx="0"/>
              <a:endCxn id="42" idx="2"/>
            </p:cNvCxnSpPr>
            <p:nvPr/>
          </p:nvCxnSpPr>
          <p:spPr>
            <a:xfrm rot="5400000" flipV="1">
              <a:off x="2398431" y="2195158"/>
              <a:ext cx="0" cy="577487"/>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51" name="Rectangle 50">
            <a:extLst>
              <a:ext uri="{FF2B5EF4-FFF2-40B4-BE49-F238E27FC236}">
                <a16:creationId xmlns:a16="http://schemas.microsoft.com/office/drawing/2014/main" id="{1B957672-FE45-44AF-8DC0-C58010E25986}"/>
              </a:ext>
            </a:extLst>
          </p:cNvPr>
          <p:cNvSpPr/>
          <p:nvPr/>
        </p:nvSpPr>
        <p:spPr>
          <a:xfrm>
            <a:off x="3038698" y="1764854"/>
            <a:ext cx="4494216" cy="966740"/>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peek() returns data</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list.peek</a:t>
            </a:r>
            <a:r>
              <a:rPr lang="en-US" dirty="0">
                <a:latin typeface="Consolas" panose="020B0609020204030204" pitchFamily="49" charset="0"/>
                <a:ea typeface="Times New Roman" panose="02020603050405020304" pitchFamily="18" charset="0"/>
                <a:cs typeface="Times New Roman" panose="02020603050405020304" pitchFamily="18" charset="0"/>
              </a:rPr>
              <a:t>();</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
        <p:nvSpPr>
          <p:cNvPr id="16" name="Rectangle 15">
            <a:extLst>
              <a:ext uri="{FF2B5EF4-FFF2-40B4-BE49-F238E27FC236}">
                <a16:creationId xmlns:a16="http://schemas.microsoft.com/office/drawing/2014/main" id="{3ABBBEE4-F7C7-46FE-B0A9-6E2405453E42}"/>
              </a:ext>
            </a:extLst>
          </p:cNvPr>
          <p:cNvSpPr/>
          <p:nvPr/>
        </p:nvSpPr>
        <p:spPr>
          <a:xfrm>
            <a:off x="3038699" y="4492948"/>
            <a:ext cx="2523901" cy="670376"/>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peek()</a:t>
            </a:r>
          </a:p>
          <a:p>
            <a:pPr marR="0">
              <a:lnSpc>
                <a:spcPct val="107000"/>
              </a:lnSpc>
              <a:spcBef>
                <a:spcPts val="0"/>
              </a:spcBef>
              <a:spcAft>
                <a:spcPts val="0"/>
              </a:spcAft>
              <a:tabLst>
                <a:tab pos="228600" algn="l"/>
                <a:tab pos="457200" algn="l"/>
                <a:tab pos="1600200" algn="l"/>
                <a:tab pos="1828800" algn="l"/>
              </a:tabLst>
            </a:pPr>
            <a:r>
              <a:rPr lang="en-US"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  returns "z"</a:t>
            </a:r>
          </a:p>
        </p:txBody>
      </p:sp>
    </p:spTree>
    <p:extLst>
      <p:ext uri="{BB962C8B-B14F-4D97-AF65-F5344CB8AC3E}">
        <p14:creationId xmlns:p14="http://schemas.microsoft.com/office/powerpoint/2010/main" val="1733331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87EDD96B-0FDB-4567-8DFC-8E5C6712A6D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24191" y="1799649"/>
            <a:ext cx="2541225" cy="3117005"/>
          </a:xfrm>
          <a:prstGeom prst="rect">
            <a:avLst/>
          </a:prstGeom>
        </p:spPr>
      </p:pic>
      <p:pic>
        <p:nvPicPr>
          <p:cNvPr id="5" name="Picture 4">
            <a:extLst>
              <a:ext uri="{FF2B5EF4-FFF2-40B4-BE49-F238E27FC236}">
                <a16:creationId xmlns:a16="http://schemas.microsoft.com/office/drawing/2014/main" id="{CCDA9CEE-4F8C-41AA-929E-3D337D6CB2C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43564" y="1785257"/>
            <a:ext cx="2993815" cy="2970654"/>
          </a:xfrm>
          <a:prstGeom prst="rect">
            <a:avLst/>
          </a:prstGeom>
          <a:noFill/>
          <a:ln>
            <a:noFill/>
          </a:ln>
        </p:spPr>
      </p:pic>
    </p:spTree>
    <p:extLst>
      <p:ext uri="{BB962C8B-B14F-4D97-AF65-F5344CB8AC3E}">
        <p14:creationId xmlns:p14="http://schemas.microsoft.com/office/powerpoint/2010/main" val="270330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A2F463E-7F54-4FAB-8D7A-B11047EF57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24191" y="1799649"/>
            <a:ext cx="2541225" cy="3117005"/>
          </a:xfrm>
          <a:prstGeom prst="rect">
            <a:avLst/>
          </a:prstGeom>
        </p:spPr>
      </p:pic>
      <p:pic>
        <p:nvPicPr>
          <p:cNvPr id="3" name="Picture 2">
            <a:extLst>
              <a:ext uri="{FF2B5EF4-FFF2-40B4-BE49-F238E27FC236}">
                <a16:creationId xmlns:a16="http://schemas.microsoft.com/office/drawing/2014/main" id="{A8611F1E-23E3-4994-B2B1-F1CB6F914A9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43564" y="1785257"/>
            <a:ext cx="2993815" cy="2970654"/>
          </a:xfrm>
          <a:prstGeom prst="rect">
            <a:avLst/>
          </a:prstGeom>
          <a:noFill/>
          <a:ln>
            <a:noFill/>
          </a:ln>
        </p:spPr>
      </p:pic>
    </p:spTree>
    <p:extLst>
      <p:ext uri="{BB962C8B-B14F-4D97-AF65-F5344CB8AC3E}">
        <p14:creationId xmlns:p14="http://schemas.microsoft.com/office/powerpoint/2010/main" val="108233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722540" cy="523220"/>
          </a:xfrm>
          <a:prstGeom prst="rect">
            <a:avLst/>
          </a:prstGeom>
          <a:noFill/>
        </p:spPr>
        <p:txBody>
          <a:bodyPr wrap="none" rtlCol="0">
            <a:spAutoFit/>
          </a:bodyPr>
          <a:lstStyle/>
          <a:p>
            <a:r>
              <a:rPr lang="en-US" sz="2800" dirty="0">
                <a:latin typeface="Myriad Pro" panose="020B0503030403020204" pitchFamily="34" charset="0"/>
              </a:rPr>
              <a:t>List-based Stacks</a:t>
            </a:r>
          </a:p>
        </p:txBody>
      </p:sp>
      <p:grpSp>
        <p:nvGrpSpPr>
          <p:cNvPr id="7" name="Group 6">
            <a:extLst>
              <a:ext uri="{FF2B5EF4-FFF2-40B4-BE49-F238E27FC236}">
                <a16:creationId xmlns:a16="http://schemas.microsoft.com/office/drawing/2014/main" id="{51F38CAF-A9C7-497D-94A7-331975FD2FEF}"/>
              </a:ext>
            </a:extLst>
          </p:cNvPr>
          <p:cNvGrpSpPr/>
          <p:nvPr/>
        </p:nvGrpSpPr>
        <p:grpSpPr>
          <a:xfrm>
            <a:off x="897763" y="1994450"/>
            <a:ext cx="505826" cy="3034947"/>
            <a:chOff x="539644" y="1567286"/>
            <a:chExt cx="749510" cy="4497054"/>
          </a:xfrm>
        </p:grpSpPr>
        <p:sp>
          <p:nvSpPr>
            <p:cNvPr id="15" name="Rectangle 14">
              <a:extLst>
                <a:ext uri="{FF2B5EF4-FFF2-40B4-BE49-F238E27FC236}">
                  <a16:creationId xmlns:a16="http://schemas.microsoft.com/office/drawing/2014/main" id="{BF58371C-879F-47ED-9304-797FCD9D0804}"/>
                </a:ext>
              </a:extLst>
            </p:cNvPr>
            <p:cNvSpPr/>
            <p:nvPr/>
          </p:nvSpPr>
          <p:spPr>
            <a:xfrm>
              <a:off x="539645" y="156728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7D4E8746-9005-4DF3-B38C-31313254A892}"/>
                </a:ext>
              </a:extLst>
            </p:cNvPr>
            <p:cNvSpPr/>
            <p:nvPr/>
          </p:nvSpPr>
          <p:spPr>
            <a:xfrm>
              <a:off x="539645" y="2316795"/>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685FD40A-D02F-4EA4-A73F-36403FA4B156}"/>
                </a:ext>
              </a:extLst>
            </p:cNvPr>
            <p:cNvSpPr/>
            <p:nvPr/>
          </p:nvSpPr>
          <p:spPr>
            <a:xfrm>
              <a:off x="539645" y="3066304"/>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B18265DD-3B1E-4BF9-BFF0-4AC36BC40D5A}"/>
                </a:ext>
              </a:extLst>
            </p:cNvPr>
            <p:cNvSpPr/>
            <p:nvPr/>
          </p:nvSpPr>
          <p:spPr>
            <a:xfrm>
              <a:off x="539645" y="3815813"/>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91299DEE-B72D-4A24-9D8B-AE0E039642B2}"/>
                </a:ext>
              </a:extLst>
            </p:cNvPr>
            <p:cNvSpPr/>
            <p:nvPr/>
          </p:nvSpPr>
          <p:spPr>
            <a:xfrm>
              <a:off x="539644" y="4532603"/>
              <a:ext cx="749509" cy="74951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22" name="Rectangle 21">
              <a:extLst>
                <a:ext uri="{FF2B5EF4-FFF2-40B4-BE49-F238E27FC236}">
                  <a16:creationId xmlns:a16="http://schemas.microsoft.com/office/drawing/2014/main" id="{2591EC3E-1D87-4803-B59B-05A8F271D9BC}"/>
                </a:ext>
              </a:extLst>
            </p:cNvPr>
            <p:cNvSpPr/>
            <p:nvPr/>
          </p:nvSpPr>
          <p:spPr>
            <a:xfrm>
              <a:off x="539645" y="5314831"/>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grpSp>
      <p:sp>
        <p:nvSpPr>
          <p:cNvPr id="24" name="TextBox 23">
            <a:extLst>
              <a:ext uri="{FF2B5EF4-FFF2-40B4-BE49-F238E27FC236}">
                <a16:creationId xmlns:a16="http://schemas.microsoft.com/office/drawing/2014/main" id="{BBB4DAB7-DF82-48AA-9519-A629712D1B48}"/>
              </a:ext>
            </a:extLst>
          </p:cNvPr>
          <p:cNvSpPr txBox="1"/>
          <p:nvPr/>
        </p:nvSpPr>
        <p:spPr>
          <a:xfrm>
            <a:off x="2074172" y="4798565"/>
            <a:ext cx="1113446" cy="461665"/>
          </a:xfrm>
          <a:prstGeom prst="rect">
            <a:avLst/>
          </a:prstGeom>
          <a:noFill/>
        </p:spPr>
        <p:txBody>
          <a:bodyPr wrap="none" rtlCol="0">
            <a:spAutoFit/>
          </a:bodyPr>
          <a:lstStyle/>
          <a:p>
            <a:r>
              <a:rPr lang="en-US" sz="2400" dirty="0"/>
              <a:t>bottom</a:t>
            </a:r>
          </a:p>
        </p:txBody>
      </p:sp>
      <p:cxnSp>
        <p:nvCxnSpPr>
          <p:cNvPr id="31" name="Straight Arrow Connector 30">
            <a:extLst>
              <a:ext uri="{FF2B5EF4-FFF2-40B4-BE49-F238E27FC236}">
                <a16:creationId xmlns:a16="http://schemas.microsoft.com/office/drawing/2014/main" id="{1F42C239-49FF-45A0-9B2F-F068CDE6F7E6}"/>
              </a:ext>
            </a:extLst>
          </p:cNvPr>
          <p:cNvCxnSpPr>
            <a:cxnSpLocks/>
            <a:stCxn id="24" idx="1"/>
          </p:cNvCxnSpPr>
          <p:nvPr/>
        </p:nvCxnSpPr>
        <p:spPr>
          <a:xfrm flipH="1" flipV="1">
            <a:off x="1403588" y="5029397"/>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9CA92779-2F26-4079-A29E-B51289EAC973}"/>
              </a:ext>
            </a:extLst>
          </p:cNvPr>
          <p:cNvSpPr txBox="1"/>
          <p:nvPr/>
        </p:nvSpPr>
        <p:spPr>
          <a:xfrm>
            <a:off x="2074172" y="4019197"/>
            <a:ext cx="608052" cy="461665"/>
          </a:xfrm>
          <a:prstGeom prst="rect">
            <a:avLst/>
          </a:prstGeom>
          <a:noFill/>
        </p:spPr>
        <p:txBody>
          <a:bodyPr wrap="none" rtlCol="0">
            <a:spAutoFit/>
          </a:bodyPr>
          <a:lstStyle/>
          <a:p>
            <a:r>
              <a:rPr lang="en-US" sz="2400" dirty="0"/>
              <a:t>top</a:t>
            </a:r>
          </a:p>
        </p:txBody>
      </p:sp>
      <p:cxnSp>
        <p:nvCxnSpPr>
          <p:cNvPr id="37" name="Straight Arrow Connector 36">
            <a:extLst>
              <a:ext uri="{FF2B5EF4-FFF2-40B4-BE49-F238E27FC236}">
                <a16:creationId xmlns:a16="http://schemas.microsoft.com/office/drawing/2014/main" id="{B0C3F1EA-012A-4F08-BF29-F00A74D8102E}"/>
              </a:ext>
            </a:extLst>
          </p:cNvPr>
          <p:cNvCxnSpPr>
            <a:cxnSpLocks/>
            <a:stCxn id="32" idx="1"/>
            <a:endCxn id="21" idx="3"/>
          </p:cNvCxnSpPr>
          <p:nvPr/>
        </p:nvCxnSpPr>
        <p:spPr>
          <a:xfrm flipH="1" flipV="1">
            <a:off x="1403588" y="4248580"/>
            <a:ext cx="670584" cy="1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104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722540" cy="523220"/>
          </a:xfrm>
          <a:prstGeom prst="rect">
            <a:avLst/>
          </a:prstGeom>
          <a:noFill/>
        </p:spPr>
        <p:txBody>
          <a:bodyPr wrap="none" rtlCol="0">
            <a:spAutoFit/>
          </a:bodyPr>
          <a:lstStyle/>
          <a:p>
            <a:r>
              <a:rPr lang="en-US" sz="2800" dirty="0">
                <a:latin typeface="Myriad Pro" panose="020B0503030403020204" pitchFamily="34" charset="0"/>
              </a:rPr>
              <a:t>List-based Stacks</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2570607" y="1994450"/>
            <a:ext cx="4178748" cy="1384358"/>
            <a:chOff x="1175091" y="2109146"/>
            <a:chExt cx="6242585" cy="2068077"/>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 name="TextBox 26">
              <a:extLst>
                <a:ext uri="{FF2B5EF4-FFF2-40B4-BE49-F238E27FC236}">
                  <a16:creationId xmlns:a16="http://schemas.microsoft.com/office/drawing/2014/main" id="{AC8C8571-5CE4-4A27-8D38-EB4D04E7799B}"/>
                </a:ext>
              </a:extLst>
            </p:cNvPr>
            <p:cNvSpPr txBox="1"/>
            <p:nvPr/>
          </p:nvSpPr>
          <p:spPr>
            <a:xfrm>
              <a:off x="1175091" y="3579503"/>
              <a:ext cx="1119683" cy="597720"/>
            </a:xfrm>
            <a:prstGeom prst="rect">
              <a:avLst/>
            </a:prstGeom>
            <a:noFill/>
          </p:spPr>
          <p:txBody>
            <a:bodyPr wrap="square" rtlCol="0">
              <a:spAutoFit/>
            </a:bodyPr>
            <a:lstStyle/>
            <a:p>
              <a:pPr algn="ctr"/>
              <a:r>
                <a:rPr lang="en-US" sz="20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a:stCxn id="35" idx="3"/>
              <a:endCxn id="34" idx="1"/>
            </p:cNvCxnSpPr>
            <p:nvPr/>
          </p:nvCxnSpPr>
          <p:spPr>
            <a:xfrm>
              <a:off x="2109688"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3"/>
              <a:endCxn id="33" idx="1"/>
            </p:cNvCxnSpPr>
            <p:nvPr/>
          </p:nvCxnSpPr>
          <p:spPr>
            <a:xfrm>
              <a:off x="3436685"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a:stCxn id="33" idx="3"/>
              <a:endCxn id="29" idx="1"/>
            </p:cNvCxnSpPr>
            <p:nvPr/>
          </p:nvCxnSpPr>
          <p:spPr>
            <a:xfrm>
              <a:off x="4763682"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a:stCxn id="29" idx="3"/>
              <a:endCxn id="26" idx="1"/>
            </p:cNvCxnSpPr>
            <p:nvPr/>
          </p:nvCxnSpPr>
          <p:spPr>
            <a:xfrm>
              <a:off x="6090679"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8" name="Group 37">
            <a:extLst>
              <a:ext uri="{FF2B5EF4-FFF2-40B4-BE49-F238E27FC236}">
                <a16:creationId xmlns:a16="http://schemas.microsoft.com/office/drawing/2014/main" id="{C87FB5CD-7C5D-410C-B38B-06F777205C2B}"/>
              </a:ext>
            </a:extLst>
          </p:cNvPr>
          <p:cNvGrpSpPr/>
          <p:nvPr/>
        </p:nvGrpSpPr>
        <p:grpSpPr>
          <a:xfrm>
            <a:off x="897763" y="1994450"/>
            <a:ext cx="505826" cy="3034947"/>
            <a:chOff x="539644" y="1567286"/>
            <a:chExt cx="749510" cy="4497054"/>
          </a:xfrm>
        </p:grpSpPr>
        <p:sp>
          <p:nvSpPr>
            <p:cNvPr id="39" name="Rectangle 38">
              <a:extLst>
                <a:ext uri="{FF2B5EF4-FFF2-40B4-BE49-F238E27FC236}">
                  <a16:creationId xmlns:a16="http://schemas.microsoft.com/office/drawing/2014/main" id="{855715BD-665A-45DA-99DB-0AAD53ABE28F}"/>
                </a:ext>
              </a:extLst>
            </p:cNvPr>
            <p:cNvSpPr/>
            <p:nvPr/>
          </p:nvSpPr>
          <p:spPr>
            <a:xfrm>
              <a:off x="539645" y="156728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DEAB5F45-7114-4889-BF59-2B605ABE5422}"/>
                </a:ext>
              </a:extLst>
            </p:cNvPr>
            <p:cNvSpPr/>
            <p:nvPr/>
          </p:nvSpPr>
          <p:spPr>
            <a:xfrm>
              <a:off x="539645" y="2316795"/>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321EF82F-79C0-43DA-8326-55F7A2307DAE}"/>
                </a:ext>
              </a:extLst>
            </p:cNvPr>
            <p:cNvSpPr/>
            <p:nvPr/>
          </p:nvSpPr>
          <p:spPr>
            <a:xfrm>
              <a:off x="539645" y="3066304"/>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00373653-591C-44D1-A75D-F5B26BA25FB6}"/>
                </a:ext>
              </a:extLst>
            </p:cNvPr>
            <p:cNvSpPr/>
            <p:nvPr/>
          </p:nvSpPr>
          <p:spPr>
            <a:xfrm>
              <a:off x="539645" y="3815813"/>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00691931-D23D-4335-9997-E3D876CA7AC8}"/>
                </a:ext>
              </a:extLst>
            </p:cNvPr>
            <p:cNvSpPr/>
            <p:nvPr/>
          </p:nvSpPr>
          <p:spPr>
            <a:xfrm>
              <a:off x="539644" y="4532603"/>
              <a:ext cx="749509" cy="74951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4" name="Rectangle 43">
              <a:extLst>
                <a:ext uri="{FF2B5EF4-FFF2-40B4-BE49-F238E27FC236}">
                  <a16:creationId xmlns:a16="http://schemas.microsoft.com/office/drawing/2014/main" id="{75C626F1-B40D-4DC9-A884-E0A03FCE5F1A}"/>
                </a:ext>
              </a:extLst>
            </p:cNvPr>
            <p:cNvSpPr/>
            <p:nvPr/>
          </p:nvSpPr>
          <p:spPr>
            <a:xfrm>
              <a:off x="539645" y="5314831"/>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grpSp>
      <p:sp>
        <p:nvSpPr>
          <p:cNvPr id="45" name="TextBox 44">
            <a:extLst>
              <a:ext uri="{FF2B5EF4-FFF2-40B4-BE49-F238E27FC236}">
                <a16:creationId xmlns:a16="http://schemas.microsoft.com/office/drawing/2014/main" id="{21DD331D-D887-4482-996E-24433C0382D7}"/>
              </a:ext>
            </a:extLst>
          </p:cNvPr>
          <p:cNvSpPr txBox="1"/>
          <p:nvPr/>
        </p:nvSpPr>
        <p:spPr>
          <a:xfrm>
            <a:off x="2074172" y="4798565"/>
            <a:ext cx="1113446" cy="461665"/>
          </a:xfrm>
          <a:prstGeom prst="rect">
            <a:avLst/>
          </a:prstGeom>
          <a:noFill/>
        </p:spPr>
        <p:txBody>
          <a:bodyPr wrap="none" rtlCol="0">
            <a:spAutoFit/>
          </a:bodyPr>
          <a:lstStyle/>
          <a:p>
            <a:r>
              <a:rPr lang="en-US" sz="2400" dirty="0"/>
              <a:t>bottom</a:t>
            </a:r>
          </a:p>
        </p:txBody>
      </p:sp>
      <p:cxnSp>
        <p:nvCxnSpPr>
          <p:cNvPr id="46" name="Straight Arrow Connector 45">
            <a:extLst>
              <a:ext uri="{FF2B5EF4-FFF2-40B4-BE49-F238E27FC236}">
                <a16:creationId xmlns:a16="http://schemas.microsoft.com/office/drawing/2014/main" id="{CA91B169-CF9F-4415-A49D-F61A44CDDA05}"/>
              </a:ext>
            </a:extLst>
          </p:cNvPr>
          <p:cNvCxnSpPr>
            <a:cxnSpLocks/>
            <a:stCxn id="45" idx="1"/>
          </p:cNvCxnSpPr>
          <p:nvPr/>
        </p:nvCxnSpPr>
        <p:spPr>
          <a:xfrm flipH="1" flipV="1">
            <a:off x="1403588" y="5029397"/>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86B1A28B-D358-4ADC-856A-F98DA7A934E2}"/>
              </a:ext>
            </a:extLst>
          </p:cNvPr>
          <p:cNvSpPr txBox="1"/>
          <p:nvPr/>
        </p:nvSpPr>
        <p:spPr>
          <a:xfrm>
            <a:off x="2074172" y="4019197"/>
            <a:ext cx="608052" cy="461665"/>
          </a:xfrm>
          <a:prstGeom prst="rect">
            <a:avLst/>
          </a:prstGeom>
          <a:noFill/>
        </p:spPr>
        <p:txBody>
          <a:bodyPr wrap="none" rtlCol="0">
            <a:spAutoFit/>
          </a:bodyPr>
          <a:lstStyle/>
          <a:p>
            <a:r>
              <a:rPr lang="en-US" sz="2400" dirty="0"/>
              <a:t>top</a:t>
            </a:r>
          </a:p>
        </p:txBody>
      </p:sp>
      <p:cxnSp>
        <p:nvCxnSpPr>
          <p:cNvPr id="48" name="Straight Arrow Connector 47">
            <a:extLst>
              <a:ext uri="{FF2B5EF4-FFF2-40B4-BE49-F238E27FC236}">
                <a16:creationId xmlns:a16="http://schemas.microsoft.com/office/drawing/2014/main" id="{0D479B57-B1C1-439F-8AEB-65E06BEC2483}"/>
              </a:ext>
            </a:extLst>
          </p:cNvPr>
          <p:cNvCxnSpPr>
            <a:cxnSpLocks/>
            <a:stCxn id="47" idx="1"/>
            <a:endCxn id="43" idx="3"/>
          </p:cNvCxnSpPr>
          <p:nvPr/>
        </p:nvCxnSpPr>
        <p:spPr>
          <a:xfrm flipH="1" flipV="1">
            <a:off x="1403588" y="4248580"/>
            <a:ext cx="670584" cy="1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882D0734-9736-46E2-976D-90A1A4881081}"/>
              </a:ext>
            </a:extLst>
          </p:cNvPr>
          <p:cNvSpPr txBox="1"/>
          <p:nvPr/>
        </p:nvSpPr>
        <p:spPr>
          <a:xfrm>
            <a:off x="6149214" y="2966025"/>
            <a:ext cx="749509" cy="400110"/>
          </a:xfrm>
          <a:prstGeom prst="rect">
            <a:avLst/>
          </a:prstGeom>
          <a:noFill/>
        </p:spPr>
        <p:txBody>
          <a:bodyPr wrap="square" rtlCol="0">
            <a:spAutoFit/>
          </a:bodyPr>
          <a:lstStyle/>
          <a:p>
            <a:pPr algn="ctr"/>
            <a:r>
              <a:rPr lang="en-US" sz="2000" dirty="0"/>
              <a:t>tail</a:t>
            </a:r>
          </a:p>
        </p:txBody>
      </p:sp>
      <p:cxnSp>
        <p:nvCxnSpPr>
          <p:cNvPr id="52" name="Straight Arrow Connector 51">
            <a:extLst>
              <a:ext uri="{FF2B5EF4-FFF2-40B4-BE49-F238E27FC236}">
                <a16:creationId xmlns:a16="http://schemas.microsoft.com/office/drawing/2014/main" id="{ACEED79A-8F00-4E7B-8E25-30E613DBF9E2}"/>
              </a:ext>
            </a:extLst>
          </p:cNvPr>
          <p:cNvCxnSpPr>
            <a:cxnSpLocks/>
            <a:stCxn id="51" idx="0"/>
          </p:cNvCxnSpPr>
          <p:nvPr/>
        </p:nvCxnSpPr>
        <p:spPr>
          <a:xfrm flipV="1">
            <a:off x="6523969" y="2483494"/>
            <a:ext cx="1" cy="48253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1558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722540" cy="523220"/>
          </a:xfrm>
          <a:prstGeom prst="rect">
            <a:avLst/>
          </a:prstGeom>
          <a:noFill/>
        </p:spPr>
        <p:txBody>
          <a:bodyPr wrap="none" rtlCol="0">
            <a:spAutoFit/>
          </a:bodyPr>
          <a:lstStyle/>
          <a:p>
            <a:r>
              <a:rPr lang="en-US" sz="2800" dirty="0">
                <a:latin typeface="Myriad Pro" panose="020B0503030403020204" pitchFamily="34" charset="0"/>
              </a:rPr>
              <a:t>List-based Stacks</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2570607" y="1994450"/>
            <a:ext cx="4178748" cy="1384358"/>
            <a:chOff x="1175091" y="2109146"/>
            <a:chExt cx="6242585" cy="2068077"/>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 name="TextBox 26">
              <a:extLst>
                <a:ext uri="{FF2B5EF4-FFF2-40B4-BE49-F238E27FC236}">
                  <a16:creationId xmlns:a16="http://schemas.microsoft.com/office/drawing/2014/main" id="{AC8C8571-5CE4-4A27-8D38-EB4D04E7799B}"/>
                </a:ext>
              </a:extLst>
            </p:cNvPr>
            <p:cNvSpPr txBox="1"/>
            <p:nvPr/>
          </p:nvSpPr>
          <p:spPr>
            <a:xfrm>
              <a:off x="1175091" y="3579503"/>
              <a:ext cx="1119683" cy="597720"/>
            </a:xfrm>
            <a:prstGeom prst="rect">
              <a:avLst/>
            </a:prstGeom>
            <a:noFill/>
          </p:spPr>
          <p:txBody>
            <a:bodyPr wrap="square" rtlCol="0">
              <a:spAutoFit/>
            </a:bodyPr>
            <a:lstStyle/>
            <a:p>
              <a:pPr algn="ctr"/>
              <a:r>
                <a:rPr lang="en-US" sz="20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a:stCxn id="35" idx="3"/>
              <a:endCxn id="34" idx="1"/>
            </p:cNvCxnSpPr>
            <p:nvPr/>
          </p:nvCxnSpPr>
          <p:spPr>
            <a:xfrm>
              <a:off x="2109688"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3"/>
              <a:endCxn id="33" idx="1"/>
            </p:cNvCxnSpPr>
            <p:nvPr/>
          </p:nvCxnSpPr>
          <p:spPr>
            <a:xfrm>
              <a:off x="3436685"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a:stCxn id="33" idx="3"/>
              <a:endCxn id="29" idx="1"/>
            </p:cNvCxnSpPr>
            <p:nvPr/>
          </p:nvCxnSpPr>
          <p:spPr>
            <a:xfrm>
              <a:off x="4763682"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a:stCxn id="29" idx="3"/>
              <a:endCxn id="26" idx="1"/>
            </p:cNvCxnSpPr>
            <p:nvPr/>
          </p:nvCxnSpPr>
          <p:spPr>
            <a:xfrm>
              <a:off x="6090679"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cxnSp>
        <p:nvCxnSpPr>
          <p:cNvPr id="3" name="Straight Connector 2">
            <a:extLst>
              <a:ext uri="{FF2B5EF4-FFF2-40B4-BE49-F238E27FC236}">
                <a16:creationId xmlns:a16="http://schemas.microsoft.com/office/drawing/2014/main" id="{CFD49DA7-16C3-415A-8E5F-9F333CCD77B3}"/>
              </a:ext>
            </a:extLst>
          </p:cNvPr>
          <p:cNvCxnSpPr>
            <a:cxnSpLocks/>
            <a:stCxn id="27" idx="2"/>
            <a:endCxn id="47" idx="0"/>
          </p:cNvCxnSpPr>
          <p:nvPr/>
        </p:nvCxnSpPr>
        <p:spPr>
          <a:xfrm flipH="1">
            <a:off x="2378198" y="3378808"/>
            <a:ext cx="567164" cy="640389"/>
          </a:xfrm>
          <a:prstGeom prst="line">
            <a:avLst/>
          </a:prstGeom>
          <a:ln w="53975" cmpd="dbl">
            <a:solidFill>
              <a:schemeClr val="accent2"/>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F9E2CAA3-0C81-44B4-BDA9-F47F0142C669}"/>
              </a:ext>
            </a:extLst>
          </p:cNvPr>
          <p:cNvGrpSpPr/>
          <p:nvPr/>
        </p:nvGrpSpPr>
        <p:grpSpPr>
          <a:xfrm>
            <a:off x="897763" y="1994450"/>
            <a:ext cx="505826" cy="3034947"/>
            <a:chOff x="539644" y="1567286"/>
            <a:chExt cx="749510" cy="4497054"/>
          </a:xfrm>
        </p:grpSpPr>
        <p:sp>
          <p:nvSpPr>
            <p:cNvPr id="39" name="Rectangle 38">
              <a:extLst>
                <a:ext uri="{FF2B5EF4-FFF2-40B4-BE49-F238E27FC236}">
                  <a16:creationId xmlns:a16="http://schemas.microsoft.com/office/drawing/2014/main" id="{986DA7CA-84A3-4647-A465-D2E10D36E1B3}"/>
                </a:ext>
              </a:extLst>
            </p:cNvPr>
            <p:cNvSpPr/>
            <p:nvPr/>
          </p:nvSpPr>
          <p:spPr>
            <a:xfrm>
              <a:off x="539645" y="156728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9FC002B9-1A88-404C-9F7E-FFDE1AA553C5}"/>
                </a:ext>
              </a:extLst>
            </p:cNvPr>
            <p:cNvSpPr/>
            <p:nvPr/>
          </p:nvSpPr>
          <p:spPr>
            <a:xfrm>
              <a:off x="539645" y="2316795"/>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81470971-B446-44D7-9D11-FB11B035CC11}"/>
                </a:ext>
              </a:extLst>
            </p:cNvPr>
            <p:cNvSpPr/>
            <p:nvPr/>
          </p:nvSpPr>
          <p:spPr>
            <a:xfrm>
              <a:off x="539645" y="3066304"/>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A7471006-17D4-4D34-8623-4D2CCF2DD5BB}"/>
                </a:ext>
              </a:extLst>
            </p:cNvPr>
            <p:cNvSpPr/>
            <p:nvPr/>
          </p:nvSpPr>
          <p:spPr>
            <a:xfrm>
              <a:off x="539645" y="3815813"/>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5D7465EA-2981-4FAC-96CC-5547B31452C7}"/>
                </a:ext>
              </a:extLst>
            </p:cNvPr>
            <p:cNvSpPr/>
            <p:nvPr/>
          </p:nvSpPr>
          <p:spPr>
            <a:xfrm>
              <a:off x="539644" y="4532603"/>
              <a:ext cx="749509" cy="74951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4" name="Rectangle 43">
              <a:extLst>
                <a:ext uri="{FF2B5EF4-FFF2-40B4-BE49-F238E27FC236}">
                  <a16:creationId xmlns:a16="http://schemas.microsoft.com/office/drawing/2014/main" id="{1766F555-9B57-47EC-9885-50C15DC836A1}"/>
                </a:ext>
              </a:extLst>
            </p:cNvPr>
            <p:cNvSpPr/>
            <p:nvPr/>
          </p:nvSpPr>
          <p:spPr>
            <a:xfrm>
              <a:off x="539645" y="5314831"/>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grpSp>
      <p:sp>
        <p:nvSpPr>
          <p:cNvPr id="45" name="TextBox 44">
            <a:extLst>
              <a:ext uri="{FF2B5EF4-FFF2-40B4-BE49-F238E27FC236}">
                <a16:creationId xmlns:a16="http://schemas.microsoft.com/office/drawing/2014/main" id="{D10EED97-6915-4F52-8CB1-4FAF75D51F26}"/>
              </a:ext>
            </a:extLst>
          </p:cNvPr>
          <p:cNvSpPr txBox="1"/>
          <p:nvPr/>
        </p:nvSpPr>
        <p:spPr>
          <a:xfrm>
            <a:off x="2074172" y="4798565"/>
            <a:ext cx="1113446" cy="461665"/>
          </a:xfrm>
          <a:prstGeom prst="rect">
            <a:avLst/>
          </a:prstGeom>
          <a:noFill/>
        </p:spPr>
        <p:txBody>
          <a:bodyPr wrap="none" rtlCol="0">
            <a:spAutoFit/>
          </a:bodyPr>
          <a:lstStyle/>
          <a:p>
            <a:r>
              <a:rPr lang="en-US" sz="2400" dirty="0"/>
              <a:t>bottom</a:t>
            </a:r>
          </a:p>
        </p:txBody>
      </p:sp>
      <p:cxnSp>
        <p:nvCxnSpPr>
          <p:cNvPr id="46" name="Straight Arrow Connector 45">
            <a:extLst>
              <a:ext uri="{FF2B5EF4-FFF2-40B4-BE49-F238E27FC236}">
                <a16:creationId xmlns:a16="http://schemas.microsoft.com/office/drawing/2014/main" id="{DB07E016-4AFA-4F46-BC4C-D4CBC938F1D5}"/>
              </a:ext>
            </a:extLst>
          </p:cNvPr>
          <p:cNvCxnSpPr>
            <a:cxnSpLocks/>
            <a:stCxn id="45" idx="1"/>
          </p:cNvCxnSpPr>
          <p:nvPr/>
        </p:nvCxnSpPr>
        <p:spPr>
          <a:xfrm flipH="1" flipV="1">
            <a:off x="1403588" y="5029397"/>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F13CBDFD-812B-4A4D-AC77-4B6C7B1981D7}"/>
              </a:ext>
            </a:extLst>
          </p:cNvPr>
          <p:cNvSpPr txBox="1"/>
          <p:nvPr/>
        </p:nvSpPr>
        <p:spPr>
          <a:xfrm>
            <a:off x="2074172" y="4019197"/>
            <a:ext cx="608052" cy="461665"/>
          </a:xfrm>
          <a:prstGeom prst="rect">
            <a:avLst/>
          </a:prstGeom>
          <a:noFill/>
        </p:spPr>
        <p:txBody>
          <a:bodyPr wrap="none" rtlCol="0">
            <a:spAutoFit/>
          </a:bodyPr>
          <a:lstStyle/>
          <a:p>
            <a:r>
              <a:rPr lang="en-US" sz="2400" dirty="0"/>
              <a:t>top</a:t>
            </a:r>
          </a:p>
        </p:txBody>
      </p:sp>
      <p:cxnSp>
        <p:nvCxnSpPr>
          <p:cNvPr id="48" name="Straight Arrow Connector 47">
            <a:extLst>
              <a:ext uri="{FF2B5EF4-FFF2-40B4-BE49-F238E27FC236}">
                <a16:creationId xmlns:a16="http://schemas.microsoft.com/office/drawing/2014/main" id="{72B7D360-1D5E-4445-B01A-C7B7656A07BF}"/>
              </a:ext>
            </a:extLst>
          </p:cNvPr>
          <p:cNvCxnSpPr>
            <a:cxnSpLocks/>
            <a:stCxn id="47" idx="1"/>
            <a:endCxn id="43" idx="3"/>
          </p:cNvCxnSpPr>
          <p:nvPr/>
        </p:nvCxnSpPr>
        <p:spPr>
          <a:xfrm flipH="1" flipV="1">
            <a:off x="1403588" y="4248580"/>
            <a:ext cx="670584" cy="1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a:extLst>
              <a:ext uri="{FF2B5EF4-FFF2-40B4-BE49-F238E27FC236}">
                <a16:creationId xmlns:a16="http://schemas.microsoft.com/office/drawing/2014/main" id="{E7149ECA-8C36-4877-9E3D-6868E77B787B}"/>
              </a:ext>
            </a:extLst>
          </p:cNvPr>
          <p:cNvSpPr txBox="1"/>
          <p:nvPr/>
        </p:nvSpPr>
        <p:spPr>
          <a:xfrm>
            <a:off x="6149214" y="2966025"/>
            <a:ext cx="749509" cy="400110"/>
          </a:xfrm>
          <a:prstGeom prst="rect">
            <a:avLst/>
          </a:prstGeom>
          <a:noFill/>
        </p:spPr>
        <p:txBody>
          <a:bodyPr wrap="square" rtlCol="0">
            <a:spAutoFit/>
          </a:bodyPr>
          <a:lstStyle/>
          <a:p>
            <a:pPr algn="ctr"/>
            <a:r>
              <a:rPr lang="en-US" sz="2000" dirty="0"/>
              <a:t>tail</a:t>
            </a:r>
          </a:p>
        </p:txBody>
      </p:sp>
      <p:cxnSp>
        <p:nvCxnSpPr>
          <p:cNvPr id="50" name="Straight Arrow Connector 49">
            <a:extLst>
              <a:ext uri="{FF2B5EF4-FFF2-40B4-BE49-F238E27FC236}">
                <a16:creationId xmlns:a16="http://schemas.microsoft.com/office/drawing/2014/main" id="{B774F964-255E-4D94-A77E-816895FD3F9B}"/>
              </a:ext>
            </a:extLst>
          </p:cNvPr>
          <p:cNvCxnSpPr>
            <a:cxnSpLocks/>
            <a:stCxn id="49" idx="0"/>
          </p:cNvCxnSpPr>
          <p:nvPr/>
        </p:nvCxnSpPr>
        <p:spPr>
          <a:xfrm flipV="1">
            <a:off x="6523969" y="2483494"/>
            <a:ext cx="1" cy="48253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F79944A1-24CB-4BE2-94C1-0AADD610D083}"/>
              </a:ext>
            </a:extLst>
          </p:cNvPr>
          <p:cNvCxnSpPr>
            <a:cxnSpLocks/>
            <a:stCxn id="49" idx="2"/>
            <a:endCxn id="45" idx="3"/>
          </p:cNvCxnSpPr>
          <p:nvPr/>
        </p:nvCxnSpPr>
        <p:spPr>
          <a:xfrm flipH="1">
            <a:off x="3187618" y="3366135"/>
            <a:ext cx="3336351" cy="1663263"/>
          </a:xfrm>
          <a:prstGeom prst="line">
            <a:avLst/>
          </a:prstGeom>
          <a:ln w="53975" cmpd="dbl">
            <a:solidFill>
              <a:schemeClr val="accent2"/>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20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722540" cy="523220"/>
          </a:xfrm>
          <a:prstGeom prst="rect">
            <a:avLst/>
          </a:prstGeom>
          <a:noFill/>
        </p:spPr>
        <p:txBody>
          <a:bodyPr wrap="none" rtlCol="0">
            <a:spAutoFit/>
          </a:bodyPr>
          <a:lstStyle/>
          <a:p>
            <a:r>
              <a:rPr lang="en-US" sz="2800" dirty="0">
                <a:latin typeface="Myriad Pro" panose="020B0503030403020204" pitchFamily="34" charset="0"/>
              </a:rPr>
              <a:t>List-based Stacks</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2570607" y="1994450"/>
            <a:ext cx="4178748" cy="1384358"/>
            <a:chOff x="1175091" y="2109146"/>
            <a:chExt cx="6242585" cy="2068077"/>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 name="TextBox 26">
              <a:extLst>
                <a:ext uri="{FF2B5EF4-FFF2-40B4-BE49-F238E27FC236}">
                  <a16:creationId xmlns:a16="http://schemas.microsoft.com/office/drawing/2014/main" id="{AC8C8571-5CE4-4A27-8D38-EB4D04E7799B}"/>
                </a:ext>
              </a:extLst>
            </p:cNvPr>
            <p:cNvSpPr txBox="1"/>
            <p:nvPr/>
          </p:nvSpPr>
          <p:spPr>
            <a:xfrm>
              <a:off x="1175091" y="3579503"/>
              <a:ext cx="1119683" cy="597720"/>
            </a:xfrm>
            <a:prstGeom prst="rect">
              <a:avLst/>
            </a:prstGeom>
            <a:noFill/>
          </p:spPr>
          <p:txBody>
            <a:bodyPr wrap="square" rtlCol="0">
              <a:spAutoFit/>
            </a:bodyPr>
            <a:lstStyle/>
            <a:p>
              <a:pPr algn="ctr"/>
              <a:r>
                <a:rPr lang="en-US" sz="20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a:stCxn id="35" idx="3"/>
              <a:endCxn id="34" idx="1"/>
            </p:cNvCxnSpPr>
            <p:nvPr/>
          </p:nvCxnSpPr>
          <p:spPr>
            <a:xfrm>
              <a:off x="2109688"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3"/>
              <a:endCxn id="33" idx="1"/>
            </p:cNvCxnSpPr>
            <p:nvPr/>
          </p:nvCxnSpPr>
          <p:spPr>
            <a:xfrm>
              <a:off x="3436685"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a:stCxn id="33" idx="3"/>
              <a:endCxn id="29" idx="1"/>
            </p:cNvCxnSpPr>
            <p:nvPr/>
          </p:nvCxnSpPr>
          <p:spPr>
            <a:xfrm>
              <a:off x="4763682"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a:stCxn id="29" idx="3"/>
              <a:endCxn id="26" idx="1"/>
            </p:cNvCxnSpPr>
            <p:nvPr/>
          </p:nvCxnSpPr>
          <p:spPr>
            <a:xfrm>
              <a:off x="6090679"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8" name="TextBox 7">
            <a:extLst>
              <a:ext uri="{FF2B5EF4-FFF2-40B4-BE49-F238E27FC236}">
                <a16:creationId xmlns:a16="http://schemas.microsoft.com/office/drawing/2014/main" id="{B1D3F5FD-1254-4001-B1AE-F7853FF76533}"/>
              </a:ext>
            </a:extLst>
          </p:cNvPr>
          <p:cNvSpPr txBox="1"/>
          <p:nvPr/>
        </p:nvSpPr>
        <p:spPr>
          <a:xfrm>
            <a:off x="3932046" y="3511923"/>
            <a:ext cx="2119491" cy="267765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400" dirty="0">
                <a:solidFill>
                  <a:schemeClr val="bg2">
                    <a:lumMod val="10000"/>
                  </a:schemeClr>
                </a:solidFill>
              </a:rPr>
              <a:t>push</a:t>
            </a:r>
          </a:p>
          <a:p>
            <a:r>
              <a:rPr lang="en-US" sz="2400" dirty="0">
                <a:solidFill>
                  <a:schemeClr val="bg2">
                    <a:lumMod val="10000"/>
                  </a:schemeClr>
                </a:solidFill>
              </a:rPr>
              <a:t>pop</a:t>
            </a:r>
          </a:p>
          <a:p>
            <a:r>
              <a:rPr lang="en-US" sz="2400" dirty="0">
                <a:solidFill>
                  <a:schemeClr val="bg2">
                    <a:lumMod val="10000"/>
                  </a:schemeClr>
                </a:solidFill>
              </a:rPr>
              <a:t>peek</a:t>
            </a:r>
          </a:p>
          <a:p>
            <a:r>
              <a:rPr lang="en-US" sz="2400" dirty="0">
                <a:solidFill>
                  <a:schemeClr val="bg2">
                    <a:lumMod val="10000"/>
                  </a:schemeClr>
                </a:solidFill>
              </a:rPr>
              <a:t>isEmpty</a:t>
            </a:r>
          </a:p>
          <a:p>
            <a:r>
              <a:rPr lang="en-US" sz="2400" dirty="0" err="1">
                <a:solidFill>
                  <a:schemeClr val="bg2">
                    <a:lumMod val="10000"/>
                  </a:schemeClr>
                </a:solidFill>
              </a:rPr>
              <a:t>isFull</a:t>
            </a:r>
            <a:endParaRPr lang="en-US" sz="2400" dirty="0">
              <a:solidFill>
                <a:schemeClr val="bg2">
                  <a:lumMod val="10000"/>
                </a:schemeClr>
              </a:solidFill>
            </a:endParaRPr>
          </a:p>
          <a:p>
            <a:r>
              <a:rPr lang="en-US" sz="2400" dirty="0" err="1">
                <a:solidFill>
                  <a:schemeClr val="bg2">
                    <a:lumMod val="10000"/>
                  </a:schemeClr>
                </a:solidFill>
              </a:rPr>
              <a:t>doubleCapacity</a:t>
            </a:r>
            <a:endParaRPr lang="en-US" sz="2400" dirty="0">
              <a:solidFill>
                <a:schemeClr val="bg2">
                  <a:lumMod val="10000"/>
                </a:schemeClr>
              </a:solidFill>
            </a:endParaRPr>
          </a:p>
          <a:p>
            <a:r>
              <a:rPr lang="en-US" sz="2400" dirty="0" err="1">
                <a:solidFill>
                  <a:schemeClr val="bg2">
                    <a:lumMod val="10000"/>
                  </a:schemeClr>
                </a:solidFill>
              </a:rPr>
              <a:t>halveCapacity</a:t>
            </a:r>
            <a:endParaRPr lang="en-US" sz="2400" dirty="0">
              <a:solidFill>
                <a:schemeClr val="bg2">
                  <a:lumMod val="10000"/>
                </a:schemeClr>
              </a:solidFill>
            </a:endParaRPr>
          </a:p>
        </p:txBody>
      </p:sp>
      <p:grpSp>
        <p:nvGrpSpPr>
          <p:cNvPr id="38" name="Group 37">
            <a:extLst>
              <a:ext uri="{FF2B5EF4-FFF2-40B4-BE49-F238E27FC236}">
                <a16:creationId xmlns:a16="http://schemas.microsoft.com/office/drawing/2014/main" id="{40F55D80-0B7E-47B3-AA17-DB060F794ED4}"/>
              </a:ext>
            </a:extLst>
          </p:cNvPr>
          <p:cNvGrpSpPr/>
          <p:nvPr/>
        </p:nvGrpSpPr>
        <p:grpSpPr>
          <a:xfrm>
            <a:off x="897763" y="1994450"/>
            <a:ext cx="505826" cy="3034947"/>
            <a:chOff x="539644" y="1567286"/>
            <a:chExt cx="749510" cy="4497054"/>
          </a:xfrm>
        </p:grpSpPr>
        <p:sp>
          <p:nvSpPr>
            <p:cNvPr id="39" name="Rectangle 38">
              <a:extLst>
                <a:ext uri="{FF2B5EF4-FFF2-40B4-BE49-F238E27FC236}">
                  <a16:creationId xmlns:a16="http://schemas.microsoft.com/office/drawing/2014/main" id="{FDF79011-7EBD-4CF1-948A-7B14C395EDD5}"/>
                </a:ext>
              </a:extLst>
            </p:cNvPr>
            <p:cNvSpPr/>
            <p:nvPr/>
          </p:nvSpPr>
          <p:spPr>
            <a:xfrm>
              <a:off x="539645" y="156728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F4353324-FFF9-46AC-959F-2BC7823DCDFA}"/>
                </a:ext>
              </a:extLst>
            </p:cNvPr>
            <p:cNvSpPr/>
            <p:nvPr/>
          </p:nvSpPr>
          <p:spPr>
            <a:xfrm>
              <a:off x="539645" y="2316795"/>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0D6E797A-244C-48FF-A483-590E6631A28A}"/>
                </a:ext>
              </a:extLst>
            </p:cNvPr>
            <p:cNvSpPr/>
            <p:nvPr/>
          </p:nvSpPr>
          <p:spPr>
            <a:xfrm>
              <a:off x="539645" y="3066304"/>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0807EF5E-D5DC-40E0-B6C4-0C54046C16FC}"/>
                </a:ext>
              </a:extLst>
            </p:cNvPr>
            <p:cNvSpPr/>
            <p:nvPr/>
          </p:nvSpPr>
          <p:spPr>
            <a:xfrm>
              <a:off x="539645" y="3815813"/>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FAE7FCC2-8083-4AEA-A2FE-80836710DCC8}"/>
                </a:ext>
              </a:extLst>
            </p:cNvPr>
            <p:cNvSpPr/>
            <p:nvPr/>
          </p:nvSpPr>
          <p:spPr>
            <a:xfrm>
              <a:off x="539644" y="4532603"/>
              <a:ext cx="749509" cy="74951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4" name="Rectangle 43">
              <a:extLst>
                <a:ext uri="{FF2B5EF4-FFF2-40B4-BE49-F238E27FC236}">
                  <a16:creationId xmlns:a16="http://schemas.microsoft.com/office/drawing/2014/main" id="{17D18AB5-D6ED-4166-907F-F5A83EEA8EE7}"/>
                </a:ext>
              </a:extLst>
            </p:cNvPr>
            <p:cNvSpPr/>
            <p:nvPr/>
          </p:nvSpPr>
          <p:spPr>
            <a:xfrm>
              <a:off x="539645" y="5314831"/>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grpSp>
      <p:sp>
        <p:nvSpPr>
          <p:cNvPr id="45" name="TextBox 44">
            <a:extLst>
              <a:ext uri="{FF2B5EF4-FFF2-40B4-BE49-F238E27FC236}">
                <a16:creationId xmlns:a16="http://schemas.microsoft.com/office/drawing/2014/main" id="{BAD29936-7393-476A-BFD3-32CFE604C2C5}"/>
              </a:ext>
            </a:extLst>
          </p:cNvPr>
          <p:cNvSpPr txBox="1"/>
          <p:nvPr/>
        </p:nvSpPr>
        <p:spPr>
          <a:xfrm>
            <a:off x="2074172" y="4798565"/>
            <a:ext cx="1113446" cy="461665"/>
          </a:xfrm>
          <a:prstGeom prst="rect">
            <a:avLst/>
          </a:prstGeom>
          <a:noFill/>
        </p:spPr>
        <p:txBody>
          <a:bodyPr wrap="none" rtlCol="0">
            <a:spAutoFit/>
          </a:bodyPr>
          <a:lstStyle/>
          <a:p>
            <a:r>
              <a:rPr lang="en-US" sz="2400" dirty="0"/>
              <a:t>bottom</a:t>
            </a:r>
          </a:p>
        </p:txBody>
      </p:sp>
      <p:cxnSp>
        <p:nvCxnSpPr>
          <p:cNvPr id="46" name="Straight Arrow Connector 45">
            <a:extLst>
              <a:ext uri="{FF2B5EF4-FFF2-40B4-BE49-F238E27FC236}">
                <a16:creationId xmlns:a16="http://schemas.microsoft.com/office/drawing/2014/main" id="{2947E315-E38E-44BF-A28D-F08497654C7C}"/>
              </a:ext>
            </a:extLst>
          </p:cNvPr>
          <p:cNvCxnSpPr>
            <a:cxnSpLocks/>
            <a:stCxn id="45" idx="1"/>
          </p:cNvCxnSpPr>
          <p:nvPr/>
        </p:nvCxnSpPr>
        <p:spPr>
          <a:xfrm flipH="1" flipV="1">
            <a:off x="1403588" y="5029397"/>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AA10F241-3A03-4E5F-977F-2164B5CBB681}"/>
              </a:ext>
            </a:extLst>
          </p:cNvPr>
          <p:cNvSpPr txBox="1"/>
          <p:nvPr/>
        </p:nvSpPr>
        <p:spPr>
          <a:xfrm>
            <a:off x="2074172" y="4019197"/>
            <a:ext cx="608052" cy="461665"/>
          </a:xfrm>
          <a:prstGeom prst="rect">
            <a:avLst/>
          </a:prstGeom>
          <a:noFill/>
        </p:spPr>
        <p:txBody>
          <a:bodyPr wrap="none" rtlCol="0">
            <a:spAutoFit/>
          </a:bodyPr>
          <a:lstStyle/>
          <a:p>
            <a:r>
              <a:rPr lang="en-US" sz="2400" dirty="0"/>
              <a:t>top</a:t>
            </a:r>
          </a:p>
        </p:txBody>
      </p:sp>
      <p:cxnSp>
        <p:nvCxnSpPr>
          <p:cNvPr id="48" name="Straight Arrow Connector 47">
            <a:extLst>
              <a:ext uri="{FF2B5EF4-FFF2-40B4-BE49-F238E27FC236}">
                <a16:creationId xmlns:a16="http://schemas.microsoft.com/office/drawing/2014/main" id="{8F3B4B5F-70A7-4167-B528-5D38342DB476}"/>
              </a:ext>
            </a:extLst>
          </p:cNvPr>
          <p:cNvCxnSpPr>
            <a:cxnSpLocks/>
            <a:stCxn id="47" idx="1"/>
            <a:endCxn id="43" idx="3"/>
          </p:cNvCxnSpPr>
          <p:nvPr/>
        </p:nvCxnSpPr>
        <p:spPr>
          <a:xfrm flipH="1" flipV="1">
            <a:off x="1403588" y="4248580"/>
            <a:ext cx="670584" cy="1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a:extLst>
              <a:ext uri="{FF2B5EF4-FFF2-40B4-BE49-F238E27FC236}">
                <a16:creationId xmlns:a16="http://schemas.microsoft.com/office/drawing/2014/main" id="{CE39A806-EB1B-478E-8AAC-7E9649675078}"/>
              </a:ext>
            </a:extLst>
          </p:cNvPr>
          <p:cNvSpPr txBox="1"/>
          <p:nvPr/>
        </p:nvSpPr>
        <p:spPr>
          <a:xfrm>
            <a:off x="6149214" y="2966025"/>
            <a:ext cx="749509" cy="400110"/>
          </a:xfrm>
          <a:prstGeom prst="rect">
            <a:avLst/>
          </a:prstGeom>
          <a:noFill/>
        </p:spPr>
        <p:txBody>
          <a:bodyPr wrap="square" rtlCol="0">
            <a:spAutoFit/>
          </a:bodyPr>
          <a:lstStyle/>
          <a:p>
            <a:pPr algn="ctr"/>
            <a:r>
              <a:rPr lang="en-US" sz="2000" dirty="0"/>
              <a:t>tail</a:t>
            </a:r>
          </a:p>
        </p:txBody>
      </p:sp>
      <p:cxnSp>
        <p:nvCxnSpPr>
          <p:cNvPr id="50" name="Straight Arrow Connector 49">
            <a:extLst>
              <a:ext uri="{FF2B5EF4-FFF2-40B4-BE49-F238E27FC236}">
                <a16:creationId xmlns:a16="http://schemas.microsoft.com/office/drawing/2014/main" id="{1ADE6BC7-AEBE-4079-972B-CBD513B9C6C4}"/>
              </a:ext>
            </a:extLst>
          </p:cNvPr>
          <p:cNvCxnSpPr>
            <a:cxnSpLocks/>
            <a:stCxn id="49" idx="0"/>
          </p:cNvCxnSpPr>
          <p:nvPr/>
        </p:nvCxnSpPr>
        <p:spPr>
          <a:xfrm flipV="1">
            <a:off x="6523969" y="2483494"/>
            <a:ext cx="1" cy="48253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9013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722540" cy="523220"/>
          </a:xfrm>
          <a:prstGeom prst="rect">
            <a:avLst/>
          </a:prstGeom>
          <a:noFill/>
        </p:spPr>
        <p:txBody>
          <a:bodyPr wrap="none" rtlCol="0">
            <a:spAutoFit/>
          </a:bodyPr>
          <a:lstStyle/>
          <a:p>
            <a:r>
              <a:rPr lang="en-US" sz="2800" dirty="0">
                <a:latin typeface="Myriad Pro" panose="020B0503030403020204" pitchFamily="34" charset="0"/>
              </a:rPr>
              <a:t>List-based Stacks</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2570607" y="1994450"/>
            <a:ext cx="4178748" cy="1384358"/>
            <a:chOff x="1175091" y="2109146"/>
            <a:chExt cx="6242585" cy="2068077"/>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 name="TextBox 26">
              <a:extLst>
                <a:ext uri="{FF2B5EF4-FFF2-40B4-BE49-F238E27FC236}">
                  <a16:creationId xmlns:a16="http://schemas.microsoft.com/office/drawing/2014/main" id="{AC8C8571-5CE4-4A27-8D38-EB4D04E7799B}"/>
                </a:ext>
              </a:extLst>
            </p:cNvPr>
            <p:cNvSpPr txBox="1"/>
            <p:nvPr/>
          </p:nvSpPr>
          <p:spPr>
            <a:xfrm>
              <a:off x="1175091" y="3579503"/>
              <a:ext cx="1119683" cy="597720"/>
            </a:xfrm>
            <a:prstGeom prst="rect">
              <a:avLst/>
            </a:prstGeom>
            <a:noFill/>
          </p:spPr>
          <p:txBody>
            <a:bodyPr wrap="square" rtlCol="0">
              <a:spAutoFit/>
            </a:bodyPr>
            <a:lstStyle/>
            <a:p>
              <a:pPr algn="ctr"/>
              <a:r>
                <a:rPr lang="en-US" sz="20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a:stCxn id="35" idx="3"/>
              <a:endCxn id="34" idx="1"/>
            </p:cNvCxnSpPr>
            <p:nvPr/>
          </p:nvCxnSpPr>
          <p:spPr>
            <a:xfrm>
              <a:off x="2109688"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3"/>
              <a:endCxn id="33" idx="1"/>
            </p:cNvCxnSpPr>
            <p:nvPr/>
          </p:nvCxnSpPr>
          <p:spPr>
            <a:xfrm>
              <a:off x="3436685"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a:stCxn id="33" idx="3"/>
              <a:endCxn id="29" idx="1"/>
            </p:cNvCxnSpPr>
            <p:nvPr/>
          </p:nvCxnSpPr>
          <p:spPr>
            <a:xfrm>
              <a:off x="4763682"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a:stCxn id="29" idx="3"/>
              <a:endCxn id="26" idx="1"/>
            </p:cNvCxnSpPr>
            <p:nvPr/>
          </p:nvCxnSpPr>
          <p:spPr>
            <a:xfrm>
              <a:off x="6090679"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8" name="TextBox 7">
            <a:extLst>
              <a:ext uri="{FF2B5EF4-FFF2-40B4-BE49-F238E27FC236}">
                <a16:creationId xmlns:a16="http://schemas.microsoft.com/office/drawing/2014/main" id="{B1D3F5FD-1254-4001-B1AE-F7853FF76533}"/>
              </a:ext>
            </a:extLst>
          </p:cNvPr>
          <p:cNvSpPr txBox="1"/>
          <p:nvPr/>
        </p:nvSpPr>
        <p:spPr>
          <a:xfrm>
            <a:off x="3932046" y="3511923"/>
            <a:ext cx="2119491" cy="267765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400" dirty="0">
                <a:solidFill>
                  <a:schemeClr val="bg2">
                    <a:lumMod val="10000"/>
                  </a:schemeClr>
                </a:solidFill>
              </a:rPr>
              <a:t>push</a:t>
            </a:r>
          </a:p>
          <a:p>
            <a:r>
              <a:rPr lang="en-US" sz="2400" dirty="0">
                <a:solidFill>
                  <a:schemeClr val="bg2">
                    <a:lumMod val="10000"/>
                  </a:schemeClr>
                </a:solidFill>
              </a:rPr>
              <a:t>pop</a:t>
            </a:r>
          </a:p>
          <a:p>
            <a:r>
              <a:rPr lang="en-US" sz="2400" dirty="0">
                <a:solidFill>
                  <a:schemeClr val="bg2">
                    <a:lumMod val="10000"/>
                  </a:schemeClr>
                </a:solidFill>
              </a:rPr>
              <a:t>peek</a:t>
            </a:r>
          </a:p>
          <a:p>
            <a:r>
              <a:rPr lang="en-US" sz="2400" dirty="0">
                <a:solidFill>
                  <a:schemeClr val="bg2">
                    <a:lumMod val="10000"/>
                  </a:schemeClr>
                </a:solidFill>
              </a:rPr>
              <a:t>isEmpty</a:t>
            </a:r>
          </a:p>
          <a:p>
            <a:r>
              <a:rPr lang="en-US" sz="2400" strike="sngStrike" dirty="0" err="1">
                <a:solidFill>
                  <a:schemeClr val="bg2">
                    <a:lumMod val="10000"/>
                  </a:schemeClr>
                </a:solidFill>
              </a:rPr>
              <a:t>isFull</a:t>
            </a:r>
            <a:endParaRPr lang="en-US" sz="2400" strike="sngStrike" dirty="0">
              <a:solidFill>
                <a:schemeClr val="bg2">
                  <a:lumMod val="10000"/>
                </a:schemeClr>
              </a:solidFill>
            </a:endParaRPr>
          </a:p>
          <a:p>
            <a:r>
              <a:rPr lang="en-US" sz="2400" strike="sngStrike" dirty="0" err="1">
                <a:solidFill>
                  <a:schemeClr val="bg2">
                    <a:lumMod val="10000"/>
                  </a:schemeClr>
                </a:solidFill>
              </a:rPr>
              <a:t>doubleCapacity</a:t>
            </a:r>
            <a:endParaRPr lang="en-US" sz="2400" strike="sngStrike" dirty="0">
              <a:solidFill>
                <a:schemeClr val="bg2">
                  <a:lumMod val="10000"/>
                </a:schemeClr>
              </a:solidFill>
            </a:endParaRPr>
          </a:p>
          <a:p>
            <a:r>
              <a:rPr lang="en-US" sz="2400" strike="sngStrike" dirty="0" err="1">
                <a:solidFill>
                  <a:schemeClr val="bg2">
                    <a:lumMod val="10000"/>
                  </a:schemeClr>
                </a:solidFill>
              </a:rPr>
              <a:t>halveCapacity</a:t>
            </a:r>
            <a:endParaRPr lang="en-US" sz="2400" strike="sngStrike" dirty="0">
              <a:solidFill>
                <a:schemeClr val="bg2">
                  <a:lumMod val="10000"/>
                </a:schemeClr>
              </a:solidFill>
            </a:endParaRPr>
          </a:p>
        </p:txBody>
      </p:sp>
      <p:grpSp>
        <p:nvGrpSpPr>
          <p:cNvPr id="38" name="Group 37">
            <a:extLst>
              <a:ext uri="{FF2B5EF4-FFF2-40B4-BE49-F238E27FC236}">
                <a16:creationId xmlns:a16="http://schemas.microsoft.com/office/drawing/2014/main" id="{2E1E1ED8-C9D3-4E5D-83F7-16994B6C7DD6}"/>
              </a:ext>
            </a:extLst>
          </p:cNvPr>
          <p:cNvGrpSpPr/>
          <p:nvPr/>
        </p:nvGrpSpPr>
        <p:grpSpPr>
          <a:xfrm>
            <a:off x="897763" y="1994450"/>
            <a:ext cx="505826" cy="3034947"/>
            <a:chOff x="539644" y="1567286"/>
            <a:chExt cx="749510" cy="4497054"/>
          </a:xfrm>
        </p:grpSpPr>
        <p:sp>
          <p:nvSpPr>
            <p:cNvPr id="39" name="Rectangle 38">
              <a:extLst>
                <a:ext uri="{FF2B5EF4-FFF2-40B4-BE49-F238E27FC236}">
                  <a16:creationId xmlns:a16="http://schemas.microsoft.com/office/drawing/2014/main" id="{690471FD-3067-45B1-ADDC-35A0A5F18263}"/>
                </a:ext>
              </a:extLst>
            </p:cNvPr>
            <p:cNvSpPr/>
            <p:nvPr/>
          </p:nvSpPr>
          <p:spPr>
            <a:xfrm>
              <a:off x="539645" y="156728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D89A3C3D-F9EE-4903-A581-615D9A8D0336}"/>
                </a:ext>
              </a:extLst>
            </p:cNvPr>
            <p:cNvSpPr/>
            <p:nvPr/>
          </p:nvSpPr>
          <p:spPr>
            <a:xfrm>
              <a:off x="539645" y="2316795"/>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10A391D8-0097-4082-BA15-1537EFF829EA}"/>
                </a:ext>
              </a:extLst>
            </p:cNvPr>
            <p:cNvSpPr/>
            <p:nvPr/>
          </p:nvSpPr>
          <p:spPr>
            <a:xfrm>
              <a:off x="539645" y="3066304"/>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224F85BE-569D-44C6-AD5E-47B6BFD7D6B3}"/>
                </a:ext>
              </a:extLst>
            </p:cNvPr>
            <p:cNvSpPr/>
            <p:nvPr/>
          </p:nvSpPr>
          <p:spPr>
            <a:xfrm>
              <a:off x="539645" y="3815813"/>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BD4E8466-A206-423D-B33C-67FCE9AC522C}"/>
                </a:ext>
              </a:extLst>
            </p:cNvPr>
            <p:cNvSpPr/>
            <p:nvPr/>
          </p:nvSpPr>
          <p:spPr>
            <a:xfrm>
              <a:off x="539644" y="4532603"/>
              <a:ext cx="749509" cy="74951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4" name="Rectangle 43">
              <a:extLst>
                <a:ext uri="{FF2B5EF4-FFF2-40B4-BE49-F238E27FC236}">
                  <a16:creationId xmlns:a16="http://schemas.microsoft.com/office/drawing/2014/main" id="{549C047E-5D96-4AA2-9C32-B39BEB1BA632}"/>
                </a:ext>
              </a:extLst>
            </p:cNvPr>
            <p:cNvSpPr/>
            <p:nvPr/>
          </p:nvSpPr>
          <p:spPr>
            <a:xfrm>
              <a:off x="539645" y="5314831"/>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grpSp>
      <p:sp>
        <p:nvSpPr>
          <p:cNvPr id="45" name="TextBox 44">
            <a:extLst>
              <a:ext uri="{FF2B5EF4-FFF2-40B4-BE49-F238E27FC236}">
                <a16:creationId xmlns:a16="http://schemas.microsoft.com/office/drawing/2014/main" id="{A18C0568-2C55-45A9-B0D1-C6C4AD7574A9}"/>
              </a:ext>
            </a:extLst>
          </p:cNvPr>
          <p:cNvSpPr txBox="1"/>
          <p:nvPr/>
        </p:nvSpPr>
        <p:spPr>
          <a:xfrm>
            <a:off x="2074172" y="4798565"/>
            <a:ext cx="1113446" cy="461665"/>
          </a:xfrm>
          <a:prstGeom prst="rect">
            <a:avLst/>
          </a:prstGeom>
          <a:noFill/>
        </p:spPr>
        <p:txBody>
          <a:bodyPr wrap="none" rtlCol="0">
            <a:spAutoFit/>
          </a:bodyPr>
          <a:lstStyle/>
          <a:p>
            <a:r>
              <a:rPr lang="en-US" sz="2400" dirty="0"/>
              <a:t>bottom</a:t>
            </a:r>
          </a:p>
        </p:txBody>
      </p:sp>
      <p:cxnSp>
        <p:nvCxnSpPr>
          <p:cNvPr id="46" name="Straight Arrow Connector 45">
            <a:extLst>
              <a:ext uri="{FF2B5EF4-FFF2-40B4-BE49-F238E27FC236}">
                <a16:creationId xmlns:a16="http://schemas.microsoft.com/office/drawing/2014/main" id="{557C5B65-2AEC-4606-BB51-A2A5D5630C62}"/>
              </a:ext>
            </a:extLst>
          </p:cNvPr>
          <p:cNvCxnSpPr>
            <a:cxnSpLocks/>
            <a:stCxn id="45" idx="1"/>
          </p:cNvCxnSpPr>
          <p:nvPr/>
        </p:nvCxnSpPr>
        <p:spPr>
          <a:xfrm flipH="1" flipV="1">
            <a:off x="1403588" y="5029397"/>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21EF763A-F56E-46A2-81F6-C05B6934D3A2}"/>
              </a:ext>
            </a:extLst>
          </p:cNvPr>
          <p:cNvSpPr txBox="1"/>
          <p:nvPr/>
        </p:nvSpPr>
        <p:spPr>
          <a:xfrm>
            <a:off x="2074172" y="4019197"/>
            <a:ext cx="608052" cy="461665"/>
          </a:xfrm>
          <a:prstGeom prst="rect">
            <a:avLst/>
          </a:prstGeom>
          <a:noFill/>
        </p:spPr>
        <p:txBody>
          <a:bodyPr wrap="none" rtlCol="0">
            <a:spAutoFit/>
          </a:bodyPr>
          <a:lstStyle/>
          <a:p>
            <a:r>
              <a:rPr lang="en-US" sz="2400" dirty="0"/>
              <a:t>top</a:t>
            </a:r>
          </a:p>
        </p:txBody>
      </p:sp>
      <p:cxnSp>
        <p:nvCxnSpPr>
          <p:cNvPr id="48" name="Straight Arrow Connector 47">
            <a:extLst>
              <a:ext uri="{FF2B5EF4-FFF2-40B4-BE49-F238E27FC236}">
                <a16:creationId xmlns:a16="http://schemas.microsoft.com/office/drawing/2014/main" id="{2CAC5950-0DF1-475F-A595-A1DBF6D3D358}"/>
              </a:ext>
            </a:extLst>
          </p:cNvPr>
          <p:cNvCxnSpPr>
            <a:cxnSpLocks/>
            <a:stCxn id="47" idx="1"/>
            <a:endCxn id="43" idx="3"/>
          </p:cNvCxnSpPr>
          <p:nvPr/>
        </p:nvCxnSpPr>
        <p:spPr>
          <a:xfrm flipH="1" flipV="1">
            <a:off x="1403588" y="4248580"/>
            <a:ext cx="670584" cy="1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a:extLst>
              <a:ext uri="{FF2B5EF4-FFF2-40B4-BE49-F238E27FC236}">
                <a16:creationId xmlns:a16="http://schemas.microsoft.com/office/drawing/2014/main" id="{EF06C391-FAA2-4058-8F52-D6C8F39A36B0}"/>
              </a:ext>
            </a:extLst>
          </p:cNvPr>
          <p:cNvSpPr txBox="1"/>
          <p:nvPr/>
        </p:nvSpPr>
        <p:spPr>
          <a:xfrm>
            <a:off x="6149214" y="2966025"/>
            <a:ext cx="749509" cy="400110"/>
          </a:xfrm>
          <a:prstGeom prst="rect">
            <a:avLst/>
          </a:prstGeom>
          <a:noFill/>
        </p:spPr>
        <p:txBody>
          <a:bodyPr wrap="square" rtlCol="0">
            <a:spAutoFit/>
          </a:bodyPr>
          <a:lstStyle/>
          <a:p>
            <a:pPr algn="ctr"/>
            <a:r>
              <a:rPr lang="en-US" sz="2000" dirty="0"/>
              <a:t>tail</a:t>
            </a:r>
          </a:p>
        </p:txBody>
      </p:sp>
      <p:cxnSp>
        <p:nvCxnSpPr>
          <p:cNvPr id="50" name="Straight Arrow Connector 49">
            <a:extLst>
              <a:ext uri="{FF2B5EF4-FFF2-40B4-BE49-F238E27FC236}">
                <a16:creationId xmlns:a16="http://schemas.microsoft.com/office/drawing/2014/main" id="{830FF95B-DF26-4C72-87F9-0AF660CEA815}"/>
              </a:ext>
            </a:extLst>
          </p:cNvPr>
          <p:cNvCxnSpPr>
            <a:cxnSpLocks/>
            <a:stCxn id="49" idx="0"/>
          </p:cNvCxnSpPr>
          <p:nvPr/>
        </p:nvCxnSpPr>
        <p:spPr>
          <a:xfrm flipV="1">
            <a:off x="6523969" y="2483494"/>
            <a:ext cx="1" cy="48253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09909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08647" cy="523220"/>
          </a:xfrm>
          <a:prstGeom prst="rect">
            <a:avLst/>
          </a:prstGeom>
          <a:noFill/>
        </p:spPr>
        <p:txBody>
          <a:bodyPr wrap="none" rtlCol="0">
            <a:spAutoFit/>
          </a:bodyPr>
          <a:lstStyle/>
          <a:p>
            <a:r>
              <a:rPr lang="en-US" sz="2800" dirty="0">
                <a:latin typeface="Myriad Pro" panose="020B0503030403020204" pitchFamily="34" charset="0"/>
              </a:rPr>
              <a:t>Push</a:t>
            </a:r>
          </a:p>
        </p:txBody>
      </p:sp>
      <p:grpSp>
        <p:nvGrpSpPr>
          <p:cNvPr id="38" name="Group 37">
            <a:extLst>
              <a:ext uri="{FF2B5EF4-FFF2-40B4-BE49-F238E27FC236}">
                <a16:creationId xmlns:a16="http://schemas.microsoft.com/office/drawing/2014/main" id="{B62DFF37-00CD-4C9F-A85F-3FCD5A9FC06F}"/>
              </a:ext>
            </a:extLst>
          </p:cNvPr>
          <p:cNvGrpSpPr/>
          <p:nvPr/>
        </p:nvGrpSpPr>
        <p:grpSpPr>
          <a:xfrm rot="16200000">
            <a:off x="1481727" y="4345176"/>
            <a:ext cx="1390001" cy="1559058"/>
            <a:chOff x="1360178" y="2109146"/>
            <a:chExt cx="2076506" cy="2329059"/>
          </a:xfrm>
        </p:grpSpPr>
        <p:sp>
          <p:nvSpPr>
            <p:cNvPr id="42" name="Rectangle 41">
              <a:extLst>
                <a:ext uri="{FF2B5EF4-FFF2-40B4-BE49-F238E27FC236}">
                  <a16:creationId xmlns:a16="http://schemas.microsoft.com/office/drawing/2014/main" id="{6D4EE58F-CFB7-4D9A-BF12-370690E92D2B}"/>
                </a:ext>
              </a:extLst>
            </p:cNvPr>
            <p:cNvSpPr/>
            <p:nvPr/>
          </p:nvSpPr>
          <p:spPr>
            <a:xfrm rot="5400000">
              <a:off x="2687175"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3" name="Rectangle 42">
              <a:extLst>
                <a:ext uri="{FF2B5EF4-FFF2-40B4-BE49-F238E27FC236}">
                  <a16:creationId xmlns:a16="http://schemas.microsoft.com/office/drawing/2014/main" id="{581BD43E-684B-4C5A-AAE5-317110345645}"/>
                </a:ext>
              </a:extLst>
            </p:cNvPr>
            <p:cNvSpPr/>
            <p:nvPr/>
          </p:nvSpPr>
          <p:spPr>
            <a:xfrm rot="5400000">
              <a:off x="1360178"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z</a:t>
              </a:r>
            </a:p>
          </p:txBody>
        </p:sp>
        <p:sp>
          <p:nvSpPr>
            <p:cNvPr id="44" name="TextBox 43">
              <a:extLst>
                <a:ext uri="{FF2B5EF4-FFF2-40B4-BE49-F238E27FC236}">
                  <a16:creationId xmlns:a16="http://schemas.microsoft.com/office/drawing/2014/main" id="{5FCDA41E-4981-4E3A-BE83-DFDE0304FB6F}"/>
                </a:ext>
              </a:extLst>
            </p:cNvPr>
            <p:cNvSpPr txBox="1"/>
            <p:nvPr/>
          </p:nvSpPr>
          <p:spPr>
            <a:xfrm rot="5400000">
              <a:off x="1175090" y="3579504"/>
              <a:ext cx="1119683" cy="597720"/>
            </a:xfrm>
            <a:prstGeom prst="rect">
              <a:avLst/>
            </a:prstGeom>
            <a:noFill/>
          </p:spPr>
          <p:txBody>
            <a:bodyPr wrap="square" rtlCol="0">
              <a:spAutoFit/>
            </a:bodyPr>
            <a:lstStyle/>
            <a:p>
              <a:pPr algn="ctr"/>
              <a:r>
                <a:rPr lang="en-US" sz="2000" dirty="0"/>
                <a:t>head</a:t>
              </a:r>
            </a:p>
          </p:txBody>
        </p:sp>
        <p:cxnSp>
          <p:nvCxnSpPr>
            <p:cNvPr id="45" name="Straight Arrow Connector 44">
              <a:extLst>
                <a:ext uri="{FF2B5EF4-FFF2-40B4-BE49-F238E27FC236}">
                  <a16:creationId xmlns:a16="http://schemas.microsoft.com/office/drawing/2014/main" id="{64F9146F-4B5E-489C-BE87-690032B99B20}"/>
                </a:ext>
              </a:extLst>
            </p:cNvPr>
            <p:cNvCxnSpPr>
              <a:cxnSpLocks/>
              <a:stCxn id="44" idx="1"/>
              <a:endCxn id="43" idx="3"/>
            </p:cNvCxnSpPr>
            <p:nvPr/>
          </p:nvCxnSpPr>
          <p:spPr>
            <a:xfrm rot="5400000" flipH="1">
              <a:off x="1504999" y="3088589"/>
              <a:ext cx="4598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E09A312-0506-44F2-A4A8-309755B1B4C5}"/>
                </a:ext>
              </a:extLst>
            </p:cNvPr>
            <p:cNvCxnSpPr>
              <a:cxnSpLocks/>
              <a:stCxn id="43" idx="0"/>
              <a:endCxn id="42" idx="2"/>
            </p:cNvCxnSpPr>
            <p:nvPr/>
          </p:nvCxnSpPr>
          <p:spPr>
            <a:xfrm rot="5400000" flipV="1">
              <a:off x="2398431" y="2195158"/>
              <a:ext cx="0" cy="577487"/>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51" name="Rectangle 50">
            <a:extLst>
              <a:ext uri="{FF2B5EF4-FFF2-40B4-BE49-F238E27FC236}">
                <a16:creationId xmlns:a16="http://schemas.microsoft.com/office/drawing/2014/main" id="{1B957672-FE45-44AF-8DC0-C58010E25986}"/>
              </a:ext>
            </a:extLst>
          </p:cNvPr>
          <p:cNvSpPr/>
          <p:nvPr/>
        </p:nvSpPr>
        <p:spPr>
          <a:xfrm>
            <a:off x="3038699" y="2285366"/>
            <a:ext cx="3057301" cy="967957"/>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push(data)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list.prepend</a:t>
            </a:r>
            <a:r>
              <a:rPr lang="en-US" dirty="0">
                <a:latin typeface="Consolas" panose="020B0609020204030204" pitchFamily="49" charset="0"/>
                <a:ea typeface="Times New Roman" panose="02020603050405020304" pitchFamily="18" charset="0"/>
                <a:cs typeface="Times New Roman" panose="02020603050405020304" pitchFamily="18" charset="0"/>
              </a:rPr>
              <a:t>(data)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60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3ABBBEE4-F7C7-46FE-B0A9-6E2405453E42}"/>
              </a:ext>
            </a:extLst>
          </p:cNvPr>
          <p:cNvSpPr/>
          <p:nvPr/>
        </p:nvSpPr>
        <p:spPr>
          <a:xfrm>
            <a:off x="3038700" y="4305333"/>
            <a:ext cx="1805444" cy="375231"/>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push("q")</a:t>
            </a:r>
            <a:endParaRPr lang="en-US" sz="20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9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08647" cy="523220"/>
          </a:xfrm>
          <a:prstGeom prst="rect">
            <a:avLst/>
          </a:prstGeom>
          <a:noFill/>
        </p:spPr>
        <p:txBody>
          <a:bodyPr wrap="none" rtlCol="0">
            <a:spAutoFit/>
          </a:bodyPr>
          <a:lstStyle/>
          <a:p>
            <a:r>
              <a:rPr lang="en-US" sz="2800" dirty="0">
                <a:latin typeface="Myriad Pro" panose="020B0503030403020204" pitchFamily="34" charset="0"/>
              </a:rPr>
              <a:t>Push</a:t>
            </a:r>
          </a:p>
        </p:txBody>
      </p:sp>
      <p:grpSp>
        <p:nvGrpSpPr>
          <p:cNvPr id="38" name="Group 37">
            <a:extLst>
              <a:ext uri="{FF2B5EF4-FFF2-40B4-BE49-F238E27FC236}">
                <a16:creationId xmlns:a16="http://schemas.microsoft.com/office/drawing/2014/main" id="{B62DFF37-00CD-4C9F-A85F-3FCD5A9FC06F}"/>
              </a:ext>
            </a:extLst>
          </p:cNvPr>
          <p:cNvGrpSpPr/>
          <p:nvPr/>
        </p:nvGrpSpPr>
        <p:grpSpPr>
          <a:xfrm rot="16200000">
            <a:off x="1037583" y="3901035"/>
            <a:ext cx="2278285" cy="1559058"/>
            <a:chOff x="1360178" y="2109146"/>
            <a:chExt cx="3403504" cy="2329059"/>
          </a:xfrm>
        </p:grpSpPr>
        <p:sp>
          <p:nvSpPr>
            <p:cNvPr id="41" name="Rectangle 40">
              <a:extLst>
                <a:ext uri="{FF2B5EF4-FFF2-40B4-BE49-F238E27FC236}">
                  <a16:creationId xmlns:a16="http://schemas.microsoft.com/office/drawing/2014/main" id="{7874D876-C0E7-479C-AB9C-AB1F410A3B6C}"/>
                </a:ext>
              </a:extLst>
            </p:cNvPr>
            <p:cNvSpPr/>
            <p:nvPr/>
          </p:nvSpPr>
          <p:spPr>
            <a:xfrm rot="5400000">
              <a:off x="4014173"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2" name="Rectangle 41">
              <a:extLst>
                <a:ext uri="{FF2B5EF4-FFF2-40B4-BE49-F238E27FC236}">
                  <a16:creationId xmlns:a16="http://schemas.microsoft.com/office/drawing/2014/main" id="{6D4EE58F-CFB7-4D9A-BF12-370690E92D2B}"/>
                </a:ext>
              </a:extLst>
            </p:cNvPr>
            <p:cNvSpPr/>
            <p:nvPr/>
          </p:nvSpPr>
          <p:spPr>
            <a:xfrm rot="5400000">
              <a:off x="2687175"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z</a:t>
              </a:r>
            </a:p>
          </p:txBody>
        </p:sp>
        <p:sp>
          <p:nvSpPr>
            <p:cNvPr id="43" name="Rectangle 42">
              <a:extLst>
                <a:ext uri="{FF2B5EF4-FFF2-40B4-BE49-F238E27FC236}">
                  <a16:creationId xmlns:a16="http://schemas.microsoft.com/office/drawing/2014/main" id="{581BD43E-684B-4C5A-AAE5-317110345645}"/>
                </a:ext>
              </a:extLst>
            </p:cNvPr>
            <p:cNvSpPr/>
            <p:nvPr/>
          </p:nvSpPr>
          <p:spPr>
            <a:xfrm rot="5400000">
              <a:off x="1360178"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q</a:t>
              </a:r>
            </a:p>
          </p:txBody>
        </p:sp>
        <p:sp>
          <p:nvSpPr>
            <p:cNvPr id="44" name="TextBox 43">
              <a:extLst>
                <a:ext uri="{FF2B5EF4-FFF2-40B4-BE49-F238E27FC236}">
                  <a16:creationId xmlns:a16="http://schemas.microsoft.com/office/drawing/2014/main" id="{5FCDA41E-4981-4E3A-BE83-DFDE0304FB6F}"/>
                </a:ext>
              </a:extLst>
            </p:cNvPr>
            <p:cNvSpPr txBox="1"/>
            <p:nvPr/>
          </p:nvSpPr>
          <p:spPr>
            <a:xfrm rot="5400000">
              <a:off x="1175090" y="3579504"/>
              <a:ext cx="1119683" cy="597720"/>
            </a:xfrm>
            <a:prstGeom prst="rect">
              <a:avLst/>
            </a:prstGeom>
            <a:noFill/>
          </p:spPr>
          <p:txBody>
            <a:bodyPr wrap="square" rtlCol="0">
              <a:spAutoFit/>
            </a:bodyPr>
            <a:lstStyle/>
            <a:p>
              <a:pPr algn="ctr"/>
              <a:r>
                <a:rPr lang="en-US" sz="2000" dirty="0"/>
                <a:t>head</a:t>
              </a:r>
            </a:p>
          </p:txBody>
        </p:sp>
        <p:cxnSp>
          <p:nvCxnSpPr>
            <p:cNvPr id="45" name="Straight Arrow Connector 44">
              <a:extLst>
                <a:ext uri="{FF2B5EF4-FFF2-40B4-BE49-F238E27FC236}">
                  <a16:creationId xmlns:a16="http://schemas.microsoft.com/office/drawing/2014/main" id="{64F9146F-4B5E-489C-BE87-690032B99B20}"/>
                </a:ext>
              </a:extLst>
            </p:cNvPr>
            <p:cNvCxnSpPr>
              <a:cxnSpLocks/>
              <a:stCxn id="44" idx="1"/>
              <a:endCxn id="43" idx="3"/>
            </p:cNvCxnSpPr>
            <p:nvPr/>
          </p:nvCxnSpPr>
          <p:spPr>
            <a:xfrm rot="5400000" flipH="1">
              <a:off x="1504999" y="3088589"/>
              <a:ext cx="4598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E09A312-0506-44F2-A4A8-309755B1B4C5}"/>
                </a:ext>
              </a:extLst>
            </p:cNvPr>
            <p:cNvCxnSpPr>
              <a:cxnSpLocks/>
              <a:stCxn id="43" idx="0"/>
              <a:endCxn id="42" idx="2"/>
            </p:cNvCxnSpPr>
            <p:nvPr/>
          </p:nvCxnSpPr>
          <p:spPr>
            <a:xfrm rot="5400000" flipV="1">
              <a:off x="2398431" y="2195158"/>
              <a:ext cx="0" cy="577487"/>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956D16C7-972D-443B-97B8-6A8FF8BB2659}"/>
                </a:ext>
              </a:extLst>
            </p:cNvPr>
            <p:cNvCxnSpPr>
              <a:cxnSpLocks/>
              <a:stCxn id="42" idx="0"/>
              <a:endCxn id="41" idx="2"/>
            </p:cNvCxnSpPr>
            <p:nvPr/>
          </p:nvCxnSpPr>
          <p:spPr>
            <a:xfrm rot="5400000" flipV="1">
              <a:off x="3725428" y="2195157"/>
              <a:ext cx="0" cy="57748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51" name="Rectangle 50">
            <a:extLst>
              <a:ext uri="{FF2B5EF4-FFF2-40B4-BE49-F238E27FC236}">
                <a16:creationId xmlns:a16="http://schemas.microsoft.com/office/drawing/2014/main" id="{1B957672-FE45-44AF-8DC0-C58010E25986}"/>
              </a:ext>
            </a:extLst>
          </p:cNvPr>
          <p:cNvSpPr/>
          <p:nvPr/>
        </p:nvSpPr>
        <p:spPr>
          <a:xfrm>
            <a:off x="3038699" y="2285366"/>
            <a:ext cx="3057301" cy="967957"/>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push(data)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list.insert</a:t>
            </a:r>
            <a:r>
              <a:rPr lang="en-US" dirty="0">
                <a:latin typeface="Consolas" panose="020B0609020204030204" pitchFamily="49" charset="0"/>
                <a:ea typeface="Times New Roman" panose="02020603050405020304" pitchFamily="18" charset="0"/>
                <a:cs typeface="Times New Roman" panose="02020603050405020304" pitchFamily="18" charset="0"/>
              </a:rPr>
              <a:t>(data)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60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3ABBBEE4-F7C7-46FE-B0A9-6E2405453E42}"/>
              </a:ext>
            </a:extLst>
          </p:cNvPr>
          <p:cNvSpPr/>
          <p:nvPr/>
        </p:nvSpPr>
        <p:spPr>
          <a:xfrm>
            <a:off x="3038700" y="4305333"/>
            <a:ext cx="1805444" cy="375231"/>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push("q")</a:t>
            </a:r>
            <a:endParaRPr lang="en-US" sz="20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862766"/>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6B5C00-A49D-4F91-89B2-E9D01A16B433}">
  <ds:schemaRefs>
    <ds:schemaRef ds:uri="http://schemas.microsoft.com/office/2006/documentManagement/types"/>
    <ds:schemaRef ds:uri="58c44ba5-51a4-40bc-b9f0-9fe2032e2130"/>
    <ds:schemaRef ds:uri="http://schemas.openxmlformats.org/package/2006/metadata/core-properties"/>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418</TotalTime>
  <Words>886</Words>
  <Application>Microsoft Office PowerPoint</Application>
  <PresentationFormat>Widescreen</PresentationFormat>
  <Paragraphs>157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Consolas</vt:lpstr>
      <vt:lpstr>Myriad Pro</vt:lpstr>
      <vt:lpstr>CC_theme</vt:lpstr>
      <vt:lpstr>List Based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Scott DeLoach</cp:lastModifiedBy>
  <cp:revision>49</cp:revision>
  <dcterms:created xsi:type="dcterms:W3CDTF">2020-02-07T13:53:42Z</dcterms:created>
  <dcterms:modified xsi:type="dcterms:W3CDTF">2020-04-03T18:33:16Z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