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8" r:id="rId3"/>
    <p:sldId id="284" r:id="rId4"/>
    <p:sldId id="279" r:id="rId5"/>
    <p:sldId id="273" r:id="rId6"/>
    <p:sldId id="280" r:id="rId7"/>
    <p:sldId id="281" r:id="rId8"/>
    <p:sldId id="283" r:id="rId9"/>
    <p:sldId id="282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07" autoAdjust="0"/>
  </p:normalViewPr>
  <p:slideViewPr>
    <p:cSldViewPr>
      <p:cViewPr varScale="1">
        <p:scale>
          <a:sx n="99" d="100"/>
          <a:sy n="99" d="100"/>
        </p:scale>
        <p:origin x="108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3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8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44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656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6568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4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5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7911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5883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7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6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3"/>
            <a:ext cx="10515600" cy="996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927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3185"/>
            <a:ext cx="5157787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28927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113185"/>
            <a:ext cx="5183188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8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1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0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307"/>
            <a:ext cx="10515600" cy="9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2411"/>
            <a:ext cx="10515600" cy="467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8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80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01354"/>
            <a:ext cx="10515600" cy="993775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3B8C-351E-469D-89CA-30881F28FE16}"/>
              </a:ext>
            </a:extLst>
          </p:cNvPr>
          <p:cNvSpPr txBox="1"/>
          <p:nvPr/>
        </p:nvSpPr>
        <p:spPr>
          <a:xfrm>
            <a:off x="838200" y="1384042"/>
            <a:ext cx="10591800" cy="501675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SELECT [ ALL | DISTINCT ] [TOP ( expression ) [PERCENT] [ WITH TIES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&lt; </a:t>
            </a:r>
            <a:r>
              <a:rPr lang="en-US" sz="2000" dirty="0" err="1">
                <a:latin typeface="Consolas" panose="020B0609020204030204" pitchFamily="49" charset="0"/>
              </a:rPr>
              <a:t>select_list</a:t>
            </a:r>
            <a:r>
              <a:rPr lang="en-US" sz="2000" dirty="0">
                <a:latin typeface="Consolas" panose="020B0609020204030204" pitchFamily="49" charset="0"/>
              </a:rPr>
              <a:t> &gt;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FROM { &lt;</a:t>
            </a:r>
            <a:r>
              <a:rPr lang="en-US" sz="2000" dirty="0" err="1">
                <a:latin typeface="Consolas" panose="020B0609020204030204" pitchFamily="49" charset="0"/>
              </a:rPr>
              <a:t>table_source</a:t>
            </a:r>
            <a:r>
              <a:rPr lang="en-US" sz="2000" dirty="0">
                <a:latin typeface="Consolas" panose="020B0609020204030204" pitchFamily="49" charset="0"/>
              </a:rPr>
              <a:t>&gt; } [ ,...n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WHERE &lt;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&gt;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GROUP BY { </a:t>
            </a:r>
            <a:r>
              <a:rPr lang="en-US" sz="2000" dirty="0" err="1">
                <a:latin typeface="Consolas" panose="020B0609020204030204" pitchFamily="49" charset="0"/>
              </a:rPr>
              <a:t>column_expression</a:t>
            </a:r>
            <a:r>
              <a:rPr lang="en-US" sz="2000" dirty="0">
                <a:latin typeface="Consolas" panose="020B0609020204030204" pitchFamily="49" charset="0"/>
              </a:rPr>
              <a:t> } [ ,...n ]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 HAVING &lt; </a:t>
            </a:r>
            <a:r>
              <a:rPr lang="en-US" sz="2000" dirty="0" err="1">
                <a:latin typeface="Consolas" panose="020B0609020204030204" pitchFamily="49" charset="0"/>
              </a:rPr>
              <a:t>search_condition</a:t>
            </a:r>
            <a:r>
              <a:rPr lang="en-US" sz="2000" dirty="0">
                <a:latin typeface="Consolas" panose="020B0609020204030204" pitchFamily="49" charset="0"/>
              </a:rPr>
              <a:t> &gt;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ORDER BY { </a:t>
            </a:r>
            <a:r>
              <a:rPr lang="en-US" sz="2000" dirty="0" err="1">
                <a:latin typeface="Consolas" panose="020B0609020204030204" pitchFamily="49" charset="0"/>
              </a:rPr>
              <a:t>order_by_expression</a:t>
            </a:r>
            <a:r>
              <a:rPr lang="en-US" sz="2000" dirty="0">
                <a:latin typeface="Consolas" panose="020B0609020204030204" pitchFamily="49" charset="0"/>
              </a:rPr>
              <a:t> [ ASC | DESC ] } [ ,...n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[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OFFSET { </a:t>
            </a:r>
            <a:r>
              <a:rPr lang="en-US" sz="2000" dirty="0" err="1">
                <a:latin typeface="Consolas" panose="020B0609020204030204" pitchFamily="49" charset="0"/>
              </a:rPr>
              <a:t>offset_count_expr</a:t>
            </a:r>
            <a:r>
              <a:rPr lang="en-US" sz="2000" dirty="0">
                <a:latin typeface="Consolas" panose="020B0609020204030204" pitchFamily="49" charset="0"/>
              </a:rPr>
              <a:t> } { ROW | ROWS } 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[ FETCH { FIRST | NEXT } { </a:t>
            </a:r>
            <a:r>
              <a:rPr lang="en-US" sz="2000" dirty="0" err="1">
                <a:latin typeface="Consolas" panose="020B0609020204030204" pitchFamily="49" charset="0"/>
              </a:rPr>
              <a:t>fetch_count_expr</a:t>
            </a:r>
            <a:r>
              <a:rPr lang="en-US" sz="2000" dirty="0">
                <a:latin typeface="Consolas" panose="020B0609020204030204" pitchFamily="49" charset="0"/>
              </a:rPr>
              <a:t> } { ROW | ROWS } ONLY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]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348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08D9B-CCEF-45D8-B170-55F8323B8CC9}"/>
              </a:ext>
            </a:extLst>
          </p:cNvPr>
          <p:cNvSpPr txBox="1"/>
          <p:nvPr/>
        </p:nvSpPr>
        <p:spPr>
          <a:xfrm>
            <a:off x="1143000" y="1188719"/>
            <a:ext cx="62484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3B8C-351E-469D-89CA-30881F28FE16}"/>
              </a:ext>
            </a:extLst>
          </p:cNvPr>
          <p:cNvSpPr txBox="1"/>
          <p:nvPr/>
        </p:nvSpPr>
        <p:spPr>
          <a:xfrm>
            <a:off x="1905000" y="2590800"/>
            <a:ext cx="5257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LastOrderDate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0A829-E0E7-4FB1-AA5C-04020A959713}"/>
              </a:ext>
            </a:extLst>
          </p:cNvPr>
          <p:cNvSpPr txBox="1"/>
          <p:nvPr/>
        </p:nvSpPr>
        <p:spPr>
          <a:xfrm>
            <a:off x="5486400" y="4496536"/>
            <a:ext cx="639318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Orders O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OFFSET 1000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1000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ONLY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7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19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HAVING</a:t>
            </a:r>
          </a:p>
          <a:p>
            <a:r>
              <a:rPr lang="en-US" sz="3600" dirty="0"/>
              <a:t>ORDER BY</a:t>
            </a:r>
          </a:p>
          <a:p>
            <a:r>
              <a:rPr lang="en-US" sz="3600" dirty="0"/>
              <a:t>DISTINCT</a:t>
            </a:r>
          </a:p>
          <a:p>
            <a:r>
              <a:rPr lang="en-US" sz="3600" dirty="0"/>
              <a:t>TOP</a:t>
            </a:r>
          </a:p>
          <a:p>
            <a:r>
              <a:rPr lang="en-US" sz="3600" dirty="0"/>
              <a:t>OFFSET…FETCH…</a:t>
            </a:r>
          </a:p>
          <a:p>
            <a:r>
              <a:rPr lang="en-US" sz="3600" dirty="0"/>
              <a:t>Logical Processing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8428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a post-grouping filter</a:t>
            </a:r>
          </a:p>
          <a:p>
            <a:r>
              <a:rPr lang="en-US" sz="3600" dirty="0"/>
              <a:t>Like WHERE, accepts any </a:t>
            </a:r>
            <a:r>
              <a:rPr lang="en-US" sz="3600" dirty="0" err="1"/>
              <a:t>boolean</a:t>
            </a:r>
            <a:r>
              <a:rPr lang="en-US" sz="3600" dirty="0"/>
              <a:t> expression</a:t>
            </a:r>
          </a:p>
          <a:p>
            <a:r>
              <a:rPr lang="en-US" sz="3600" dirty="0"/>
              <a:t>Aggregated computations can be used in the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Element</a:t>
            </a:r>
          </a:p>
        </p:txBody>
      </p:sp>
    </p:spTree>
    <p:extLst>
      <p:ext uri="{BB962C8B-B14F-4D97-AF65-F5344CB8AC3E}">
        <p14:creationId xmlns:p14="http://schemas.microsoft.com/office/powerpoint/2010/main" val="35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ability to sort the rows of the result set</a:t>
            </a:r>
          </a:p>
          <a:p>
            <a:pPr lvl="1"/>
            <a:r>
              <a:rPr lang="en-US" sz="2800" dirty="0"/>
              <a:t>Useful for presentation, such as in a report or ad-hoc query</a:t>
            </a:r>
          </a:p>
          <a:p>
            <a:pPr lvl="1"/>
            <a:r>
              <a:rPr lang="en-US" sz="2800" dirty="0"/>
              <a:t>Useful for some data processing or loading algorithms</a:t>
            </a:r>
          </a:p>
          <a:p>
            <a:r>
              <a:rPr lang="en-US" sz="3200" dirty="0"/>
              <a:t>Ascending and descending sort orders are supported</a:t>
            </a:r>
          </a:p>
          <a:p>
            <a:pPr lvl="1"/>
            <a:r>
              <a:rPr lang="en-US" sz="2800" dirty="0"/>
              <a:t>Optional ASC or DESC keywords can follow each expression sorted</a:t>
            </a:r>
          </a:p>
          <a:p>
            <a:pPr lvl="1"/>
            <a:r>
              <a:rPr lang="en-US" sz="2800" dirty="0"/>
              <a:t>ASC is the 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24818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Statement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 elements of SELECT</a:t>
            </a:r>
          </a:p>
          <a:p>
            <a:endParaRPr lang="en-US" sz="2800" dirty="0"/>
          </a:p>
          <a:p>
            <a:r>
              <a:rPr lang="en-US" sz="2800" dirty="0"/>
              <a:t>ANSI Processing Order (Logical)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101876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47186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83737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63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5553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31018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0" y="493722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4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Guarantees uniqueness in result</a:t>
            </a:r>
          </a:p>
          <a:p>
            <a:r>
              <a:rPr lang="en-US" sz="2800" dirty="0"/>
              <a:t>All columns of the result are evaluated to remove duplicates</a:t>
            </a:r>
          </a:p>
          <a:p>
            <a:r>
              <a:rPr lang="en-US" sz="2800" dirty="0"/>
              <a:t>Like with aggregates, ALL is the default if DISTINCT not specified</a:t>
            </a:r>
          </a:p>
          <a:p>
            <a:r>
              <a:rPr lang="en-US" sz="2800" dirty="0"/>
              <a:t>The result is a true set with unique tuples</a:t>
            </a:r>
          </a:p>
        </p:txBody>
      </p:sp>
    </p:spTree>
    <p:extLst>
      <p:ext uri="{BB962C8B-B14F-4D97-AF65-F5344CB8AC3E}">
        <p14:creationId xmlns:p14="http://schemas.microsoft.com/office/powerpoint/2010/main" val="1004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Filters rows based on ordering</a:t>
            </a:r>
          </a:p>
          <a:p>
            <a:r>
              <a:rPr lang="en-US" sz="3200" dirty="0"/>
              <a:t>Accepts a numeric expression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TOP (expression) [PERCENT] [ WITH TIES 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sz="2800" dirty="0"/>
              <a:t>PERCENT: The expression defines the TOP N% of rows to return.</a:t>
            </a:r>
          </a:p>
          <a:p>
            <a:pPr lvl="1"/>
            <a:r>
              <a:rPr lang="en-US" sz="2800" dirty="0"/>
              <a:t>WITH TIES: Allows additional rows with same value as the last row.</a:t>
            </a:r>
          </a:p>
          <a:p>
            <a:r>
              <a:rPr lang="en-US" sz="3200" dirty="0"/>
              <a:t>TOP is non-standard</a:t>
            </a:r>
          </a:p>
        </p:txBody>
      </p:sp>
    </p:spTree>
    <p:extLst>
      <p:ext uri="{BB962C8B-B14F-4D97-AF65-F5344CB8AC3E}">
        <p14:creationId xmlns:p14="http://schemas.microsoft.com/office/powerpoint/2010/main" val="4237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OFFSET-FETCH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Like TOP, filters based on ordering</a:t>
            </a:r>
          </a:p>
          <a:p>
            <a:r>
              <a:rPr lang="en-US" sz="2800" dirty="0"/>
              <a:t>Unlike TOP:</a:t>
            </a:r>
          </a:p>
          <a:p>
            <a:pPr lvl="1"/>
            <a:r>
              <a:rPr lang="en-US" sz="2400" dirty="0"/>
              <a:t>It is standard SQL</a:t>
            </a:r>
          </a:p>
          <a:p>
            <a:pPr lvl="1"/>
            <a:r>
              <a:rPr lang="en-US" sz="2400" dirty="0"/>
              <a:t>Supports an offset</a:t>
            </a:r>
          </a:p>
          <a:p>
            <a:r>
              <a:rPr lang="en-US" sz="2800" dirty="0"/>
              <a:t>Syntax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OFFSET &lt;int. expr&gt; { ROW | ROWS }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[FETCH {FIRST | NEXT} &lt;int. expr&gt; {ROW | ROWS} ONLY ] </a:t>
            </a:r>
            <a:br>
              <a:rPr lang="en-US" sz="2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Gives options for readability</a:t>
            </a:r>
          </a:p>
          <a:p>
            <a:pPr lvl="1"/>
            <a:r>
              <a:rPr lang="en-US" sz="2400" dirty="0"/>
              <a:t>1 ROW vs. 2 ROWS</a:t>
            </a:r>
          </a:p>
          <a:p>
            <a:pPr lvl="1"/>
            <a:r>
              <a:rPr lang="en-US" sz="2400" dirty="0"/>
              <a:t>FETCH FIRST 100 vs. FETCH NEXT 100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0E071-609B-482A-9BAF-1BC45FCE924C}"/>
              </a:ext>
            </a:extLst>
          </p:cNvPr>
          <p:cNvSpPr/>
          <p:nvPr/>
        </p:nvSpPr>
        <p:spPr>
          <a:xfrm>
            <a:off x="4056380" y="3601720"/>
            <a:ext cx="1555652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309C6-3831-46E7-AA51-94F2C70EE71C}"/>
              </a:ext>
            </a:extLst>
          </p:cNvPr>
          <p:cNvSpPr/>
          <p:nvPr/>
        </p:nvSpPr>
        <p:spPr>
          <a:xfrm>
            <a:off x="6019800" y="3876426"/>
            <a:ext cx="1555652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C5C6F9-BB5C-42BC-9B06-F1969AC61464}"/>
              </a:ext>
            </a:extLst>
          </p:cNvPr>
          <p:cNvSpPr/>
          <p:nvPr/>
        </p:nvSpPr>
        <p:spPr>
          <a:xfrm>
            <a:off x="2279552" y="3883853"/>
            <a:ext cx="1797148" cy="256735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ANSI Processing Order (Logical)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2400" dirty="0"/>
              <a:t>OFFSET-FETCH is part of the ORDER BY clause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146221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[DISTINCT | TOP]...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  <a:p>
            <a:r>
              <a:rPr lang="en-US" sz="2400" dirty="0"/>
              <a:t>OFFSET … FETCH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516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28817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32406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35996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14622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39809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4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CS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template-2016.potx" id="{AA48138B-A90F-4965-8724-35D4FA16C82A}" vid="{32F736FB-4B3E-43A6-9308-B39602C63A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CS-template-2016</Template>
  <TotalTime>2030</TotalTime>
  <Words>502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CS-Theme</vt:lpstr>
      <vt:lpstr>CIS560</vt:lpstr>
      <vt:lpstr>Topics</vt:lpstr>
      <vt:lpstr>HAVING Element</vt:lpstr>
      <vt:lpstr>ORDER BY Element</vt:lpstr>
      <vt:lpstr>SELECT Statement Processing Order</vt:lpstr>
      <vt:lpstr>SELECT DISTINCT</vt:lpstr>
      <vt:lpstr>TOP Filter</vt:lpstr>
      <vt:lpstr>OFFSET-FETCH Filter</vt:lpstr>
      <vt:lpstr>Review</vt:lpstr>
      <vt:lpstr>Syntax</vt:lpstr>
      <vt:lpstr>Examples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Single-Table Queries - Part 2</dc:title>
  <dc:creator>John T. Keller</dc:creator>
  <cp:lastModifiedBy>Keller, John</cp:lastModifiedBy>
  <cp:revision>99</cp:revision>
  <dcterms:created xsi:type="dcterms:W3CDTF">2009-06-10T17:51:07Z</dcterms:created>
  <dcterms:modified xsi:type="dcterms:W3CDTF">2019-09-04T16:20:33Z</dcterms:modified>
</cp:coreProperties>
</file>