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7" r:id="rId5"/>
    <p:sldId id="325" r:id="rId6"/>
    <p:sldId id="382" r:id="rId7"/>
    <p:sldId id="259" r:id="rId8"/>
    <p:sldId id="383" r:id="rId9"/>
    <p:sldId id="384" r:id="rId10"/>
    <p:sldId id="385" r:id="rId11"/>
    <p:sldId id="387" r:id="rId12"/>
    <p:sldId id="388" r:id="rId13"/>
    <p:sldId id="389" r:id="rId14"/>
    <p:sldId id="390" r:id="rId15"/>
    <p:sldId id="391" r:id="rId16"/>
    <p:sldId id="392" r:id="rId17"/>
    <p:sldId id="393"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10" r:id="rId33"/>
    <p:sldId id="411" r:id="rId34"/>
    <p:sldId id="412" r:id="rId35"/>
    <p:sldId id="413" r:id="rId36"/>
    <p:sldId id="414" r:id="rId37"/>
    <p:sldId id="420" r:id="rId38"/>
    <p:sldId id="421" r:id="rId39"/>
    <p:sldId id="422" r:id="rId40"/>
    <p:sldId id="423" r:id="rId41"/>
    <p:sldId id="386" r:id="rId42"/>
    <p:sldId id="416" r:id="rId43"/>
    <p:sldId id="417" r:id="rId44"/>
    <p:sldId id="418" r:id="rId45"/>
    <p:sldId id="415" r:id="rId46"/>
    <p:sldId id="378" r:id="rId47"/>
    <p:sldId id="41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87" autoAdjust="0"/>
  </p:normalViewPr>
  <p:slideViewPr>
    <p:cSldViewPr snapToGrid="0">
      <p:cViewPr varScale="1">
        <p:scale>
          <a:sx n="89" d="100"/>
          <a:sy n="89" d="100"/>
        </p:scale>
        <p:origin x="52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again increment 3 and do the comparison of the value at index to the value at the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0304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0 is less than 6, so we swap the values and increment the pivot index to 3.</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91309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 to 4 and check the values at index and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15810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2 is less than 6, so we do another swap and increment the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72071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when we increment index to 5, the value at the index, 9, is not less than 6, so no swapping is performed, and we do not increment the </a:t>
            </a:r>
            <a:r>
              <a:rPr lang="en-US" dirty="0" err="1"/>
              <a:t>pivotindex</a:t>
            </a:r>
            <a:r>
              <a:rPr lang="en-US" dirty="0"/>
              <a:t>. </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888820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continue on, incrementing our index to 6. Once again, the value at our index, 1, is less than 6.</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37595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 at index with the value at the </a:t>
            </a:r>
            <a:r>
              <a:rPr lang="en-US" dirty="0" err="1"/>
              <a:t>pivotindex</a:t>
            </a:r>
            <a:r>
              <a:rPr lang="en-US" dirty="0"/>
              <a:t> and increment the pivot index.</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9834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the index and reach the end of our array. Here, the index points to our pivot value. </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16923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we are actually checking to see if the value at index is less than or equal to our pivot value, which it is, we go ahead and swap the values.</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83415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end up with our pivot value, 6, at location 5, which was last pivot index. What this last step does is to put our pivot value between the part of the array that is less than the pivot value and the part of the array that is greater than our pivot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that by choosing the last element in the array as our pivot value, our algorithm automatically places the pivot value between the two parts of the array. If we had chosen another value, we would have had to find that value and move it to the appropriate place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89103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Quicksort is widely considered to be one the fastest general-purpose sorting algorithm available. It shares a lot of concepts with merge sort, but with a unique twist that has some desirable features. Like merge sort, it can be categorized as a recursive, divide and conquer algorithm.</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comes the recursive part. After we finish partitioning the array, we call quicksort on the first part of the array and the second part of the array. We reset our indexes and again choose our pivot value as the last element in the array. </a:t>
            </a:r>
          </a:p>
          <a:p>
            <a:endParaRPr lang="en-US" dirty="0"/>
          </a:p>
          <a:p>
            <a:r>
              <a:rPr lang="en-US" dirty="0"/>
              <a:t>We start by checking index 0, which contains the value 5. In this case 5 is greater than our pivot value 1,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2383906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increment index to 1, we run into the same situation. The value at index 1 is 3, which is again less than 1,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044997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when we increment index to 2 we find a value, 0, that is less than the pivot value. </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89192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 at index with the value at the pivot index and then increment pivot index.</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2729715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increment index to 3, we once again find a value that is greater than the pivot value, causing us to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847755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reach the end of this part of the array and find our pivot value 1. </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3702183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swap the pivot value with the value at the </a:t>
            </a:r>
            <a:r>
              <a:rPr lang="en-US" dirty="0" err="1"/>
              <a:t>pivotindex</a:t>
            </a:r>
            <a:r>
              <a:rPr lang="en-US" dirty="0"/>
              <a:t> as shown.</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775088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divided the array into three parts and make a recursive call the quicksort on the first part of the array. However, since this element only has one element, we simply return as there is no sorting to be done.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3480762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call quick sort on the 2 part of the array. Now we will be incrementing index from 2 to 4. We initialize our pivot value to 3, which is the last value in the part of the array we are working on. We also initialize pivot index to 2 since that is the first location in this part of the array.</a:t>
            </a:r>
          </a:p>
          <a:p>
            <a:endParaRPr lang="en-US" dirty="0"/>
          </a:p>
          <a:p>
            <a:r>
              <a:rPr lang="en-US" dirty="0"/>
              <a:t>We then compare the value at index 2, which is 5, against our pivot value 3. Since 5 is greater than 3, we do not do a swap.</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2180681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index to 3 and find that the value at that index, 2, is less than 3.</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116049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process for quicksort is based on using a pivot value to divide a container into two parts. The first part will have values less than the pivot value while the second part will have values greater than the pivot value. Once the have the two parts, we recursively sort the two parts of the container. By using a pivot value, we avoid having to merge the two parts of the array back together, which saves a lot of time. We can simply append the first part of the container to the second part of the container.</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59770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 at index with the value at the pivot index, resulting in the swap of 2 and 5. </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263917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get to the last index in this part of the array, which of course, contains our pivot value. </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4043024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swap the pivot value with the value at the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746000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done with this call to quick sort and return the index to 3, which is our pivot value.</a:t>
            </a:r>
          </a:p>
          <a:p>
            <a:endParaRPr lang="en-US" dirty="0"/>
          </a:p>
          <a:p>
            <a:r>
              <a:rPr lang="en-US" dirty="0"/>
              <a:t>Of course, we will call quick sort on the array from index 2 to 2 and from index 4 to 4 as recursive calls. However, since they are both single elements, they will simply return.</a:t>
            </a:r>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145253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return again since both the first and second parts of the array have been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1973052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the top-level quick sort call with the first part of the array completely sorted. </a:t>
            </a:r>
          </a:p>
          <a:p>
            <a:endParaRPr lang="en-US" dirty="0"/>
          </a:p>
          <a:p>
            <a:r>
              <a:rPr lang="en-US" dirty="0"/>
              <a:t>Next, we call quick sort again on the second part of the array, the part from index 6 to index 7. </a:t>
            </a:r>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2982570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array we are now sorting is only two elements, the partition helper function will result in partitioning the array into  a single partition with at index 6. Notice that index 7 was the pivot value, so it was returned. The final call to quick sort will be on the single element array at index 6, which, obviously, will just return immediately.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21326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recursive calls unwind, the end result is a completely sorted array, as promised.</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3040717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take a quick look at the code that implements quick sort.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already said that quicksort is recursive, so we expect it to have at least one base case and a recursive case. The base case is shown in lines 2 through 4, which checks to see if the array is either empty or contains one element. If it does, we know the array is sorted and we can just return.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497121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recursive case is shown on lines 5 – 7. It uses a helper function called PARTITION in line 5 to partition the array based on a pivot value. PARTITION returns the location of the pivot value, which is stored in `</a:t>
            </a:r>
            <a:r>
              <a:rPr lang="en-US" sz="1200" kern="1200" dirty="0" err="1">
                <a:solidFill>
                  <a:schemeClr val="tx1"/>
                </a:solidFill>
                <a:effectLst/>
                <a:latin typeface="+mn-lt"/>
                <a:ea typeface="+mn-ea"/>
                <a:cs typeface="+mn-cs"/>
              </a:rPr>
              <a:t>pivotIndex</a:t>
            </a:r>
            <a:r>
              <a:rPr lang="en-US" sz="1200" kern="1200" dirty="0">
                <a:solidFill>
                  <a:schemeClr val="tx1"/>
                </a:solidFill>
                <a:effectLst/>
                <a:latin typeface="+mn-lt"/>
                <a:ea typeface="+mn-ea"/>
                <a:cs typeface="+mn-cs"/>
              </a:rPr>
              <a:t>`. Then, lines 6 and 7 recursively call the quicksort function on the two partitions of the array. Pretty simple!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37349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walk through an example. We have an unsorted array as shown. Our main choice to make before starting the process is what our pivot value will be. For our purposes, we will simply choose the last value in the array.</a:t>
            </a:r>
          </a:p>
          <a:p>
            <a:endParaRPr lang="en-US" dirty="0"/>
          </a:p>
          <a:p>
            <a:r>
              <a:rPr lang="en-US" dirty="0"/>
              <a:t>The value of index will be our index for looping through the array, while the pivot index will keep track of the dividing point between values less than the pivot value and values greater than the pivot value in the array as we sort it.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The first two lines in the partition function just set the inital values for  pivotValue and pivotIndex. We set pivotValue to the last element in the array, and sett pivotIndex to 0. </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3575694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Then, the function loops through each element in the array in lines 4 through 11. Line 5 determines if the value at that location is less than our pivotValue and, if it is, swaps that value with the value at pivotIndex and then increments pivotIndex.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41</a:t>
            </a:fld>
            <a:endParaRPr lang="en-US"/>
          </a:p>
        </p:txBody>
      </p:sp>
    </p:spTree>
    <p:extLst>
      <p:ext uri="{BB962C8B-B14F-4D97-AF65-F5344CB8AC3E}">
        <p14:creationId xmlns:p14="http://schemas.microsoft.com/office/powerpoint/2010/main" val="3180858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Finally, we return the value of pivotIndex – 1, which is the new location of our pivotValue. The calling function will use this returned value to split the array into two part for its recursive calls.</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42</a:t>
            </a:fld>
            <a:endParaRPr lang="en-US"/>
          </a:p>
        </p:txBody>
      </p:sp>
    </p:spTree>
    <p:extLst>
      <p:ext uri="{BB962C8B-B14F-4D97-AF65-F5344CB8AC3E}">
        <p14:creationId xmlns:p14="http://schemas.microsoft.com/office/powerpoint/2010/main" val="3752717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long does it take quicksort to work?  As we discussed earlier, it is generally considered to be the best general-purpose sorting algorithm out there. However, if we do a worst-case analysis, we find that its runs in order N squared time. However, we generally do not find the worst-case condition, so we need to look at an average case scenario to see its speed.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do the analysis, we need to make a few assumptions that may or may not hold for a specific applications.  First, we assume the data is fairly evenly spread out between the highest and lowest values in the array. Second, we assume we choose a pivot value fairly close to the average value in the array.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if we consider the 15-element array shown and we assume we always choose the average element as our pivot point, we’d end up with a tree of recursive calls shown.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diagram, each level, or row, of the tree looks at approximately N elements. Also, the number of rows can be approximated by lg (N). Combined, we can conclude that quicksort – on average – runs in order of N * lg (N) time.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43</a:t>
            </a:fld>
            <a:endParaRPr lang="en-US"/>
          </a:p>
        </p:txBody>
      </p:sp>
    </p:spTree>
    <p:extLst>
      <p:ext uri="{BB962C8B-B14F-4D97-AF65-F5344CB8AC3E}">
        <p14:creationId xmlns:p14="http://schemas.microsoft.com/office/powerpoint/2010/main" val="3148296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stated in the introduction, quick sort is often considered the fastest sort algorithm for general situation. While it’s worst-case time is not as fast as merge-sort and it’s average case time is equivalent to merge sort, the way quick sort works tends to do less comparisons and swaps than merge sort.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as will all general guidance, there are exceptions. Basically, it depends on your data. If your data does not meet the assumptions, we made during our time complexity analysis, the actual time may be better or worse. Also, the actual data structure you are working with can make a difference as well.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44</a:t>
            </a:fld>
            <a:endParaRPr lang="en-US"/>
          </a:p>
        </p:txBody>
      </p:sp>
    </p:spTree>
    <p:extLst>
      <p:ext uri="{BB962C8B-B14F-4D97-AF65-F5344CB8AC3E}">
        <p14:creationId xmlns:p14="http://schemas.microsoft.com/office/powerpoint/2010/main" val="178098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initialize both our index and </a:t>
            </a:r>
            <a:r>
              <a:rPr lang="en-US" dirty="0" err="1"/>
              <a:t>pivotindex</a:t>
            </a:r>
            <a:r>
              <a:rPr lang="en-US" dirty="0"/>
              <a:t> to 0 and set </a:t>
            </a:r>
            <a:r>
              <a:rPr lang="en-US" dirty="0" err="1"/>
              <a:t>pivotvalue</a:t>
            </a:r>
            <a:r>
              <a:rPr lang="en-US" dirty="0"/>
              <a:t> to the last element in the array, which is 6.</a:t>
            </a:r>
          </a:p>
          <a:p>
            <a:endParaRPr lang="en-US" dirty="0"/>
          </a:p>
          <a:p>
            <a:r>
              <a:rPr lang="en-US" dirty="0"/>
              <a:t>We start the process by looking at the value in the array at the index location and comparing that against our </a:t>
            </a:r>
            <a:r>
              <a:rPr lang="en-US" dirty="0" err="1"/>
              <a:t>pivotvalue</a:t>
            </a:r>
            <a:r>
              <a:rPr lang="en-US" dirty="0"/>
              <a:t>. Since 8 is not less than 6, we do not need to do any swapping.</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72472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increment index to 1 and compare the value at that index against the pivot value. This time, 5 is less than our pivot value 6, so we swap the value at index with the value at the pivot index.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8380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swap the values of 5 and 8, we increment our pivot index by 1.</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42337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increment index 2 and compare 3 against our pivot value 6.</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157623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3 is less than 6, so we swap the value at index with the value at the </a:t>
            </a:r>
            <a:r>
              <a:rPr lang="en-US" dirty="0" err="1"/>
              <a:t>pivotindex</a:t>
            </a:r>
            <a:r>
              <a:rPr lang="en-US" dirty="0"/>
              <a:t> and then increment the pivot index.</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52197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8" name="Picture 7" descr="Pixabay License. Free for commercial use. No attribution required">
            <a:extLst>
              <a:ext uri="{FF2B5EF4-FFF2-40B4-BE49-F238E27FC236}">
                <a16:creationId xmlns:a16="http://schemas.microsoft.com/office/drawing/2014/main" id="{E652B6C0-1C57-42F1-9D28-8A81B4B61AB5}"/>
              </a:ext>
            </a:extLst>
          </p:cNvPr>
          <p:cNvPicPr>
            <a:picLocks noChangeAspect="1"/>
          </p:cNvPicPr>
          <p:nvPr userDrawn="1"/>
        </p:nvPicPr>
        <p:blipFill rotWithShape="1">
          <a:blip r:embed="rId13">
            <a:duotone>
              <a:srgbClr val="E7E6E6">
                <a:shade val="45000"/>
                <a:satMod val="135000"/>
              </a:srgbClr>
              <a:prstClr val="white"/>
            </a:duotone>
            <a:alphaModFix amt="35000"/>
            <a:extLst>
              <a:ext uri="{28A0092B-C50C-407E-A947-70E740481C1C}">
                <a14:useLocalDpi xmlns:a14="http://schemas.microsoft.com/office/drawing/2010/main" val="0"/>
              </a:ext>
            </a:extLst>
          </a:blip>
          <a:srcRect l="18441" t="3039" r="632" b="5917"/>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Quick Sort</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316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491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00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657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4" idx="0"/>
          </p:cNvCxnSpPr>
          <p:nvPr/>
        </p:nvCxnSpPr>
        <p:spPr>
          <a:xfrm>
            <a:off x="2732664" y="1500365"/>
            <a:ext cx="235801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66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5" idx="0"/>
          </p:cNvCxnSpPr>
          <p:nvPr/>
        </p:nvCxnSpPr>
        <p:spPr>
          <a:xfrm>
            <a:off x="2732664" y="1500365"/>
            <a:ext cx="298863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100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5" idx="0"/>
          </p:cNvCxnSpPr>
          <p:nvPr/>
        </p:nvCxnSpPr>
        <p:spPr>
          <a:xfrm>
            <a:off x="2732664" y="1500365"/>
            <a:ext cx="298863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80586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6" idx="0"/>
          </p:cNvCxnSpPr>
          <p:nvPr/>
        </p:nvCxnSpPr>
        <p:spPr>
          <a:xfrm>
            <a:off x="2732664" y="1500365"/>
            <a:ext cx="36192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4956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6" idx="0"/>
          </p:cNvCxnSpPr>
          <p:nvPr/>
        </p:nvCxnSpPr>
        <p:spPr>
          <a:xfrm>
            <a:off x="2732664" y="1500365"/>
            <a:ext cx="36192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919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6" idx="0"/>
          </p:cNvCxnSpPr>
          <p:nvPr/>
        </p:nvCxnSpPr>
        <p:spPr>
          <a:xfrm>
            <a:off x="2732664" y="1500365"/>
            <a:ext cx="36192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015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733714" cy="830997"/>
          </a:xfrm>
          <a:prstGeom prst="rect">
            <a:avLst/>
          </a:prstGeom>
          <a:noFill/>
        </p:spPr>
        <p:txBody>
          <a:bodyPr wrap="none" rtlCol="0">
            <a:spAutoFit/>
          </a:bodyPr>
          <a:lstStyle/>
          <a:p>
            <a:r>
              <a:rPr lang="en-US" sz="4800" dirty="0">
                <a:latin typeface="Barbatrick" panose="02000400000000000000" pitchFamily="2" charset="0"/>
              </a:rPr>
              <a:t>Quick Sort</a:t>
            </a:r>
          </a:p>
        </p:txBody>
      </p:sp>
    </p:spTree>
    <p:extLst>
      <p:ext uri="{BB962C8B-B14F-4D97-AF65-F5344CB8AC3E}">
        <p14:creationId xmlns:p14="http://schemas.microsoft.com/office/powerpoint/2010/main" val="33023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19" idx="0"/>
          </p:cNvCxnSpPr>
          <p:nvPr/>
        </p:nvCxnSpPr>
        <p:spPr>
          <a:xfrm flipH="1">
            <a:off x="1937576" y="1500365"/>
            <a:ext cx="79508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177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0" idx="0"/>
          </p:cNvCxnSpPr>
          <p:nvPr/>
        </p:nvCxnSpPr>
        <p:spPr>
          <a:xfrm flipH="1">
            <a:off x="2568196" y="1500365"/>
            <a:ext cx="16446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7767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0037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614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095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414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22157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19" idx="0"/>
          </p:cNvCxnSpPr>
          <p:nvPr/>
        </p:nvCxnSpPr>
        <p:spPr>
          <a:xfrm flipH="1">
            <a:off x="1937576" y="1500365"/>
            <a:ext cx="79508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92610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489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333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A9793-A23C-420C-B988-DFBD7B72D917}"/>
              </a:ext>
            </a:extLst>
          </p:cNvPr>
          <p:cNvSpPr txBox="1"/>
          <p:nvPr/>
        </p:nvSpPr>
        <p:spPr>
          <a:xfrm>
            <a:off x="1636095" y="952209"/>
            <a:ext cx="3733714" cy="830997"/>
          </a:xfrm>
          <a:prstGeom prst="rect">
            <a:avLst/>
          </a:prstGeom>
          <a:noFill/>
        </p:spPr>
        <p:txBody>
          <a:bodyPr wrap="none" rtlCol="0">
            <a:spAutoFit/>
          </a:bodyPr>
          <a:lstStyle/>
          <a:p>
            <a:r>
              <a:rPr lang="en-US" sz="4800" dirty="0">
                <a:latin typeface="Barbatrick" panose="02000400000000000000" pitchFamily="2" charset="0"/>
              </a:rPr>
              <a:t>Quick Sort</a:t>
            </a:r>
          </a:p>
        </p:txBody>
      </p:sp>
      <p:sp>
        <p:nvSpPr>
          <p:cNvPr id="3" name="TextBox 2">
            <a:extLst>
              <a:ext uri="{FF2B5EF4-FFF2-40B4-BE49-F238E27FC236}">
                <a16:creationId xmlns:a16="http://schemas.microsoft.com/office/drawing/2014/main" id="{D2C7B302-50BE-4242-858F-D621DE005D78}"/>
              </a:ext>
            </a:extLst>
          </p:cNvPr>
          <p:cNvSpPr txBox="1"/>
          <p:nvPr/>
        </p:nvSpPr>
        <p:spPr>
          <a:xfrm>
            <a:off x="914400" y="2468880"/>
            <a:ext cx="6020238" cy="2677656"/>
          </a:xfrm>
          <a:prstGeom prst="rect">
            <a:avLst/>
          </a:prstGeom>
          <a:noFill/>
        </p:spPr>
        <p:txBody>
          <a:bodyPr wrap="none" rtlCol="0">
            <a:spAutoFit/>
          </a:bodyPr>
          <a:lstStyle/>
          <a:p>
            <a:pPr marL="342900" indent="-342900">
              <a:buAutoNum type="arabicPeriod"/>
            </a:pPr>
            <a:r>
              <a:rPr lang="en-US" sz="2800" dirty="0"/>
              <a:t>Choose a pivot value</a:t>
            </a:r>
          </a:p>
          <a:p>
            <a:pPr marL="342900" indent="-342900">
              <a:buAutoNum type="arabicPeriod"/>
            </a:pPr>
            <a:r>
              <a:rPr lang="en-US" sz="2800" dirty="0"/>
              <a:t>Partition container in two parts</a:t>
            </a:r>
          </a:p>
          <a:p>
            <a:pPr marL="800100" lvl="1" indent="-342900">
              <a:buAutoNum type="arabicPeriod"/>
            </a:pPr>
            <a:r>
              <a:rPr lang="en-US" sz="2800" dirty="0"/>
              <a:t>Less than pivot value</a:t>
            </a:r>
          </a:p>
          <a:p>
            <a:pPr marL="800100" lvl="1" indent="-342900">
              <a:buAutoNum type="arabicPeriod"/>
            </a:pPr>
            <a:r>
              <a:rPr lang="en-US" sz="2800" dirty="0"/>
              <a:t>Greater than pivot value</a:t>
            </a:r>
          </a:p>
          <a:p>
            <a:pPr marL="800100" lvl="1" indent="-342900">
              <a:buAutoNum type="arabicPeriod"/>
            </a:pPr>
            <a:r>
              <a:rPr lang="en-US" sz="2800" dirty="0"/>
              <a:t>Place pivot value between the two</a:t>
            </a:r>
          </a:p>
          <a:p>
            <a:pPr marL="800100" lvl="1" indent="-342900">
              <a:buAutoNum type="arabicPeriod"/>
            </a:pPr>
            <a:r>
              <a:rPr lang="en-US" sz="2800" dirty="0"/>
              <a:t>Recursively sort two parts</a:t>
            </a:r>
          </a:p>
        </p:txBody>
      </p:sp>
    </p:spTree>
    <p:extLst>
      <p:ext uri="{BB962C8B-B14F-4D97-AF65-F5344CB8AC3E}">
        <p14:creationId xmlns:p14="http://schemas.microsoft.com/office/powerpoint/2010/main" val="421425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6723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29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5048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3413804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3632147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52050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2869987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2006441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D551DF-D499-462C-B7C2-F7279129366D}"/>
              </a:ext>
            </a:extLst>
          </p:cNvPr>
          <p:cNvSpPr/>
          <p:nvPr/>
        </p:nvSpPr>
        <p:spPr>
          <a:xfrm>
            <a:off x="997527" y="2005445"/>
            <a:ext cx="7294418" cy="108065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554480"/>
            <a:ext cx="8494633" cy="3046988"/>
          </a:xfrm>
          <a:prstGeom prst="rect">
            <a:avLst/>
          </a:prstGeom>
          <a:noFill/>
        </p:spPr>
        <p:txBody>
          <a:bodyPr wrap="none" rtlCol="0">
            <a:spAutoFit/>
          </a:bodyPr>
          <a:lstStyle/>
          <a:p>
            <a:r>
              <a:rPr lang="en-US" sz="2400" dirty="0"/>
              <a:t>function QUICKSORT(ARRAY, START, END)		(1)</a:t>
            </a:r>
          </a:p>
          <a:p>
            <a:r>
              <a:rPr lang="en-US" sz="2400" dirty="0"/>
              <a:t>    if START &gt;= END then				(2)		</a:t>
            </a:r>
          </a:p>
          <a:p>
            <a:r>
              <a:rPr lang="en-US" sz="2400" dirty="0"/>
              <a:t>        return						(3)</a:t>
            </a:r>
          </a:p>
          <a:p>
            <a:r>
              <a:rPr lang="en-US" sz="2400" dirty="0"/>
              <a:t>    end if						(4)</a:t>
            </a:r>
          </a:p>
          <a:p>
            <a:r>
              <a:rPr lang="en-US" sz="2400" dirty="0"/>
              <a:t>    PIVOTINDEX = PARTITION(ARRAY, START, END)	(5)</a:t>
            </a:r>
          </a:p>
          <a:p>
            <a:r>
              <a:rPr lang="en-US" sz="2400" dirty="0"/>
              <a:t>    QUICKSORT(ARRAY, START, PIVOTINDEX – 1)	(6)</a:t>
            </a:r>
          </a:p>
          <a:p>
            <a:r>
              <a:rPr lang="en-US" sz="2400" dirty="0"/>
              <a:t>    QUICKSORT(ARRAY, PIVOTINDEX + 1, END)		(7)</a:t>
            </a:r>
          </a:p>
          <a:p>
            <a:r>
              <a:rPr lang="en-US" sz="2400" dirty="0"/>
              <a:t>end function						(8)</a:t>
            </a:r>
          </a:p>
        </p:txBody>
      </p:sp>
    </p:spTree>
    <p:extLst>
      <p:ext uri="{BB962C8B-B14F-4D97-AF65-F5344CB8AC3E}">
        <p14:creationId xmlns:p14="http://schemas.microsoft.com/office/powerpoint/2010/main" val="418102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D551DF-D499-462C-B7C2-F7279129366D}"/>
              </a:ext>
            </a:extLst>
          </p:cNvPr>
          <p:cNvSpPr/>
          <p:nvPr/>
        </p:nvSpPr>
        <p:spPr>
          <a:xfrm>
            <a:off x="997527" y="3077974"/>
            <a:ext cx="7294418" cy="1109562"/>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554480"/>
            <a:ext cx="8494633" cy="3046988"/>
          </a:xfrm>
          <a:prstGeom prst="rect">
            <a:avLst/>
          </a:prstGeom>
          <a:noFill/>
        </p:spPr>
        <p:txBody>
          <a:bodyPr wrap="none" rtlCol="0">
            <a:spAutoFit/>
          </a:bodyPr>
          <a:lstStyle/>
          <a:p>
            <a:r>
              <a:rPr lang="en-US" sz="2400" dirty="0"/>
              <a:t>function QUICKSORT(ARRAY, START, END)		(1)</a:t>
            </a:r>
          </a:p>
          <a:p>
            <a:r>
              <a:rPr lang="en-US" sz="2400" dirty="0"/>
              <a:t>    if START &gt;= END then				(2)		</a:t>
            </a:r>
          </a:p>
          <a:p>
            <a:r>
              <a:rPr lang="en-US" sz="2400" dirty="0"/>
              <a:t>        return						(3)</a:t>
            </a:r>
          </a:p>
          <a:p>
            <a:r>
              <a:rPr lang="en-US" sz="2400" dirty="0"/>
              <a:t>    end if						(4)</a:t>
            </a:r>
          </a:p>
          <a:p>
            <a:r>
              <a:rPr lang="en-US" sz="2400" dirty="0"/>
              <a:t>    PIVOTINDEX = PARTITION(ARRAY, START, END)	(5)</a:t>
            </a:r>
          </a:p>
          <a:p>
            <a:r>
              <a:rPr lang="en-US" sz="2400" dirty="0"/>
              <a:t>    QUICKSORT(ARRAY, START, PIVOTINDEX – 1)	(6)</a:t>
            </a:r>
          </a:p>
          <a:p>
            <a:r>
              <a:rPr lang="en-US" sz="2400" dirty="0"/>
              <a:t>    QUICKSORT(ARRAY, PIVOTINDEX + 1, END)		(7)</a:t>
            </a:r>
          </a:p>
          <a:p>
            <a:r>
              <a:rPr lang="en-US" sz="2400" dirty="0"/>
              <a:t>end function						(8)</a:t>
            </a:r>
          </a:p>
        </p:txBody>
      </p:sp>
    </p:spTree>
    <p:extLst>
      <p:ext uri="{BB962C8B-B14F-4D97-AF65-F5344CB8AC3E}">
        <p14:creationId xmlns:p14="http://schemas.microsoft.com/office/powerpoint/2010/main" val="337980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3011034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5DCE9-A5CE-45FB-8090-B85791F62533}"/>
              </a:ext>
            </a:extLst>
          </p:cNvPr>
          <p:cNvSpPr/>
          <p:nvPr/>
        </p:nvSpPr>
        <p:spPr>
          <a:xfrm>
            <a:off x="997527" y="1589809"/>
            <a:ext cx="7294418" cy="758536"/>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188720"/>
            <a:ext cx="7144905" cy="4524315"/>
          </a:xfrm>
          <a:prstGeom prst="rect">
            <a:avLst/>
          </a:prstGeom>
          <a:noFill/>
        </p:spPr>
        <p:txBody>
          <a:bodyPr wrap="none" rtlCol="0">
            <a:spAutoFit/>
          </a:bodyPr>
          <a:lstStyle/>
          <a:p>
            <a:r>
              <a:rPr lang="en-US" sz="2400" dirty="0"/>
              <a:t>function PARTITION(ARRAY, START, END)		(1)</a:t>
            </a:r>
          </a:p>
          <a:p>
            <a:r>
              <a:rPr lang="en-US" sz="2400" dirty="0"/>
              <a:t>    PIVOTVALUE = ARRAY[END]				(2)</a:t>
            </a:r>
          </a:p>
          <a:p>
            <a:r>
              <a:rPr lang="en-US" sz="2400" dirty="0"/>
              <a:t>    PIVOTINDEX = START				(3)</a:t>
            </a:r>
          </a:p>
          <a:p>
            <a:r>
              <a:rPr lang="en-US" sz="2400" dirty="0"/>
              <a:t>    loop INDEX from START to END			(4)</a:t>
            </a:r>
          </a:p>
          <a:p>
            <a:r>
              <a:rPr lang="en-US" sz="2400" dirty="0"/>
              <a:t>        if ARRAY[INDEX] &lt;= PIVOTVALUE			(5)</a:t>
            </a:r>
          </a:p>
          <a:p>
            <a:r>
              <a:rPr lang="en-US" sz="2400" dirty="0"/>
              <a:t>            TEMP = ARRAY[INDEX]        			(6)</a:t>
            </a:r>
          </a:p>
          <a:p>
            <a:r>
              <a:rPr lang="en-US" sz="2400" dirty="0"/>
              <a:t>            ARRAY[INDEX] = ARRAY[PIVOTINDEX]		(7)</a:t>
            </a:r>
          </a:p>
          <a:p>
            <a:r>
              <a:rPr lang="en-US" sz="2400" dirty="0"/>
              <a:t>            ARRAY[PIVOTINDEX] = TEMP			(8)</a:t>
            </a:r>
          </a:p>
          <a:p>
            <a:r>
              <a:rPr lang="en-US" sz="2400" dirty="0"/>
              <a:t>            PIVOTINDEX = PIVOTINDEX + 1		(9)</a:t>
            </a:r>
          </a:p>
          <a:p>
            <a:r>
              <a:rPr lang="en-US" sz="2400" dirty="0"/>
              <a:t>        end if						(10)</a:t>
            </a:r>
          </a:p>
          <a:p>
            <a:r>
              <a:rPr lang="en-US" sz="2400" dirty="0"/>
              <a:t>    end loop						(11)</a:t>
            </a:r>
          </a:p>
          <a:p>
            <a:r>
              <a:rPr lang="en-US" sz="2400" dirty="0"/>
              <a:t>    return PIVOTINDEX – 1				(12)</a:t>
            </a:r>
          </a:p>
        </p:txBody>
      </p:sp>
    </p:spTree>
    <p:extLst>
      <p:ext uri="{BB962C8B-B14F-4D97-AF65-F5344CB8AC3E}">
        <p14:creationId xmlns:p14="http://schemas.microsoft.com/office/powerpoint/2010/main" val="3167700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5DCE9-A5CE-45FB-8090-B85791F62533}"/>
              </a:ext>
            </a:extLst>
          </p:cNvPr>
          <p:cNvSpPr/>
          <p:nvPr/>
        </p:nvSpPr>
        <p:spPr>
          <a:xfrm>
            <a:off x="997527" y="2337954"/>
            <a:ext cx="7294418" cy="293278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188720"/>
            <a:ext cx="7144905" cy="4524315"/>
          </a:xfrm>
          <a:prstGeom prst="rect">
            <a:avLst/>
          </a:prstGeom>
          <a:noFill/>
        </p:spPr>
        <p:txBody>
          <a:bodyPr wrap="none" rtlCol="0">
            <a:spAutoFit/>
          </a:bodyPr>
          <a:lstStyle/>
          <a:p>
            <a:r>
              <a:rPr lang="en-US" sz="2400" dirty="0"/>
              <a:t>function PARTITION(ARRAY, START, END)		(1)</a:t>
            </a:r>
          </a:p>
          <a:p>
            <a:r>
              <a:rPr lang="en-US" sz="2400" dirty="0"/>
              <a:t>    PIVOTVALUE = ARRAY[END]				(2)</a:t>
            </a:r>
          </a:p>
          <a:p>
            <a:r>
              <a:rPr lang="en-US" sz="2400" dirty="0"/>
              <a:t>    PIVOTINDEX = START				(3)</a:t>
            </a:r>
          </a:p>
          <a:p>
            <a:r>
              <a:rPr lang="en-US" sz="2400" dirty="0"/>
              <a:t>    loop INDEX from START to END			(4)</a:t>
            </a:r>
          </a:p>
          <a:p>
            <a:r>
              <a:rPr lang="en-US" sz="2400" dirty="0"/>
              <a:t>        if ARRAY[INDEX] &lt;= PIVOTVALUE			(5)</a:t>
            </a:r>
          </a:p>
          <a:p>
            <a:r>
              <a:rPr lang="en-US" sz="2400" dirty="0"/>
              <a:t>            TEMP = ARRAY[INDEX]        			(6)</a:t>
            </a:r>
          </a:p>
          <a:p>
            <a:r>
              <a:rPr lang="en-US" sz="2400" dirty="0"/>
              <a:t>            ARRAY[INDEX] = ARRAY[PIVOTINDEX]		(7)</a:t>
            </a:r>
          </a:p>
          <a:p>
            <a:r>
              <a:rPr lang="en-US" sz="2400" dirty="0"/>
              <a:t>            ARRAY[PIVOTINDEX] = TEMP			(8)</a:t>
            </a:r>
          </a:p>
          <a:p>
            <a:r>
              <a:rPr lang="en-US" sz="2400" dirty="0"/>
              <a:t>            PIVOTINDEX = PIVOTINDEX + 1		(9)</a:t>
            </a:r>
          </a:p>
          <a:p>
            <a:r>
              <a:rPr lang="en-US" sz="2400" dirty="0"/>
              <a:t>        end if						(10)</a:t>
            </a:r>
          </a:p>
          <a:p>
            <a:r>
              <a:rPr lang="en-US" sz="2400" dirty="0"/>
              <a:t>    end loop						(11)</a:t>
            </a:r>
          </a:p>
          <a:p>
            <a:r>
              <a:rPr lang="en-US" sz="2400" dirty="0"/>
              <a:t>    return PIVOTINDEX – 1				(12)</a:t>
            </a:r>
          </a:p>
        </p:txBody>
      </p:sp>
    </p:spTree>
    <p:extLst>
      <p:ext uri="{BB962C8B-B14F-4D97-AF65-F5344CB8AC3E}">
        <p14:creationId xmlns:p14="http://schemas.microsoft.com/office/powerpoint/2010/main" val="4060626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5DCE9-A5CE-45FB-8090-B85791F62533}"/>
              </a:ext>
            </a:extLst>
          </p:cNvPr>
          <p:cNvSpPr/>
          <p:nvPr/>
        </p:nvSpPr>
        <p:spPr>
          <a:xfrm>
            <a:off x="997527" y="5237018"/>
            <a:ext cx="7294418" cy="432262"/>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188720"/>
            <a:ext cx="7144905" cy="4524315"/>
          </a:xfrm>
          <a:prstGeom prst="rect">
            <a:avLst/>
          </a:prstGeom>
          <a:noFill/>
        </p:spPr>
        <p:txBody>
          <a:bodyPr wrap="none" rtlCol="0">
            <a:spAutoFit/>
          </a:bodyPr>
          <a:lstStyle/>
          <a:p>
            <a:r>
              <a:rPr lang="en-US" sz="2400" dirty="0"/>
              <a:t>function PARTITION(ARRAY, START, END)		(1)</a:t>
            </a:r>
          </a:p>
          <a:p>
            <a:r>
              <a:rPr lang="en-US" sz="2400" dirty="0"/>
              <a:t>    PIVOTVALUE = ARRAY[END]				(2)</a:t>
            </a:r>
          </a:p>
          <a:p>
            <a:r>
              <a:rPr lang="en-US" sz="2400" dirty="0"/>
              <a:t>    PIVOTINDEX = START				(3)</a:t>
            </a:r>
          </a:p>
          <a:p>
            <a:r>
              <a:rPr lang="en-US" sz="2400" dirty="0"/>
              <a:t>    loop INDEX from START to END			(4)</a:t>
            </a:r>
          </a:p>
          <a:p>
            <a:r>
              <a:rPr lang="en-US" sz="2400" dirty="0"/>
              <a:t>        if ARRAY[INDEX] &lt;= PIVOTVALUE			(5)</a:t>
            </a:r>
          </a:p>
          <a:p>
            <a:r>
              <a:rPr lang="en-US" sz="2400" dirty="0"/>
              <a:t>            TEMP = ARRAY[INDEX]        			(6)</a:t>
            </a:r>
          </a:p>
          <a:p>
            <a:r>
              <a:rPr lang="en-US" sz="2400" dirty="0"/>
              <a:t>            ARRAY[INDEX] = ARRAY[PIVOTINDEX]		(7)</a:t>
            </a:r>
          </a:p>
          <a:p>
            <a:r>
              <a:rPr lang="en-US" sz="2400" dirty="0"/>
              <a:t>            ARRAY[PIVOTINDEX] = TEMP			(8)</a:t>
            </a:r>
          </a:p>
          <a:p>
            <a:r>
              <a:rPr lang="en-US" sz="2400" dirty="0"/>
              <a:t>            PIVOTINDEX = PIVOTINDEX + 1		(9)</a:t>
            </a:r>
          </a:p>
          <a:p>
            <a:r>
              <a:rPr lang="en-US" sz="2400" dirty="0"/>
              <a:t>        end if						(10)</a:t>
            </a:r>
          </a:p>
          <a:p>
            <a:r>
              <a:rPr lang="en-US" sz="2400" dirty="0"/>
              <a:t>    end loop						(11)</a:t>
            </a:r>
          </a:p>
          <a:p>
            <a:r>
              <a:rPr lang="en-US" sz="2400" dirty="0"/>
              <a:t>    return PIVOTINDEX – 1				(12)</a:t>
            </a:r>
          </a:p>
        </p:txBody>
      </p:sp>
    </p:spTree>
    <p:extLst>
      <p:ext uri="{BB962C8B-B14F-4D97-AF65-F5344CB8AC3E}">
        <p14:creationId xmlns:p14="http://schemas.microsoft.com/office/powerpoint/2010/main" val="1749880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descr="A picture containing building, drawing&#10;&#10;Description automatically generated">
            <a:extLst>
              <a:ext uri="{FF2B5EF4-FFF2-40B4-BE49-F238E27FC236}">
                <a16:creationId xmlns:a16="http://schemas.microsoft.com/office/drawing/2014/main" id="{F540311B-74B8-44AF-A5E2-9AD3F0FFD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89" y="2432403"/>
            <a:ext cx="6926464" cy="3473388"/>
          </a:xfrm>
          <a:prstGeom prst="rect">
            <a:avLst/>
          </a:prstGeom>
        </p:spPr>
      </p:pic>
      <p:sp>
        <p:nvSpPr>
          <p:cNvPr id="61" name="TextBox 60">
            <a:extLst>
              <a:ext uri="{FF2B5EF4-FFF2-40B4-BE49-F238E27FC236}">
                <a16:creationId xmlns:a16="http://schemas.microsoft.com/office/drawing/2014/main" id="{EBA25B60-4F9D-4B60-9ECB-A3A56064B331}"/>
              </a:ext>
            </a:extLst>
          </p:cNvPr>
          <p:cNvSpPr txBox="1"/>
          <p:nvPr/>
        </p:nvSpPr>
        <p:spPr>
          <a:xfrm>
            <a:off x="1013243" y="952209"/>
            <a:ext cx="5306261" cy="830997"/>
          </a:xfrm>
          <a:prstGeom prst="rect">
            <a:avLst/>
          </a:prstGeom>
          <a:noFill/>
        </p:spPr>
        <p:txBody>
          <a:bodyPr wrap="none" rtlCol="0">
            <a:spAutoFit/>
          </a:bodyPr>
          <a:lstStyle/>
          <a:p>
            <a:r>
              <a:rPr lang="en-US" sz="4800" dirty="0">
                <a:latin typeface="Barbatrick" panose="02000400000000000000" pitchFamily="2" charset="0"/>
              </a:rPr>
              <a:t>Time Complexity</a:t>
            </a:r>
          </a:p>
        </p:txBody>
      </p:sp>
    </p:spTree>
    <p:extLst>
      <p:ext uri="{BB962C8B-B14F-4D97-AF65-F5344CB8AC3E}">
        <p14:creationId xmlns:p14="http://schemas.microsoft.com/office/powerpoint/2010/main" val="1141193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733714" cy="830997"/>
          </a:xfrm>
          <a:prstGeom prst="rect">
            <a:avLst/>
          </a:prstGeom>
          <a:noFill/>
        </p:spPr>
        <p:txBody>
          <a:bodyPr wrap="none" rtlCol="0">
            <a:spAutoFit/>
          </a:bodyPr>
          <a:lstStyle/>
          <a:p>
            <a:r>
              <a:rPr lang="en-US" sz="4800" dirty="0">
                <a:latin typeface="Barbatrick" panose="02000400000000000000" pitchFamily="2" charset="0"/>
              </a:rPr>
              <a:t>Quick Sort</a:t>
            </a:r>
          </a:p>
        </p:txBody>
      </p:sp>
    </p:spTree>
    <p:extLst>
      <p:ext uri="{BB962C8B-B14F-4D97-AF65-F5344CB8AC3E}">
        <p14:creationId xmlns:p14="http://schemas.microsoft.com/office/powerpoint/2010/main" val="5716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stCxn id="31" idx="2"/>
            <a:endCxn id="19" idx="0"/>
          </p:cNvCxnSpPr>
          <p:nvPr/>
        </p:nvCxnSpPr>
        <p:spPr>
          <a:xfrm flipH="1">
            <a:off x="1937576" y="1500365"/>
            <a:ext cx="79508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78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0" idx="0"/>
          </p:cNvCxnSpPr>
          <p:nvPr/>
        </p:nvCxnSpPr>
        <p:spPr>
          <a:xfrm flipH="1">
            <a:off x="2568196" y="1500365"/>
            <a:ext cx="16446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462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0" idx="0"/>
          </p:cNvCxnSpPr>
          <p:nvPr/>
        </p:nvCxnSpPr>
        <p:spPr>
          <a:xfrm flipH="1">
            <a:off x="2568196" y="1500365"/>
            <a:ext cx="16446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49D51612-D0B1-49A4-977A-B96037D2E957}"/>
              </a:ext>
            </a:extLst>
          </p:cNvPr>
          <p:cNvCxnSpPr>
            <a:cxnSpLocks/>
            <a:stCxn id="5" idx="2"/>
            <a:endCxn id="4" idx="2"/>
          </p:cNvCxnSpPr>
          <p:nvPr/>
        </p:nvCxnSpPr>
        <p:spPr>
          <a:xfrm rot="5400000">
            <a:off x="2265619" y="2818947"/>
            <a:ext cx="12700" cy="630621"/>
          </a:xfrm>
          <a:prstGeom prst="bentConnector3">
            <a:avLst>
              <a:gd name="adj1" fmla="val 180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DDED02BC-BB39-4A8C-9DA6-2AFEEECBB670}"/>
              </a:ext>
            </a:extLst>
          </p:cNvPr>
          <p:cNvSpPr txBox="1"/>
          <p:nvPr/>
        </p:nvSpPr>
        <p:spPr>
          <a:xfrm>
            <a:off x="1937839" y="3269736"/>
            <a:ext cx="668260" cy="369332"/>
          </a:xfrm>
          <a:prstGeom prst="rect">
            <a:avLst/>
          </a:prstGeom>
          <a:noFill/>
        </p:spPr>
        <p:txBody>
          <a:bodyPr wrap="none" rtlCol="0">
            <a:spAutoFit/>
          </a:bodyPr>
          <a:lstStyle/>
          <a:p>
            <a:r>
              <a:rPr lang="en-US" dirty="0">
                <a:solidFill>
                  <a:schemeClr val="accent2"/>
                </a:solidFill>
              </a:rPr>
              <a:t>swap</a:t>
            </a:r>
          </a:p>
        </p:txBody>
      </p:sp>
      <p:cxnSp>
        <p:nvCxnSpPr>
          <p:cNvPr id="35" name="Connector: Elbow 34">
            <a:extLst>
              <a:ext uri="{FF2B5EF4-FFF2-40B4-BE49-F238E27FC236}">
                <a16:creationId xmlns:a16="http://schemas.microsoft.com/office/drawing/2014/main" id="{45A5EE56-504C-4180-9553-61F87BE4CE3D}"/>
              </a:ext>
            </a:extLst>
          </p:cNvPr>
          <p:cNvCxnSpPr>
            <a:cxnSpLocks/>
            <a:stCxn id="29" idx="2"/>
          </p:cNvCxnSpPr>
          <p:nvPr/>
        </p:nvCxnSpPr>
        <p:spPr>
          <a:xfrm rot="5400000">
            <a:off x="4734665" y="4823856"/>
            <a:ext cx="374167" cy="1465"/>
          </a:xfrm>
          <a:prstGeom prst="bentConnector3">
            <a:avLst>
              <a:gd name="adj1" fmla="val 50000"/>
            </a:avLst>
          </a:prstGeom>
          <a:ln w="38100">
            <a:headEnd type="triangle"/>
            <a:tailEnd type="non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94889C0D-D3EA-43A3-BD79-D7A44AEEA1A2}"/>
              </a:ext>
            </a:extLst>
          </p:cNvPr>
          <p:cNvSpPr txBox="1"/>
          <p:nvPr/>
        </p:nvSpPr>
        <p:spPr>
          <a:xfrm>
            <a:off x="4366759" y="4952815"/>
            <a:ext cx="1146148" cy="369332"/>
          </a:xfrm>
          <a:prstGeom prst="rect">
            <a:avLst/>
          </a:prstGeom>
          <a:noFill/>
        </p:spPr>
        <p:txBody>
          <a:bodyPr wrap="none" rtlCol="0">
            <a:spAutoFit/>
          </a:bodyPr>
          <a:lstStyle/>
          <a:p>
            <a:r>
              <a:rPr lang="en-US" dirty="0">
                <a:solidFill>
                  <a:schemeClr val="accent2"/>
                </a:solidFill>
              </a:rPr>
              <a:t>increment</a:t>
            </a:r>
          </a:p>
        </p:txBody>
      </p:sp>
    </p:spTree>
    <p:extLst>
      <p:ext uri="{BB962C8B-B14F-4D97-AF65-F5344CB8AC3E}">
        <p14:creationId xmlns:p14="http://schemas.microsoft.com/office/powerpoint/2010/main" val="5913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334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582797"/>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CC_theme</Template>
  <TotalTime>1562</TotalTime>
  <Words>3573</Words>
  <Application>Microsoft Office PowerPoint</Application>
  <PresentationFormat>Widescreen</PresentationFormat>
  <Paragraphs>942</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Barbatrick</vt:lpstr>
      <vt:lpstr>Calibri</vt:lpstr>
      <vt:lpstr>Myriad Pro</vt:lpstr>
      <vt:lpstr>CC_theme</vt:lpstr>
      <vt:lpstr>Quick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A. Deloach</cp:lastModifiedBy>
  <cp:revision>155</cp:revision>
  <dcterms:created xsi:type="dcterms:W3CDTF">2020-02-07T13:53:42Z</dcterms:created>
  <dcterms:modified xsi:type="dcterms:W3CDTF">2020-03-06T21:10:37Z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