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258" r:id="rId6"/>
    <p:sldId id="337" r:id="rId7"/>
    <p:sldId id="349" r:id="rId8"/>
    <p:sldId id="351" r:id="rId9"/>
    <p:sldId id="352" r:id="rId10"/>
    <p:sldId id="353" r:id="rId11"/>
    <p:sldId id="358" r:id="rId12"/>
    <p:sldId id="354" r:id="rId13"/>
    <p:sldId id="355" r:id="rId14"/>
    <p:sldId id="356" r:id="rId15"/>
    <p:sldId id="3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83" d="100"/>
          <a:sy n="83" d="100"/>
        </p:scale>
        <p:origin x="9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dirty="0"/>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 operation, as you imagine, is also exactly the same as the list size operation. The list size operation just returns the value of the list size attribute, which we return directly in the queue size operation as well. It shouldn't surprise you that this is a constant time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dirty="0"/>
          </a:p>
        </p:txBody>
      </p:sp>
    </p:spTree>
    <p:extLst>
      <p:ext uri="{BB962C8B-B14F-4D97-AF65-F5344CB8AC3E}">
        <p14:creationId xmlns:p14="http://schemas.microsoft.com/office/powerpoint/2010/main" val="388113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our last operation is the toString operation. Once again, the queue toString operation can be implemented directly the list toString operation. toString is the only operation we need that does not run in constant time. Since it steps through each node in the list, it runs in order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dirty="0"/>
          </a:p>
        </p:txBody>
      </p:sp>
    </p:spTree>
    <p:extLst>
      <p:ext uri="{BB962C8B-B14F-4D97-AF65-F5344CB8AC3E}">
        <p14:creationId xmlns:p14="http://schemas.microsoft.com/office/powerpoint/2010/main" val="3045365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looked at how we can easily implement a queue on top of a list data structure. All the operations required for a proper queue can be built directly from the appropriate list operations. This is an example of where one data structure "limits" the interface to a second data structure that it is built on. Using the queue data structure limits the user to interacting with the list in very specific ways, namely by inserting new data at the end and removing it from the front of the list. This will not be the last time we see lists being used to implement other data structures.</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dirty="0"/>
          </a:p>
        </p:txBody>
      </p:sp>
    </p:spTree>
    <p:extLst>
      <p:ext uri="{BB962C8B-B14F-4D97-AF65-F5344CB8AC3E}">
        <p14:creationId xmlns:p14="http://schemas.microsoft.com/office/powerpoint/2010/main" val="75994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to take a quick look at a really great use of linked lists</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dirty="0"/>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Queues are data structure that have sequential data storage locations. These locations begin at the start of the queue and, as we store data in the queue,  the queue grows. We put new data into the queue using an enqueue operation and remove data from the end of the queue using a dequeue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dirty="0"/>
          </a:p>
        </p:txBody>
      </p:sp>
    </p:spTree>
    <p:extLst>
      <p:ext uri="{BB962C8B-B14F-4D97-AF65-F5344CB8AC3E}">
        <p14:creationId xmlns:p14="http://schemas.microsoft.com/office/powerpoint/2010/main" val="275372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Queues have a striking similarity to linked lists, which have a head at the start of the list and the tail at the end of the list. However, lists are much more flexible and are able to insert and remove data from any location in the list. In a stroke of good fortune, lists are extremely efficient in adding and removing items from the head and tail of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dirty="0"/>
          </a:p>
        </p:txBody>
      </p:sp>
    </p:spTree>
    <p:extLst>
      <p:ext uri="{BB962C8B-B14F-4D97-AF65-F5344CB8AC3E}">
        <p14:creationId xmlns:p14="http://schemas.microsoft.com/office/powerpoint/2010/main" val="344524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list-based queue, all we need to do is implement the following operations using list operations. As you recall, there are list operations that perform each of the top 5 operations listed almost perfectly.</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dirty="0"/>
          </a:p>
        </p:txBody>
      </p:sp>
    </p:spTree>
    <p:extLst>
      <p:ext uri="{BB962C8B-B14F-4D97-AF65-F5344CB8AC3E}">
        <p14:creationId xmlns:p14="http://schemas.microsoft.com/office/powerpoint/2010/main" val="151539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last 3 operations are not even needed by a list-based queue.  Since we are not using arrays to implement our queue, we never have to worry about the list being full or having to increase or decrease the storage available to the queue.</a:t>
            </a:r>
          </a:p>
          <a:p>
            <a:endParaRPr lang="en-US" dirty="0"/>
          </a:p>
          <a:p>
            <a:r>
              <a:rPr lang="en-US" dirty="0"/>
              <a:t>Next, we will quickly step through the top 5 operations listed to show how easily a queue can be implemented on top of a list structure.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dirty="0"/>
          </a:p>
        </p:txBody>
      </p:sp>
    </p:spTree>
    <p:extLst>
      <p:ext uri="{BB962C8B-B14F-4D97-AF65-F5344CB8AC3E}">
        <p14:creationId xmlns:p14="http://schemas.microsoft.com/office/powerpoint/2010/main" val="14480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is the enqueue operation, which simply inserts a new piece at the end of the queue. This is exactly the list prepend operation and thus we simply call prepend to implement enqueue.</a:t>
            </a:r>
          </a:p>
          <a:p>
            <a:endParaRPr lang="en-US" dirty="0"/>
          </a:p>
          <a:p>
            <a:r>
              <a:rPr lang="en-US" dirty="0"/>
              <a:t>As we know, append runs in constant time, and now so does enqueue.</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dirty="0"/>
          </a:p>
        </p:txBody>
      </p:sp>
    </p:spTree>
    <p:extLst>
      <p:ext uri="{BB962C8B-B14F-4D97-AF65-F5344CB8AC3E}">
        <p14:creationId xmlns:p14="http://schemas.microsoft.com/office/powerpoint/2010/main" val="212810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Likewise, the dequeue operation removes data from the front of the queue. In this case, that translates directly to the list removeFirst operation. The last node is removed from the list and the data is returned.</a:t>
            </a:r>
          </a:p>
          <a:p>
            <a:endParaRPr lang="en-US" dirty="0"/>
          </a:p>
          <a:p>
            <a:r>
              <a:rPr lang="en-US" dirty="0"/>
              <a:t>The dequeue operation run in constant time as well.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dirty="0"/>
          </a:p>
        </p:txBody>
      </p:sp>
    </p:spTree>
    <p:extLst>
      <p:ext uri="{BB962C8B-B14F-4D97-AF65-F5344CB8AC3E}">
        <p14:creationId xmlns:p14="http://schemas.microsoft.com/office/powerpoint/2010/main" val="371339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peek function just returns the data at the front of the queue. Luckily, this is the exact same operation as the list peek operation, which runs in constant time. So we simply return the data returned by the list peek function and we are done.</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dirty="0"/>
          </a:p>
        </p:txBody>
      </p:sp>
    </p:spTree>
    <p:extLst>
      <p:ext uri="{BB962C8B-B14F-4D97-AF65-F5344CB8AC3E}">
        <p14:creationId xmlns:p14="http://schemas.microsoft.com/office/powerpoint/2010/main" val="176855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dirty="0"/>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2.png"/><Relationship Id="rId7" Type="http://schemas.openxmlformats.org/officeDocument/2006/relationships/hyperlink" Target="http://english.stackexchange.com/questions/274/which-is-correct-standing-on-line-or-standing-in-line"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hyperlink" Target="https://pixabay.com/en/list-checkbox-checked-tick-note-147904/"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2.png"/><Relationship Id="rId7" Type="http://schemas.openxmlformats.org/officeDocument/2006/relationships/hyperlink" Target="http://english.stackexchange.com/questions/274/which-is-correct-standing-on-line-or-standing-in-lin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List Based Queue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F4F70-E8BD-4E56-864B-5C1B860C1AED}"/>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sp>
        <p:nvSpPr>
          <p:cNvPr id="3" name="TextBox 2">
            <a:extLst>
              <a:ext uri="{FF2B5EF4-FFF2-40B4-BE49-F238E27FC236}">
                <a16:creationId xmlns:a16="http://schemas.microsoft.com/office/drawing/2014/main" id="{0ECD42F1-05D0-43B7-B333-2EB8BC094AE0}"/>
              </a:ext>
            </a:extLst>
          </p:cNvPr>
          <p:cNvSpPr txBox="1"/>
          <p:nvPr/>
        </p:nvSpPr>
        <p:spPr>
          <a:xfrm>
            <a:off x="1415012" y="2128676"/>
            <a:ext cx="4499117" cy="1200329"/>
          </a:xfrm>
          <a:prstGeom prst="rect">
            <a:avLst/>
          </a:prstGeom>
          <a:noFill/>
        </p:spPr>
        <p:txBody>
          <a:bodyPr wrap="none" rtlCol="0">
            <a:spAutoFit/>
          </a:bodyPr>
          <a:lstStyle/>
          <a:p>
            <a:r>
              <a:rPr lang="en-US" sz="2400" dirty="0"/>
              <a:t>function size (data) returns integer</a:t>
            </a:r>
          </a:p>
          <a:p>
            <a:pPr>
              <a:tabLst>
                <a:tab pos="457200" algn="l"/>
              </a:tabLst>
            </a:pPr>
            <a:r>
              <a:rPr lang="en-US" sz="2400" dirty="0"/>
              <a:t>	return list.size()</a:t>
            </a:r>
          </a:p>
          <a:p>
            <a:pPr>
              <a:tabLst>
                <a:tab pos="284163" algn="l"/>
              </a:tabLst>
            </a:pPr>
            <a:r>
              <a:rPr lang="en-US" sz="2400" dirty="0"/>
              <a:t>end function</a:t>
            </a:r>
            <a:endParaRPr lang="en-US" sz="2800" strike="sngStrike" dirty="0">
              <a:latin typeface="Myriad Pro" panose="020B0503030403020204" pitchFamily="34" charset="0"/>
            </a:endParaRPr>
          </a:p>
        </p:txBody>
      </p:sp>
      <p:grpSp>
        <p:nvGrpSpPr>
          <p:cNvPr id="4" name="Group 3">
            <a:extLst>
              <a:ext uri="{FF2B5EF4-FFF2-40B4-BE49-F238E27FC236}">
                <a16:creationId xmlns:a16="http://schemas.microsoft.com/office/drawing/2014/main" id="{A8F55467-8C44-4484-9F85-3DF39FE24AD1}"/>
              </a:ext>
            </a:extLst>
          </p:cNvPr>
          <p:cNvGrpSpPr/>
          <p:nvPr/>
        </p:nvGrpSpPr>
        <p:grpSpPr>
          <a:xfrm>
            <a:off x="1091035" y="4136307"/>
            <a:ext cx="4144353" cy="1418293"/>
            <a:chOff x="1112564" y="2109146"/>
            <a:chExt cx="6369959" cy="2179947"/>
          </a:xfrm>
        </p:grpSpPr>
        <p:sp>
          <p:nvSpPr>
            <p:cNvPr id="5" name="Rectangle 4">
              <a:extLst>
                <a:ext uri="{FF2B5EF4-FFF2-40B4-BE49-F238E27FC236}">
                  <a16:creationId xmlns:a16="http://schemas.microsoft.com/office/drawing/2014/main" id="{6A2B094F-95D0-4C87-B713-E488AF520EAE}"/>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6" name="Rectangle 5">
              <a:extLst>
                <a:ext uri="{FF2B5EF4-FFF2-40B4-BE49-F238E27FC236}">
                  <a16:creationId xmlns:a16="http://schemas.microsoft.com/office/drawing/2014/main" id="{F9D76ECF-8B08-4ADA-BA13-50D2F3DF0EF8}"/>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7" name="Rectangle 6">
              <a:extLst>
                <a:ext uri="{FF2B5EF4-FFF2-40B4-BE49-F238E27FC236}">
                  <a16:creationId xmlns:a16="http://schemas.microsoft.com/office/drawing/2014/main" id="{F970E811-3939-4F4E-A900-B122C3EEBEE9}"/>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8" name="Rectangle 7">
              <a:extLst>
                <a:ext uri="{FF2B5EF4-FFF2-40B4-BE49-F238E27FC236}">
                  <a16:creationId xmlns:a16="http://schemas.microsoft.com/office/drawing/2014/main" id="{03B578A1-59B3-4881-8068-CE5C36AF5404}"/>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9" name="Rectangle 8">
              <a:extLst>
                <a:ext uri="{FF2B5EF4-FFF2-40B4-BE49-F238E27FC236}">
                  <a16:creationId xmlns:a16="http://schemas.microsoft.com/office/drawing/2014/main" id="{4527405C-0354-4132-9A68-E2338195943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10" name="TextBox 9">
              <a:extLst>
                <a:ext uri="{FF2B5EF4-FFF2-40B4-BE49-F238E27FC236}">
                  <a16:creationId xmlns:a16="http://schemas.microsoft.com/office/drawing/2014/main" id="{161C5200-3BEA-4E01-9DBD-A340BF9966AE}"/>
                </a:ext>
              </a:extLst>
            </p:cNvPr>
            <p:cNvSpPr txBox="1"/>
            <p:nvPr/>
          </p:nvSpPr>
          <p:spPr>
            <a:xfrm>
              <a:off x="1112564" y="3579504"/>
              <a:ext cx="1244738" cy="709589"/>
            </a:xfrm>
            <a:prstGeom prst="rect">
              <a:avLst/>
            </a:prstGeom>
            <a:noFill/>
          </p:spPr>
          <p:txBody>
            <a:bodyPr wrap="none" rtlCol="0">
              <a:spAutoFit/>
            </a:bodyPr>
            <a:lstStyle/>
            <a:p>
              <a:pPr algn="ctr"/>
              <a:r>
                <a:rPr lang="en-US" sz="2400" dirty="0"/>
                <a:t>head</a:t>
              </a:r>
            </a:p>
          </p:txBody>
        </p:sp>
        <p:cxnSp>
          <p:nvCxnSpPr>
            <p:cNvPr id="11" name="Straight Arrow Connector 10">
              <a:extLst>
                <a:ext uri="{FF2B5EF4-FFF2-40B4-BE49-F238E27FC236}">
                  <a16:creationId xmlns:a16="http://schemas.microsoft.com/office/drawing/2014/main" id="{523B24CF-B660-4FDD-A1E2-98A816E9D9A5}"/>
                </a:ext>
              </a:extLst>
            </p:cNvPr>
            <p:cNvCxnSpPr>
              <a:cxnSpLocks/>
              <a:stCxn id="10" idx="0"/>
              <a:endCxn id="9" idx="2"/>
            </p:cNvCxnSpPr>
            <p:nvPr/>
          </p:nvCxnSpPr>
          <p:spPr>
            <a:xfrm flipV="1">
              <a:off x="1734933" y="2858655"/>
              <a:ext cx="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520E962A-7BFE-4DFC-98AF-A7FC8D463FA9}"/>
                </a:ext>
              </a:extLst>
            </p:cNvPr>
            <p:cNvSpPr txBox="1"/>
            <p:nvPr/>
          </p:nvSpPr>
          <p:spPr>
            <a:xfrm>
              <a:off x="6603322" y="3579502"/>
              <a:ext cx="879201" cy="709589"/>
            </a:xfrm>
            <a:prstGeom prst="rect">
              <a:avLst/>
            </a:prstGeom>
            <a:noFill/>
          </p:spPr>
          <p:txBody>
            <a:bodyPr wrap="none" rtlCol="0">
              <a:spAutoFit/>
            </a:bodyPr>
            <a:lstStyle/>
            <a:p>
              <a:pPr algn="ctr"/>
              <a:r>
                <a:rPr lang="en-US" sz="2400" dirty="0"/>
                <a:t>tail</a:t>
              </a:r>
            </a:p>
          </p:txBody>
        </p:sp>
        <p:cxnSp>
          <p:nvCxnSpPr>
            <p:cNvPr id="13" name="Straight Arrow Connector 12">
              <a:extLst>
                <a:ext uri="{FF2B5EF4-FFF2-40B4-BE49-F238E27FC236}">
                  <a16:creationId xmlns:a16="http://schemas.microsoft.com/office/drawing/2014/main" id="{4C85B8D8-D99B-430B-935B-101C49BA50D9}"/>
                </a:ext>
              </a:extLst>
            </p:cNvPr>
            <p:cNvCxnSpPr>
              <a:cxnSpLocks/>
              <a:stCxn id="12" idx="0"/>
              <a:endCxn id="5" idx="2"/>
            </p:cNvCxnSpPr>
            <p:nvPr/>
          </p:nvCxnSpPr>
          <p:spPr>
            <a:xfrm flipV="1">
              <a:off x="7042923" y="2858655"/>
              <a:ext cx="0"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43C11CC-EEFD-4B70-9877-5BD28D73D77B}"/>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4B23073-146C-4A45-B8EC-E8EE698CF1E0}"/>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B8432E1-E244-47F7-86BF-876960304193}"/>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CC5DFA7-0FCB-4698-BB8B-6B5CD5BA781D}"/>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64EF8DE-4145-48D6-9FF7-70459AA97E18}"/>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8765DBB-0E7B-4F7F-AB0E-D7B30B905871}"/>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4CB31D2-3D6F-4C70-8012-9924A1B287A6}"/>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DD64460-04B7-4D7D-BF5E-8482E33B302A}"/>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2643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F4F70-E8BD-4E56-864B-5C1B860C1AED}"/>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sp>
        <p:nvSpPr>
          <p:cNvPr id="3" name="TextBox 2">
            <a:extLst>
              <a:ext uri="{FF2B5EF4-FFF2-40B4-BE49-F238E27FC236}">
                <a16:creationId xmlns:a16="http://schemas.microsoft.com/office/drawing/2014/main" id="{0ECD42F1-05D0-43B7-B333-2EB8BC094AE0}"/>
              </a:ext>
            </a:extLst>
          </p:cNvPr>
          <p:cNvSpPr txBox="1"/>
          <p:nvPr/>
        </p:nvSpPr>
        <p:spPr>
          <a:xfrm>
            <a:off x="1415012" y="2128676"/>
            <a:ext cx="4074192" cy="1200329"/>
          </a:xfrm>
          <a:prstGeom prst="rect">
            <a:avLst/>
          </a:prstGeom>
          <a:noFill/>
        </p:spPr>
        <p:txBody>
          <a:bodyPr wrap="none" rtlCol="0">
            <a:spAutoFit/>
          </a:bodyPr>
          <a:lstStyle/>
          <a:p>
            <a:r>
              <a:rPr lang="en-US" sz="2400" dirty="0"/>
              <a:t>function toString() returns data</a:t>
            </a:r>
          </a:p>
          <a:p>
            <a:pPr>
              <a:tabLst>
                <a:tab pos="395288" algn="l"/>
              </a:tabLst>
            </a:pPr>
            <a:r>
              <a:rPr lang="en-US" sz="2400" dirty="0"/>
              <a:t>	return list.toString()</a:t>
            </a:r>
          </a:p>
          <a:p>
            <a:r>
              <a:rPr lang="en-US" sz="2400" dirty="0"/>
              <a:t>end function</a:t>
            </a:r>
          </a:p>
        </p:txBody>
      </p:sp>
      <p:grpSp>
        <p:nvGrpSpPr>
          <p:cNvPr id="6" name="Group 5">
            <a:extLst>
              <a:ext uri="{FF2B5EF4-FFF2-40B4-BE49-F238E27FC236}">
                <a16:creationId xmlns:a16="http://schemas.microsoft.com/office/drawing/2014/main" id="{5AF646D4-293E-4B45-8580-BB9194E35B76}"/>
              </a:ext>
            </a:extLst>
          </p:cNvPr>
          <p:cNvGrpSpPr/>
          <p:nvPr/>
        </p:nvGrpSpPr>
        <p:grpSpPr>
          <a:xfrm>
            <a:off x="1091035" y="4136307"/>
            <a:ext cx="4144353" cy="1418293"/>
            <a:chOff x="1112564" y="2109146"/>
            <a:chExt cx="6369959" cy="2179947"/>
          </a:xfrm>
        </p:grpSpPr>
        <p:sp>
          <p:nvSpPr>
            <p:cNvPr id="7" name="Rectangle 6">
              <a:extLst>
                <a:ext uri="{FF2B5EF4-FFF2-40B4-BE49-F238E27FC236}">
                  <a16:creationId xmlns:a16="http://schemas.microsoft.com/office/drawing/2014/main" id="{C033A174-E6CC-41D2-B7D8-F71A1749C733}"/>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8" name="Rectangle 7">
              <a:extLst>
                <a:ext uri="{FF2B5EF4-FFF2-40B4-BE49-F238E27FC236}">
                  <a16:creationId xmlns:a16="http://schemas.microsoft.com/office/drawing/2014/main" id="{10FAA2C3-5E21-4483-AA87-579D17A75FB3}"/>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9" name="Rectangle 8">
              <a:extLst>
                <a:ext uri="{FF2B5EF4-FFF2-40B4-BE49-F238E27FC236}">
                  <a16:creationId xmlns:a16="http://schemas.microsoft.com/office/drawing/2014/main" id="{25CB53E5-D7A3-42E6-A599-755774F59E5D}"/>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10" name="Rectangle 9">
              <a:extLst>
                <a:ext uri="{FF2B5EF4-FFF2-40B4-BE49-F238E27FC236}">
                  <a16:creationId xmlns:a16="http://schemas.microsoft.com/office/drawing/2014/main" id="{B5BE8DA2-C547-4F30-A24B-377E28E59C5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11" name="Rectangle 10">
              <a:extLst>
                <a:ext uri="{FF2B5EF4-FFF2-40B4-BE49-F238E27FC236}">
                  <a16:creationId xmlns:a16="http://schemas.microsoft.com/office/drawing/2014/main" id="{0EC15972-3531-4724-A847-5ECD9F0DD21F}"/>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12" name="TextBox 11">
              <a:extLst>
                <a:ext uri="{FF2B5EF4-FFF2-40B4-BE49-F238E27FC236}">
                  <a16:creationId xmlns:a16="http://schemas.microsoft.com/office/drawing/2014/main" id="{D0C2F178-8984-4E04-8453-983092E141E9}"/>
                </a:ext>
              </a:extLst>
            </p:cNvPr>
            <p:cNvSpPr txBox="1"/>
            <p:nvPr/>
          </p:nvSpPr>
          <p:spPr>
            <a:xfrm>
              <a:off x="1112564" y="3579504"/>
              <a:ext cx="1244738" cy="709589"/>
            </a:xfrm>
            <a:prstGeom prst="rect">
              <a:avLst/>
            </a:prstGeom>
            <a:noFill/>
          </p:spPr>
          <p:txBody>
            <a:bodyPr wrap="none" rtlCol="0">
              <a:spAutoFit/>
            </a:bodyPr>
            <a:lstStyle/>
            <a:p>
              <a:pPr algn="ctr"/>
              <a:r>
                <a:rPr lang="en-US" sz="2400" dirty="0"/>
                <a:t>head</a:t>
              </a:r>
            </a:p>
          </p:txBody>
        </p:sp>
        <p:cxnSp>
          <p:nvCxnSpPr>
            <p:cNvPr id="13" name="Straight Arrow Connector 12">
              <a:extLst>
                <a:ext uri="{FF2B5EF4-FFF2-40B4-BE49-F238E27FC236}">
                  <a16:creationId xmlns:a16="http://schemas.microsoft.com/office/drawing/2014/main" id="{098F49D6-59F9-4DF6-B75C-6868945F6D33}"/>
                </a:ext>
              </a:extLst>
            </p:cNvPr>
            <p:cNvCxnSpPr>
              <a:cxnSpLocks/>
              <a:stCxn id="12" idx="0"/>
              <a:endCxn id="11" idx="2"/>
            </p:cNvCxnSpPr>
            <p:nvPr/>
          </p:nvCxnSpPr>
          <p:spPr>
            <a:xfrm flipV="1">
              <a:off x="1734933" y="2858655"/>
              <a:ext cx="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F89DAF5B-8CB8-4652-9C7C-83AC4C58CCB1}"/>
                </a:ext>
              </a:extLst>
            </p:cNvPr>
            <p:cNvSpPr txBox="1"/>
            <p:nvPr/>
          </p:nvSpPr>
          <p:spPr>
            <a:xfrm>
              <a:off x="6603322" y="3579502"/>
              <a:ext cx="879201" cy="709589"/>
            </a:xfrm>
            <a:prstGeom prst="rect">
              <a:avLst/>
            </a:prstGeom>
            <a:noFill/>
          </p:spPr>
          <p:txBody>
            <a:bodyPr wrap="none" rtlCol="0">
              <a:spAutoFit/>
            </a:bodyPr>
            <a:lstStyle/>
            <a:p>
              <a:pPr algn="ctr"/>
              <a:r>
                <a:rPr lang="en-US" sz="2400" dirty="0"/>
                <a:t>tail</a:t>
              </a:r>
            </a:p>
          </p:txBody>
        </p:sp>
        <p:cxnSp>
          <p:nvCxnSpPr>
            <p:cNvPr id="15" name="Straight Arrow Connector 14">
              <a:extLst>
                <a:ext uri="{FF2B5EF4-FFF2-40B4-BE49-F238E27FC236}">
                  <a16:creationId xmlns:a16="http://schemas.microsoft.com/office/drawing/2014/main" id="{4C65489E-CDDD-4E2F-9CF5-435D9DB17B62}"/>
                </a:ext>
              </a:extLst>
            </p:cNvPr>
            <p:cNvCxnSpPr>
              <a:cxnSpLocks/>
              <a:stCxn id="14" idx="0"/>
              <a:endCxn id="7" idx="2"/>
            </p:cNvCxnSpPr>
            <p:nvPr/>
          </p:nvCxnSpPr>
          <p:spPr>
            <a:xfrm flipV="1">
              <a:off x="7042923" y="2858655"/>
              <a:ext cx="0"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0E78EA3E-6681-4065-B326-482B4E712764}"/>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CA775A7C-6548-47DE-A39D-5F8EDDB81140}"/>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BB5B112-0377-4817-BFED-203066E7E324}"/>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78BC813-6C27-4B6B-9C46-966E309D7079}"/>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D90D8C3-0ACE-4927-8B23-2424ABEAFD2C}"/>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3A0C0536-378D-418E-A954-9EB54AFD3D0E}"/>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6D03B10-7851-4099-90D1-B7DC2CA03440}"/>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03723B2-7653-4B65-994C-1C248ED9795A}"/>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79074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87EDD96B-0FDB-4567-8DFC-8E5C6712A6D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24191" y="1799649"/>
            <a:ext cx="2541225" cy="3117005"/>
          </a:xfrm>
          <a:prstGeom prst="rect">
            <a:avLst/>
          </a:prstGeom>
        </p:spPr>
      </p:pic>
      <p:pic>
        <p:nvPicPr>
          <p:cNvPr id="4" name="Picture 3">
            <a:extLst>
              <a:ext uri="{FF2B5EF4-FFF2-40B4-BE49-F238E27FC236}">
                <a16:creationId xmlns:a16="http://schemas.microsoft.com/office/drawing/2014/main" id="{C4041D1E-EEB3-4A47-95C2-193F0AEB554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p:blipFill>
        <p:spPr>
          <a:xfrm>
            <a:off x="0" y="1804987"/>
            <a:ext cx="4848225" cy="3248025"/>
          </a:xfrm>
          <a:prstGeom prst="rect">
            <a:avLst/>
          </a:prstGeom>
        </p:spPr>
      </p:pic>
      <p:sp>
        <p:nvSpPr>
          <p:cNvPr id="6" name="TextBox 5">
            <a:extLst>
              <a:ext uri="{FF2B5EF4-FFF2-40B4-BE49-F238E27FC236}">
                <a16:creationId xmlns:a16="http://schemas.microsoft.com/office/drawing/2014/main" id="{A1A29724-1637-489D-A684-01464D85D1BA}"/>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7"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8"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70330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24191" y="1799649"/>
            <a:ext cx="2541225" cy="3117005"/>
          </a:xfrm>
          <a:prstGeom prst="rect">
            <a:avLst/>
          </a:prstGeom>
        </p:spPr>
      </p:pic>
      <p:pic>
        <p:nvPicPr>
          <p:cNvPr id="5" name="Picture 4">
            <a:extLst>
              <a:ext uri="{FF2B5EF4-FFF2-40B4-BE49-F238E27FC236}">
                <a16:creationId xmlns:a16="http://schemas.microsoft.com/office/drawing/2014/main" id="{AD24F9F0-0E72-4572-BC7C-23A95F03E93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p:blipFill>
        <p:spPr>
          <a:xfrm>
            <a:off x="0" y="1804987"/>
            <a:ext cx="4848225" cy="3248025"/>
          </a:xfrm>
          <a:prstGeom prst="rect">
            <a:avLst/>
          </a:prstGeom>
        </p:spPr>
      </p:pic>
      <p:sp>
        <p:nvSpPr>
          <p:cNvPr id="6" name="TextBox 5">
            <a:extLst>
              <a:ext uri="{FF2B5EF4-FFF2-40B4-BE49-F238E27FC236}">
                <a16:creationId xmlns:a16="http://schemas.microsoft.com/office/drawing/2014/main" id="{D1FF6B68-1B77-453A-BF7D-24855F70022F}"/>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7"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8"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grpSp>
        <p:nvGrpSpPr>
          <p:cNvPr id="56" name="Group 55">
            <a:extLst>
              <a:ext uri="{FF2B5EF4-FFF2-40B4-BE49-F238E27FC236}">
                <a16:creationId xmlns:a16="http://schemas.microsoft.com/office/drawing/2014/main" id="{DDCB1DB6-0447-48AB-8C00-78B875C909DA}"/>
              </a:ext>
            </a:extLst>
          </p:cNvPr>
          <p:cNvGrpSpPr/>
          <p:nvPr/>
        </p:nvGrpSpPr>
        <p:grpSpPr>
          <a:xfrm>
            <a:off x="907973" y="2151150"/>
            <a:ext cx="3966866" cy="1277850"/>
            <a:chOff x="385655" y="1602319"/>
            <a:chExt cx="5211190" cy="1678685"/>
          </a:xfrm>
        </p:grpSpPr>
        <p:grpSp>
          <p:nvGrpSpPr>
            <p:cNvPr id="57" name="Group 56">
              <a:extLst>
                <a:ext uri="{FF2B5EF4-FFF2-40B4-BE49-F238E27FC236}">
                  <a16:creationId xmlns:a16="http://schemas.microsoft.com/office/drawing/2014/main" id="{0E8B1808-4F96-43A1-864B-B1F8C3F78E1F}"/>
                </a:ext>
              </a:extLst>
            </p:cNvPr>
            <p:cNvGrpSpPr/>
            <p:nvPr/>
          </p:nvGrpSpPr>
          <p:grpSpPr>
            <a:xfrm rot="5400000">
              <a:off x="2973561" y="-271453"/>
              <a:ext cx="749511" cy="4497056"/>
              <a:chOff x="2263515" y="1259173"/>
              <a:chExt cx="749511" cy="4497056"/>
            </a:xfrm>
          </p:grpSpPr>
          <p:sp>
            <p:nvSpPr>
              <p:cNvPr id="62" name="Rectangle 61">
                <a:extLst>
                  <a:ext uri="{FF2B5EF4-FFF2-40B4-BE49-F238E27FC236}">
                    <a16:creationId xmlns:a16="http://schemas.microsoft.com/office/drawing/2014/main" id="{2C93A359-69A5-4DDC-AA6D-6B69E4F85456}"/>
                  </a:ext>
                </a:extLst>
              </p:cNvPr>
              <p:cNvSpPr/>
              <p:nvPr/>
            </p:nvSpPr>
            <p:spPr>
              <a:xfrm>
                <a:off x="2263515" y="125917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4AC2A41B-9D8A-4519-B3A1-C33A921AC723}"/>
                  </a:ext>
                </a:extLst>
              </p:cNvPr>
              <p:cNvSpPr/>
              <p:nvPr/>
            </p:nvSpPr>
            <p:spPr>
              <a:xfrm>
                <a:off x="2263515" y="2008682"/>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FD41D62D-70A4-455B-ABDC-38AC857B9C2E}"/>
                  </a:ext>
                </a:extLst>
              </p:cNvPr>
              <p:cNvSpPr/>
              <p:nvPr/>
            </p:nvSpPr>
            <p:spPr>
              <a:xfrm>
                <a:off x="2263515" y="275819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76F8C6A-A84C-47D6-88E6-9DCBFBB50E4D}"/>
                  </a:ext>
                </a:extLst>
              </p:cNvPr>
              <p:cNvSpPr/>
              <p:nvPr/>
            </p:nvSpPr>
            <p:spPr>
              <a:xfrm>
                <a:off x="2263515" y="3507700"/>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FE97556C-3B29-47CB-9227-85BB6C5C6A9D}"/>
                  </a:ext>
                </a:extLst>
              </p:cNvPr>
              <p:cNvSpPr/>
              <p:nvPr/>
            </p:nvSpPr>
            <p:spPr>
              <a:xfrm>
                <a:off x="2263517" y="4257210"/>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FC8B6C11-D660-4145-A0A1-90EEE3AA7371}"/>
                  </a:ext>
                </a:extLst>
              </p:cNvPr>
              <p:cNvSpPr/>
              <p:nvPr/>
            </p:nvSpPr>
            <p:spPr>
              <a:xfrm>
                <a:off x="2263516" y="5006720"/>
                <a:ext cx="749508"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58" name="TextBox 57">
              <a:extLst>
                <a:ext uri="{FF2B5EF4-FFF2-40B4-BE49-F238E27FC236}">
                  <a16:creationId xmlns:a16="http://schemas.microsoft.com/office/drawing/2014/main" id="{D2327DE6-9E7C-4876-A680-B4E8522DFB38}"/>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59" name="Straight Arrow Connector 58">
              <a:extLst>
                <a:ext uri="{FF2B5EF4-FFF2-40B4-BE49-F238E27FC236}">
                  <a16:creationId xmlns:a16="http://schemas.microsoft.com/office/drawing/2014/main" id="{59AB6799-CBB5-4463-8FFE-75560009E555}"/>
                </a:ext>
              </a:extLst>
            </p:cNvPr>
            <p:cNvCxnSpPr>
              <a:cxnSpLocks/>
              <a:stCxn id="58"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08E9CE74-00B3-4379-B621-CD6171ADEE1D}"/>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61" name="Straight Arrow Connector 60">
              <a:extLst>
                <a:ext uri="{FF2B5EF4-FFF2-40B4-BE49-F238E27FC236}">
                  <a16:creationId xmlns:a16="http://schemas.microsoft.com/office/drawing/2014/main" id="{11D0BB57-C0B9-4EF1-A434-69BF2583378C}"/>
                </a:ext>
              </a:extLst>
            </p:cNvPr>
            <p:cNvCxnSpPr>
              <a:cxnSpLocks/>
              <a:stCxn id="60" idx="0"/>
              <a:endCxn id="67"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21558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grpSp>
        <p:nvGrpSpPr>
          <p:cNvPr id="38" name="Group 37">
            <a:extLst>
              <a:ext uri="{FF2B5EF4-FFF2-40B4-BE49-F238E27FC236}">
                <a16:creationId xmlns:a16="http://schemas.microsoft.com/office/drawing/2014/main" id="{AE2AA6B9-DF7E-4FD3-8EAF-4AA67BF14A16}"/>
              </a:ext>
            </a:extLst>
          </p:cNvPr>
          <p:cNvGrpSpPr/>
          <p:nvPr/>
        </p:nvGrpSpPr>
        <p:grpSpPr>
          <a:xfrm>
            <a:off x="1091035" y="4136307"/>
            <a:ext cx="4144353" cy="1418293"/>
            <a:chOff x="1112564" y="2109146"/>
            <a:chExt cx="6369959" cy="2179947"/>
          </a:xfrm>
        </p:grpSpPr>
        <p:sp>
          <p:nvSpPr>
            <p:cNvPr id="39" name="Rectangle 38">
              <a:extLst>
                <a:ext uri="{FF2B5EF4-FFF2-40B4-BE49-F238E27FC236}">
                  <a16:creationId xmlns:a16="http://schemas.microsoft.com/office/drawing/2014/main" id="{605092C4-C511-4401-BAFA-E4C44EA37ED0}"/>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40" name="Rectangle 39">
              <a:extLst>
                <a:ext uri="{FF2B5EF4-FFF2-40B4-BE49-F238E27FC236}">
                  <a16:creationId xmlns:a16="http://schemas.microsoft.com/office/drawing/2014/main" id="{766F901C-59D1-4B6D-AA6C-93A0ACE8B890}"/>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41" name="Rectangle 40">
              <a:extLst>
                <a:ext uri="{FF2B5EF4-FFF2-40B4-BE49-F238E27FC236}">
                  <a16:creationId xmlns:a16="http://schemas.microsoft.com/office/drawing/2014/main" id="{4C7681B0-A802-456E-8B2C-A6E8CDC3406E}"/>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2" name="Rectangle 41">
              <a:extLst>
                <a:ext uri="{FF2B5EF4-FFF2-40B4-BE49-F238E27FC236}">
                  <a16:creationId xmlns:a16="http://schemas.microsoft.com/office/drawing/2014/main" id="{175D4C98-4CE8-4D58-B064-F46CFA3FCCB3}"/>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43" name="Rectangle 42">
              <a:extLst>
                <a:ext uri="{FF2B5EF4-FFF2-40B4-BE49-F238E27FC236}">
                  <a16:creationId xmlns:a16="http://schemas.microsoft.com/office/drawing/2014/main" id="{CB9D48FC-D0EF-47E7-BA8D-6F83A88E3B52}"/>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44" name="TextBox 43">
              <a:extLst>
                <a:ext uri="{FF2B5EF4-FFF2-40B4-BE49-F238E27FC236}">
                  <a16:creationId xmlns:a16="http://schemas.microsoft.com/office/drawing/2014/main" id="{E11F2BDC-00AF-4796-A2B6-16BE0345BF6D}"/>
                </a:ext>
              </a:extLst>
            </p:cNvPr>
            <p:cNvSpPr txBox="1"/>
            <p:nvPr/>
          </p:nvSpPr>
          <p:spPr>
            <a:xfrm>
              <a:off x="1112564" y="3579504"/>
              <a:ext cx="1244738" cy="709589"/>
            </a:xfrm>
            <a:prstGeom prst="rect">
              <a:avLst/>
            </a:prstGeom>
            <a:noFill/>
          </p:spPr>
          <p:txBody>
            <a:bodyPr wrap="none" rtlCol="0">
              <a:spAutoFit/>
            </a:bodyPr>
            <a:lstStyle/>
            <a:p>
              <a:pPr algn="ctr"/>
              <a:r>
                <a:rPr lang="en-US" sz="2400" dirty="0"/>
                <a:t>head</a:t>
              </a:r>
            </a:p>
          </p:txBody>
        </p:sp>
        <p:cxnSp>
          <p:nvCxnSpPr>
            <p:cNvPr id="45" name="Straight Arrow Connector 44">
              <a:extLst>
                <a:ext uri="{FF2B5EF4-FFF2-40B4-BE49-F238E27FC236}">
                  <a16:creationId xmlns:a16="http://schemas.microsoft.com/office/drawing/2014/main" id="{B160F371-CD06-4D2B-8E26-57B15091A915}"/>
                </a:ext>
              </a:extLst>
            </p:cNvPr>
            <p:cNvCxnSpPr>
              <a:cxnSpLocks/>
              <a:stCxn id="44" idx="0"/>
              <a:endCxn id="43" idx="2"/>
            </p:cNvCxnSpPr>
            <p:nvPr/>
          </p:nvCxnSpPr>
          <p:spPr>
            <a:xfrm flipV="1">
              <a:off x="1734933" y="2858655"/>
              <a:ext cx="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7E6D4B5E-6F70-4FD4-AA4E-6C009F54BB79}"/>
                </a:ext>
              </a:extLst>
            </p:cNvPr>
            <p:cNvSpPr txBox="1"/>
            <p:nvPr/>
          </p:nvSpPr>
          <p:spPr>
            <a:xfrm>
              <a:off x="6603322" y="3579502"/>
              <a:ext cx="879201" cy="709589"/>
            </a:xfrm>
            <a:prstGeom prst="rect">
              <a:avLst/>
            </a:prstGeom>
            <a:noFill/>
          </p:spPr>
          <p:txBody>
            <a:bodyPr wrap="none" rtlCol="0">
              <a:spAutoFit/>
            </a:bodyPr>
            <a:lstStyle/>
            <a:p>
              <a:pPr algn="ctr"/>
              <a:r>
                <a:rPr lang="en-US" sz="2400" dirty="0"/>
                <a:t>tail</a:t>
              </a:r>
            </a:p>
          </p:txBody>
        </p:sp>
        <p:cxnSp>
          <p:nvCxnSpPr>
            <p:cNvPr id="47" name="Straight Arrow Connector 46">
              <a:extLst>
                <a:ext uri="{FF2B5EF4-FFF2-40B4-BE49-F238E27FC236}">
                  <a16:creationId xmlns:a16="http://schemas.microsoft.com/office/drawing/2014/main" id="{B19EBD61-8D79-4A63-915A-3FD5C96515FC}"/>
                </a:ext>
              </a:extLst>
            </p:cNvPr>
            <p:cNvCxnSpPr>
              <a:cxnSpLocks/>
              <a:stCxn id="46" idx="0"/>
              <a:endCxn id="39" idx="2"/>
            </p:cNvCxnSpPr>
            <p:nvPr/>
          </p:nvCxnSpPr>
          <p:spPr>
            <a:xfrm flipV="1">
              <a:off x="7042923" y="2858655"/>
              <a:ext cx="0"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D6DF6A0E-BD39-42CC-93B2-044F8E50B792}"/>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978AD9AA-B95C-4C92-B5F2-587B389DE283}"/>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FA0A0487-29BE-4481-8CFC-5D0F6557D6BB}"/>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63431F1E-919B-40DD-9701-3CC765CA1949}"/>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498CDE18-7ED9-49AE-9C5B-D4DC81E5BFF8}"/>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D24BFBFC-00A5-409E-BB84-8B3CAE12D831}"/>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0FC4CF46-588A-4F80-95A0-B2F194C627BD}"/>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30BC6E82-B8FB-4BBA-934E-F95AD749A02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grpSp>
        <p:nvGrpSpPr>
          <p:cNvPr id="56" name="Group 55">
            <a:extLst>
              <a:ext uri="{FF2B5EF4-FFF2-40B4-BE49-F238E27FC236}">
                <a16:creationId xmlns:a16="http://schemas.microsoft.com/office/drawing/2014/main" id="{DDCB1DB6-0447-48AB-8C00-78B875C909DA}"/>
              </a:ext>
            </a:extLst>
          </p:cNvPr>
          <p:cNvGrpSpPr/>
          <p:nvPr/>
        </p:nvGrpSpPr>
        <p:grpSpPr>
          <a:xfrm>
            <a:off x="907973" y="2151150"/>
            <a:ext cx="3966866" cy="1277850"/>
            <a:chOff x="385655" y="1602319"/>
            <a:chExt cx="5211190" cy="1678685"/>
          </a:xfrm>
        </p:grpSpPr>
        <p:grpSp>
          <p:nvGrpSpPr>
            <p:cNvPr id="57" name="Group 56">
              <a:extLst>
                <a:ext uri="{FF2B5EF4-FFF2-40B4-BE49-F238E27FC236}">
                  <a16:creationId xmlns:a16="http://schemas.microsoft.com/office/drawing/2014/main" id="{0E8B1808-4F96-43A1-864B-B1F8C3F78E1F}"/>
                </a:ext>
              </a:extLst>
            </p:cNvPr>
            <p:cNvGrpSpPr/>
            <p:nvPr/>
          </p:nvGrpSpPr>
          <p:grpSpPr>
            <a:xfrm rot="5400000">
              <a:off x="2973561" y="-271453"/>
              <a:ext cx="749511" cy="4497056"/>
              <a:chOff x="2263515" y="1259173"/>
              <a:chExt cx="749511" cy="4497056"/>
            </a:xfrm>
          </p:grpSpPr>
          <p:sp>
            <p:nvSpPr>
              <p:cNvPr id="62" name="Rectangle 61">
                <a:extLst>
                  <a:ext uri="{FF2B5EF4-FFF2-40B4-BE49-F238E27FC236}">
                    <a16:creationId xmlns:a16="http://schemas.microsoft.com/office/drawing/2014/main" id="{2C93A359-69A5-4DDC-AA6D-6B69E4F85456}"/>
                  </a:ext>
                </a:extLst>
              </p:cNvPr>
              <p:cNvSpPr/>
              <p:nvPr/>
            </p:nvSpPr>
            <p:spPr>
              <a:xfrm>
                <a:off x="2263515" y="125917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4AC2A41B-9D8A-4519-B3A1-C33A921AC723}"/>
                  </a:ext>
                </a:extLst>
              </p:cNvPr>
              <p:cNvSpPr/>
              <p:nvPr/>
            </p:nvSpPr>
            <p:spPr>
              <a:xfrm>
                <a:off x="2263515" y="2008682"/>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FD41D62D-70A4-455B-ABDC-38AC857B9C2E}"/>
                  </a:ext>
                </a:extLst>
              </p:cNvPr>
              <p:cNvSpPr/>
              <p:nvPr/>
            </p:nvSpPr>
            <p:spPr>
              <a:xfrm>
                <a:off x="2263515" y="275819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76F8C6A-A84C-47D6-88E6-9DCBFBB50E4D}"/>
                  </a:ext>
                </a:extLst>
              </p:cNvPr>
              <p:cNvSpPr/>
              <p:nvPr/>
            </p:nvSpPr>
            <p:spPr>
              <a:xfrm>
                <a:off x="2263515" y="3507700"/>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FE97556C-3B29-47CB-9227-85BB6C5C6A9D}"/>
                  </a:ext>
                </a:extLst>
              </p:cNvPr>
              <p:cNvSpPr/>
              <p:nvPr/>
            </p:nvSpPr>
            <p:spPr>
              <a:xfrm>
                <a:off x="2263517" y="4257210"/>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FC8B6C11-D660-4145-A0A1-90EEE3AA7371}"/>
                  </a:ext>
                </a:extLst>
              </p:cNvPr>
              <p:cNvSpPr/>
              <p:nvPr/>
            </p:nvSpPr>
            <p:spPr>
              <a:xfrm>
                <a:off x="2263516" y="5006720"/>
                <a:ext cx="749508"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58" name="TextBox 57">
              <a:extLst>
                <a:ext uri="{FF2B5EF4-FFF2-40B4-BE49-F238E27FC236}">
                  <a16:creationId xmlns:a16="http://schemas.microsoft.com/office/drawing/2014/main" id="{D2327DE6-9E7C-4876-A680-B4E8522DFB38}"/>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59" name="Straight Arrow Connector 58">
              <a:extLst>
                <a:ext uri="{FF2B5EF4-FFF2-40B4-BE49-F238E27FC236}">
                  <a16:creationId xmlns:a16="http://schemas.microsoft.com/office/drawing/2014/main" id="{59AB6799-CBB5-4463-8FFE-75560009E555}"/>
                </a:ext>
              </a:extLst>
            </p:cNvPr>
            <p:cNvCxnSpPr>
              <a:cxnSpLocks/>
              <a:stCxn id="58"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08E9CE74-00B3-4379-B621-CD6171ADEE1D}"/>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61" name="Straight Arrow Connector 60">
              <a:extLst>
                <a:ext uri="{FF2B5EF4-FFF2-40B4-BE49-F238E27FC236}">
                  <a16:creationId xmlns:a16="http://schemas.microsoft.com/office/drawing/2014/main" id="{11D0BB57-C0B9-4EF1-A434-69BF2583378C}"/>
                </a:ext>
              </a:extLst>
            </p:cNvPr>
            <p:cNvCxnSpPr>
              <a:cxnSpLocks/>
              <a:stCxn id="60" idx="0"/>
              <a:endCxn id="67"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26755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F4F70-E8BD-4E56-864B-5C1B860C1AED}"/>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sp>
        <p:nvSpPr>
          <p:cNvPr id="3" name="TextBox 2">
            <a:extLst>
              <a:ext uri="{FF2B5EF4-FFF2-40B4-BE49-F238E27FC236}">
                <a16:creationId xmlns:a16="http://schemas.microsoft.com/office/drawing/2014/main" id="{0ECD42F1-05D0-43B7-B333-2EB8BC094AE0}"/>
              </a:ext>
            </a:extLst>
          </p:cNvPr>
          <p:cNvSpPr txBox="1"/>
          <p:nvPr/>
        </p:nvSpPr>
        <p:spPr>
          <a:xfrm>
            <a:off x="1390298" y="1832114"/>
            <a:ext cx="2628797" cy="3539430"/>
          </a:xfrm>
          <a:prstGeom prst="rect">
            <a:avLst/>
          </a:prstGeom>
          <a:noFill/>
        </p:spPr>
        <p:txBody>
          <a:bodyPr wrap="none" rtlCol="0">
            <a:spAutoFit/>
          </a:bodyPr>
          <a:lstStyle/>
          <a:p>
            <a:r>
              <a:rPr lang="en-US" sz="2800" dirty="0">
                <a:latin typeface="Myriad Pro" panose="020B0503030403020204" pitchFamily="34" charset="0"/>
              </a:rPr>
              <a:t>Operations</a:t>
            </a:r>
            <a:r>
              <a:rPr lang="en-US" sz="3200" dirty="0">
                <a:latin typeface="Myriad Pro" panose="020B0503030403020204" pitchFamily="34" charset="0"/>
              </a:rPr>
              <a:t>:</a:t>
            </a:r>
          </a:p>
          <a:p>
            <a:pPr marL="457200" indent="-457200">
              <a:buFont typeface="Arial" panose="020B0604020202020204" pitchFamily="34" charset="0"/>
              <a:buChar char="•"/>
            </a:pPr>
            <a:r>
              <a:rPr lang="en-US" sz="2400" dirty="0">
                <a:latin typeface="Myriad Pro" panose="020B0503030403020204" pitchFamily="34" charset="0"/>
              </a:rPr>
              <a:t>enqueue</a:t>
            </a:r>
          </a:p>
          <a:p>
            <a:pPr marL="457200" indent="-457200">
              <a:buFont typeface="Arial" panose="020B0604020202020204" pitchFamily="34" charset="0"/>
              <a:buChar char="•"/>
            </a:pPr>
            <a:r>
              <a:rPr lang="en-US" sz="2400" dirty="0">
                <a:latin typeface="Myriad Pro" panose="020B0503030403020204" pitchFamily="34" charset="0"/>
              </a:rPr>
              <a:t>dequeue</a:t>
            </a:r>
          </a:p>
          <a:p>
            <a:pPr marL="457200" indent="-457200">
              <a:buFont typeface="Arial" panose="020B0604020202020204" pitchFamily="34" charset="0"/>
              <a:buChar char="•"/>
            </a:pPr>
            <a:r>
              <a:rPr lang="en-US" sz="2400" dirty="0">
                <a:latin typeface="Myriad Pro" panose="020B0503030403020204" pitchFamily="34" charset="0"/>
              </a:rPr>
              <a:t>peek</a:t>
            </a:r>
          </a:p>
          <a:p>
            <a:pPr marL="457200" indent="-457200">
              <a:buFont typeface="Arial" panose="020B0604020202020204" pitchFamily="34" charset="0"/>
              <a:buChar char="•"/>
            </a:pPr>
            <a:r>
              <a:rPr lang="en-US" sz="2400" dirty="0">
                <a:latin typeface="Myriad Pro" panose="020B0503030403020204" pitchFamily="34" charset="0"/>
              </a:rPr>
              <a:t>size</a:t>
            </a:r>
          </a:p>
          <a:p>
            <a:pPr marL="457200" indent="-457200">
              <a:buFont typeface="Arial" panose="020B0604020202020204" pitchFamily="34" charset="0"/>
              <a:buChar char="•"/>
            </a:pPr>
            <a:r>
              <a:rPr lang="en-US" sz="2400" dirty="0">
                <a:latin typeface="Myriad Pro" panose="020B0503030403020204" pitchFamily="34" charset="0"/>
              </a:rPr>
              <a:t>toString</a:t>
            </a:r>
          </a:p>
          <a:p>
            <a:pPr marL="457200" indent="-457200">
              <a:buFont typeface="Arial" panose="020B0604020202020204" pitchFamily="34" charset="0"/>
              <a:buChar char="•"/>
            </a:pPr>
            <a:r>
              <a:rPr lang="en-US" sz="2400" dirty="0">
                <a:latin typeface="Myriad Pro" panose="020B0503030403020204" pitchFamily="34" charset="0"/>
              </a:rPr>
              <a:t>isFull</a:t>
            </a:r>
          </a:p>
          <a:p>
            <a:pPr marL="457200" indent="-457200">
              <a:buFont typeface="Arial" panose="020B0604020202020204" pitchFamily="34" charset="0"/>
              <a:buChar char="•"/>
            </a:pPr>
            <a:r>
              <a:rPr lang="en-US" sz="2400" dirty="0">
                <a:latin typeface="Myriad Pro" panose="020B0503030403020204" pitchFamily="34" charset="0"/>
              </a:rPr>
              <a:t>doublecapacity</a:t>
            </a:r>
          </a:p>
          <a:p>
            <a:pPr marL="457200" indent="-457200">
              <a:buFont typeface="Arial" panose="020B0604020202020204" pitchFamily="34" charset="0"/>
              <a:buChar char="•"/>
            </a:pPr>
            <a:r>
              <a:rPr lang="en-US" sz="2400" dirty="0">
                <a:latin typeface="Myriad Pro" panose="020B0503030403020204" pitchFamily="34" charset="0"/>
              </a:rPr>
              <a:t>halvecapacity</a:t>
            </a:r>
          </a:p>
        </p:txBody>
      </p:sp>
    </p:spTree>
    <p:extLst>
      <p:ext uri="{BB962C8B-B14F-4D97-AF65-F5344CB8AC3E}">
        <p14:creationId xmlns:p14="http://schemas.microsoft.com/office/powerpoint/2010/main" val="233347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F4F70-E8BD-4E56-864B-5C1B860C1AED}"/>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sp>
        <p:nvSpPr>
          <p:cNvPr id="3" name="TextBox 2">
            <a:extLst>
              <a:ext uri="{FF2B5EF4-FFF2-40B4-BE49-F238E27FC236}">
                <a16:creationId xmlns:a16="http://schemas.microsoft.com/office/drawing/2014/main" id="{0ECD42F1-05D0-43B7-B333-2EB8BC094AE0}"/>
              </a:ext>
            </a:extLst>
          </p:cNvPr>
          <p:cNvSpPr txBox="1"/>
          <p:nvPr/>
        </p:nvSpPr>
        <p:spPr>
          <a:xfrm>
            <a:off x="1390298" y="1832114"/>
            <a:ext cx="2628797" cy="3539430"/>
          </a:xfrm>
          <a:prstGeom prst="rect">
            <a:avLst/>
          </a:prstGeom>
          <a:noFill/>
        </p:spPr>
        <p:txBody>
          <a:bodyPr wrap="none" rtlCol="0">
            <a:spAutoFit/>
          </a:bodyPr>
          <a:lstStyle/>
          <a:p>
            <a:r>
              <a:rPr lang="en-US" sz="2800" dirty="0">
                <a:latin typeface="Myriad Pro" panose="020B0503030403020204" pitchFamily="34" charset="0"/>
              </a:rPr>
              <a:t>Operations</a:t>
            </a:r>
            <a:r>
              <a:rPr lang="en-US" sz="3200" dirty="0">
                <a:latin typeface="Myriad Pro" panose="020B0503030403020204" pitchFamily="34" charset="0"/>
              </a:rPr>
              <a:t>:</a:t>
            </a:r>
          </a:p>
          <a:p>
            <a:pPr marL="457200" indent="-457200">
              <a:buFont typeface="Arial" panose="020B0604020202020204" pitchFamily="34" charset="0"/>
              <a:buChar char="•"/>
            </a:pPr>
            <a:r>
              <a:rPr lang="en-US" sz="2400" dirty="0">
                <a:latin typeface="Myriad Pro" panose="020B0503030403020204" pitchFamily="34" charset="0"/>
              </a:rPr>
              <a:t>enqueue</a:t>
            </a:r>
          </a:p>
          <a:p>
            <a:pPr marL="457200" indent="-457200">
              <a:buFont typeface="Arial" panose="020B0604020202020204" pitchFamily="34" charset="0"/>
              <a:buChar char="•"/>
            </a:pPr>
            <a:r>
              <a:rPr lang="en-US" sz="2400" dirty="0">
                <a:latin typeface="Myriad Pro" panose="020B0503030403020204" pitchFamily="34" charset="0"/>
              </a:rPr>
              <a:t>dequeue</a:t>
            </a:r>
          </a:p>
          <a:p>
            <a:pPr marL="457200" indent="-457200">
              <a:buFont typeface="Arial" panose="020B0604020202020204" pitchFamily="34" charset="0"/>
              <a:buChar char="•"/>
            </a:pPr>
            <a:r>
              <a:rPr lang="en-US" sz="2400" dirty="0">
                <a:latin typeface="Myriad Pro" panose="020B0503030403020204" pitchFamily="34" charset="0"/>
              </a:rPr>
              <a:t>peek</a:t>
            </a:r>
          </a:p>
          <a:p>
            <a:pPr marL="457200" indent="-457200">
              <a:buFont typeface="Arial" panose="020B0604020202020204" pitchFamily="34" charset="0"/>
              <a:buChar char="•"/>
            </a:pPr>
            <a:r>
              <a:rPr lang="en-US" sz="2400" dirty="0">
                <a:latin typeface="Myriad Pro" panose="020B0503030403020204" pitchFamily="34" charset="0"/>
              </a:rPr>
              <a:t>size</a:t>
            </a:r>
          </a:p>
          <a:p>
            <a:pPr marL="457200" indent="-457200">
              <a:buFont typeface="Arial" panose="020B0604020202020204" pitchFamily="34" charset="0"/>
              <a:buChar char="•"/>
            </a:pPr>
            <a:r>
              <a:rPr lang="en-US" sz="2400" dirty="0">
                <a:latin typeface="Myriad Pro" panose="020B0503030403020204" pitchFamily="34" charset="0"/>
              </a:rPr>
              <a:t>toString</a:t>
            </a:r>
          </a:p>
          <a:p>
            <a:pPr marL="457200" indent="-457200">
              <a:buFont typeface="Arial" panose="020B0604020202020204" pitchFamily="34" charset="0"/>
              <a:buChar char="•"/>
            </a:pPr>
            <a:r>
              <a:rPr lang="en-US" sz="2400" strike="sngStrike" dirty="0">
                <a:latin typeface="Myriad Pro" panose="020B0503030403020204" pitchFamily="34" charset="0"/>
              </a:rPr>
              <a:t>isFull</a:t>
            </a:r>
          </a:p>
          <a:p>
            <a:pPr marL="457200" indent="-457200">
              <a:buFont typeface="Arial" panose="020B0604020202020204" pitchFamily="34" charset="0"/>
              <a:buChar char="•"/>
            </a:pPr>
            <a:r>
              <a:rPr lang="en-US" sz="2400" strike="sngStrike" dirty="0">
                <a:latin typeface="Myriad Pro" panose="020B0503030403020204" pitchFamily="34" charset="0"/>
              </a:rPr>
              <a:t>doublecapacity</a:t>
            </a:r>
          </a:p>
          <a:p>
            <a:pPr marL="457200" indent="-457200">
              <a:buFont typeface="Arial" panose="020B0604020202020204" pitchFamily="34" charset="0"/>
              <a:buChar char="•"/>
            </a:pPr>
            <a:r>
              <a:rPr lang="en-US" sz="2400" strike="sngStrike" dirty="0">
                <a:latin typeface="Myriad Pro" panose="020B0503030403020204" pitchFamily="34" charset="0"/>
              </a:rPr>
              <a:t>halvecapacity</a:t>
            </a:r>
          </a:p>
        </p:txBody>
      </p:sp>
    </p:spTree>
    <p:extLst>
      <p:ext uri="{BB962C8B-B14F-4D97-AF65-F5344CB8AC3E}">
        <p14:creationId xmlns:p14="http://schemas.microsoft.com/office/powerpoint/2010/main" val="10227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F4F70-E8BD-4E56-864B-5C1B860C1AED}"/>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sp>
        <p:nvSpPr>
          <p:cNvPr id="3" name="TextBox 2">
            <a:extLst>
              <a:ext uri="{FF2B5EF4-FFF2-40B4-BE49-F238E27FC236}">
                <a16:creationId xmlns:a16="http://schemas.microsoft.com/office/drawing/2014/main" id="{0ECD42F1-05D0-43B7-B333-2EB8BC094AE0}"/>
              </a:ext>
            </a:extLst>
          </p:cNvPr>
          <p:cNvSpPr txBox="1"/>
          <p:nvPr/>
        </p:nvSpPr>
        <p:spPr>
          <a:xfrm>
            <a:off x="1415012" y="2128676"/>
            <a:ext cx="3215689" cy="1200329"/>
          </a:xfrm>
          <a:prstGeom prst="rect">
            <a:avLst/>
          </a:prstGeom>
          <a:noFill/>
        </p:spPr>
        <p:txBody>
          <a:bodyPr wrap="none" rtlCol="0">
            <a:spAutoFit/>
          </a:bodyPr>
          <a:lstStyle/>
          <a:p>
            <a:r>
              <a:rPr lang="en-US" sz="2400" dirty="0"/>
              <a:t>function enqueue (data)</a:t>
            </a:r>
          </a:p>
          <a:p>
            <a:pPr>
              <a:tabLst>
                <a:tab pos="457200" algn="l"/>
              </a:tabLst>
            </a:pPr>
            <a:r>
              <a:rPr lang="en-US" sz="2400" dirty="0"/>
              <a:t>	list.append(data)</a:t>
            </a:r>
          </a:p>
          <a:p>
            <a:pPr>
              <a:tabLst>
                <a:tab pos="284163" algn="l"/>
              </a:tabLst>
            </a:pPr>
            <a:r>
              <a:rPr lang="en-US" sz="2400" dirty="0"/>
              <a:t>end function</a:t>
            </a:r>
            <a:endParaRPr lang="en-US" sz="2800" strike="sngStrike" dirty="0">
              <a:latin typeface="Myriad Pro" panose="020B0503030403020204" pitchFamily="34" charset="0"/>
            </a:endParaRPr>
          </a:p>
        </p:txBody>
      </p:sp>
      <p:grpSp>
        <p:nvGrpSpPr>
          <p:cNvPr id="4" name="Group 3">
            <a:extLst>
              <a:ext uri="{FF2B5EF4-FFF2-40B4-BE49-F238E27FC236}">
                <a16:creationId xmlns:a16="http://schemas.microsoft.com/office/drawing/2014/main" id="{36FF992F-D1D9-43F1-88C9-CB45E932FC8A}"/>
              </a:ext>
            </a:extLst>
          </p:cNvPr>
          <p:cNvGrpSpPr/>
          <p:nvPr/>
        </p:nvGrpSpPr>
        <p:grpSpPr>
          <a:xfrm>
            <a:off x="1091035" y="4136307"/>
            <a:ext cx="4144353" cy="1418293"/>
            <a:chOff x="1112564" y="2109146"/>
            <a:chExt cx="6369959" cy="2179947"/>
          </a:xfrm>
        </p:grpSpPr>
        <p:sp>
          <p:nvSpPr>
            <p:cNvPr id="5" name="Rectangle 4">
              <a:extLst>
                <a:ext uri="{FF2B5EF4-FFF2-40B4-BE49-F238E27FC236}">
                  <a16:creationId xmlns:a16="http://schemas.microsoft.com/office/drawing/2014/main" id="{5408A9B4-CA69-49BF-BD00-8B949C10B398}"/>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6" name="Rectangle 5">
              <a:extLst>
                <a:ext uri="{FF2B5EF4-FFF2-40B4-BE49-F238E27FC236}">
                  <a16:creationId xmlns:a16="http://schemas.microsoft.com/office/drawing/2014/main" id="{D42838E3-89DD-47C3-B420-323BB0283C52}"/>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7" name="Rectangle 6">
              <a:extLst>
                <a:ext uri="{FF2B5EF4-FFF2-40B4-BE49-F238E27FC236}">
                  <a16:creationId xmlns:a16="http://schemas.microsoft.com/office/drawing/2014/main" id="{4AB95251-06DB-43D3-B95A-DE5F81945683}"/>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8" name="Rectangle 7">
              <a:extLst>
                <a:ext uri="{FF2B5EF4-FFF2-40B4-BE49-F238E27FC236}">
                  <a16:creationId xmlns:a16="http://schemas.microsoft.com/office/drawing/2014/main" id="{C4FCCA8F-26C9-4C62-B974-7EFD320187D5}"/>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9" name="Rectangle 8">
              <a:extLst>
                <a:ext uri="{FF2B5EF4-FFF2-40B4-BE49-F238E27FC236}">
                  <a16:creationId xmlns:a16="http://schemas.microsoft.com/office/drawing/2014/main" id="{8C13C4FA-DA89-49AD-92EE-7936A6B5F191}"/>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10" name="TextBox 9">
              <a:extLst>
                <a:ext uri="{FF2B5EF4-FFF2-40B4-BE49-F238E27FC236}">
                  <a16:creationId xmlns:a16="http://schemas.microsoft.com/office/drawing/2014/main" id="{B3025A08-FE0D-435A-8BB2-1AF9C5B21104}"/>
                </a:ext>
              </a:extLst>
            </p:cNvPr>
            <p:cNvSpPr txBox="1"/>
            <p:nvPr/>
          </p:nvSpPr>
          <p:spPr>
            <a:xfrm>
              <a:off x="1112564" y="3579504"/>
              <a:ext cx="1244738" cy="709589"/>
            </a:xfrm>
            <a:prstGeom prst="rect">
              <a:avLst/>
            </a:prstGeom>
            <a:noFill/>
          </p:spPr>
          <p:txBody>
            <a:bodyPr wrap="none" rtlCol="0">
              <a:spAutoFit/>
            </a:bodyPr>
            <a:lstStyle/>
            <a:p>
              <a:pPr algn="ctr"/>
              <a:r>
                <a:rPr lang="en-US" sz="2400" dirty="0"/>
                <a:t>head</a:t>
              </a:r>
            </a:p>
          </p:txBody>
        </p:sp>
        <p:cxnSp>
          <p:nvCxnSpPr>
            <p:cNvPr id="11" name="Straight Arrow Connector 10">
              <a:extLst>
                <a:ext uri="{FF2B5EF4-FFF2-40B4-BE49-F238E27FC236}">
                  <a16:creationId xmlns:a16="http://schemas.microsoft.com/office/drawing/2014/main" id="{4C6A779E-FB58-4AE4-859E-81769C089CDF}"/>
                </a:ext>
              </a:extLst>
            </p:cNvPr>
            <p:cNvCxnSpPr>
              <a:cxnSpLocks/>
              <a:stCxn id="10" idx="0"/>
              <a:endCxn id="9" idx="2"/>
            </p:cNvCxnSpPr>
            <p:nvPr/>
          </p:nvCxnSpPr>
          <p:spPr>
            <a:xfrm flipV="1">
              <a:off x="1734933" y="2858655"/>
              <a:ext cx="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61C8CAF9-1F4E-40B5-80F4-A2F5A5561D12}"/>
                </a:ext>
              </a:extLst>
            </p:cNvPr>
            <p:cNvSpPr txBox="1"/>
            <p:nvPr/>
          </p:nvSpPr>
          <p:spPr>
            <a:xfrm>
              <a:off x="6603322" y="3579502"/>
              <a:ext cx="879201" cy="709589"/>
            </a:xfrm>
            <a:prstGeom prst="rect">
              <a:avLst/>
            </a:prstGeom>
            <a:noFill/>
          </p:spPr>
          <p:txBody>
            <a:bodyPr wrap="none" rtlCol="0">
              <a:spAutoFit/>
            </a:bodyPr>
            <a:lstStyle/>
            <a:p>
              <a:pPr algn="ctr"/>
              <a:r>
                <a:rPr lang="en-US" sz="2400" dirty="0"/>
                <a:t>tail</a:t>
              </a:r>
            </a:p>
          </p:txBody>
        </p:sp>
        <p:cxnSp>
          <p:nvCxnSpPr>
            <p:cNvPr id="13" name="Straight Arrow Connector 12">
              <a:extLst>
                <a:ext uri="{FF2B5EF4-FFF2-40B4-BE49-F238E27FC236}">
                  <a16:creationId xmlns:a16="http://schemas.microsoft.com/office/drawing/2014/main" id="{74CC9157-10F1-4330-B175-90ED15587627}"/>
                </a:ext>
              </a:extLst>
            </p:cNvPr>
            <p:cNvCxnSpPr>
              <a:cxnSpLocks/>
              <a:stCxn id="12" idx="0"/>
              <a:endCxn id="5" idx="2"/>
            </p:cNvCxnSpPr>
            <p:nvPr/>
          </p:nvCxnSpPr>
          <p:spPr>
            <a:xfrm flipV="1">
              <a:off x="7042923" y="2858655"/>
              <a:ext cx="0"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B89A8B4-0529-4400-8FD0-3954CDB1788C}"/>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A3CF007-BB1B-4D39-A26B-8EF9A210D2AD}"/>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8F343C5-85DB-49B9-B0BF-1E5FEC70EBD9}"/>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598A6353-2C7D-41C7-8F54-A28DCA1860E6}"/>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AC78802-D232-4AEE-8EBF-1849931A511F}"/>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9870ADC9-D5A3-4DC9-B052-91E6D2A95AC6}"/>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6D718D6-E438-4842-A665-11BA6B924A30}"/>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A557775-8FDC-4D3C-B3AD-51ADC3896D62}"/>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3510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F4F70-E8BD-4E56-864B-5C1B860C1AED}"/>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sp>
        <p:nvSpPr>
          <p:cNvPr id="3" name="TextBox 2">
            <a:extLst>
              <a:ext uri="{FF2B5EF4-FFF2-40B4-BE49-F238E27FC236}">
                <a16:creationId xmlns:a16="http://schemas.microsoft.com/office/drawing/2014/main" id="{0ECD42F1-05D0-43B7-B333-2EB8BC094AE0}"/>
              </a:ext>
            </a:extLst>
          </p:cNvPr>
          <p:cNvSpPr txBox="1"/>
          <p:nvPr/>
        </p:nvSpPr>
        <p:spPr>
          <a:xfrm>
            <a:off x="1415012" y="2128676"/>
            <a:ext cx="4263155" cy="1200329"/>
          </a:xfrm>
          <a:prstGeom prst="rect">
            <a:avLst/>
          </a:prstGeom>
          <a:noFill/>
        </p:spPr>
        <p:txBody>
          <a:bodyPr wrap="none" rtlCol="0">
            <a:spAutoFit/>
          </a:bodyPr>
          <a:lstStyle/>
          <a:p>
            <a:r>
              <a:rPr lang="en-US" sz="2400" dirty="0"/>
              <a:t>function dequeue () returns data</a:t>
            </a:r>
          </a:p>
          <a:p>
            <a:pPr>
              <a:tabLst>
                <a:tab pos="457200" algn="l"/>
              </a:tabLst>
            </a:pPr>
            <a:r>
              <a:rPr lang="en-US" sz="2400" dirty="0"/>
              <a:t>	return list.removeFirst()</a:t>
            </a:r>
          </a:p>
          <a:p>
            <a:pPr>
              <a:tabLst>
                <a:tab pos="284163" algn="l"/>
              </a:tabLst>
            </a:pPr>
            <a:r>
              <a:rPr lang="en-US" sz="2400" dirty="0"/>
              <a:t>end function</a:t>
            </a:r>
            <a:endParaRPr lang="en-US" sz="2800" strike="sngStrike" dirty="0">
              <a:latin typeface="Myriad Pro" panose="020B0503030403020204" pitchFamily="34" charset="0"/>
            </a:endParaRPr>
          </a:p>
        </p:txBody>
      </p:sp>
      <p:grpSp>
        <p:nvGrpSpPr>
          <p:cNvPr id="4" name="Group 3">
            <a:extLst>
              <a:ext uri="{FF2B5EF4-FFF2-40B4-BE49-F238E27FC236}">
                <a16:creationId xmlns:a16="http://schemas.microsoft.com/office/drawing/2014/main" id="{DF99AF8D-DC42-46A7-82F5-5E8A0494A76B}"/>
              </a:ext>
            </a:extLst>
          </p:cNvPr>
          <p:cNvGrpSpPr/>
          <p:nvPr/>
        </p:nvGrpSpPr>
        <p:grpSpPr>
          <a:xfrm>
            <a:off x="1091035" y="4136307"/>
            <a:ext cx="4144353" cy="1418293"/>
            <a:chOff x="1112564" y="2109146"/>
            <a:chExt cx="6369959" cy="2179947"/>
          </a:xfrm>
        </p:grpSpPr>
        <p:sp>
          <p:nvSpPr>
            <p:cNvPr id="5" name="Rectangle 4">
              <a:extLst>
                <a:ext uri="{FF2B5EF4-FFF2-40B4-BE49-F238E27FC236}">
                  <a16:creationId xmlns:a16="http://schemas.microsoft.com/office/drawing/2014/main" id="{E6E53CD6-7E1A-4FC6-8D84-276134B24D14}"/>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6" name="Rectangle 5">
              <a:extLst>
                <a:ext uri="{FF2B5EF4-FFF2-40B4-BE49-F238E27FC236}">
                  <a16:creationId xmlns:a16="http://schemas.microsoft.com/office/drawing/2014/main" id="{86CD2E82-E035-47EB-8A55-E02DC5892453}"/>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7" name="Rectangle 6">
              <a:extLst>
                <a:ext uri="{FF2B5EF4-FFF2-40B4-BE49-F238E27FC236}">
                  <a16:creationId xmlns:a16="http://schemas.microsoft.com/office/drawing/2014/main" id="{9E28346A-2223-44FC-A617-86D5D6263238}"/>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8" name="Rectangle 7">
              <a:extLst>
                <a:ext uri="{FF2B5EF4-FFF2-40B4-BE49-F238E27FC236}">
                  <a16:creationId xmlns:a16="http://schemas.microsoft.com/office/drawing/2014/main" id="{4B5DB8EB-27ED-494C-8BA4-3524D209B1C7}"/>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9" name="Rectangle 8">
              <a:extLst>
                <a:ext uri="{FF2B5EF4-FFF2-40B4-BE49-F238E27FC236}">
                  <a16:creationId xmlns:a16="http://schemas.microsoft.com/office/drawing/2014/main" id="{A23CBF42-E0A7-4FCD-B279-0503C9D048A4}"/>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10" name="TextBox 9">
              <a:extLst>
                <a:ext uri="{FF2B5EF4-FFF2-40B4-BE49-F238E27FC236}">
                  <a16:creationId xmlns:a16="http://schemas.microsoft.com/office/drawing/2014/main" id="{7F3F8878-BFB5-44AF-B8F7-90C99E535B07}"/>
                </a:ext>
              </a:extLst>
            </p:cNvPr>
            <p:cNvSpPr txBox="1"/>
            <p:nvPr/>
          </p:nvSpPr>
          <p:spPr>
            <a:xfrm>
              <a:off x="1112564" y="3579504"/>
              <a:ext cx="1244738" cy="709589"/>
            </a:xfrm>
            <a:prstGeom prst="rect">
              <a:avLst/>
            </a:prstGeom>
            <a:noFill/>
          </p:spPr>
          <p:txBody>
            <a:bodyPr wrap="none" rtlCol="0">
              <a:spAutoFit/>
            </a:bodyPr>
            <a:lstStyle/>
            <a:p>
              <a:pPr algn="ctr"/>
              <a:r>
                <a:rPr lang="en-US" sz="2400" dirty="0"/>
                <a:t>head</a:t>
              </a:r>
            </a:p>
          </p:txBody>
        </p:sp>
        <p:cxnSp>
          <p:nvCxnSpPr>
            <p:cNvPr id="11" name="Straight Arrow Connector 10">
              <a:extLst>
                <a:ext uri="{FF2B5EF4-FFF2-40B4-BE49-F238E27FC236}">
                  <a16:creationId xmlns:a16="http://schemas.microsoft.com/office/drawing/2014/main" id="{60E1DD32-A9AA-46E5-B8DE-91D4E4AAF569}"/>
                </a:ext>
              </a:extLst>
            </p:cNvPr>
            <p:cNvCxnSpPr>
              <a:cxnSpLocks/>
              <a:stCxn id="10" idx="0"/>
              <a:endCxn id="9" idx="2"/>
            </p:cNvCxnSpPr>
            <p:nvPr/>
          </p:nvCxnSpPr>
          <p:spPr>
            <a:xfrm flipV="1">
              <a:off x="1734933" y="2858655"/>
              <a:ext cx="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B16321D8-9008-4406-B6A8-3E87BAC09E01}"/>
                </a:ext>
              </a:extLst>
            </p:cNvPr>
            <p:cNvSpPr txBox="1"/>
            <p:nvPr/>
          </p:nvSpPr>
          <p:spPr>
            <a:xfrm>
              <a:off x="6603322" y="3579502"/>
              <a:ext cx="879201" cy="709589"/>
            </a:xfrm>
            <a:prstGeom prst="rect">
              <a:avLst/>
            </a:prstGeom>
            <a:noFill/>
          </p:spPr>
          <p:txBody>
            <a:bodyPr wrap="none" rtlCol="0">
              <a:spAutoFit/>
            </a:bodyPr>
            <a:lstStyle/>
            <a:p>
              <a:pPr algn="ctr"/>
              <a:r>
                <a:rPr lang="en-US" sz="2400" dirty="0"/>
                <a:t>tail</a:t>
              </a:r>
            </a:p>
          </p:txBody>
        </p:sp>
        <p:cxnSp>
          <p:nvCxnSpPr>
            <p:cNvPr id="13" name="Straight Arrow Connector 12">
              <a:extLst>
                <a:ext uri="{FF2B5EF4-FFF2-40B4-BE49-F238E27FC236}">
                  <a16:creationId xmlns:a16="http://schemas.microsoft.com/office/drawing/2014/main" id="{61A6FF44-A35C-4611-BDC4-9D1B85E68C1E}"/>
                </a:ext>
              </a:extLst>
            </p:cNvPr>
            <p:cNvCxnSpPr>
              <a:cxnSpLocks/>
              <a:stCxn id="12" idx="0"/>
              <a:endCxn id="5" idx="2"/>
            </p:cNvCxnSpPr>
            <p:nvPr/>
          </p:nvCxnSpPr>
          <p:spPr>
            <a:xfrm flipV="1">
              <a:off x="7042923" y="2858655"/>
              <a:ext cx="0"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BE53DAF-3A1C-4F04-9B5F-5ABC17D0AA2C}"/>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07E5DFC-8F7E-4D36-AE6F-B6D2814A316E}"/>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457FA1A-2825-4448-9209-37FFD58E38B6}"/>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5484339-A367-4886-8D9E-ADCF40CDC50B}"/>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EB3B1DA6-23A2-40CD-B38A-CD59E7BB4EDF}"/>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3B441BC-EC1C-4A2F-AAA8-828BD92A1F37}"/>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B0A5E01-E7C1-4941-ABC5-CEBDC6090928}"/>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1BA8BC6-C9E4-4C47-B5F0-2D9E38109A43}"/>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34190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F4F70-E8BD-4E56-864B-5C1B860C1AED}"/>
              </a:ext>
            </a:extLst>
          </p:cNvPr>
          <p:cNvSpPr txBox="1"/>
          <p:nvPr/>
        </p:nvSpPr>
        <p:spPr>
          <a:xfrm>
            <a:off x="1874002" y="914400"/>
            <a:ext cx="2928302" cy="523220"/>
          </a:xfrm>
          <a:prstGeom prst="rect">
            <a:avLst/>
          </a:prstGeom>
          <a:noFill/>
        </p:spPr>
        <p:txBody>
          <a:bodyPr wrap="none" rtlCol="0">
            <a:spAutoFit/>
          </a:bodyPr>
          <a:lstStyle/>
          <a:p>
            <a:r>
              <a:rPr lang="en-US" sz="2800" dirty="0">
                <a:latin typeface="Myriad Pro" panose="020B0503030403020204" pitchFamily="34" charset="0"/>
              </a:rPr>
              <a:t>List-based Queues</a:t>
            </a:r>
          </a:p>
        </p:txBody>
      </p:sp>
      <p:sp>
        <p:nvSpPr>
          <p:cNvPr id="3" name="TextBox 2">
            <a:extLst>
              <a:ext uri="{FF2B5EF4-FFF2-40B4-BE49-F238E27FC236}">
                <a16:creationId xmlns:a16="http://schemas.microsoft.com/office/drawing/2014/main" id="{0ECD42F1-05D0-43B7-B333-2EB8BC094AE0}"/>
              </a:ext>
            </a:extLst>
          </p:cNvPr>
          <p:cNvSpPr txBox="1"/>
          <p:nvPr/>
        </p:nvSpPr>
        <p:spPr>
          <a:xfrm>
            <a:off x="1415012" y="2128676"/>
            <a:ext cx="3694088" cy="1200329"/>
          </a:xfrm>
          <a:prstGeom prst="rect">
            <a:avLst/>
          </a:prstGeom>
          <a:noFill/>
        </p:spPr>
        <p:txBody>
          <a:bodyPr wrap="none" rtlCol="0">
            <a:spAutoFit/>
          </a:bodyPr>
          <a:lstStyle/>
          <a:p>
            <a:r>
              <a:rPr lang="en-US" sz="2400" dirty="0"/>
              <a:t>function peek() returns data</a:t>
            </a:r>
          </a:p>
          <a:p>
            <a:pPr>
              <a:tabLst>
                <a:tab pos="457200" algn="l"/>
              </a:tabLst>
            </a:pPr>
            <a:r>
              <a:rPr lang="en-US" sz="2400" dirty="0"/>
              <a:t>	return list.peek()</a:t>
            </a:r>
          </a:p>
          <a:p>
            <a:r>
              <a:rPr lang="en-US" sz="2400" dirty="0"/>
              <a:t>end function</a:t>
            </a:r>
          </a:p>
        </p:txBody>
      </p:sp>
      <p:grpSp>
        <p:nvGrpSpPr>
          <p:cNvPr id="4" name="Group 3">
            <a:extLst>
              <a:ext uri="{FF2B5EF4-FFF2-40B4-BE49-F238E27FC236}">
                <a16:creationId xmlns:a16="http://schemas.microsoft.com/office/drawing/2014/main" id="{6039C4FD-F960-4E4F-BF5F-E0FED234FED7}"/>
              </a:ext>
            </a:extLst>
          </p:cNvPr>
          <p:cNvGrpSpPr/>
          <p:nvPr/>
        </p:nvGrpSpPr>
        <p:grpSpPr>
          <a:xfrm>
            <a:off x="1091035" y="4136307"/>
            <a:ext cx="4144353" cy="1418293"/>
            <a:chOff x="1112564" y="2109146"/>
            <a:chExt cx="6369959" cy="2179947"/>
          </a:xfrm>
        </p:grpSpPr>
        <p:sp>
          <p:nvSpPr>
            <p:cNvPr id="5" name="Rectangle 4">
              <a:extLst>
                <a:ext uri="{FF2B5EF4-FFF2-40B4-BE49-F238E27FC236}">
                  <a16:creationId xmlns:a16="http://schemas.microsoft.com/office/drawing/2014/main" id="{82CCD25C-A985-429B-9579-C5823BA5C9E0}"/>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6" name="Rectangle 5">
              <a:extLst>
                <a:ext uri="{FF2B5EF4-FFF2-40B4-BE49-F238E27FC236}">
                  <a16:creationId xmlns:a16="http://schemas.microsoft.com/office/drawing/2014/main" id="{1C92E877-F457-45FE-B43F-0BC91450A59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7" name="Rectangle 6">
              <a:extLst>
                <a:ext uri="{FF2B5EF4-FFF2-40B4-BE49-F238E27FC236}">
                  <a16:creationId xmlns:a16="http://schemas.microsoft.com/office/drawing/2014/main" id="{39D1D18C-D369-4F02-8B6D-21D7D793AE0F}"/>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8" name="Rectangle 7">
              <a:extLst>
                <a:ext uri="{FF2B5EF4-FFF2-40B4-BE49-F238E27FC236}">
                  <a16:creationId xmlns:a16="http://schemas.microsoft.com/office/drawing/2014/main" id="{8644299B-A4B3-4483-9A8A-6A962931FB34}"/>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9" name="Rectangle 8">
              <a:extLst>
                <a:ext uri="{FF2B5EF4-FFF2-40B4-BE49-F238E27FC236}">
                  <a16:creationId xmlns:a16="http://schemas.microsoft.com/office/drawing/2014/main" id="{FA9D79A0-E760-4EE5-8FE8-A4735BA3160C}"/>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10" name="TextBox 9">
              <a:extLst>
                <a:ext uri="{FF2B5EF4-FFF2-40B4-BE49-F238E27FC236}">
                  <a16:creationId xmlns:a16="http://schemas.microsoft.com/office/drawing/2014/main" id="{2759B00B-E536-4CDA-8D51-08A553EEF520}"/>
                </a:ext>
              </a:extLst>
            </p:cNvPr>
            <p:cNvSpPr txBox="1"/>
            <p:nvPr/>
          </p:nvSpPr>
          <p:spPr>
            <a:xfrm>
              <a:off x="1112564" y="3579504"/>
              <a:ext cx="1244738" cy="709589"/>
            </a:xfrm>
            <a:prstGeom prst="rect">
              <a:avLst/>
            </a:prstGeom>
            <a:noFill/>
          </p:spPr>
          <p:txBody>
            <a:bodyPr wrap="none" rtlCol="0">
              <a:spAutoFit/>
            </a:bodyPr>
            <a:lstStyle/>
            <a:p>
              <a:pPr algn="ctr"/>
              <a:r>
                <a:rPr lang="en-US" sz="2400" dirty="0"/>
                <a:t>head</a:t>
              </a:r>
            </a:p>
          </p:txBody>
        </p:sp>
        <p:cxnSp>
          <p:nvCxnSpPr>
            <p:cNvPr id="11" name="Straight Arrow Connector 10">
              <a:extLst>
                <a:ext uri="{FF2B5EF4-FFF2-40B4-BE49-F238E27FC236}">
                  <a16:creationId xmlns:a16="http://schemas.microsoft.com/office/drawing/2014/main" id="{7AE12EF3-7F5D-4A62-8CBB-2E0338709BDE}"/>
                </a:ext>
              </a:extLst>
            </p:cNvPr>
            <p:cNvCxnSpPr>
              <a:cxnSpLocks/>
              <a:stCxn id="10" idx="0"/>
              <a:endCxn id="9" idx="2"/>
            </p:cNvCxnSpPr>
            <p:nvPr/>
          </p:nvCxnSpPr>
          <p:spPr>
            <a:xfrm flipV="1">
              <a:off x="1734933" y="2858655"/>
              <a:ext cx="2" cy="720849"/>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13BAF44A-97B3-48C8-BE07-C8FC64A5C459}"/>
                </a:ext>
              </a:extLst>
            </p:cNvPr>
            <p:cNvSpPr txBox="1"/>
            <p:nvPr/>
          </p:nvSpPr>
          <p:spPr>
            <a:xfrm>
              <a:off x="6603322" y="3579502"/>
              <a:ext cx="879201" cy="709589"/>
            </a:xfrm>
            <a:prstGeom prst="rect">
              <a:avLst/>
            </a:prstGeom>
            <a:noFill/>
          </p:spPr>
          <p:txBody>
            <a:bodyPr wrap="none" rtlCol="0">
              <a:spAutoFit/>
            </a:bodyPr>
            <a:lstStyle/>
            <a:p>
              <a:pPr algn="ctr"/>
              <a:r>
                <a:rPr lang="en-US" sz="2400" dirty="0"/>
                <a:t>tail</a:t>
              </a:r>
            </a:p>
          </p:txBody>
        </p:sp>
        <p:cxnSp>
          <p:nvCxnSpPr>
            <p:cNvPr id="13" name="Straight Arrow Connector 12">
              <a:extLst>
                <a:ext uri="{FF2B5EF4-FFF2-40B4-BE49-F238E27FC236}">
                  <a16:creationId xmlns:a16="http://schemas.microsoft.com/office/drawing/2014/main" id="{5528F3BB-AA45-4327-9546-84E7E0790FA1}"/>
                </a:ext>
              </a:extLst>
            </p:cNvPr>
            <p:cNvCxnSpPr>
              <a:cxnSpLocks/>
              <a:stCxn id="12" idx="0"/>
              <a:endCxn id="5" idx="2"/>
            </p:cNvCxnSpPr>
            <p:nvPr/>
          </p:nvCxnSpPr>
          <p:spPr>
            <a:xfrm flipV="1">
              <a:off x="7042923" y="2858655"/>
              <a:ext cx="0"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EEB272D-B954-4D8C-A280-50338CC09A90}"/>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0F3F5DD4-9DB5-4A8C-A725-5C084D7BED16}"/>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8877B2F-98F8-40A8-93A7-72E77EACB51F}"/>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61B5C7BA-C252-4A91-8041-8BF87B6E6E39}"/>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F8ADB7AB-5CB8-479A-85C2-190E1B0AB828}"/>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04A2FAA-FD94-4853-A124-18F7B07DF397}"/>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0BA170F-9E07-4EF9-9ABA-E4862664F70D}"/>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8682258-6780-4B02-99DB-9AC6FFDB49FC}"/>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129289935"/>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B5C00-A49D-4F91-89B2-E9D01A16B433}">
  <ds:schemaRefs>
    <ds:schemaRef ds:uri="http://www.w3.org/XML/1998/namespace"/>
    <ds:schemaRef ds:uri="http://purl.org/dc/elements/1.1/"/>
    <ds:schemaRef ds:uri="http://purl.org/dc/dcmitype/"/>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58c44ba5-51a4-40bc-b9f0-9fe2032e2130"/>
    <ds:schemaRef ds:uri="http://schemas.microsoft.com/office/2006/metadata/propertie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3228D6-D594-4907-8908-B39BE33AC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430</TotalTime>
  <Words>848</Words>
  <Application>Microsoft Office PowerPoint</Application>
  <PresentationFormat>Widescreen</PresentationFormat>
  <Paragraphs>121</Paragraphs>
  <Slides>12</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Myriad Pro</vt:lpstr>
      <vt:lpstr>CC_theme</vt:lpstr>
      <vt:lpstr>List Based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53</cp:revision>
  <dcterms:created xsi:type="dcterms:W3CDTF">2020-02-07T13:53:42Z</dcterms:created>
  <dcterms:modified xsi:type="dcterms:W3CDTF">2020-04-07T19:14:48Z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