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sldIdLst>
    <p:sldId id="257" r:id="rId5"/>
    <p:sldId id="258" r:id="rId6"/>
    <p:sldId id="271" r:id="rId7"/>
    <p:sldId id="277" r:id="rId8"/>
    <p:sldId id="278" r:id="rId9"/>
    <p:sldId id="279" r:id="rId10"/>
    <p:sldId id="280" r:id="rId11"/>
    <p:sldId id="286" r:id="rId12"/>
    <p:sldId id="281" r:id="rId13"/>
    <p:sldId id="282" r:id="rId14"/>
    <p:sldId id="283" r:id="rId15"/>
    <p:sldId id="287" r:id="rId16"/>
    <p:sldId id="289" r:id="rId17"/>
    <p:sldId id="285" r:id="rId18"/>
    <p:sldId id="29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118" autoAdjust="0"/>
  </p:normalViewPr>
  <p:slideViewPr>
    <p:cSldViewPr snapToGrid="0">
      <p:cViewPr varScale="1">
        <p:scale>
          <a:sx n="79" d="100"/>
          <a:sy n="79" d="100"/>
        </p:scale>
        <p:origin x="9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5C686-E975-4851-995B-B3B455D4CBEA}" type="datetimeFigureOut">
              <a:rPr lang="en-US" smtClean="0"/>
              <a:t>3/27/2020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4883D-7433-4936-953B-ADB591C14B73}" type="slidenum">
              <a:rPr lang="en-US" smtClean="0"/>
              <a:t>‹#›</a:t>
            </a:fld>
            <a:endParaRPr lang="en-US"/>
          </a:p>
        </p:txBody>
      </p:sp>
    </p:spTree>
    <p:extLst>
      <p:ext uri="{BB962C8B-B14F-4D97-AF65-F5344CB8AC3E}">
        <p14:creationId xmlns:p14="http://schemas.microsoft.com/office/powerpoint/2010/main" val="72575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do another dequeue, which increments start and returns the value *1*.</a:t>
            </a:r>
          </a:p>
        </p:txBody>
      </p:sp>
      <p:sp>
        <p:nvSpPr>
          <p:cNvPr id="4" name="Slide Number Placeholder 3"/>
          <p:cNvSpPr>
            <a:spLocks noGrp="1"/>
          </p:cNvSpPr>
          <p:nvPr>
            <p:ph type="sldNum" sz="quarter" idx="5"/>
          </p:nvPr>
        </p:nvSpPr>
        <p:spPr/>
        <p:txBody>
          <a:bodyPr/>
          <a:lstStyle/>
          <a:p>
            <a:fld id="{1A44883D-7433-4936-953B-ADB591C14B73}" type="slidenum">
              <a:rPr lang="en-US" smtClean="0"/>
              <a:t>10</a:t>
            </a:fld>
            <a:endParaRPr lang="en-US"/>
          </a:p>
        </p:txBody>
      </p:sp>
    </p:spTree>
    <p:extLst>
      <p:ext uri="{BB962C8B-B14F-4D97-AF65-F5344CB8AC3E}">
        <p14:creationId xmlns:p14="http://schemas.microsoft.com/office/powerpoint/2010/main" val="3998641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do yet another dequeue, we only have one value left on the queue, *A*. </a:t>
            </a:r>
          </a:p>
        </p:txBody>
      </p:sp>
      <p:sp>
        <p:nvSpPr>
          <p:cNvPr id="4" name="Slide Number Placeholder 3"/>
          <p:cNvSpPr>
            <a:spLocks noGrp="1"/>
          </p:cNvSpPr>
          <p:nvPr>
            <p:ph type="sldNum" sz="quarter" idx="5"/>
          </p:nvPr>
        </p:nvSpPr>
        <p:spPr/>
        <p:txBody>
          <a:bodyPr/>
          <a:lstStyle/>
          <a:p>
            <a:fld id="{1A44883D-7433-4936-953B-ADB591C14B73}" type="slidenum">
              <a:rPr lang="en-US" smtClean="0"/>
              <a:t>11</a:t>
            </a:fld>
            <a:endParaRPr lang="en-US"/>
          </a:p>
        </p:txBody>
      </p:sp>
    </p:spTree>
    <p:extLst>
      <p:ext uri="{BB962C8B-B14F-4D97-AF65-F5344CB8AC3E}">
        <p14:creationId xmlns:p14="http://schemas.microsoft.com/office/powerpoint/2010/main" val="3731932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if we do a dequeue operation, we will return the last item in the queue *A* and increment start. Notice now that start equals end, which indicates that we do not have anything left in the queue. </a:t>
            </a:r>
          </a:p>
        </p:txBody>
      </p:sp>
      <p:sp>
        <p:nvSpPr>
          <p:cNvPr id="4" name="Slide Number Placeholder 3"/>
          <p:cNvSpPr>
            <a:spLocks noGrp="1"/>
          </p:cNvSpPr>
          <p:nvPr>
            <p:ph type="sldNum" sz="quarter" idx="5"/>
          </p:nvPr>
        </p:nvSpPr>
        <p:spPr/>
        <p:txBody>
          <a:bodyPr/>
          <a:lstStyle/>
          <a:p>
            <a:fld id="{1A44883D-7433-4936-953B-ADB591C14B73}" type="slidenum">
              <a:rPr lang="en-US" smtClean="0"/>
              <a:t>12</a:t>
            </a:fld>
            <a:endParaRPr lang="en-US"/>
          </a:p>
        </p:txBody>
      </p:sp>
    </p:spTree>
    <p:extLst>
      <p:ext uri="{BB962C8B-B14F-4D97-AF65-F5344CB8AC3E}">
        <p14:creationId xmlns:p14="http://schemas.microsoft.com/office/powerpoint/2010/main" val="389985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to remain consistent, we check for this situation each time we do a dequeue and reset our data structure back to its initial state.</a:t>
            </a:r>
          </a:p>
        </p:txBody>
      </p:sp>
      <p:sp>
        <p:nvSpPr>
          <p:cNvPr id="4" name="Slide Number Placeholder 3"/>
          <p:cNvSpPr>
            <a:spLocks noGrp="1"/>
          </p:cNvSpPr>
          <p:nvPr>
            <p:ph type="sldNum" sz="quarter" idx="5"/>
          </p:nvPr>
        </p:nvSpPr>
        <p:spPr/>
        <p:txBody>
          <a:bodyPr/>
          <a:lstStyle/>
          <a:p>
            <a:fld id="{1A44883D-7433-4936-953B-ADB591C14B73}" type="slidenum">
              <a:rPr lang="en-US" smtClean="0"/>
              <a:t>13</a:t>
            </a:fld>
            <a:endParaRPr lang="en-US"/>
          </a:p>
        </p:txBody>
      </p:sp>
    </p:spTree>
    <p:extLst>
      <p:ext uri="{BB962C8B-B14F-4D97-AF65-F5344CB8AC3E}">
        <p14:creationId xmlns:p14="http://schemas.microsoft.com/office/powerpoint/2010/main" val="28531230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if we try to do a dequeue on an empty queue? *[advance]* In this case, we will get an error because the queue is empty. The error can be signified to the calling function, but for this module, we assume we will raise an exception any time an error occurs. </a:t>
            </a:r>
          </a:p>
          <a:p>
            <a:endParaRPr lang="en-US" dirty="0"/>
          </a:p>
          <a:p>
            <a:r>
              <a:rPr lang="en-US" dirty="0"/>
              <a:t>The other important error we will have to handle with a queue is if we try to enqueue an element onto a full queue. We will talk about how to deal with situation in future videos. </a:t>
            </a:r>
          </a:p>
        </p:txBody>
      </p:sp>
      <p:sp>
        <p:nvSpPr>
          <p:cNvPr id="4" name="Slide Number Placeholder 3"/>
          <p:cNvSpPr>
            <a:spLocks noGrp="1"/>
          </p:cNvSpPr>
          <p:nvPr>
            <p:ph type="sldNum" sz="quarter" idx="5"/>
          </p:nvPr>
        </p:nvSpPr>
        <p:spPr/>
        <p:txBody>
          <a:bodyPr/>
          <a:lstStyle/>
          <a:p>
            <a:fld id="{1A44883D-7433-4936-953B-ADB591C14B73}" type="slidenum">
              <a:rPr lang="en-US" smtClean="0"/>
              <a:t>14</a:t>
            </a:fld>
            <a:endParaRPr lang="en-US"/>
          </a:p>
        </p:txBody>
      </p:sp>
    </p:spTree>
    <p:extLst>
      <p:ext uri="{BB962C8B-B14F-4D97-AF65-F5344CB8AC3E}">
        <p14:creationId xmlns:p14="http://schemas.microsoft.com/office/powerpoint/2010/main" val="2282347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video, we have discussed the concept of a queue and how it works in general. We also talked about the two main operations we perform on stacks, enqueue and dequeue. We use enqueue to put items into a queue, while we use dequeue to remove items from the queue. Finally, we talk about potential errors conditions in queues that occur when we try to enqueue items onto a full queue or dequeue items from an empty queue.</a:t>
            </a:r>
          </a:p>
        </p:txBody>
      </p:sp>
      <p:sp>
        <p:nvSpPr>
          <p:cNvPr id="4" name="Slide Number Placeholder 3"/>
          <p:cNvSpPr>
            <a:spLocks noGrp="1"/>
          </p:cNvSpPr>
          <p:nvPr>
            <p:ph type="sldNum" sz="quarter" idx="5"/>
          </p:nvPr>
        </p:nvSpPr>
        <p:spPr/>
        <p:txBody>
          <a:bodyPr/>
          <a:lstStyle/>
          <a:p>
            <a:fld id="{1A44883D-7433-4936-953B-ADB591C14B73}" type="slidenum">
              <a:rPr lang="en-US" smtClean="0"/>
              <a:t>15</a:t>
            </a:fld>
            <a:endParaRPr lang="en-US"/>
          </a:p>
        </p:txBody>
      </p:sp>
    </p:spTree>
    <p:extLst>
      <p:ext uri="{BB962C8B-B14F-4D97-AF65-F5344CB8AC3E}">
        <p14:creationId xmlns:p14="http://schemas.microsoft.com/office/powerpoint/2010/main" val="3909956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think about a queue, we think about what the British mean by the term, which is basically what we call in the United States, a line. A common example is a line – or queue – of people waiting to purchase their coffee, get on an airplane, or get in to see a movie. However, today, will present queues as a data structure with many uses in computer science applications.</a:t>
            </a:r>
          </a:p>
          <a:p>
            <a:endParaRPr lang="en-US" dirty="0"/>
          </a:p>
          <a:p>
            <a:r>
              <a:rPr lang="en-US" dirty="0"/>
              <a:t>A queue of people works much like a queue in a program. If the people using the queue are well-behaved, they get in the queue at the end and wait until everyone ahead of them in the queue is served before they move to the head of the queue and get their chance. In most situations, cutting in line, or entering the line in the middle instead of at the end, is not allowed or at least frowned upon.</a:t>
            </a:r>
          </a:p>
          <a:p>
            <a:endParaRPr lang="en-US" dirty="0"/>
          </a:p>
          <a:p>
            <a:r>
              <a:rPr lang="en-US" dirty="0"/>
              <a:t>Queues work best when you enter at the end and wait your turn.</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a:t>
            </a:fld>
            <a:endParaRPr lang="en-US"/>
          </a:p>
        </p:txBody>
      </p:sp>
    </p:spTree>
    <p:extLst>
      <p:ext uri="{BB962C8B-B14F-4D97-AF65-F5344CB8AC3E}">
        <p14:creationId xmlns:p14="http://schemas.microsoft.com/office/powerpoint/2010/main" val="623935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programming, we think of a queue as a data structure made up of a set of sequential data storage locations. These locations begin at a specific location that we will call the start of the queue. As we store data in the queue, we grow the queue, putting one piece of data immediately after of the previous one. We keep track of the end of the queue with a variable called end, which points to the next location to store data. Before we store anything in the queue, we initialize start to -1 to indicate that the queue is empty.</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3</a:t>
            </a:fld>
            <a:endParaRPr lang="en-US"/>
          </a:p>
        </p:txBody>
      </p:sp>
    </p:spTree>
    <p:extLst>
      <p:ext uri="{BB962C8B-B14F-4D97-AF65-F5344CB8AC3E}">
        <p14:creationId xmlns:p14="http://schemas.microsoft.com/office/powerpoint/2010/main" val="844034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if we store a *W* on the queue, we store *W* at end. Since start is -1, we set start to equal end and then increment end by 1. We call the operation used to store data on a queue as the enqueue operation. You can think of the operation as putting at item into the queue. </a:t>
            </a:r>
          </a:p>
        </p:txBody>
      </p:sp>
      <p:sp>
        <p:nvSpPr>
          <p:cNvPr id="4" name="Slide Number Placeholder 3"/>
          <p:cNvSpPr>
            <a:spLocks noGrp="1"/>
          </p:cNvSpPr>
          <p:nvPr>
            <p:ph type="sldNum" sz="quarter" idx="5"/>
          </p:nvPr>
        </p:nvSpPr>
        <p:spPr/>
        <p:txBody>
          <a:bodyPr/>
          <a:lstStyle/>
          <a:p>
            <a:fld id="{1A44883D-7433-4936-953B-ADB591C14B73}" type="slidenum">
              <a:rPr lang="en-US" smtClean="0"/>
              <a:t>4</a:t>
            </a:fld>
            <a:endParaRPr lang="en-US"/>
          </a:p>
        </p:txBody>
      </p:sp>
    </p:spTree>
    <p:extLst>
      <p:ext uri="{BB962C8B-B14F-4D97-AF65-F5344CB8AC3E}">
        <p14:creationId xmlns:p14="http://schemas.microsoft.com/office/powerpoint/2010/main" val="2723721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continue to enqueue items on the as long as we do not run out of room in the queue. So, if we enqueue the value *1* onto the queue, we simply store the value of *1* at end and then  increment end by 1.</a:t>
            </a:r>
          </a:p>
          <a:p>
            <a:endParaRPr lang="en-US" dirty="0"/>
          </a:p>
          <a:p>
            <a:r>
              <a:rPr lang="en-US" dirty="0"/>
              <a:t>Notice that we do not change the value of start.  Once start is no longer -1 and is pointing to a value in the queue , we do not change the value of it unless we get an item off the queue. </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5</a:t>
            </a:fld>
            <a:endParaRPr lang="en-US"/>
          </a:p>
        </p:txBody>
      </p:sp>
    </p:spTree>
    <p:extLst>
      <p:ext uri="{BB962C8B-B14F-4D97-AF65-F5344CB8AC3E}">
        <p14:creationId xmlns:p14="http://schemas.microsoft.com/office/powerpoint/2010/main" val="23842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will enqueue a piano onto the queue using the enqueue(piano) operation. Once again, we store piano at end and then increment end.</a:t>
            </a:r>
          </a:p>
        </p:txBody>
      </p:sp>
      <p:sp>
        <p:nvSpPr>
          <p:cNvPr id="4" name="Slide Number Placeholder 3"/>
          <p:cNvSpPr>
            <a:spLocks noGrp="1"/>
          </p:cNvSpPr>
          <p:nvPr>
            <p:ph type="sldNum" sz="quarter" idx="5"/>
          </p:nvPr>
        </p:nvSpPr>
        <p:spPr/>
        <p:txBody>
          <a:bodyPr/>
          <a:lstStyle/>
          <a:p>
            <a:fld id="{1A44883D-7433-4936-953B-ADB591C14B73}" type="slidenum">
              <a:rPr lang="en-US" smtClean="0"/>
              <a:t>6</a:t>
            </a:fld>
            <a:endParaRPr lang="en-US"/>
          </a:p>
        </p:txBody>
      </p:sp>
    </p:spTree>
    <p:extLst>
      <p:ext uri="{BB962C8B-B14F-4D97-AF65-F5344CB8AC3E}">
        <p14:creationId xmlns:p14="http://schemas.microsoft.com/office/powerpoint/2010/main" val="1474315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do we do to get data off of the queue? To do that, we have a similar operation to enqueue called dequeue. When we call the dequeue operation</a:t>
            </a:r>
          </a:p>
        </p:txBody>
      </p:sp>
      <p:sp>
        <p:nvSpPr>
          <p:cNvPr id="4" name="Slide Number Placeholder 3"/>
          <p:cNvSpPr>
            <a:spLocks noGrp="1"/>
          </p:cNvSpPr>
          <p:nvPr>
            <p:ph type="sldNum" sz="quarter" idx="5"/>
          </p:nvPr>
        </p:nvSpPr>
        <p:spPr/>
        <p:txBody>
          <a:bodyPr/>
          <a:lstStyle/>
          <a:p>
            <a:fld id="{1A44883D-7433-4936-953B-ADB591C14B73}" type="slidenum">
              <a:rPr lang="en-US" smtClean="0"/>
              <a:t>7</a:t>
            </a:fld>
            <a:endParaRPr lang="en-US"/>
          </a:p>
        </p:txBody>
      </p:sp>
    </p:spTree>
    <p:extLst>
      <p:ext uri="{BB962C8B-B14F-4D97-AF65-F5344CB8AC3E}">
        <p14:creationId xmlns:p14="http://schemas.microsoft.com/office/powerpoint/2010/main" val="2811941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increment start and then return the item at the old start location. In this case the value of *W* was returned to the function that called dequeue.</a:t>
            </a:r>
          </a:p>
        </p:txBody>
      </p:sp>
      <p:sp>
        <p:nvSpPr>
          <p:cNvPr id="4" name="Slide Number Placeholder 3"/>
          <p:cNvSpPr>
            <a:spLocks noGrp="1"/>
          </p:cNvSpPr>
          <p:nvPr>
            <p:ph type="sldNum" sz="quarter" idx="5"/>
          </p:nvPr>
        </p:nvSpPr>
        <p:spPr/>
        <p:txBody>
          <a:bodyPr/>
          <a:lstStyle/>
          <a:p>
            <a:fld id="{1A44883D-7433-4936-953B-ADB591C14B73}" type="slidenum">
              <a:rPr lang="en-US" smtClean="0"/>
              <a:t>8</a:t>
            </a:fld>
            <a:endParaRPr lang="en-US"/>
          </a:p>
        </p:txBody>
      </p:sp>
    </p:spTree>
    <p:extLst>
      <p:ext uri="{BB962C8B-B14F-4D97-AF65-F5344CB8AC3E}">
        <p14:creationId xmlns:p14="http://schemas.microsoft.com/office/powerpoint/2010/main" val="3702252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performed another enqueue operation, this time pushing an *A* onto the queue.</a:t>
            </a:r>
          </a:p>
        </p:txBody>
      </p:sp>
      <p:sp>
        <p:nvSpPr>
          <p:cNvPr id="4" name="Slide Number Placeholder 3"/>
          <p:cNvSpPr>
            <a:spLocks noGrp="1"/>
          </p:cNvSpPr>
          <p:nvPr>
            <p:ph type="sldNum" sz="quarter" idx="5"/>
          </p:nvPr>
        </p:nvSpPr>
        <p:spPr/>
        <p:txBody>
          <a:bodyPr/>
          <a:lstStyle/>
          <a:p>
            <a:fld id="{1A44883D-7433-4936-953B-ADB591C14B73}" type="slidenum">
              <a:rPr lang="en-US" smtClean="0"/>
              <a:t>9</a:t>
            </a:fld>
            <a:endParaRPr lang="en-US"/>
          </a:p>
        </p:txBody>
      </p:sp>
    </p:spTree>
    <p:extLst>
      <p:ext uri="{BB962C8B-B14F-4D97-AF65-F5344CB8AC3E}">
        <p14:creationId xmlns:p14="http://schemas.microsoft.com/office/powerpoint/2010/main" val="108958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6B9CC98C-563E-4F7D-9927-73EC4AAC1618}" type="datetimeFigureOut">
              <a:rPr lang="en-US" smtClean="0"/>
              <a:t>3/27/2020</a:t>
            </a:fld>
            <a:endParaRPr lang="en-US"/>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1193473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6B9CC98C-563E-4F7D-9927-73EC4AAC1618}" type="datetimeFigureOut">
              <a:rPr lang="en-US" smtClean="0"/>
              <a:t>3/27/2020</a:t>
            </a:fld>
            <a:endParaRPr lang="en-US"/>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9865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6B9CC98C-563E-4F7D-9927-73EC4AAC1618}" type="datetimeFigureOut">
              <a:rPr lang="en-US" smtClean="0"/>
              <a:t>3/27/2020</a:t>
            </a:fld>
            <a:endParaRPr lang="en-US"/>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76643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6B9CC98C-563E-4F7D-9927-73EC4AAC1618}" type="datetimeFigureOut">
              <a:rPr lang="en-US" smtClean="0"/>
              <a:t>3/27/2020</a:t>
            </a:fld>
            <a:endParaRPr lang="en-US"/>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62766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6B9CC98C-563E-4F7D-9927-73EC4AAC1618}" type="datetimeFigureOut">
              <a:rPr lang="en-US" smtClean="0"/>
              <a:t>3/27/2020</a:t>
            </a:fld>
            <a:endParaRPr lang="en-US"/>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5589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6B9CC98C-563E-4F7D-9927-73EC4AAC1618}" type="datetimeFigureOut">
              <a:rPr lang="en-US" smtClean="0"/>
              <a:t>3/27/2020</a:t>
            </a:fld>
            <a:endParaRPr lang="en-US"/>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59627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6B9CC98C-563E-4F7D-9927-73EC4AAC1618}" type="datetimeFigureOut">
              <a:rPr lang="en-US" smtClean="0"/>
              <a:t>3/27/2020</a:t>
            </a:fld>
            <a:endParaRPr lang="en-US"/>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01062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6B9CC98C-563E-4F7D-9927-73EC4AAC1618}" type="datetimeFigureOut">
              <a:rPr lang="en-US" smtClean="0"/>
              <a:t>3/27/2020</a:t>
            </a:fld>
            <a:endParaRPr lang="en-US"/>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71083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6B9CC98C-563E-4F7D-9927-73EC4AAC1618}" type="datetimeFigureOut">
              <a:rPr lang="en-US" smtClean="0"/>
              <a:t>3/27/2020</a:t>
            </a:fld>
            <a:endParaRPr lang="en-US"/>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36575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6B9CC98C-563E-4F7D-9927-73EC4AAC1618}" type="datetimeFigureOut">
              <a:rPr lang="en-US" smtClean="0"/>
              <a:t>3/27/2020</a:t>
            </a:fld>
            <a:endParaRPr lang="en-US"/>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07069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6B9CC98C-563E-4F7D-9927-73EC4AAC1618}" type="datetimeFigureOut">
              <a:rPr lang="en-US" smtClean="0"/>
              <a:t>3/27/2020</a:t>
            </a:fld>
            <a:endParaRPr lang="en-US"/>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9403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C0C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CC98C-563E-4F7D-9927-73EC4AAC1618}" type="datetimeFigureOut">
              <a:rPr lang="en-US" smtClean="0"/>
              <a:t>3/27/2020</a:t>
            </a:fld>
            <a:endParaRPr lang="en-US"/>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F958E-7B8F-4EBF-90B1-6C1DA9F53C9C}" type="slidenum">
              <a:rPr lang="en-US" smtClean="0"/>
              <a:t>‹#›</a:t>
            </a:fld>
            <a:endParaRPr lang="en-US"/>
          </a:p>
        </p:txBody>
      </p:sp>
    </p:spTree>
    <p:extLst>
      <p:ext uri="{BB962C8B-B14F-4D97-AF65-F5344CB8AC3E}">
        <p14:creationId xmlns:p14="http://schemas.microsoft.com/office/powerpoint/2010/main" val="866830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hyperlink" Target="https://creativecommons.org/licenses/by-sa/3.0/" TargetMode="External"/><Relationship Id="rId5" Type="http://schemas.openxmlformats.org/officeDocument/2006/relationships/hyperlink" Target="http://english.stackexchange.com/questions/274/which-is-correct-standing-on-line-or-standing-in-line" TargetMode="Externa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creativecommons.org/licenses/by-sa/3.0/" TargetMode="External"/><Relationship Id="rId5" Type="http://schemas.openxmlformats.org/officeDocument/2006/relationships/hyperlink" Target="http://english.stackexchange.com/questions/274/which-is-correct-standing-on-line-or-standing-in-line" TargetMode="Externa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latin typeface="Myriad Pro" panose="020B0503030403020204" pitchFamily="34" charset="0"/>
              </a:rPr>
              <a:t>Queues</a:t>
            </a: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B21F3410-20FF-4236-B0AD-AFC22228592B}"/>
              </a:ext>
            </a:extLst>
          </p:cNvPr>
          <p:cNvSpPr txBox="1"/>
          <p:nvPr/>
        </p:nvSpPr>
        <p:spPr>
          <a:xfrm>
            <a:off x="2141177" y="914400"/>
            <a:ext cx="1726755" cy="523220"/>
          </a:xfrm>
          <a:prstGeom prst="rect">
            <a:avLst/>
          </a:prstGeom>
          <a:noFill/>
        </p:spPr>
        <p:txBody>
          <a:bodyPr wrap="none" rtlCol="0">
            <a:spAutoFit/>
          </a:bodyPr>
          <a:lstStyle/>
          <a:p>
            <a:r>
              <a:rPr lang="en-US" sz="2800" dirty="0">
                <a:latin typeface="Myriad Pro" panose="020B0503030403020204" pitchFamily="34" charset="0"/>
              </a:rPr>
              <a:t>dequeue()</a:t>
            </a:r>
          </a:p>
        </p:txBody>
      </p:sp>
      <p:grpSp>
        <p:nvGrpSpPr>
          <p:cNvPr id="13" name="Group 12">
            <a:extLst>
              <a:ext uri="{FF2B5EF4-FFF2-40B4-BE49-F238E27FC236}">
                <a16:creationId xmlns:a16="http://schemas.microsoft.com/office/drawing/2014/main" id="{AD57414C-93F3-4A77-9E99-F35F441C67AE}"/>
              </a:ext>
            </a:extLst>
          </p:cNvPr>
          <p:cNvGrpSpPr/>
          <p:nvPr/>
        </p:nvGrpSpPr>
        <p:grpSpPr>
          <a:xfrm>
            <a:off x="914400" y="1828799"/>
            <a:ext cx="5211189" cy="1678685"/>
            <a:chOff x="385655" y="1602319"/>
            <a:chExt cx="5211189" cy="1678685"/>
          </a:xfrm>
        </p:grpSpPr>
        <p:grpSp>
          <p:nvGrpSpPr>
            <p:cNvPr id="14" name="Group 13">
              <a:extLst>
                <a:ext uri="{FF2B5EF4-FFF2-40B4-BE49-F238E27FC236}">
                  <a16:creationId xmlns:a16="http://schemas.microsoft.com/office/drawing/2014/main" id="{791D2407-B879-4213-B1A8-609251F5EA0D}"/>
                </a:ext>
              </a:extLst>
            </p:cNvPr>
            <p:cNvGrpSpPr/>
            <p:nvPr/>
          </p:nvGrpSpPr>
          <p:grpSpPr>
            <a:xfrm rot="5400000">
              <a:off x="2973562" y="-271452"/>
              <a:ext cx="749511" cy="4497053"/>
              <a:chOff x="2263515" y="1259174"/>
              <a:chExt cx="749511" cy="4497053"/>
            </a:xfrm>
          </p:grpSpPr>
          <p:sp>
            <p:nvSpPr>
              <p:cNvPr id="20" name="Rectangle 19">
                <a:extLst>
                  <a:ext uri="{FF2B5EF4-FFF2-40B4-BE49-F238E27FC236}">
                    <a16:creationId xmlns:a16="http://schemas.microsoft.com/office/drawing/2014/main" id="{4C1D8057-F6DD-4D13-8014-2DBECE16A9CA}"/>
                  </a:ext>
                </a:extLst>
              </p:cNvPr>
              <p:cNvSpPr/>
              <p:nvPr/>
            </p:nvSpPr>
            <p:spPr>
              <a:xfrm rot="16200000">
                <a:off x="2263516" y="1259174"/>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543560E9-9833-4A51-8048-55F4E12CA62E}"/>
                  </a:ext>
                </a:extLst>
              </p:cNvPr>
              <p:cNvSpPr/>
              <p:nvPr/>
            </p:nvSpPr>
            <p:spPr>
              <a:xfrm rot="16200000">
                <a:off x="2263516" y="200868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id="{DA9A60CA-AD0A-4968-B41D-4D25F6622B28}"/>
                  </a:ext>
                </a:extLst>
              </p:cNvPr>
              <p:cNvSpPr/>
              <p:nvPr/>
            </p:nvSpPr>
            <p:spPr>
              <a:xfrm rot="16200000">
                <a:off x="2263517" y="275819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23" name="Rectangle 22">
                <a:extLst>
                  <a:ext uri="{FF2B5EF4-FFF2-40B4-BE49-F238E27FC236}">
                    <a16:creationId xmlns:a16="http://schemas.microsoft.com/office/drawing/2014/main" id="{97443F48-A9DB-496F-96F6-FF5D233A8186}"/>
                  </a:ext>
                </a:extLst>
              </p:cNvPr>
              <p:cNvSpPr/>
              <p:nvPr/>
            </p:nvSpPr>
            <p:spPr>
              <a:xfrm rot="16200000">
                <a:off x="2263515" y="350770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ectangle 23">
                <a:extLst>
                  <a:ext uri="{FF2B5EF4-FFF2-40B4-BE49-F238E27FC236}">
                    <a16:creationId xmlns:a16="http://schemas.microsoft.com/office/drawing/2014/main" id="{212E54B9-69A8-4A80-B9B3-FC71539AEEBB}"/>
                  </a:ext>
                </a:extLst>
              </p:cNvPr>
              <p:cNvSpPr/>
              <p:nvPr/>
            </p:nvSpPr>
            <p:spPr>
              <a:xfrm rot="16200000">
                <a:off x="2263515" y="425721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B635C187-B1EC-4D41-BA2D-3E3FB103BDA2}"/>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15" name="TextBox 14">
              <a:extLst>
                <a:ext uri="{FF2B5EF4-FFF2-40B4-BE49-F238E27FC236}">
                  <a16:creationId xmlns:a16="http://schemas.microsoft.com/office/drawing/2014/main" id="{9D57FBE3-1577-4E93-8F9A-85DA46C4E76A}"/>
                </a:ext>
              </a:extLst>
            </p:cNvPr>
            <p:cNvSpPr txBox="1"/>
            <p:nvPr/>
          </p:nvSpPr>
          <p:spPr>
            <a:xfrm>
              <a:off x="385655" y="2819339"/>
              <a:ext cx="757708" cy="461665"/>
            </a:xfrm>
            <a:prstGeom prst="rect">
              <a:avLst/>
            </a:prstGeom>
            <a:noFill/>
          </p:spPr>
          <p:txBody>
            <a:bodyPr wrap="none" rtlCol="0">
              <a:spAutoFit/>
            </a:bodyPr>
            <a:lstStyle/>
            <a:p>
              <a:r>
                <a:rPr lang="en-US" sz="2400" dirty="0"/>
                <a:t>start</a:t>
              </a:r>
            </a:p>
          </p:txBody>
        </p:sp>
        <p:cxnSp>
          <p:nvCxnSpPr>
            <p:cNvPr id="16" name="Straight Arrow Connector 15">
              <a:extLst>
                <a:ext uri="{FF2B5EF4-FFF2-40B4-BE49-F238E27FC236}">
                  <a16:creationId xmlns:a16="http://schemas.microsoft.com/office/drawing/2014/main" id="{C145764C-4917-43B1-973C-2CE82629B52B}"/>
                </a:ext>
              </a:extLst>
            </p:cNvPr>
            <p:cNvCxnSpPr>
              <a:cxnSpLocks/>
              <a:stCxn id="15" idx="0"/>
              <a:endCxn id="23" idx="2"/>
            </p:cNvCxnSpPr>
            <p:nvPr/>
          </p:nvCxnSpPr>
          <p:spPr>
            <a:xfrm flipV="1">
              <a:off x="764509" y="2351828"/>
              <a:ext cx="2209054" cy="4675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TextBox 17">
              <a:extLst>
                <a:ext uri="{FF2B5EF4-FFF2-40B4-BE49-F238E27FC236}">
                  <a16:creationId xmlns:a16="http://schemas.microsoft.com/office/drawing/2014/main" id="{2F8A68EB-2214-4BBD-A821-EAD6FBCB74D0}"/>
                </a:ext>
              </a:extLst>
            </p:cNvPr>
            <p:cNvSpPr txBox="1"/>
            <p:nvPr/>
          </p:nvSpPr>
          <p:spPr>
            <a:xfrm>
              <a:off x="1474543" y="2819339"/>
              <a:ext cx="662361" cy="461665"/>
            </a:xfrm>
            <a:prstGeom prst="rect">
              <a:avLst/>
            </a:prstGeom>
            <a:noFill/>
          </p:spPr>
          <p:txBody>
            <a:bodyPr wrap="none" rtlCol="0">
              <a:spAutoFit/>
            </a:bodyPr>
            <a:lstStyle/>
            <a:p>
              <a:r>
                <a:rPr lang="en-US" sz="2400" dirty="0"/>
                <a:t>end</a:t>
              </a:r>
            </a:p>
          </p:txBody>
        </p:sp>
        <p:cxnSp>
          <p:nvCxnSpPr>
            <p:cNvPr id="19" name="Straight Arrow Connector 18">
              <a:extLst>
                <a:ext uri="{FF2B5EF4-FFF2-40B4-BE49-F238E27FC236}">
                  <a16:creationId xmlns:a16="http://schemas.microsoft.com/office/drawing/2014/main" id="{D7636875-533E-498D-80B4-51D3F116E589}"/>
                </a:ext>
              </a:extLst>
            </p:cNvPr>
            <p:cNvCxnSpPr>
              <a:cxnSpLocks/>
              <a:stCxn id="18" idx="3"/>
              <a:endCxn id="21" idx="2"/>
            </p:cNvCxnSpPr>
            <p:nvPr/>
          </p:nvCxnSpPr>
          <p:spPr>
            <a:xfrm flipV="1">
              <a:off x="2136904" y="2351829"/>
              <a:ext cx="2335677" cy="6983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pic>
        <p:nvPicPr>
          <p:cNvPr id="28" name="Graphic 27" descr="Piano">
            <a:extLst>
              <a:ext uri="{FF2B5EF4-FFF2-40B4-BE49-F238E27FC236}">
                <a16:creationId xmlns:a16="http://schemas.microsoft.com/office/drawing/2014/main" id="{81AA618A-4C8C-47ED-84A3-7B44375928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1039" y="1979391"/>
            <a:ext cx="474888" cy="474888"/>
          </a:xfrm>
          <a:prstGeom prst="rect">
            <a:avLst/>
          </a:prstGeom>
        </p:spPr>
      </p:pic>
    </p:spTree>
    <p:extLst>
      <p:ext uri="{BB962C8B-B14F-4D97-AF65-F5344CB8AC3E}">
        <p14:creationId xmlns:p14="http://schemas.microsoft.com/office/powerpoint/2010/main" val="1202964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FF31A538-1E35-4BF0-A3F1-555F9175AD9C}"/>
              </a:ext>
            </a:extLst>
          </p:cNvPr>
          <p:cNvSpPr txBox="1"/>
          <p:nvPr/>
        </p:nvSpPr>
        <p:spPr>
          <a:xfrm>
            <a:off x="2141177" y="914400"/>
            <a:ext cx="1726755" cy="523220"/>
          </a:xfrm>
          <a:prstGeom prst="rect">
            <a:avLst/>
          </a:prstGeom>
          <a:noFill/>
        </p:spPr>
        <p:txBody>
          <a:bodyPr wrap="none" rtlCol="0">
            <a:spAutoFit/>
          </a:bodyPr>
          <a:lstStyle/>
          <a:p>
            <a:r>
              <a:rPr lang="en-US" sz="2800" dirty="0">
                <a:latin typeface="Myriad Pro" panose="020B0503030403020204" pitchFamily="34" charset="0"/>
              </a:rPr>
              <a:t>dequeue()</a:t>
            </a:r>
          </a:p>
        </p:txBody>
      </p:sp>
      <p:grpSp>
        <p:nvGrpSpPr>
          <p:cNvPr id="14" name="Group 13">
            <a:extLst>
              <a:ext uri="{FF2B5EF4-FFF2-40B4-BE49-F238E27FC236}">
                <a16:creationId xmlns:a16="http://schemas.microsoft.com/office/drawing/2014/main" id="{E77D7049-5502-4E43-B73B-58EA3893C69B}"/>
              </a:ext>
            </a:extLst>
          </p:cNvPr>
          <p:cNvGrpSpPr/>
          <p:nvPr/>
        </p:nvGrpSpPr>
        <p:grpSpPr>
          <a:xfrm>
            <a:off x="914400" y="1828799"/>
            <a:ext cx="5211189" cy="1678685"/>
            <a:chOff x="385655" y="1602319"/>
            <a:chExt cx="5211189" cy="1678685"/>
          </a:xfrm>
        </p:grpSpPr>
        <p:grpSp>
          <p:nvGrpSpPr>
            <p:cNvPr id="15" name="Group 14">
              <a:extLst>
                <a:ext uri="{FF2B5EF4-FFF2-40B4-BE49-F238E27FC236}">
                  <a16:creationId xmlns:a16="http://schemas.microsoft.com/office/drawing/2014/main" id="{5981D16D-EDA8-4A43-BFAF-BCA1C464265E}"/>
                </a:ext>
              </a:extLst>
            </p:cNvPr>
            <p:cNvGrpSpPr/>
            <p:nvPr/>
          </p:nvGrpSpPr>
          <p:grpSpPr>
            <a:xfrm rot="5400000">
              <a:off x="2973562" y="-271452"/>
              <a:ext cx="749511" cy="4497053"/>
              <a:chOff x="2263515" y="1259174"/>
              <a:chExt cx="749511" cy="4497053"/>
            </a:xfrm>
          </p:grpSpPr>
          <p:sp>
            <p:nvSpPr>
              <p:cNvPr id="21" name="Rectangle 20">
                <a:extLst>
                  <a:ext uri="{FF2B5EF4-FFF2-40B4-BE49-F238E27FC236}">
                    <a16:creationId xmlns:a16="http://schemas.microsoft.com/office/drawing/2014/main" id="{483BB960-FDA2-4FE7-9A5E-2CEA0BC6F8EC}"/>
                  </a:ext>
                </a:extLst>
              </p:cNvPr>
              <p:cNvSpPr/>
              <p:nvPr/>
            </p:nvSpPr>
            <p:spPr>
              <a:xfrm rot="16200000">
                <a:off x="2263516" y="1259174"/>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id="{85708DB7-FCA3-4340-A6B2-FAFBC2FA84E0}"/>
                  </a:ext>
                </a:extLst>
              </p:cNvPr>
              <p:cNvSpPr/>
              <p:nvPr/>
            </p:nvSpPr>
            <p:spPr>
              <a:xfrm rot="16200000">
                <a:off x="2263516" y="200868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Rectangle 22">
                <a:extLst>
                  <a:ext uri="{FF2B5EF4-FFF2-40B4-BE49-F238E27FC236}">
                    <a16:creationId xmlns:a16="http://schemas.microsoft.com/office/drawing/2014/main" id="{71C253E5-650C-42AF-8672-8024A9B617BB}"/>
                  </a:ext>
                </a:extLst>
              </p:cNvPr>
              <p:cNvSpPr/>
              <p:nvPr/>
            </p:nvSpPr>
            <p:spPr>
              <a:xfrm rot="16200000">
                <a:off x="2263517" y="275819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24" name="Rectangle 23">
                <a:extLst>
                  <a:ext uri="{FF2B5EF4-FFF2-40B4-BE49-F238E27FC236}">
                    <a16:creationId xmlns:a16="http://schemas.microsoft.com/office/drawing/2014/main" id="{A1911700-14F0-46B5-B673-D90F709E4976}"/>
                  </a:ext>
                </a:extLst>
              </p:cNvPr>
              <p:cNvSpPr/>
              <p:nvPr/>
            </p:nvSpPr>
            <p:spPr>
              <a:xfrm rot="16200000">
                <a:off x="2263515" y="350770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Rectangle 24">
                <a:extLst>
                  <a:ext uri="{FF2B5EF4-FFF2-40B4-BE49-F238E27FC236}">
                    <a16:creationId xmlns:a16="http://schemas.microsoft.com/office/drawing/2014/main" id="{519D63FC-BB89-4F57-A20E-A71FB2B9A619}"/>
                  </a:ext>
                </a:extLst>
              </p:cNvPr>
              <p:cNvSpPr/>
              <p:nvPr/>
            </p:nvSpPr>
            <p:spPr>
              <a:xfrm rot="16200000">
                <a:off x="2263515" y="425721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57BA57D-051E-402E-86BD-17E353C61AD4}"/>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16" name="TextBox 15">
              <a:extLst>
                <a:ext uri="{FF2B5EF4-FFF2-40B4-BE49-F238E27FC236}">
                  <a16:creationId xmlns:a16="http://schemas.microsoft.com/office/drawing/2014/main" id="{9C7F276D-F5EF-465E-AE01-CB693ECBCE54}"/>
                </a:ext>
              </a:extLst>
            </p:cNvPr>
            <p:cNvSpPr txBox="1"/>
            <p:nvPr/>
          </p:nvSpPr>
          <p:spPr>
            <a:xfrm>
              <a:off x="385655" y="2819339"/>
              <a:ext cx="757708" cy="461665"/>
            </a:xfrm>
            <a:prstGeom prst="rect">
              <a:avLst/>
            </a:prstGeom>
            <a:noFill/>
          </p:spPr>
          <p:txBody>
            <a:bodyPr wrap="none" rtlCol="0">
              <a:spAutoFit/>
            </a:bodyPr>
            <a:lstStyle/>
            <a:p>
              <a:r>
                <a:rPr lang="en-US" sz="2400" dirty="0"/>
                <a:t>start</a:t>
              </a:r>
            </a:p>
          </p:txBody>
        </p:sp>
        <p:cxnSp>
          <p:nvCxnSpPr>
            <p:cNvPr id="18" name="Straight Arrow Connector 17">
              <a:extLst>
                <a:ext uri="{FF2B5EF4-FFF2-40B4-BE49-F238E27FC236}">
                  <a16:creationId xmlns:a16="http://schemas.microsoft.com/office/drawing/2014/main" id="{1C729A94-B882-4FEC-A1F5-793078D4E3A4}"/>
                </a:ext>
              </a:extLst>
            </p:cNvPr>
            <p:cNvCxnSpPr>
              <a:cxnSpLocks/>
              <a:stCxn id="16" idx="0"/>
              <a:endCxn id="23" idx="2"/>
            </p:cNvCxnSpPr>
            <p:nvPr/>
          </p:nvCxnSpPr>
          <p:spPr>
            <a:xfrm flipV="1">
              <a:off x="764509" y="2351830"/>
              <a:ext cx="2958563" cy="4675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C5077BB4-5CFD-4AA3-A475-4AA2C917AF12}"/>
                </a:ext>
              </a:extLst>
            </p:cNvPr>
            <p:cNvSpPr txBox="1"/>
            <p:nvPr/>
          </p:nvSpPr>
          <p:spPr>
            <a:xfrm>
              <a:off x="1474543" y="2819339"/>
              <a:ext cx="662361" cy="461665"/>
            </a:xfrm>
            <a:prstGeom prst="rect">
              <a:avLst/>
            </a:prstGeom>
            <a:noFill/>
          </p:spPr>
          <p:txBody>
            <a:bodyPr wrap="none" rtlCol="0">
              <a:spAutoFit/>
            </a:bodyPr>
            <a:lstStyle/>
            <a:p>
              <a:r>
                <a:rPr lang="en-US" sz="2400" dirty="0"/>
                <a:t>end</a:t>
              </a:r>
            </a:p>
          </p:txBody>
        </p:sp>
        <p:cxnSp>
          <p:nvCxnSpPr>
            <p:cNvPr id="20" name="Straight Arrow Connector 19">
              <a:extLst>
                <a:ext uri="{FF2B5EF4-FFF2-40B4-BE49-F238E27FC236}">
                  <a16:creationId xmlns:a16="http://schemas.microsoft.com/office/drawing/2014/main" id="{154AA7E8-B427-48F6-888A-106B5A648443}"/>
                </a:ext>
              </a:extLst>
            </p:cNvPr>
            <p:cNvCxnSpPr>
              <a:cxnSpLocks/>
              <a:stCxn id="19" idx="3"/>
              <a:endCxn id="22" idx="2"/>
            </p:cNvCxnSpPr>
            <p:nvPr/>
          </p:nvCxnSpPr>
          <p:spPr>
            <a:xfrm flipV="1">
              <a:off x="2136904" y="2351829"/>
              <a:ext cx="2335677" cy="6983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680877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FF31A538-1E35-4BF0-A3F1-555F9175AD9C}"/>
              </a:ext>
            </a:extLst>
          </p:cNvPr>
          <p:cNvSpPr txBox="1"/>
          <p:nvPr/>
        </p:nvSpPr>
        <p:spPr>
          <a:xfrm>
            <a:off x="2141177" y="914400"/>
            <a:ext cx="1726755" cy="523220"/>
          </a:xfrm>
          <a:prstGeom prst="rect">
            <a:avLst/>
          </a:prstGeom>
          <a:noFill/>
        </p:spPr>
        <p:txBody>
          <a:bodyPr wrap="none" rtlCol="0">
            <a:spAutoFit/>
          </a:bodyPr>
          <a:lstStyle/>
          <a:p>
            <a:r>
              <a:rPr lang="en-US" sz="2800" dirty="0">
                <a:latin typeface="Myriad Pro" panose="020B0503030403020204" pitchFamily="34" charset="0"/>
              </a:rPr>
              <a:t>dequeue()</a:t>
            </a:r>
          </a:p>
        </p:txBody>
      </p:sp>
      <p:grpSp>
        <p:nvGrpSpPr>
          <p:cNvPr id="14" name="Group 13">
            <a:extLst>
              <a:ext uri="{FF2B5EF4-FFF2-40B4-BE49-F238E27FC236}">
                <a16:creationId xmlns:a16="http://schemas.microsoft.com/office/drawing/2014/main" id="{E77D7049-5502-4E43-B73B-58EA3893C69B}"/>
              </a:ext>
            </a:extLst>
          </p:cNvPr>
          <p:cNvGrpSpPr/>
          <p:nvPr/>
        </p:nvGrpSpPr>
        <p:grpSpPr>
          <a:xfrm>
            <a:off x="914400" y="1828799"/>
            <a:ext cx="5211189" cy="1678685"/>
            <a:chOff x="385655" y="1602319"/>
            <a:chExt cx="5211189" cy="1678685"/>
          </a:xfrm>
        </p:grpSpPr>
        <p:grpSp>
          <p:nvGrpSpPr>
            <p:cNvPr id="15" name="Group 14">
              <a:extLst>
                <a:ext uri="{FF2B5EF4-FFF2-40B4-BE49-F238E27FC236}">
                  <a16:creationId xmlns:a16="http://schemas.microsoft.com/office/drawing/2014/main" id="{5981D16D-EDA8-4A43-BFAF-BCA1C464265E}"/>
                </a:ext>
              </a:extLst>
            </p:cNvPr>
            <p:cNvGrpSpPr/>
            <p:nvPr/>
          </p:nvGrpSpPr>
          <p:grpSpPr>
            <a:xfrm rot="5400000">
              <a:off x="2973562" y="-271452"/>
              <a:ext cx="749511" cy="4497053"/>
              <a:chOff x="2263515" y="1259174"/>
              <a:chExt cx="749511" cy="4497053"/>
            </a:xfrm>
          </p:grpSpPr>
          <p:sp>
            <p:nvSpPr>
              <p:cNvPr id="21" name="Rectangle 20">
                <a:extLst>
                  <a:ext uri="{FF2B5EF4-FFF2-40B4-BE49-F238E27FC236}">
                    <a16:creationId xmlns:a16="http://schemas.microsoft.com/office/drawing/2014/main" id="{483BB960-FDA2-4FE7-9A5E-2CEA0BC6F8EC}"/>
                  </a:ext>
                </a:extLst>
              </p:cNvPr>
              <p:cNvSpPr/>
              <p:nvPr/>
            </p:nvSpPr>
            <p:spPr>
              <a:xfrm rot="16200000">
                <a:off x="2263516" y="1259174"/>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id="{85708DB7-FCA3-4340-A6B2-FAFBC2FA84E0}"/>
                  </a:ext>
                </a:extLst>
              </p:cNvPr>
              <p:cNvSpPr/>
              <p:nvPr/>
            </p:nvSpPr>
            <p:spPr>
              <a:xfrm rot="16200000">
                <a:off x="2263516" y="200868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Rectangle 22">
                <a:extLst>
                  <a:ext uri="{FF2B5EF4-FFF2-40B4-BE49-F238E27FC236}">
                    <a16:creationId xmlns:a16="http://schemas.microsoft.com/office/drawing/2014/main" id="{71C253E5-650C-42AF-8672-8024A9B617BB}"/>
                  </a:ext>
                </a:extLst>
              </p:cNvPr>
              <p:cNvSpPr/>
              <p:nvPr/>
            </p:nvSpPr>
            <p:spPr>
              <a:xfrm rot="16200000">
                <a:off x="2263517" y="275819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A1911700-14F0-46B5-B673-D90F709E4976}"/>
                  </a:ext>
                </a:extLst>
              </p:cNvPr>
              <p:cNvSpPr/>
              <p:nvPr/>
            </p:nvSpPr>
            <p:spPr>
              <a:xfrm rot="16200000">
                <a:off x="2263515" y="350770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Rectangle 24">
                <a:extLst>
                  <a:ext uri="{FF2B5EF4-FFF2-40B4-BE49-F238E27FC236}">
                    <a16:creationId xmlns:a16="http://schemas.microsoft.com/office/drawing/2014/main" id="{519D63FC-BB89-4F57-A20E-A71FB2B9A619}"/>
                  </a:ext>
                </a:extLst>
              </p:cNvPr>
              <p:cNvSpPr/>
              <p:nvPr/>
            </p:nvSpPr>
            <p:spPr>
              <a:xfrm rot="16200000">
                <a:off x="2263515" y="425721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57BA57D-051E-402E-86BD-17E353C61AD4}"/>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16" name="TextBox 15">
              <a:extLst>
                <a:ext uri="{FF2B5EF4-FFF2-40B4-BE49-F238E27FC236}">
                  <a16:creationId xmlns:a16="http://schemas.microsoft.com/office/drawing/2014/main" id="{9C7F276D-F5EF-465E-AE01-CB693ECBCE54}"/>
                </a:ext>
              </a:extLst>
            </p:cNvPr>
            <p:cNvSpPr txBox="1"/>
            <p:nvPr/>
          </p:nvSpPr>
          <p:spPr>
            <a:xfrm>
              <a:off x="385655" y="2819339"/>
              <a:ext cx="757708" cy="461665"/>
            </a:xfrm>
            <a:prstGeom prst="rect">
              <a:avLst/>
            </a:prstGeom>
            <a:noFill/>
          </p:spPr>
          <p:txBody>
            <a:bodyPr wrap="none" rtlCol="0">
              <a:spAutoFit/>
            </a:bodyPr>
            <a:lstStyle/>
            <a:p>
              <a:r>
                <a:rPr lang="en-US" sz="2400" dirty="0"/>
                <a:t>start</a:t>
              </a:r>
            </a:p>
          </p:txBody>
        </p:sp>
        <p:cxnSp>
          <p:nvCxnSpPr>
            <p:cNvPr id="18" name="Straight Arrow Connector 17">
              <a:extLst>
                <a:ext uri="{FF2B5EF4-FFF2-40B4-BE49-F238E27FC236}">
                  <a16:creationId xmlns:a16="http://schemas.microsoft.com/office/drawing/2014/main" id="{1C729A94-B882-4FEC-A1F5-793078D4E3A4}"/>
                </a:ext>
              </a:extLst>
            </p:cNvPr>
            <p:cNvCxnSpPr>
              <a:cxnSpLocks/>
              <a:stCxn id="16" idx="0"/>
            </p:cNvCxnSpPr>
            <p:nvPr/>
          </p:nvCxnSpPr>
          <p:spPr>
            <a:xfrm flipV="1">
              <a:off x="764509" y="2351828"/>
              <a:ext cx="3627089" cy="4675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C5077BB4-5CFD-4AA3-A475-4AA2C917AF12}"/>
                </a:ext>
              </a:extLst>
            </p:cNvPr>
            <p:cNvSpPr txBox="1"/>
            <p:nvPr/>
          </p:nvSpPr>
          <p:spPr>
            <a:xfrm>
              <a:off x="1474543" y="2819339"/>
              <a:ext cx="662361" cy="461665"/>
            </a:xfrm>
            <a:prstGeom prst="rect">
              <a:avLst/>
            </a:prstGeom>
            <a:noFill/>
          </p:spPr>
          <p:txBody>
            <a:bodyPr wrap="none" rtlCol="0">
              <a:spAutoFit/>
            </a:bodyPr>
            <a:lstStyle/>
            <a:p>
              <a:r>
                <a:rPr lang="en-US" sz="2400" dirty="0"/>
                <a:t>end</a:t>
              </a:r>
            </a:p>
          </p:txBody>
        </p:sp>
        <p:cxnSp>
          <p:nvCxnSpPr>
            <p:cNvPr id="20" name="Straight Arrow Connector 19">
              <a:extLst>
                <a:ext uri="{FF2B5EF4-FFF2-40B4-BE49-F238E27FC236}">
                  <a16:creationId xmlns:a16="http://schemas.microsoft.com/office/drawing/2014/main" id="{154AA7E8-B427-48F6-888A-106B5A648443}"/>
                </a:ext>
              </a:extLst>
            </p:cNvPr>
            <p:cNvCxnSpPr>
              <a:cxnSpLocks/>
              <a:stCxn id="19" idx="3"/>
              <a:endCxn id="22" idx="2"/>
            </p:cNvCxnSpPr>
            <p:nvPr/>
          </p:nvCxnSpPr>
          <p:spPr>
            <a:xfrm flipV="1">
              <a:off x="2136904" y="2351829"/>
              <a:ext cx="2335677" cy="6983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4054285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75715096-1C99-4ACD-BDA9-963070945CD6}"/>
              </a:ext>
            </a:extLst>
          </p:cNvPr>
          <p:cNvGrpSpPr/>
          <p:nvPr/>
        </p:nvGrpSpPr>
        <p:grpSpPr>
          <a:xfrm>
            <a:off x="914400" y="1828800"/>
            <a:ext cx="5211189" cy="1678684"/>
            <a:chOff x="385655" y="1602320"/>
            <a:chExt cx="5211189" cy="1678684"/>
          </a:xfrm>
        </p:grpSpPr>
        <p:grpSp>
          <p:nvGrpSpPr>
            <p:cNvPr id="2" name="Group 1">
              <a:extLst>
                <a:ext uri="{FF2B5EF4-FFF2-40B4-BE49-F238E27FC236}">
                  <a16:creationId xmlns:a16="http://schemas.microsoft.com/office/drawing/2014/main" id="{206EC1A3-100B-403B-BD4E-8055C4974EFA}"/>
                </a:ext>
              </a:extLst>
            </p:cNvPr>
            <p:cNvGrpSpPr/>
            <p:nvPr/>
          </p:nvGrpSpPr>
          <p:grpSpPr>
            <a:xfrm rot="5400000">
              <a:off x="2973562" y="-271452"/>
              <a:ext cx="749509" cy="4497054"/>
              <a:chOff x="2263515" y="1259173"/>
              <a:chExt cx="749509" cy="4497054"/>
            </a:xfrm>
          </p:grpSpPr>
          <p:sp>
            <p:nvSpPr>
              <p:cNvPr id="26" name="Rectangle 25">
                <a:extLst>
                  <a:ext uri="{FF2B5EF4-FFF2-40B4-BE49-F238E27FC236}">
                    <a16:creationId xmlns:a16="http://schemas.microsoft.com/office/drawing/2014/main" id="{ECB596BC-5741-4B0D-AB50-9917846A6B07}"/>
                  </a:ext>
                </a:extLst>
              </p:cNvPr>
              <p:cNvSpPr/>
              <p:nvPr/>
            </p:nvSpPr>
            <p:spPr>
              <a:xfrm>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05D1B864-F612-4DD6-87C7-65328760885D}"/>
                  </a:ext>
                </a:extLst>
              </p:cNvPr>
              <p:cNvSpPr/>
              <p:nvPr/>
            </p:nvSpPr>
            <p:spPr>
              <a:xfrm>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DB74E619-0594-4B1B-95D2-8276252C72E1}"/>
                  </a:ext>
                </a:extLst>
              </p:cNvPr>
              <p:cNvSpPr/>
              <p:nvPr/>
            </p:nvSpPr>
            <p:spPr>
              <a:xfrm>
                <a:off x="2263515"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Rectangle 32">
                <a:extLst>
                  <a:ext uri="{FF2B5EF4-FFF2-40B4-BE49-F238E27FC236}">
                    <a16:creationId xmlns:a16="http://schemas.microsoft.com/office/drawing/2014/main" id="{E9B4E4E3-B84C-4523-A475-6C08584C49A3}"/>
                  </a:ext>
                </a:extLst>
              </p:cNvPr>
              <p:cNvSpPr/>
              <p:nvPr/>
            </p:nvSpPr>
            <p:spPr>
              <a:xfrm>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Rectangle 33">
                <a:extLst>
                  <a:ext uri="{FF2B5EF4-FFF2-40B4-BE49-F238E27FC236}">
                    <a16:creationId xmlns:a16="http://schemas.microsoft.com/office/drawing/2014/main" id="{331BE607-7FE3-4783-ADB2-5775A755FADB}"/>
                  </a:ext>
                </a:extLst>
              </p:cNvPr>
              <p:cNvSpPr/>
              <p:nvPr/>
            </p:nvSpPr>
            <p:spPr>
              <a:xfrm>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Rectangle 34">
                <a:extLst>
                  <a:ext uri="{FF2B5EF4-FFF2-40B4-BE49-F238E27FC236}">
                    <a16:creationId xmlns:a16="http://schemas.microsoft.com/office/drawing/2014/main" id="{31AE9940-7D33-4281-9C01-1CA2E717858E}"/>
                  </a:ext>
                </a:extLst>
              </p:cNvPr>
              <p:cNvSpPr/>
              <p:nvPr/>
            </p:nvSpPr>
            <p:spPr>
              <a:xfrm>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27" name="TextBox 26">
              <a:extLst>
                <a:ext uri="{FF2B5EF4-FFF2-40B4-BE49-F238E27FC236}">
                  <a16:creationId xmlns:a16="http://schemas.microsoft.com/office/drawing/2014/main" id="{AC8C8571-5CE4-4A27-8D38-EB4D04E7799B}"/>
                </a:ext>
              </a:extLst>
            </p:cNvPr>
            <p:cNvSpPr txBox="1"/>
            <p:nvPr/>
          </p:nvSpPr>
          <p:spPr>
            <a:xfrm>
              <a:off x="385655" y="2819339"/>
              <a:ext cx="757708" cy="461665"/>
            </a:xfrm>
            <a:prstGeom prst="rect">
              <a:avLst/>
            </a:prstGeom>
            <a:noFill/>
          </p:spPr>
          <p:txBody>
            <a:bodyPr wrap="none" rtlCol="0">
              <a:spAutoFit/>
            </a:bodyPr>
            <a:lstStyle/>
            <a:p>
              <a:r>
                <a:rPr lang="en-US" sz="2400" dirty="0"/>
                <a:t>start</a:t>
              </a:r>
            </a:p>
          </p:txBody>
        </p:sp>
        <p:cxnSp>
          <p:nvCxnSpPr>
            <p:cNvPr id="36" name="Straight Arrow Connector 35">
              <a:extLst>
                <a:ext uri="{FF2B5EF4-FFF2-40B4-BE49-F238E27FC236}">
                  <a16:creationId xmlns:a16="http://schemas.microsoft.com/office/drawing/2014/main" id="{E7A50BC9-57C3-498E-84B3-EA392FC480DA}"/>
                </a:ext>
              </a:extLst>
            </p:cNvPr>
            <p:cNvCxnSpPr>
              <a:cxnSpLocks/>
              <a:stCxn id="27" idx="0"/>
            </p:cNvCxnSpPr>
            <p:nvPr/>
          </p:nvCxnSpPr>
          <p:spPr>
            <a:xfrm flipV="1">
              <a:off x="764509" y="2351830"/>
              <a:ext cx="0" cy="4675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9" name="TextBox 38">
              <a:extLst>
                <a:ext uri="{FF2B5EF4-FFF2-40B4-BE49-F238E27FC236}">
                  <a16:creationId xmlns:a16="http://schemas.microsoft.com/office/drawing/2014/main" id="{767BFF94-9D42-49F6-8EE5-7BA76DC69E27}"/>
                </a:ext>
              </a:extLst>
            </p:cNvPr>
            <p:cNvSpPr txBox="1"/>
            <p:nvPr/>
          </p:nvSpPr>
          <p:spPr>
            <a:xfrm>
              <a:off x="1474543" y="2819339"/>
              <a:ext cx="662361" cy="461665"/>
            </a:xfrm>
            <a:prstGeom prst="rect">
              <a:avLst/>
            </a:prstGeom>
            <a:noFill/>
          </p:spPr>
          <p:txBody>
            <a:bodyPr wrap="none" rtlCol="0">
              <a:spAutoFit/>
            </a:bodyPr>
            <a:lstStyle/>
            <a:p>
              <a:r>
                <a:rPr lang="en-US" sz="2400" dirty="0"/>
                <a:t>end</a:t>
              </a:r>
            </a:p>
          </p:txBody>
        </p:sp>
        <p:cxnSp>
          <p:nvCxnSpPr>
            <p:cNvPr id="40" name="Straight Arrow Connector 39">
              <a:extLst>
                <a:ext uri="{FF2B5EF4-FFF2-40B4-BE49-F238E27FC236}">
                  <a16:creationId xmlns:a16="http://schemas.microsoft.com/office/drawing/2014/main" id="{F27A3936-8217-447A-AAC3-C30422A828B6}"/>
                </a:ext>
              </a:extLst>
            </p:cNvPr>
            <p:cNvCxnSpPr>
              <a:cxnSpLocks/>
              <a:stCxn id="39" idx="0"/>
              <a:endCxn id="35" idx="3"/>
            </p:cNvCxnSpPr>
            <p:nvPr/>
          </p:nvCxnSpPr>
          <p:spPr>
            <a:xfrm flipH="1" flipV="1">
              <a:off x="1474544" y="2351830"/>
              <a:ext cx="331180" cy="4675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2503378" cy="523220"/>
          </a:xfrm>
          <a:prstGeom prst="rect">
            <a:avLst/>
          </a:prstGeom>
          <a:noFill/>
        </p:spPr>
        <p:txBody>
          <a:bodyPr wrap="none" rtlCol="0">
            <a:spAutoFit/>
          </a:bodyPr>
          <a:lstStyle/>
          <a:p>
            <a:r>
              <a:rPr lang="en-US" sz="2800" i="1" dirty="0">
                <a:latin typeface="Myriad Pro" panose="020B0503030403020204" pitchFamily="34" charset="0"/>
              </a:rPr>
              <a:t>an empty queue</a:t>
            </a:r>
          </a:p>
        </p:txBody>
      </p:sp>
    </p:spTree>
    <p:extLst>
      <p:ext uri="{BB962C8B-B14F-4D97-AF65-F5344CB8AC3E}">
        <p14:creationId xmlns:p14="http://schemas.microsoft.com/office/powerpoint/2010/main" val="501885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B21F3410-20FF-4236-B0AD-AFC22228592B}"/>
              </a:ext>
            </a:extLst>
          </p:cNvPr>
          <p:cNvSpPr txBox="1"/>
          <p:nvPr/>
        </p:nvSpPr>
        <p:spPr>
          <a:xfrm>
            <a:off x="2141177" y="914400"/>
            <a:ext cx="1726755" cy="523220"/>
          </a:xfrm>
          <a:prstGeom prst="rect">
            <a:avLst/>
          </a:prstGeom>
          <a:noFill/>
        </p:spPr>
        <p:txBody>
          <a:bodyPr wrap="none" rtlCol="0">
            <a:spAutoFit/>
          </a:bodyPr>
          <a:lstStyle/>
          <a:p>
            <a:r>
              <a:rPr lang="en-US" sz="2800" dirty="0">
                <a:latin typeface="Myriad Pro" panose="020B0503030403020204" pitchFamily="34" charset="0"/>
              </a:rPr>
              <a:t>dequeue()</a:t>
            </a:r>
          </a:p>
        </p:txBody>
      </p:sp>
      <p:sp>
        <p:nvSpPr>
          <p:cNvPr id="15" name="TextBox 14">
            <a:extLst>
              <a:ext uri="{FF2B5EF4-FFF2-40B4-BE49-F238E27FC236}">
                <a16:creationId xmlns:a16="http://schemas.microsoft.com/office/drawing/2014/main" id="{5369A9A6-29E7-405A-BD95-4599653DEEE0}"/>
              </a:ext>
            </a:extLst>
          </p:cNvPr>
          <p:cNvSpPr txBox="1"/>
          <p:nvPr/>
        </p:nvSpPr>
        <p:spPr>
          <a:xfrm>
            <a:off x="3673869" y="3507484"/>
            <a:ext cx="1155894" cy="584775"/>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en-US" sz="3200" dirty="0">
                <a:solidFill>
                  <a:srgbClr val="FF0000"/>
                </a:solidFill>
              </a:rPr>
              <a:t>Error!</a:t>
            </a:r>
          </a:p>
        </p:txBody>
      </p:sp>
      <p:grpSp>
        <p:nvGrpSpPr>
          <p:cNvPr id="16" name="Group 15">
            <a:extLst>
              <a:ext uri="{FF2B5EF4-FFF2-40B4-BE49-F238E27FC236}">
                <a16:creationId xmlns:a16="http://schemas.microsoft.com/office/drawing/2014/main" id="{548EC855-2DFA-4ED7-8FF4-2FC138A41389}"/>
              </a:ext>
            </a:extLst>
          </p:cNvPr>
          <p:cNvGrpSpPr/>
          <p:nvPr/>
        </p:nvGrpSpPr>
        <p:grpSpPr>
          <a:xfrm>
            <a:off x="914400" y="1828800"/>
            <a:ext cx="5211189" cy="1678684"/>
            <a:chOff x="385655" y="1602320"/>
            <a:chExt cx="5211189" cy="1678684"/>
          </a:xfrm>
        </p:grpSpPr>
        <p:grpSp>
          <p:nvGrpSpPr>
            <p:cNvPr id="18" name="Group 17">
              <a:extLst>
                <a:ext uri="{FF2B5EF4-FFF2-40B4-BE49-F238E27FC236}">
                  <a16:creationId xmlns:a16="http://schemas.microsoft.com/office/drawing/2014/main" id="{A0352F50-A037-4078-B74D-E51DA2506566}"/>
                </a:ext>
              </a:extLst>
            </p:cNvPr>
            <p:cNvGrpSpPr/>
            <p:nvPr/>
          </p:nvGrpSpPr>
          <p:grpSpPr>
            <a:xfrm rot="5400000">
              <a:off x="2973562" y="-271452"/>
              <a:ext cx="749509" cy="4497054"/>
              <a:chOff x="2263515" y="1259173"/>
              <a:chExt cx="749509" cy="4497054"/>
            </a:xfrm>
          </p:grpSpPr>
          <p:sp>
            <p:nvSpPr>
              <p:cNvPr id="23" name="Rectangle 22">
                <a:extLst>
                  <a:ext uri="{FF2B5EF4-FFF2-40B4-BE49-F238E27FC236}">
                    <a16:creationId xmlns:a16="http://schemas.microsoft.com/office/drawing/2014/main" id="{41981EB2-B8F0-4ADA-9335-BBB4642DAF4E}"/>
                  </a:ext>
                </a:extLst>
              </p:cNvPr>
              <p:cNvSpPr/>
              <p:nvPr/>
            </p:nvSpPr>
            <p:spPr>
              <a:xfrm>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ectangle 23">
                <a:extLst>
                  <a:ext uri="{FF2B5EF4-FFF2-40B4-BE49-F238E27FC236}">
                    <a16:creationId xmlns:a16="http://schemas.microsoft.com/office/drawing/2014/main" id="{60B6C59A-5918-4939-AF97-63923E212A8A}"/>
                  </a:ext>
                </a:extLst>
              </p:cNvPr>
              <p:cNvSpPr/>
              <p:nvPr/>
            </p:nvSpPr>
            <p:spPr>
              <a:xfrm>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Rectangle 24">
                <a:extLst>
                  <a:ext uri="{FF2B5EF4-FFF2-40B4-BE49-F238E27FC236}">
                    <a16:creationId xmlns:a16="http://schemas.microsoft.com/office/drawing/2014/main" id="{35FC4AC2-15F1-4138-985E-84799CD7E038}"/>
                  </a:ext>
                </a:extLst>
              </p:cNvPr>
              <p:cNvSpPr/>
              <p:nvPr/>
            </p:nvSpPr>
            <p:spPr>
              <a:xfrm>
                <a:off x="2263515"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0ECE5C1A-1381-4711-803D-DD44498FEA88}"/>
                  </a:ext>
                </a:extLst>
              </p:cNvPr>
              <p:cNvSpPr/>
              <p:nvPr/>
            </p:nvSpPr>
            <p:spPr>
              <a:xfrm>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Rectangle 29">
                <a:extLst>
                  <a:ext uri="{FF2B5EF4-FFF2-40B4-BE49-F238E27FC236}">
                    <a16:creationId xmlns:a16="http://schemas.microsoft.com/office/drawing/2014/main" id="{BCC0751D-068C-4ED1-A2F2-350C05CF37BA}"/>
                  </a:ext>
                </a:extLst>
              </p:cNvPr>
              <p:cNvSpPr/>
              <p:nvPr/>
            </p:nvSpPr>
            <p:spPr>
              <a:xfrm>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Rectangle 31">
                <a:extLst>
                  <a:ext uri="{FF2B5EF4-FFF2-40B4-BE49-F238E27FC236}">
                    <a16:creationId xmlns:a16="http://schemas.microsoft.com/office/drawing/2014/main" id="{F948E3D9-5142-4010-BC5E-DF45AC4F9621}"/>
                  </a:ext>
                </a:extLst>
              </p:cNvPr>
              <p:cNvSpPr/>
              <p:nvPr/>
            </p:nvSpPr>
            <p:spPr>
              <a:xfrm>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9" name="TextBox 18">
              <a:extLst>
                <a:ext uri="{FF2B5EF4-FFF2-40B4-BE49-F238E27FC236}">
                  <a16:creationId xmlns:a16="http://schemas.microsoft.com/office/drawing/2014/main" id="{ED05AF98-2CDD-471E-A1FE-8B0115D12D88}"/>
                </a:ext>
              </a:extLst>
            </p:cNvPr>
            <p:cNvSpPr txBox="1"/>
            <p:nvPr/>
          </p:nvSpPr>
          <p:spPr>
            <a:xfrm>
              <a:off x="385655" y="2819339"/>
              <a:ext cx="757708" cy="461665"/>
            </a:xfrm>
            <a:prstGeom prst="rect">
              <a:avLst/>
            </a:prstGeom>
            <a:noFill/>
          </p:spPr>
          <p:txBody>
            <a:bodyPr wrap="none" rtlCol="0">
              <a:spAutoFit/>
            </a:bodyPr>
            <a:lstStyle/>
            <a:p>
              <a:r>
                <a:rPr lang="en-US" sz="2400" dirty="0"/>
                <a:t>start</a:t>
              </a:r>
            </a:p>
          </p:txBody>
        </p:sp>
        <p:cxnSp>
          <p:nvCxnSpPr>
            <p:cNvPr id="20" name="Straight Arrow Connector 19">
              <a:extLst>
                <a:ext uri="{FF2B5EF4-FFF2-40B4-BE49-F238E27FC236}">
                  <a16:creationId xmlns:a16="http://schemas.microsoft.com/office/drawing/2014/main" id="{BF9E3FDF-F16C-4627-A03E-CA335C4EA9F4}"/>
                </a:ext>
              </a:extLst>
            </p:cNvPr>
            <p:cNvCxnSpPr>
              <a:cxnSpLocks/>
              <a:stCxn id="19" idx="0"/>
            </p:cNvCxnSpPr>
            <p:nvPr/>
          </p:nvCxnSpPr>
          <p:spPr>
            <a:xfrm flipV="1">
              <a:off x="764509" y="2351830"/>
              <a:ext cx="0" cy="4675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D0C74A5E-D6D2-4EE5-9BCE-18BC97AE54D0}"/>
                </a:ext>
              </a:extLst>
            </p:cNvPr>
            <p:cNvSpPr txBox="1"/>
            <p:nvPr/>
          </p:nvSpPr>
          <p:spPr>
            <a:xfrm>
              <a:off x="1474543" y="2819339"/>
              <a:ext cx="662361" cy="461665"/>
            </a:xfrm>
            <a:prstGeom prst="rect">
              <a:avLst/>
            </a:prstGeom>
            <a:noFill/>
          </p:spPr>
          <p:txBody>
            <a:bodyPr wrap="none" rtlCol="0">
              <a:spAutoFit/>
            </a:bodyPr>
            <a:lstStyle/>
            <a:p>
              <a:r>
                <a:rPr lang="en-US" sz="2400" dirty="0"/>
                <a:t>end</a:t>
              </a:r>
            </a:p>
          </p:txBody>
        </p:sp>
        <p:cxnSp>
          <p:nvCxnSpPr>
            <p:cNvPr id="22" name="Straight Arrow Connector 21">
              <a:extLst>
                <a:ext uri="{FF2B5EF4-FFF2-40B4-BE49-F238E27FC236}">
                  <a16:creationId xmlns:a16="http://schemas.microsoft.com/office/drawing/2014/main" id="{31278896-DEB6-46E3-A699-CF4B8655F7B5}"/>
                </a:ext>
              </a:extLst>
            </p:cNvPr>
            <p:cNvCxnSpPr>
              <a:cxnSpLocks/>
              <a:stCxn id="21" idx="0"/>
              <a:endCxn id="32" idx="3"/>
            </p:cNvCxnSpPr>
            <p:nvPr/>
          </p:nvCxnSpPr>
          <p:spPr>
            <a:xfrm flipH="1" flipV="1">
              <a:off x="1474544" y="2351830"/>
              <a:ext cx="331180" cy="4675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435132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anim calcmode="lin" valueType="num">
                                      <p:cBhvr>
                                        <p:cTn id="9" dur="1000" fill="hold"/>
                                        <p:tgtEl>
                                          <p:spTgt spid="15"/>
                                        </p:tgtEl>
                                        <p:attrNameLst>
                                          <p:attrName>style.rotation</p:attrName>
                                        </p:attrNameLst>
                                      </p:cBhvr>
                                      <p:tavLst>
                                        <p:tav tm="0">
                                          <p:val>
                                            <p:fltVal val="90"/>
                                          </p:val>
                                        </p:tav>
                                        <p:tav tm="100000">
                                          <p:val>
                                            <p:fltVal val="0"/>
                                          </p:val>
                                        </p:tav>
                                      </p:tavLst>
                                    </p:anim>
                                    <p:animEffect transition="in" filter="fade">
                                      <p:cBhvr>
                                        <p:cTn id="10"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8BE272-1205-4D42-AF48-CDAC59E5E966}"/>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9971" b="95308" l="9627" r="91552">
                        <a14:foregroundMark x1="30845" y1="33138" x2="30845" y2="33138"/>
                        <a14:foregroundMark x1="44990" y1="43402" x2="44990" y2="43402"/>
                        <a14:foregroundMark x1="57367" y1="43109" x2="57367" y2="43109"/>
                        <a14:foregroundMark x1="87033" y1="44575" x2="87033" y2="44575"/>
                        <a14:foregroundMark x1="86248" y1="95601" x2="86248" y2="95601"/>
                        <a14:foregroundMark x1="71906" y1="95015" x2="71906" y2="95015"/>
                        <a14:foregroundMark x1="91552" y1="15249" x2="91552" y2="15249"/>
                      </a14:backgroundRemoval>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p:blipFill>
        <p:spPr>
          <a:xfrm>
            <a:off x="0" y="1804987"/>
            <a:ext cx="4848225" cy="3248025"/>
          </a:xfrm>
          <a:prstGeom prst="rect">
            <a:avLst/>
          </a:prstGeom>
        </p:spPr>
      </p:pic>
      <p:sp>
        <p:nvSpPr>
          <p:cNvPr id="5" name="TextBox 4">
            <a:extLst>
              <a:ext uri="{FF2B5EF4-FFF2-40B4-BE49-F238E27FC236}">
                <a16:creationId xmlns:a16="http://schemas.microsoft.com/office/drawing/2014/main" id="{12A3C9FC-1223-4313-AACE-80D283D26B52}"/>
              </a:ext>
            </a:extLst>
          </p:cNvPr>
          <p:cNvSpPr txBox="1"/>
          <p:nvPr/>
        </p:nvSpPr>
        <p:spPr>
          <a:xfrm>
            <a:off x="1152939" y="4937596"/>
            <a:ext cx="4848225" cy="230832"/>
          </a:xfrm>
          <a:prstGeom prst="rect">
            <a:avLst/>
          </a:prstGeom>
          <a:noFill/>
        </p:spPr>
        <p:txBody>
          <a:bodyPr wrap="square" rtlCol="0">
            <a:spAutoFit/>
          </a:bodyPr>
          <a:lstStyle/>
          <a:p>
            <a:r>
              <a:rPr lang="en-US" sz="900" dirty="0">
                <a:solidFill>
                  <a:schemeClr val="bg1">
                    <a:lumMod val="50000"/>
                  </a:schemeClr>
                </a:solidFill>
                <a:hlinkClick r:id="rId5" tooltip="http://english.stackexchange.com/questions/274/which-is-correct-standing-on-line-or-standing-in-line">
                  <a:extLst>
                    <a:ext uri="{A12FA001-AC4F-418D-AE19-62706E023703}">
                      <ahyp:hlinkClr xmlns:ahyp="http://schemas.microsoft.com/office/drawing/2018/hyperlinkcolor" val="tx"/>
                    </a:ext>
                  </a:extLst>
                </a:hlinkClick>
              </a:rPr>
              <a:t>This Photo</a:t>
            </a:r>
            <a:r>
              <a:rPr lang="en-US" sz="900" dirty="0">
                <a:solidFill>
                  <a:schemeClr val="bg1">
                    <a:lumMod val="50000"/>
                  </a:schemeClr>
                </a:solidFill>
              </a:rPr>
              <a:t> by Unknown Author is licensed under </a:t>
            </a:r>
            <a:r>
              <a:rPr lang="en-US" sz="900" dirty="0">
                <a:solidFill>
                  <a:schemeClr val="bg1">
                    <a:lumMod val="50000"/>
                  </a:schemeClr>
                </a:solidFill>
                <a:hlinkClick r:id="rId6" tooltip="https://creativecommons.org/licenses/by-sa/3.0/">
                  <a:extLst>
                    <a:ext uri="{A12FA001-AC4F-418D-AE19-62706E023703}">
                      <ahyp:hlinkClr xmlns:ahyp="http://schemas.microsoft.com/office/drawing/2018/hyperlinkcolor" val="tx"/>
                    </a:ext>
                  </a:extLst>
                </a:hlinkClick>
              </a:rPr>
              <a:t>CC BY-SA</a:t>
            </a:r>
            <a:endParaRPr lang="en-US" sz="900" dirty="0">
              <a:solidFill>
                <a:schemeClr val="bg1">
                  <a:lumMod val="50000"/>
                </a:schemeClr>
              </a:solidFill>
            </a:endParaRPr>
          </a:p>
        </p:txBody>
      </p:sp>
    </p:spTree>
    <p:extLst>
      <p:ext uri="{BB962C8B-B14F-4D97-AF65-F5344CB8AC3E}">
        <p14:creationId xmlns:p14="http://schemas.microsoft.com/office/powerpoint/2010/main" val="2710444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8BE272-1205-4D42-AF48-CDAC59E5E966}"/>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9971" b="95308" l="9627" r="91552">
                        <a14:foregroundMark x1="30845" y1="33138" x2="30845" y2="33138"/>
                        <a14:foregroundMark x1="44990" y1="43402" x2="44990" y2="43402"/>
                        <a14:foregroundMark x1="57367" y1="43109" x2="57367" y2="43109"/>
                        <a14:foregroundMark x1="87033" y1="44575" x2="87033" y2="44575"/>
                        <a14:foregroundMark x1="86248" y1="95601" x2="86248" y2="95601"/>
                        <a14:foregroundMark x1="71906" y1="95015" x2="71906" y2="95015"/>
                        <a14:foregroundMark x1="91552" y1="15249" x2="91552" y2="15249"/>
                      </a14:backgroundRemoval>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p:blipFill>
        <p:spPr>
          <a:xfrm>
            <a:off x="0" y="1804987"/>
            <a:ext cx="4848225" cy="3248025"/>
          </a:xfrm>
          <a:prstGeom prst="rect">
            <a:avLst/>
          </a:prstGeom>
        </p:spPr>
      </p:pic>
      <p:sp>
        <p:nvSpPr>
          <p:cNvPr id="5" name="TextBox 4">
            <a:extLst>
              <a:ext uri="{FF2B5EF4-FFF2-40B4-BE49-F238E27FC236}">
                <a16:creationId xmlns:a16="http://schemas.microsoft.com/office/drawing/2014/main" id="{12A3C9FC-1223-4313-AACE-80D283D26B52}"/>
              </a:ext>
            </a:extLst>
          </p:cNvPr>
          <p:cNvSpPr txBox="1"/>
          <p:nvPr/>
        </p:nvSpPr>
        <p:spPr>
          <a:xfrm>
            <a:off x="1152939" y="4937596"/>
            <a:ext cx="3309731" cy="230832"/>
          </a:xfrm>
          <a:prstGeom prst="rect">
            <a:avLst/>
          </a:prstGeom>
          <a:noFill/>
        </p:spPr>
        <p:txBody>
          <a:bodyPr wrap="square" rtlCol="0">
            <a:spAutoFit/>
          </a:bodyPr>
          <a:lstStyle/>
          <a:p>
            <a:r>
              <a:rPr lang="en-US" sz="900" dirty="0">
                <a:solidFill>
                  <a:schemeClr val="bg1">
                    <a:lumMod val="50000"/>
                  </a:schemeClr>
                </a:solidFill>
                <a:hlinkClick r:id="rId5" tooltip="http://english.stackexchange.com/questions/274/which-is-correct-standing-on-line-or-standing-in-line">
                  <a:extLst>
                    <a:ext uri="{A12FA001-AC4F-418D-AE19-62706E023703}">
                      <ahyp:hlinkClr xmlns:ahyp="http://schemas.microsoft.com/office/drawing/2018/hyperlinkcolor" val="tx"/>
                    </a:ext>
                  </a:extLst>
                </a:hlinkClick>
              </a:rPr>
              <a:t>This Photo</a:t>
            </a:r>
            <a:r>
              <a:rPr lang="en-US" sz="900" dirty="0">
                <a:solidFill>
                  <a:schemeClr val="bg1">
                    <a:lumMod val="50000"/>
                  </a:schemeClr>
                </a:solidFill>
              </a:rPr>
              <a:t> by Unknown Author is licensed under </a:t>
            </a:r>
            <a:r>
              <a:rPr lang="en-US" sz="900" dirty="0">
                <a:solidFill>
                  <a:schemeClr val="bg1">
                    <a:lumMod val="50000"/>
                  </a:schemeClr>
                </a:solidFill>
                <a:hlinkClick r:id="rId6" tooltip="https://creativecommons.org/licenses/by-sa/3.0/">
                  <a:extLst>
                    <a:ext uri="{A12FA001-AC4F-418D-AE19-62706E023703}">
                      <ahyp:hlinkClr xmlns:ahyp="http://schemas.microsoft.com/office/drawing/2018/hyperlinkcolor" val="tx"/>
                    </a:ext>
                  </a:extLst>
                </a:hlinkClick>
              </a:rPr>
              <a:t>CC BY-SA</a:t>
            </a:r>
            <a:endParaRPr lang="en-US" sz="900" dirty="0">
              <a:solidFill>
                <a:schemeClr val="bg1">
                  <a:lumMod val="50000"/>
                </a:schemeClr>
              </a:solidFill>
            </a:endParaRPr>
          </a:p>
        </p:txBody>
      </p:sp>
    </p:spTree>
    <p:extLst>
      <p:ext uri="{BB962C8B-B14F-4D97-AF65-F5344CB8AC3E}">
        <p14:creationId xmlns:p14="http://schemas.microsoft.com/office/powerpoint/2010/main" val="1082338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75715096-1C99-4ACD-BDA9-963070945CD6}"/>
              </a:ext>
            </a:extLst>
          </p:cNvPr>
          <p:cNvGrpSpPr/>
          <p:nvPr/>
        </p:nvGrpSpPr>
        <p:grpSpPr>
          <a:xfrm>
            <a:off x="914400" y="1828800"/>
            <a:ext cx="5211189" cy="1678684"/>
            <a:chOff x="385655" y="1602320"/>
            <a:chExt cx="5211189" cy="1678684"/>
          </a:xfrm>
        </p:grpSpPr>
        <p:grpSp>
          <p:nvGrpSpPr>
            <p:cNvPr id="2" name="Group 1">
              <a:extLst>
                <a:ext uri="{FF2B5EF4-FFF2-40B4-BE49-F238E27FC236}">
                  <a16:creationId xmlns:a16="http://schemas.microsoft.com/office/drawing/2014/main" id="{206EC1A3-100B-403B-BD4E-8055C4974EFA}"/>
                </a:ext>
              </a:extLst>
            </p:cNvPr>
            <p:cNvGrpSpPr/>
            <p:nvPr/>
          </p:nvGrpSpPr>
          <p:grpSpPr>
            <a:xfrm rot="5400000">
              <a:off x="2973562" y="-271452"/>
              <a:ext cx="749509" cy="4497054"/>
              <a:chOff x="2263515" y="1259173"/>
              <a:chExt cx="749509" cy="4497054"/>
            </a:xfrm>
          </p:grpSpPr>
          <p:sp>
            <p:nvSpPr>
              <p:cNvPr id="26" name="Rectangle 25">
                <a:extLst>
                  <a:ext uri="{FF2B5EF4-FFF2-40B4-BE49-F238E27FC236}">
                    <a16:creationId xmlns:a16="http://schemas.microsoft.com/office/drawing/2014/main" id="{ECB596BC-5741-4B0D-AB50-9917846A6B07}"/>
                  </a:ext>
                </a:extLst>
              </p:cNvPr>
              <p:cNvSpPr/>
              <p:nvPr/>
            </p:nvSpPr>
            <p:spPr>
              <a:xfrm>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05D1B864-F612-4DD6-87C7-65328760885D}"/>
                  </a:ext>
                </a:extLst>
              </p:cNvPr>
              <p:cNvSpPr/>
              <p:nvPr/>
            </p:nvSpPr>
            <p:spPr>
              <a:xfrm>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DB74E619-0594-4B1B-95D2-8276252C72E1}"/>
                  </a:ext>
                </a:extLst>
              </p:cNvPr>
              <p:cNvSpPr/>
              <p:nvPr/>
            </p:nvSpPr>
            <p:spPr>
              <a:xfrm>
                <a:off x="2263515"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Rectangle 32">
                <a:extLst>
                  <a:ext uri="{FF2B5EF4-FFF2-40B4-BE49-F238E27FC236}">
                    <a16:creationId xmlns:a16="http://schemas.microsoft.com/office/drawing/2014/main" id="{E9B4E4E3-B84C-4523-A475-6C08584C49A3}"/>
                  </a:ext>
                </a:extLst>
              </p:cNvPr>
              <p:cNvSpPr/>
              <p:nvPr/>
            </p:nvSpPr>
            <p:spPr>
              <a:xfrm>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Rectangle 33">
                <a:extLst>
                  <a:ext uri="{FF2B5EF4-FFF2-40B4-BE49-F238E27FC236}">
                    <a16:creationId xmlns:a16="http://schemas.microsoft.com/office/drawing/2014/main" id="{331BE607-7FE3-4783-ADB2-5775A755FADB}"/>
                  </a:ext>
                </a:extLst>
              </p:cNvPr>
              <p:cNvSpPr/>
              <p:nvPr/>
            </p:nvSpPr>
            <p:spPr>
              <a:xfrm>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Rectangle 34">
                <a:extLst>
                  <a:ext uri="{FF2B5EF4-FFF2-40B4-BE49-F238E27FC236}">
                    <a16:creationId xmlns:a16="http://schemas.microsoft.com/office/drawing/2014/main" id="{31AE9940-7D33-4281-9C01-1CA2E717858E}"/>
                  </a:ext>
                </a:extLst>
              </p:cNvPr>
              <p:cNvSpPr/>
              <p:nvPr/>
            </p:nvSpPr>
            <p:spPr>
              <a:xfrm>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27" name="TextBox 26">
              <a:extLst>
                <a:ext uri="{FF2B5EF4-FFF2-40B4-BE49-F238E27FC236}">
                  <a16:creationId xmlns:a16="http://schemas.microsoft.com/office/drawing/2014/main" id="{AC8C8571-5CE4-4A27-8D38-EB4D04E7799B}"/>
                </a:ext>
              </a:extLst>
            </p:cNvPr>
            <p:cNvSpPr txBox="1"/>
            <p:nvPr/>
          </p:nvSpPr>
          <p:spPr>
            <a:xfrm>
              <a:off x="385655" y="2819339"/>
              <a:ext cx="757708" cy="461665"/>
            </a:xfrm>
            <a:prstGeom prst="rect">
              <a:avLst/>
            </a:prstGeom>
            <a:noFill/>
          </p:spPr>
          <p:txBody>
            <a:bodyPr wrap="none" rtlCol="0">
              <a:spAutoFit/>
            </a:bodyPr>
            <a:lstStyle/>
            <a:p>
              <a:r>
                <a:rPr lang="en-US" sz="2400" dirty="0"/>
                <a:t>start</a:t>
              </a:r>
            </a:p>
          </p:txBody>
        </p:sp>
        <p:cxnSp>
          <p:nvCxnSpPr>
            <p:cNvPr id="36" name="Straight Arrow Connector 35">
              <a:extLst>
                <a:ext uri="{FF2B5EF4-FFF2-40B4-BE49-F238E27FC236}">
                  <a16:creationId xmlns:a16="http://schemas.microsoft.com/office/drawing/2014/main" id="{E7A50BC9-57C3-498E-84B3-EA392FC480DA}"/>
                </a:ext>
              </a:extLst>
            </p:cNvPr>
            <p:cNvCxnSpPr>
              <a:cxnSpLocks/>
              <a:stCxn id="27" idx="0"/>
            </p:cNvCxnSpPr>
            <p:nvPr/>
          </p:nvCxnSpPr>
          <p:spPr>
            <a:xfrm flipV="1">
              <a:off x="764509" y="2351830"/>
              <a:ext cx="0" cy="4675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9" name="TextBox 38">
              <a:extLst>
                <a:ext uri="{FF2B5EF4-FFF2-40B4-BE49-F238E27FC236}">
                  <a16:creationId xmlns:a16="http://schemas.microsoft.com/office/drawing/2014/main" id="{767BFF94-9D42-49F6-8EE5-7BA76DC69E27}"/>
                </a:ext>
              </a:extLst>
            </p:cNvPr>
            <p:cNvSpPr txBox="1"/>
            <p:nvPr/>
          </p:nvSpPr>
          <p:spPr>
            <a:xfrm>
              <a:off x="1474543" y="2819339"/>
              <a:ext cx="662361" cy="461665"/>
            </a:xfrm>
            <a:prstGeom prst="rect">
              <a:avLst/>
            </a:prstGeom>
            <a:noFill/>
          </p:spPr>
          <p:txBody>
            <a:bodyPr wrap="none" rtlCol="0">
              <a:spAutoFit/>
            </a:bodyPr>
            <a:lstStyle/>
            <a:p>
              <a:r>
                <a:rPr lang="en-US" sz="2400" dirty="0"/>
                <a:t>end</a:t>
              </a:r>
            </a:p>
          </p:txBody>
        </p:sp>
        <p:cxnSp>
          <p:nvCxnSpPr>
            <p:cNvPr id="40" name="Straight Arrow Connector 39">
              <a:extLst>
                <a:ext uri="{FF2B5EF4-FFF2-40B4-BE49-F238E27FC236}">
                  <a16:creationId xmlns:a16="http://schemas.microsoft.com/office/drawing/2014/main" id="{F27A3936-8217-447A-AAC3-C30422A828B6}"/>
                </a:ext>
              </a:extLst>
            </p:cNvPr>
            <p:cNvCxnSpPr>
              <a:cxnSpLocks/>
              <a:stCxn id="39" idx="0"/>
              <a:endCxn id="35" idx="3"/>
            </p:cNvCxnSpPr>
            <p:nvPr/>
          </p:nvCxnSpPr>
          <p:spPr>
            <a:xfrm flipH="1" flipV="1">
              <a:off x="1474544" y="2351830"/>
              <a:ext cx="331180" cy="4675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25" name="TextBox 24">
            <a:extLst>
              <a:ext uri="{FF2B5EF4-FFF2-40B4-BE49-F238E27FC236}">
                <a16:creationId xmlns:a16="http://schemas.microsoft.com/office/drawing/2014/main" id="{B4630101-2F11-4328-876E-98B0D0301572}"/>
              </a:ext>
            </a:extLst>
          </p:cNvPr>
          <p:cNvSpPr txBox="1"/>
          <p:nvPr/>
        </p:nvSpPr>
        <p:spPr>
          <a:xfrm>
            <a:off x="1874002" y="914400"/>
            <a:ext cx="2503378" cy="523220"/>
          </a:xfrm>
          <a:prstGeom prst="rect">
            <a:avLst/>
          </a:prstGeom>
          <a:noFill/>
        </p:spPr>
        <p:txBody>
          <a:bodyPr wrap="none" rtlCol="0">
            <a:spAutoFit/>
          </a:bodyPr>
          <a:lstStyle/>
          <a:p>
            <a:r>
              <a:rPr lang="en-US" sz="2800" i="1" dirty="0">
                <a:latin typeface="Myriad Pro" panose="020B0503030403020204" pitchFamily="34" charset="0"/>
              </a:rPr>
              <a:t>an empty queue</a:t>
            </a:r>
          </a:p>
        </p:txBody>
      </p:sp>
    </p:spTree>
    <p:extLst>
      <p:ext uri="{BB962C8B-B14F-4D97-AF65-F5344CB8AC3E}">
        <p14:creationId xmlns:p14="http://schemas.microsoft.com/office/powerpoint/2010/main" val="2581041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D7105F-CA03-4FB4-83C2-5FBF0F77A3D2}"/>
              </a:ext>
            </a:extLst>
          </p:cNvPr>
          <p:cNvSpPr txBox="1"/>
          <p:nvPr/>
        </p:nvSpPr>
        <p:spPr>
          <a:xfrm>
            <a:off x="1874002" y="914400"/>
            <a:ext cx="2065822" cy="523220"/>
          </a:xfrm>
          <a:prstGeom prst="rect">
            <a:avLst/>
          </a:prstGeom>
          <a:noFill/>
        </p:spPr>
        <p:txBody>
          <a:bodyPr wrap="none" rtlCol="0">
            <a:spAutoFit/>
          </a:bodyPr>
          <a:lstStyle/>
          <a:p>
            <a:r>
              <a:rPr lang="en-US" sz="2800" dirty="0">
                <a:latin typeface="Myriad Pro" panose="020B0503030403020204" pitchFamily="34" charset="0"/>
              </a:rPr>
              <a:t>enqueue(W)</a:t>
            </a:r>
          </a:p>
        </p:txBody>
      </p:sp>
      <p:grpSp>
        <p:nvGrpSpPr>
          <p:cNvPr id="13" name="Group 12">
            <a:extLst>
              <a:ext uri="{FF2B5EF4-FFF2-40B4-BE49-F238E27FC236}">
                <a16:creationId xmlns:a16="http://schemas.microsoft.com/office/drawing/2014/main" id="{560FCCE3-0699-478D-BDDB-06212C6965E8}"/>
              </a:ext>
            </a:extLst>
          </p:cNvPr>
          <p:cNvGrpSpPr/>
          <p:nvPr/>
        </p:nvGrpSpPr>
        <p:grpSpPr>
          <a:xfrm>
            <a:off x="914400" y="1828799"/>
            <a:ext cx="5211189" cy="1678685"/>
            <a:chOff x="385655" y="1602319"/>
            <a:chExt cx="5211189" cy="1678685"/>
          </a:xfrm>
        </p:grpSpPr>
        <p:grpSp>
          <p:nvGrpSpPr>
            <p:cNvPr id="14" name="Group 13">
              <a:extLst>
                <a:ext uri="{FF2B5EF4-FFF2-40B4-BE49-F238E27FC236}">
                  <a16:creationId xmlns:a16="http://schemas.microsoft.com/office/drawing/2014/main" id="{CD7FF032-7829-4074-B7ED-2B55A144EDA2}"/>
                </a:ext>
              </a:extLst>
            </p:cNvPr>
            <p:cNvGrpSpPr/>
            <p:nvPr/>
          </p:nvGrpSpPr>
          <p:grpSpPr>
            <a:xfrm rot="5400000">
              <a:off x="2973562" y="-271452"/>
              <a:ext cx="749511" cy="4497053"/>
              <a:chOff x="2263515" y="1259174"/>
              <a:chExt cx="749511" cy="4497053"/>
            </a:xfrm>
          </p:grpSpPr>
          <p:sp>
            <p:nvSpPr>
              <p:cNvPr id="19" name="Rectangle 18">
                <a:extLst>
                  <a:ext uri="{FF2B5EF4-FFF2-40B4-BE49-F238E27FC236}">
                    <a16:creationId xmlns:a16="http://schemas.microsoft.com/office/drawing/2014/main" id="{55A55E00-F408-4B42-825A-613507735E09}"/>
                  </a:ext>
                </a:extLst>
              </p:cNvPr>
              <p:cNvSpPr/>
              <p:nvPr/>
            </p:nvSpPr>
            <p:spPr>
              <a:xfrm rot="16200000">
                <a:off x="2263516" y="1259174"/>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6FD68708-43CE-4DE0-BF82-D9B7C8EE5C1C}"/>
                  </a:ext>
                </a:extLst>
              </p:cNvPr>
              <p:cNvSpPr/>
              <p:nvPr/>
            </p:nvSpPr>
            <p:spPr>
              <a:xfrm rot="16200000">
                <a:off x="2263516" y="200868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4B6C23C2-E09D-46C2-9E68-ED058266A5BB}"/>
                  </a:ext>
                </a:extLst>
              </p:cNvPr>
              <p:cNvSpPr/>
              <p:nvPr/>
            </p:nvSpPr>
            <p:spPr>
              <a:xfrm rot="16200000">
                <a:off x="2263517" y="275819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id="{5ECE93D5-8F77-4784-9D2B-7DF2293FFBC6}"/>
                  </a:ext>
                </a:extLst>
              </p:cNvPr>
              <p:cNvSpPr/>
              <p:nvPr/>
            </p:nvSpPr>
            <p:spPr>
              <a:xfrm rot="16200000">
                <a:off x="2263515" y="350770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Rectangle 22">
                <a:extLst>
                  <a:ext uri="{FF2B5EF4-FFF2-40B4-BE49-F238E27FC236}">
                    <a16:creationId xmlns:a16="http://schemas.microsoft.com/office/drawing/2014/main" id="{2A470E30-68C1-476E-B7EB-DBDE645205C0}"/>
                  </a:ext>
                </a:extLst>
              </p:cNvPr>
              <p:cNvSpPr/>
              <p:nvPr/>
            </p:nvSpPr>
            <p:spPr>
              <a:xfrm rot="16200000">
                <a:off x="2263515" y="425721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ectangle 23">
                <a:extLst>
                  <a:ext uri="{FF2B5EF4-FFF2-40B4-BE49-F238E27FC236}">
                    <a16:creationId xmlns:a16="http://schemas.microsoft.com/office/drawing/2014/main" id="{274F378A-6598-49C7-8461-6BC8F8EBD813}"/>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a:t>
                </a:r>
              </a:p>
            </p:txBody>
          </p:sp>
        </p:grpSp>
        <p:sp>
          <p:nvSpPr>
            <p:cNvPr id="15" name="TextBox 14">
              <a:extLst>
                <a:ext uri="{FF2B5EF4-FFF2-40B4-BE49-F238E27FC236}">
                  <a16:creationId xmlns:a16="http://schemas.microsoft.com/office/drawing/2014/main" id="{EAC9D6F9-22D4-47F5-994D-6278649658E3}"/>
                </a:ext>
              </a:extLst>
            </p:cNvPr>
            <p:cNvSpPr txBox="1"/>
            <p:nvPr/>
          </p:nvSpPr>
          <p:spPr>
            <a:xfrm>
              <a:off x="385655" y="2819339"/>
              <a:ext cx="757708" cy="461665"/>
            </a:xfrm>
            <a:prstGeom prst="rect">
              <a:avLst/>
            </a:prstGeom>
            <a:noFill/>
          </p:spPr>
          <p:txBody>
            <a:bodyPr wrap="none" rtlCol="0">
              <a:spAutoFit/>
            </a:bodyPr>
            <a:lstStyle/>
            <a:p>
              <a:r>
                <a:rPr lang="en-US" sz="2400" dirty="0"/>
                <a:t>start</a:t>
              </a:r>
            </a:p>
          </p:txBody>
        </p:sp>
        <p:cxnSp>
          <p:nvCxnSpPr>
            <p:cNvPr id="16" name="Straight Arrow Connector 15">
              <a:extLst>
                <a:ext uri="{FF2B5EF4-FFF2-40B4-BE49-F238E27FC236}">
                  <a16:creationId xmlns:a16="http://schemas.microsoft.com/office/drawing/2014/main" id="{91687154-51A4-4F30-9991-2FF423AC5402}"/>
                </a:ext>
              </a:extLst>
            </p:cNvPr>
            <p:cNvCxnSpPr>
              <a:cxnSpLocks/>
              <a:stCxn id="15" idx="0"/>
              <a:endCxn id="24" idx="2"/>
            </p:cNvCxnSpPr>
            <p:nvPr/>
          </p:nvCxnSpPr>
          <p:spPr>
            <a:xfrm flipV="1">
              <a:off x="764509" y="2351828"/>
              <a:ext cx="710037" cy="4675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9E094127-EA8B-4B5A-A5A0-F8EB745161DE}"/>
                </a:ext>
              </a:extLst>
            </p:cNvPr>
            <p:cNvSpPr txBox="1"/>
            <p:nvPr/>
          </p:nvSpPr>
          <p:spPr>
            <a:xfrm>
              <a:off x="1474543" y="2819339"/>
              <a:ext cx="662361" cy="461665"/>
            </a:xfrm>
            <a:prstGeom prst="rect">
              <a:avLst/>
            </a:prstGeom>
            <a:noFill/>
          </p:spPr>
          <p:txBody>
            <a:bodyPr wrap="none" rtlCol="0">
              <a:spAutoFit/>
            </a:bodyPr>
            <a:lstStyle/>
            <a:p>
              <a:r>
                <a:rPr lang="en-US" sz="2400" dirty="0"/>
                <a:t>end</a:t>
              </a:r>
            </a:p>
          </p:txBody>
        </p:sp>
        <p:cxnSp>
          <p:nvCxnSpPr>
            <p:cNvPr id="18" name="Straight Arrow Connector 17">
              <a:extLst>
                <a:ext uri="{FF2B5EF4-FFF2-40B4-BE49-F238E27FC236}">
                  <a16:creationId xmlns:a16="http://schemas.microsoft.com/office/drawing/2014/main" id="{8B61DB1E-77B1-489C-9681-4EBCBFC42DF6}"/>
                </a:ext>
              </a:extLst>
            </p:cNvPr>
            <p:cNvCxnSpPr>
              <a:cxnSpLocks/>
              <a:stCxn id="17" idx="0"/>
              <a:endCxn id="23" idx="2"/>
            </p:cNvCxnSpPr>
            <p:nvPr/>
          </p:nvCxnSpPr>
          <p:spPr>
            <a:xfrm flipV="1">
              <a:off x="1805724" y="2351828"/>
              <a:ext cx="418330" cy="4675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147514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1B1DB728-E7DB-40F9-8938-D9D54F082232}"/>
              </a:ext>
            </a:extLst>
          </p:cNvPr>
          <p:cNvSpPr txBox="1"/>
          <p:nvPr/>
        </p:nvSpPr>
        <p:spPr>
          <a:xfrm>
            <a:off x="1874002" y="914400"/>
            <a:ext cx="1907895" cy="523220"/>
          </a:xfrm>
          <a:prstGeom prst="rect">
            <a:avLst/>
          </a:prstGeom>
          <a:noFill/>
        </p:spPr>
        <p:txBody>
          <a:bodyPr wrap="none" rtlCol="0">
            <a:spAutoFit/>
          </a:bodyPr>
          <a:lstStyle/>
          <a:p>
            <a:r>
              <a:rPr lang="en-US" sz="2800" dirty="0">
                <a:latin typeface="Myriad Pro" panose="020B0503030403020204" pitchFamily="34" charset="0"/>
              </a:rPr>
              <a:t>enqueue(1)</a:t>
            </a:r>
          </a:p>
        </p:txBody>
      </p:sp>
      <p:grpSp>
        <p:nvGrpSpPr>
          <p:cNvPr id="13" name="Group 12">
            <a:extLst>
              <a:ext uri="{FF2B5EF4-FFF2-40B4-BE49-F238E27FC236}">
                <a16:creationId xmlns:a16="http://schemas.microsoft.com/office/drawing/2014/main" id="{6A6A5686-569D-4511-B736-8F158D2B1E5C}"/>
              </a:ext>
            </a:extLst>
          </p:cNvPr>
          <p:cNvGrpSpPr/>
          <p:nvPr/>
        </p:nvGrpSpPr>
        <p:grpSpPr>
          <a:xfrm>
            <a:off x="914400" y="1828799"/>
            <a:ext cx="5211189" cy="1678685"/>
            <a:chOff x="385655" y="1602319"/>
            <a:chExt cx="5211189" cy="1678685"/>
          </a:xfrm>
        </p:grpSpPr>
        <p:grpSp>
          <p:nvGrpSpPr>
            <p:cNvPr id="15" name="Group 14">
              <a:extLst>
                <a:ext uri="{FF2B5EF4-FFF2-40B4-BE49-F238E27FC236}">
                  <a16:creationId xmlns:a16="http://schemas.microsoft.com/office/drawing/2014/main" id="{5E8188DF-AD24-4F51-84AF-3A0A98D22340}"/>
                </a:ext>
              </a:extLst>
            </p:cNvPr>
            <p:cNvGrpSpPr/>
            <p:nvPr/>
          </p:nvGrpSpPr>
          <p:grpSpPr>
            <a:xfrm rot="5400000">
              <a:off x="2973562" y="-271452"/>
              <a:ext cx="749511" cy="4497053"/>
              <a:chOff x="2263515" y="1259174"/>
              <a:chExt cx="749511" cy="4497053"/>
            </a:xfrm>
          </p:grpSpPr>
          <p:sp>
            <p:nvSpPr>
              <p:cNvPr id="20" name="Rectangle 19">
                <a:extLst>
                  <a:ext uri="{FF2B5EF4-FFF2-40B4-BE49-F238E27FC236}">
                    <a16:creationId xmlns:a16="http://schemas.microsoft.com/office/drawing/2014/main" id="{EE0078E0-5F33-4F39-BC7D-CCF052131ACA}"/>
                  </a:ext>
                </a:extLst>
              </p:cNvPr>
              <p:cNvSpPr/>
              <p:nvPr/>
            </p:nvSpPr>
            <p:spPr>
              <a:xfrm rot="16200000">
                <a:off x="2263516" y="1259174"/>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5862950-203A-49A2-846B-49D31E8AF2C8}"/>
                  </a:ext>
                </a:extLst>
              </p:cNvPr>
              <p:cNvSpPr/>
              <p:nvPr/>
            </p:nvSpPr>
            <p:spPr>
              <a:xfrm rot="16200000">
                <a:off x="2263516" y="200868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id="{B03D2FB7-73F2-4FC4-B22C-455B613BA1B8}"/>
                  </a:ext>
                </a:extLst>
              </p:cNvPr>
              <p:cNvSpPr/>
              <p:nvPr/>
            </p:nvSpPr>
            <p:spPr>
              <a:xfrm rot="16200000">
                <a:off x="2263517" y="275819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Rectangle 22">
                <a:extLst>
                  <a:ext uri="{FF2B5EF4-FFF2-40B4-BE49-F238E27FC236}">
                    <a16:creationId xmlns:a16="http://schemas.microsoft.com/office/drawing/2014/main" id="{276C4859-ABB7-4FD8-81A6-AF4376F02797}"/>
                  </a:ext>
                </a:extLst>
              </p:cNvPr>
              <p:cNvSpPr/>
              <p:nvPr/>
            </p:nvSpPr>
            <p:spPr>
              <a:xfrm rot="16200000">
                <a:off x="2263515" y="350770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ectangle 23">
                <a:extLst>
                  <a:ext uri="{FF2B5EF4-FFF2-40B4-BE49-F238E27FC236}">
                    <a16:creationId xmlns:a16="http://schemas.microsoft.com/office/drawing/2014/main" id="{9E40E840-2CCF-4607-A824-036076535EF3}"/>
                  </a:ext>
                </a:extLst>
              </p:cNvPr>
              <p:cNvSpPr/>
              <p:nvPr/>
            </p:nvSpPr>
            <p:spPr>
              <a:xfrm rot="16200000">
                <a:off x="2263515" y="425721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5" name="Rectangle 24">
                <a:extLst>
                  <a:ext uri="{FF2B5EF4-FFF2-40B4-BE49-F238E27FC236}">
                    <a16:creationId xmlns:a16="http://schemas.microsoft.com/office/drawing/2014/main" id="{95F43CC6-6D84-46B6-BFA0-69CE1FE240E7}"/>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a:t>
                </a:r>
              </a:p>
            </p:txBody>
          </p:sp>
        </p:grpSp>
        <p:sp>
          <p:nvSpPr>
            <p:cNvPr id="16" name="TextBox 15">
              <a:extLst>
                <a:ext uri="{FF2B5EF4-FFF2-40B4-BE49-F238E27FC236}">
                  <a16:creationId xmlns:a16="http://schemas.microsoft.com/office/drawing/2014/main" id="{CAF232E9-1A4F-4DAC-AFCA-B546C3B28AC1}"/>
                </a:ext>
              </a:extLst>
            </p:cNvPr>
            <p:cNvSpPr txBox="1"/>
            <p:nvPr/>
          </p:nvSpPr>
          <p:spPr>
            <a:xfrm>
              <a:off x="385655" y="2819339"/>
              <a:ext cx="757708" cy="461665"/>
            </a:xfrm>
            <a:prstGeom prst="rect">
              <a:avLst/>
            </a:prstGeom>
            <a:noFill/>
          </p:spPr>
          <p:txBody>
            <a:bodyPr wrap="none" rtlCol="0">
              <a:spAutoFit/>
            </a:bodyPr>
            <a:lstStyle/>
            <a:p>
              <a:r>
                <a:rPr lang="en-US" sz="2400" dirty="0"/>
                <a:t>start</a:t>
              </a:r>
            </a:p>
          </p:txBody>
        </p:sp>
        <p:cxnSp>
          <p:nvCxnSpPr>
            <p:cNvPr id="17" name="Straight Arrow Connector 16">
              <a:extLst>
                <a:ext uri="{FF2B5EF4-FFF2-40B4-BE49-F238E27FC236}">
                  <a16:creationId xmlns:a16="http://schemas.microsoft.com/office/drawing/2014/main" id="{773C400F-B877-4272-808C-4FB99CABF8C5}"/>
                </a:ext>
              </a:extLst>
            </p:cNvPr>
            <p:cNvCxnSpPr>
              <a:cxnSpLocks/>
              <a:stCxn id="16" idx="0"/>
              <a:endCxn id="25" idx="2"/>
            </p:cNvCxnSpPr>
            <p:nvPr/>
          </p:nvCxnSpPr>
          <p:spPr>
            <a:xfrm flipV="1">
              <a:off x="764509" y="2351828"/>
              <a:ext cx="710037" cy="4675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TextBox 17">
              <a:extLst>
                <a:ext uri="{FF2B5EF4-FFF2-40B4-BE49-F238E27FC236}">
                  <a16:creationId xmlns:a16="http://schemas.microsoft.com/office/drawing/2014/main" id="{176BCE7B-3A28-40A2-A00F-12C9DCA548CE}"/>
                </a:ext>
              </a:extLst>
            </p:cNvPr>
            <p:cNvSpPr txBox="1"/>
            <p:nvPr/>
          </p:nvSpPr>
          <p:spPr>
            <a:xfrm>
              <a:off x="1474543" y="2819339"/>
              <a:ext cx="662361" cy="461665"/>
            </a:xfrm>
            <a:prstGeom prst="rect">
              <a:avLst/>
            </a:prstGeom>
            <a:noFill/>
          </p:spPr>
          <p:txBody>
            <a:bodyPr wrap="none" rtlCol="0">
              <a:spAutoFit/>
            </a:bodyPr>
            <a:lstStyle/>
            <a:p>
              <a:r>
                <a:rPr lang="en-US" sz="2400" dirty="0"/>
                <a:t>end</a:t>
              </a:r>
            </a:p>
          </p:txBody>
        </p:sp>
        <p:cxnSp>
          <p:nvCxnSpPr>
            <p:cNvPr id="19" name="Straight Arrow Connector 18">
              <a:extLst>
                <a:ext uri="{FF2B5EF4-FFF2-40B4-BE49-F238E27FC236}">
                  <a16:creationId xmlns:a16="http://schemas.microsoft.com/office/drawing/2014/main" id="{5E43A845-E235-44F5-BB16-239A7AD8BFE9}"/>
                </a:ext>
              </a:extLst>
            </p:cNvPr>
            <p:cNvCxnSpPr>
              <a:cxnSpLocks/>
              <a:stCxn id="18" idx="3"/>
              <a:endCxn id="23" idx="2"/>
            </p:cNvCxnSpPr>
            <p:nvPr/>
          </p:nvCxnSpPr>
          <p:spPr>
            <a:xfrm flipV="1">
              <a:off x="2136904" y="2351828"/>
              <a:ext cx="836659" cy="6983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4091296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B21F3410-20FF-4236-B0AD-AFC22228592B}"/>
              </a:ext>
            </a:extLst>
          </p:cNvPr>
          <p:cNvSpPr txBox="1"/>
          <p:nvPr/>
        </p:nvSpPr>
        <p:spPr>
          <a:xfrm>
            <a:off x="1874002" y="914400"/>
            <a:ext cx="2175596" cy="523220"/>
          </a:xfrm>
          <a:prstGeom prst="rect">
            <a:avLst/>
          </a:prstGeom>
          <a:noFill/>
        </p:spPr>
        <p:txBody>
          <a:bodyPr wrap="none" rtlCol="0">
            <a:spAutoFit/>
          </a:bodyPr>
          <a:lstStyle/>
          <a:p>
            <a:r>
              <a:rPr lang="en-US" sz="2800" dirty="0">
                <a:latin typeface="Myriad Pro" panose="020B0503030403020204" pitchFamily="34" charset="0"/>
              </a:rPr>
              <a:t>enqueue(      )</a:t>
            </a:r>
          </a:p>
        </p:txBody>
      </p:sp>
      <p:pic>
        <p:nvPicPr>
          <p:cNvPr id="18" name="Graphic 17" descr="Piano">
            <a:extLst>
              <a:ext uri="{FF2B5EF4-FFF2-40B4-BE49-F238E27FC236}">
                <a16:creationId xmlns:a16="http://schemas.microsoft.com/office/drawing/2014/main" id="{2375BDE2-59D2-4214-B768-4686492A96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2174" y="920878"/>
            <a:ext cx="474888" cy="474888"/>
          </a:xfrm>
          <a:prstGeom prst="rect">
            <a:avLst/>
          </a:prstGeom>
        </p:spPr>
      </p:pic>
      <p:grpSp>
        <p:nvGrpSpPr>
          <p:cNvPr id="15" name="Group 14">
            <a:extLst>
              <a:ext uri="{FF2B5EF4-FFF2-40B4-BE49-F238E27FC236}">
                <a16:creationId xmlns:a16="http://schemas.microsoft.com/office/drawing/2014/main" id="{40E3E546-DF48-4FE9-A92E-D05376CDCE82}"/>
              </a:ext>
            </a:extLst>
          </p:cNvPr>
          <p:cNvGrpSpPr/>
          <p:nvPr/>
        </p:nvGrpSpPr>
        <p:grpSpPr>
          <a:xfrm>
            <a:off x="914400" y="1828799"/>
            <a:ext cx="5211189" cy="1678685"/>
            <a:chOff x="385655" y="1602319"/>
            <a:chExt cx="5211189" cy="1678685"/>
          </a:xfrm>
        </p:grpSpPr>
        <p:grpSp>
          <p:nvGrpSpPr>
            <p:cNvPr id="16" name="Group 15">
              <a:extLst>
                <a:ext uri="{FF2B5EF4-FFF2-40B4-BE49-F238E27FC236}">
                  <a16:creationId xmlns:a16="http://schemas.microsoft.com/office/drawing/2014/main" id="{A0447643-0AE2-4CD6-8DC3-7A773FEEC0DB}"/>
                </a:ext>
              </a:extLst>
            </p:cNvPr>
            <p:cNvGrpSpPr/>
            <p:nvPr/>
          </p:nvGrpSpPr>
          <p:grpSpPr>
            <a:xfrm rot="5400000">
              <a:off x="2973562" y="-271452"/>
              <a:ext cx="749511" cy="4497053"/>
              <a:chOff x="2263515" y="1259174"/>
              <a:chExt cx="749511" cy="4497053"/>
            </a:xfrm>
          </p:grpSpPr>
          <p:sp>
            <p:nvSpPr>
              <p:cNvPr id="23" name="Rectangle 22">
                <a:extLst>
                  <a:ext uri="{FF2B5EF4-FFF2-40B4-BE49-F238E27FC236}">
                    <a16:creationId xmlns:a16="http://schemas.microsoft.com/office/drawing/2014/main" id="{73E2F18D-FA71-4C24-A7E3-77ABC752469D}"/>
                  </a:ext>
                </a:extLst>
              </p:cNvPr>
              <p:cNvSpPr/>
              <p:nvPr/>
            </p:nvSpPr>
            <p:spPr>
              <a:xfrm rot="16200000">
                <a:off x="2263516" y="1259174"/>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ectangle 23">
                <a:extLst>
                  <a:ext uri="{FF2B5EF4-FFF2-40B4-BE49-F238E27FC236}">
                    <a16:creationId xmlns:a16="http://schemas.microsoft.com/office/drawing/2014/main" id="{0F05513D-98C5-4C89-9B14-6F25D35615FC}"/>
                  </a:ext>
                </a:extLst>
              </p:cNvPr>
              <p:cNvSpPr/>
              <p:nvPr/>
            </p:nvSpPr>
            <p:spPr>
              <a:xfrm rot="16200000">
                <a:off x="2263516" y="200868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Rectangle 24">
                <a:extLst>
                  <a:ext uri="{FF2B5EF4-FFF2-40B4-BE49-F238E27FC236}">
                    <a16:creationId xmlns:a16="http://schemas.microsoft.com/office/drawing/2014/main" id="{04EE8B75-FA4F-4BBE-96E0-6BFD395E584B}"/>
                  </a:ext>
                </a:extLst>
              </p:cNvPr>
              <p:cNvSpPr/>
              <p:nvPr/>
            </p:nvSpPr>
            <p:spPr>
              <a:xfrm rot="16200000">
                <a:off x="2263517" y="275819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73FDBDA1-7EA8-449F-8DFE-0BC1AE4E7C87}"/>
                  </a:ext>
                </a:extLst>
              </p:cNvPr>
              <p:cNvSpPr/>
              <p:nvPr/>
            </p:nvSpPr>
            <p:spPr>
              <a:xfrm rot="16200000">
                <a:off x="2263515" y="350770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Rectangle 29">
                <a:extLst>
                  <a:ext uri="{FF2B5EF4-FFF2-40B4-BE49-F238E27FC236}">
                    <a16:creationId xmlns:a16="http://schemas.microsoft.com/office/drawing/2014/main" id="{743821ED-824E-463C-9FAF-FA2D6C7B61FA}"/>
                  </a:ext>
                </a:extLst>
              </p:cNvPr>
              <p:cNvSpPr/>
              <p:nvPr/>
            </p:nvSpPr>
            <p:spPr>
              <a:xfrm rot="16200000">
                <a:off x="2263515" y="425721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32" name="Rectangle 31">
                <a:extLst>
                  <a:ext uri="{FF2B5EF4-FFF2-40B4-BE49-F238E27FC236}">
                    <a16:creationId xmlns:a16="http://schemas.microsoft.com/office/drawing/2014/main" id="{47EFF9ED-5814-4AFB-985F-609B69C6090C}"/>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a:t>
                </a:r>
              </a:p>
            </p:txBody>
          </p:sp>
        </p:grpSp>
        <p:sp>
          <p:nvSpPr>
            <p:cNvPr id="19" name="TextBox 18">
              <a:extLst>
                <a:ext uri="{FF2B5EF4-FFF2-40B4-BE49-F238E27FC236}">
                  <a16:creationId xmlns:a16="http://schemas.microsoft.com/office/drawing/2014/main" id="{98786B71-CB2B-446A-AD5C-385CB3BF80D6}"/>
                </a:ext>
              </a:extLst>
            </p:cNvPr>
            <p:cNvSpPr txBox="1"/>
            <p:nvPr/>
          </p:nvSpPr>
          <p:spPr>
            <a:xfrm>
              <a:off x="385655" y="2819339"/>
              <a:ext cx="757708" cy="461665"/>
            </a:xfrm>
            <a:prstGeom prst="rect">
              <a:avLst/>
            </a:prstGeom>
            <a:noFill/>
          </p:spPr>
          <p:txBody>
            <a:bodyPr wrap="none" rtlCol="0">
              <a:spAutoFit/>
            </a:bodyPr>
            <a:lstStyle/>
            <a:p>
              <a:r>
                <a:rPr lang="en-US" sz="2400" dirty="0"/>
                <a:t>start</a:t>
              </a:r>
            </a:p>
          </p:txBody>
        </p:sp>
        <p:cxnSp>
          <p:nvCxnSpPr>
            <p:cNvPr id="20" name="Straight Arrow Connector 19">
              <a:extLst>
                <a:ext uri="{FF2B5EF4-FFF2-40B4-BE49-F238E27FC236}">
                  <a16:creationId xmlns:a16="http://schemas.microsoft.com/office/drawing/2014/main" id="{C6D3D008-23BE-4CB2-B95A-110236415AAB}"/>
                </a:ext>
              </a:extLst>
            </p:cNvPr>
            <p:cNvCxnSpPr>
              <a:cxnSpLocks/>
              <a:stCxn id="19" idx="0"/>
              <a:endCxn id="32" idx="2"/>
            </p:cNvCxnSpPr>
            <p:nvPr/>
          </p:nvCxnSpPr>
          <p:spPr>
            <a:xfrm flipV="1">
              <a:off x="764509" y="2351828"/>
              <a:ext cx="710037" cy="4675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2C1B5FB0-CD7E-4680-9FCB-DB60969B6438}"/>
                </a:ext>
              </a:extLst>
            </p:cNvPr>
            <p:cNvSpPr txBox="1"/>
            <p:nvPr/>
          </p:nvSpPr>
          <p:spPr>
            <a:xfrm>
              <a:off x="1474543" y="2819339"/>
              <a:ext cx="662361" cy="461665"/>
            </a:xfrm>
            <a:prstGeom prst="rect">
              <a:avLst/>
            </a:prstGeom>
            <a:noFill/>
          </p:spPr>
          <p:txBody>
            <a:bodyPr wrap="none" rtlCol="0">
              <a:spAutoFit/>
            </a:bodyPr>
            <a:lstStyle/>
            <a:p>
              <a:r>
                <a:rPr lang="en-US" sz="2400" dirty="0"/>
                <a:t>end</a:t>
              </a:r>
            </a:p>
          </p:txBody>
        </p:sp>
        <p:cxnSp>
          <p:nvCxnSpPr>
            <p:cNvPr id="22" name="Straight Arrow Connector 21">
              <a:extLst>
                <a:ext uri="{FF2B5EF4-FFF2-40B4-BE49-F238E27FC236}">
                  <a16:creationId xmlns:a16="http://schemas.microsoft.com/office/drawing/2014/main" id="{CA78A791-3142-4CA1-94DD-894AF585C7CC}"/>
                </a:ext>
              </a:extLst>
            </p:cNvPr>
            <p:cNvCxnSpPr>
              <a:cxnSpLocks/>
              <a:stCxn id="21" idx="3"/>
              <a:endCxn id="25" idx="2"/>
            </p:cNvCxnSpPr>
            <p:nvPr/>
          </p:nvCxnSpPr>
          <p:spPr>
            <a:xfrm flipV="1">
              <a:off x="2136904" y="2351830"/>
              <a:ext cx="1586168" cy="6983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pic>
        <p:nvPicPr>
          <p:cNvPr id="37" name="Graphic 36" descr="Piano">
            <a:extLst>
              <a:ext uri="{FF2B5EF4-FFF2-40B4-BE49-F238E27FC236}">
                <a16:creationId xmlns:a16="http://schemas.microsoft.com/office/drawing/2014/main" id="{39B205C9-DC9E-439C-A287-05A8302E73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1039" y="1979391"/>
            <a:ext cx="474888" cy="474888"/>
          </a:xfrm>
          <a:prstGeom prst="rect">
            <a:avLst/>
          </a:prstGeom>
        </p:spPr>
      </p:pic>
    </p:spTree>
    <p:extLst>
      <p:ext uri="{BB962C8B-B14F-4D97-AF65-F5344CB8AC3E}">
        <p14:creationId xmlns:p14="http://schemas.microsoft.com/office/powerpoint/2010/main" val="1741690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B21F3410-20FF-4236-B0AD-AFC22228592B}"/>
              </a:ext>
            </a:extLst>
          </p:cNvPr>
          <p:cNvSpPr txBox="1"/>
          <p:nvPr/>
        </p:nvSpPr>
        <p:spPr>
          <a:xfrm>
            <a:off x="2141177" y="914400"/>
            <a:ext cx="1726755" cy="523220"/>
          </a:xfrm>
          <a:prstGeom prst="rect">
            <a:avLst/>
          </a:prstGeom>
          <a:noFill/>
        </p:spPr>
        <p:txBody>
          <a:bodyPr wrap="none" rtlCol="0">
            <a:spAutoFit/>
          </a:bodyPr>
          <a:lstStyle/>
          <a:p>
            <a:r>
              <a:rPr lang="en-US" sz="2800" dirty="0">
                <a:latin typeface="Myriad Pro" panose="020B0503030403020204" pitchFamily="34" charset="0"/>
              </a:rPr>
              <a:t>dequeue()</a:t>
            </a:r>
          </a:p>
        </p:txBody>
      </p:sp>
      <p:grpSp>
        <p:nvGrpSpPr>
          <p:cNvPr id="14" name="Group 13">
            <a:extLst>
              <a:ext uri="{FF2B5EF4-FFF2-40B4-BE49-F238E27FC236}">
                <a16:creationId xmlns:a16="http://schemas.microsoft.com/office/drawing/2014/main" id="{5D33FE3F-E219-4AB6-8820-EAFD845EFB2B}"/>
              </a:ext>
            </a:extLst>
          </p:cNvPr>
          <p:cNvGrpSpPr/>
          <p:nvPr/>
        </p:nvGrpSpPr>
        <p:grpSpPr>
          <a:xfrm>
            <a:off x="914400" y="1828799"/>
            <a:ext cx="5211189" cy="1678685"/>
            <a:chOff x="385655" y="1602319"/>
            <a:chExt cx="5211189" cy="1678685"/>
          </a:xfrm>
        </p:grpSpPr>
        <p:grpSp>
          <p:nvGrpSpPr>
            <p:cNvPr id="15" name="Group 14">
              <a:extLst>
                <a:ext uri="{FF2B5EF4-FFF2-40B4-BE49-F238E27FC236}">
                  <a16:creationId xmlns:a16="http://schemas.microsoft.com/office/drawing/2014/main" id="{C355E951-F360-431C-A84F-981E546F1703}"/>
                </a:ext>
              </a:extLst>
            </p:cNvPr>
            <p:cNvGrpSpPr/>
            <p:nvPr/>
          </p:nvGrpSpPr>
          <p:grpSpPr>
            <a:xfrm rot="5400000">
              <a:off x="2973562" y="-271452"/>
              <a:ext cx="749511" cy="4497053"/>
              <a:chOff x="2263515" y="1259174"/>
              <a:chExt cx="749511" cy="4497053"/>
            </a:xfrm>
          </p:grpSpPr>
          <p:sp>
            <p:nvSpPr>
              <p:cNvPr id="21" name="Rectangle 20">
                <a:extLst>
                  <a:ext uri="{FF2B5EF4-FFF2-40B4-BE49-F238E27FC236}">
                    <a16:creationId xmlns:a16="http://schemas.microsoft.com/office/drawing/2014/main" id="{D1584318-A822-4399-BD7B-841E46811EBF}"/>
                  </a:ext>
                </a:extLst>
              </p:cNvPr>
              <p:cNvSpPr/>
              <p:nvPr/>
            </p:nvSpPr>
            <p:spPr>
              <a:xfrm rot="16200000">
                <a:off x="2263516" y="1259174"/>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id="{44DB3D2F-8F4B-4127-872F-AC658C2AC81E}"/>
                  </a:ext>
                </a:extLst>
              </p:cNvPr>
              <p:cNvSpPr/>
              <p:nvPr/>
            </p:nvSpPr>
            <p:spPr>
              <a:xfrm rot="16200000">
                <a:off x="2263516" y="200868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Rectangle 22">
                <a:extLst>
                  <a:ext uri="{FF2B5EF4-FFF2-40B4-BE49-F238E27FC236}">
                    <a16:creationId xmlns:a16="http://schemas.microsoft.com/office/drawing/2014/main" id="{0A1500BC-1EF5-44D4-910A-0A88F0D157BB}"/>
                  </a:ext>
                </a:extLst>
              </p:cNvPr>
              <p:cNvSpPr/>
              <p:nvPr/>
            </p:nvSpPr>
            <p:spPr>
              <a:xfrm rot="16200000">
                <a:off x="2263517" y="275819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ectangle 23">
                <a:extLst>
                  <a:ext uri="{FF2B5EF4-FFF2-40B4-BE49-F238E27FC236}">
                    <a16:creationId xmlns:a16="http://schemas.microsoft.com/office/drawing/2014/main" id="{965A2783-0549-41CC-84E4-A479F51B66FB}"/>
                  </a:ext>
                </a:extLst>
              </p:cNvPr>
              <p:cNvSpPr/>
              <p:nvPr/>
            </p:nvSpPr>
            <p:spPr>
              <a:xfrm rot="16200000">
                <a:off x="2263515" y="350770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Rectangle 24">
                <a:extLst>
                  <a:ext uri="{FF2B5EF4-FFF2-40B4-BE49-F238E27FC236}">
                    <a16:creationId xmlns:a16="http://schemas.microsoft.com/office/drawing/2014/main" id="{71E91030-83D3-4BC9-9725-F3EA0B688EAA}"/>
                  </a:ext>
                </a:extLst>
              </p:cNvPr>
              <p:cNvSpPr/>
              <p:nvPr/>
            </p:nvSpPr>
            <p:spPr>
              <a:xfrm rot="16200000">
                <a:off x="2263515" y="425721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8" name="Rectangle 27">
                <a:extLst>
                  <a:ext uri="{FF2B5EF4-FFF2-40B4-BE49-F238E27FC236}">
                    <a16:creationId xmlns:a16="http://schemas.microsoft.com/office/drawing/2014/main" id="{E170A4C7-B45C-4EF3-B75E-9EBC7D95156B}"/>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a:t>
                </a:r>
              </a:p>
            </p:txBody>
          </p:sp>
        </p:grpSp>
        <p:sp>
          <p:nvSpPr>
            <p:cNvPr id="16" name="TextBox 15">
              <a:extLst>
                <a:ext uri="{FF2B5EF4-FFF2-40B4-BE49-F238E27FC236}">
                  <a16:creationId xmlns:a16="http://schemas.microsoft.com/office/drawing/2014/main" id="{6AE39235-4CF7-4899-BF17-FA641FBCD5E2}"/>
                </a:ext>
              </a:extLst>
            </p:cNvPr>
            <p:cNvSpPr txBox="1"/>
            <p:nvPr/>
          </p:nvSpPr>
          <p:spPr>
            <a:xfrm>
              <a:off x="385655" y="2819339"/>
              <a:ext cx="757708" cy="461665"/>
            </a:xfrm>
            <a:prstGeom prst="rect">
              <a:avLst/>
            </a:prstGeom>
            <a:noFill/>
          </p:spPr>
          <p:txBody>
            <a:bodyPr wrap="none" rtlCol="0">
              <a:spAutoFit/>
            </a:bodyPr>
            <a:lstStyle/>
            <a:p>
              <a:r>
                <a:rPr lang="en-US" sz="2400" dirty="0"/>
                <a:t>start</a:t>
              </a:r>
            </a:p>
          </p:txBody>
        </p:sp>
        <p:cxnSp>
          <p:nvCxnSpPr>
            <p:cNvPr id="18" name="Straight Arrow Connector 17">
              <a:extLst>
                <a:ext uri="{FF2B5EF4-FFF2-40B4-BE49-F238E27FC236}">
                  <a16:creationId xmlns:a16="http://schemas.microsoft.com/office/drawing/2014/main" id="{E02426DB-A14B-42B1-8606-8C16ECE24F25}"/>
                </a:ext>
              </a:extLst>
            </p:cNvPr>
            <p:cNvCxnSpPr>
              <a:cxnSpLocks/>
              <a:stCxn id="16" idx="0"/>
              <a:endCxn id="28" idx="2"/>
            </p:cNvCxnSpPr>
            <p:nvPr/>
          </p:nvCxnSpPr>
          <p:spPr>
            <a:xfrm flipV="1">
              <a:off x="764509" y="2351828"/>
              <a:ext cx="710037" cy="4675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979C26E7-1730-4DEA-818A-C89EA202FF17}"/>
                </a:ext>
              </a:extLst>
            </p:cNvPr>
            <p:cNvSpPr txBox="1"/>
            <p:nvPr/>
          </p:nvSpPr>
          <p:spPr>
            <a:xfrm>
              <a:off x="1474543" y="2819339"/>
              <a:ext cx="662361" cy="461665"/>
            </a:xfrm>
            <a:prstGeom prst="rect">
              <a:avLst/>
            </a:prstGeom>
            <a:noFill/>
          </p:spPr>
          <p:txBody>
            <a:bodyPr wrap="none" rtlCol="0">
              <a:spAutoFit/>
            </a:bodyPr>
            <a:lstStyle/>
            <a:p>
              <a:r>
                <a:rPr lang="en-US" sz="2400" dirty="0"/>
                <a:t>end</a:t>
              </a:r>
            </a:p>
          </p:txBody>
        </p:sp>
        <p:cxnSp>
          <p:nvCxnSpPr>
            <p:cNvPr id="20" name="Straight Arrow Connector 19">
              <a:extLst>
                <a:ext uri="{FF2B5EF4-FFF2-40B4-BE49-F238E27FC236}">
                  <a16:creationId xmlns:a16="http://schemas.microsoft.com/office/drawing/2014/main" id="{BEB56486-D15A-4497-A50F-D09008A5FBF8}"/>
                </a:ext>
              </a:extLst>
            </p:cNvPr>
            <p:cNvCxnSpPr>
              <a:cxnSpLocks/>
              <a:stCxn id="19" idx="3"/>
              <a:endCxn id="23" idx="2"/>
            </p:cNvCxnSpPr>
            <p:nvPr/>
          </p:nvCxnSpPr>
          <p:spPr>
            <a:xfrm flipV="1">
              <a:off x="2136904" y="2351830"/>
              <a:ext cx="1586168" cy="6983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pic>
        <p:nvPicPr>
          <p:cNvPr id="30" name="Graphic 29" descr="Piano">
            <a:extLst>
              <a:ext uri="{FF2B5EF4-FFF2-40B4-BE49-F238E27FC236}">
                <a16:creationId xmlns:a16="http://schemas.microsoft.com/office/drawing/2014/main" id="{DCF3B4AC-3579-4117-ACA2-714EDC8D20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1039" y="1979391"/>
            <a:ext cx="474888" cy="474888"/>
          </a:xfrm>
          <a:prstGeom prst="rect">
            <a:avLst/>
          </a:prstGeom>
        </p:spPr>
      </p:pic>
    </p:spTree>
    <p:extLst>
      <p:ext uri="{BB962C8B-B14F-4D97-AF65-F5344CB8AC3E}">
        <p14:creationId xmlns:p14="http://schemas.microsoft.com/office/powerpoint/2010/main" val="282521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B21F3410-20FF-4236-B0AD-AFC22228592B}"/>
              </a:ext>
            </a:extLst>
          </p:cNvPr>
          <p:cNvSpPr txBox="1"/>
          <p:nvPr/>
        </p:nvSpPr>
        <p:spPr>
          <a:xfrm>
            <a:off x="2141177" y="914400"/>
            <a:ext cx="1726755" cy="523220"/>
          </a:xfrm>
          <a:prstGeom prst="rect">
            <a:avLst/>
          </a:prstGeom>
          <a:noFill/>
        </p:spPr>
        <p:txBody>
          <a:bodyPr wrap="none" rtlCol="0">
            <a:spAutoFit/>
          </a:bodyPr>
          <a:lstStyle/>
          <a:p>
            <a:r>
              <a:rPr lang="en-US" sz="2800" dirty="0">
                <a:latin typeface="Myriad Pro" panose="020B0503030403020204" pitchFamily="34" charset="0"/>
              </a:rPr>
              <a:t>dequeue()</a:t>
            </a:r>
          </a:p>
        </p:txBody>
      </p:sp>
      <p:grpSp>
        <p:nvGrpSpPr>
          <p:cNvPr id="14" name="Group 13">
            <a:extLst>
              <a:ext uri="{FF2B5EF4-FFF2-40B4-BE49-F238E27FC236}">
                <a16:creationId xmlns:a16="http://schemas.microsoft.com/office/drawing/2014/main" id="{5D33FE3F-E219-4AB6-8820-EAFD845EFB2B}"/>
              </a:ext>
            </a:extLst>
          </p:cNvPr>
          <p:cNvGrpSpPr/>
          <p:nvPr/>
        </p:nvGrpSpPr>
        <p:grpSpPr>
          <a:xfrm>
            <a:off x="914400" y="1828799"/>
            <a:ext cx="5211189" cy="1678685"/>
            <a:chOff x="385655" y="1602319"/>
            <a:chExt cx="5211189" cy="1678685"/>
          </a:xfrm>
        </p:grpSpPr>
        <p:grpSp>
          <p:nvGrpSpPr>
            <p:cNvPr id="15" name="Group 14">
              <a:extLst>
                <a:ext uri="{FF2B5EF4-FFF2-40B4-BE49-F238E27FC236}">
                  <a16:creationId xmlns:a16="http://schemas.microsoft.com/office/drawing/2014/main" id="{C355E951-F360-431C-A84F-981E546F1703}"/>
                </a:ext>
              </a:extLst>
            </p:cNvPr>
            <p:cNvGrpSpPr/>
            <p:nvPr/>
          </p:nvGrpSpPr>
          <p:grpSpPr>
            <a:xfrm rot="5400000">
              <a:off x="2973562" y="-271452"/>
              <a:ext cx="749511" cy="4497053"/>
              <a:chOff x="2263515" y="1259174"/>
              <a:chExt cx="749511" cy="4497053"/>
            </a:xfrm>
          </p:grpSpPr>
          <p:sp>
            <p:nvSpPr>
              <p:cNvPr id="21" name="Rectangle 20">
                <a:extLst>
                  <a:ext uri="{FF2B5EF4-FFF2-40B4-BE49-F238E27FC236}">
                    <a16:creationId xmlns:a16="http://schemas.microsoft.com/office/drawing/2014/main" id="{D1584318-A822-4399-BD7B-841E46811EBF}"/>
                  </a:ext>
                </a:extLst>
              </p:cNvPr>
              <p:cNvSpPr/>
              <p:nvPr/>
            </p:nvSpPr>
            <p:spPr>
              <a:xfrm rot="16200000">
                <a:off x="2263516" y="1259174"/>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id="{44DB3D2F-8F4B-4127-872F-AC658C2AC81E}"/>
                  </a:ext>
                </a:extLst>
              </p:cNvPr>
              <p:cNvSpPr/>
              <p:nvPr/>
            </p:nvSpPr>
            <p:spPr>
              <a:xfrm rot="16200000">
                <a:off x="2263516" y="200868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Rectangle 22">
                <a:extLst>
                  <a:ext uri="{FF2B5EF4-FFF2-40B4-BE49-F238E27FC236}">
                    <a16:creationId xmlns:a16="http://schemas.microsoft.com/office/drawing/2014/main" id="{0A1500BC-1EF5-44D4-910A-0A88F0D157BB}"/>
                  </a:ext>
                </a:extLst>
              </p:cNvPr>
              <p:cNvSpPr/>
              <p:nvPr/>
            </p:nvSpPr>
            <p:spPr>
              <a:xfrm rot="16200000">
                <a:off x="2263517" y="275819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ectangle 23">
                <a:extLst>
                  <a:ext uri="{FF2B5EF4-FFF2-40B4-BE49-F238E27FC236}">
                    <a16:creationId xmlns:a16="http://schemas.microsoft.com/office/drawing/2014/main" id="{965A2783-0549-41CC-84E4-A479F51B66FB}"/>
                  </a:ext>
                </a:extLst>
              </p:cNvPr>
              <p:cNvSpPr/>
              <p:nvPr/>
            </p:nvSpPr>
            <p:spPr>
              <a:xfrm rot="16200000">
                <a:off x="2263515" y="350770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Rectangle 24">
                <a:extLst>
                  <a:ext uri="{FF2B5EF4-FFF2-40B4-BE49-F238E27FC236}">
                    <a16:creationId xmlns:a16="http://schemas.microsoft.com/office/drawing/2014/main" id="{71E91030-83D3-4BC9-9725-F3EA0B688EAA}"/>
                  </a:ext>
                </a:extLst>
              </p:cNvPr>
              <p:cNvSpPr/>
              <p:nvPr/>
            </p:nvSpPr>
            <p:spPr>
              <a:xfrm rot="16200000">
                <a:off x="2263515" y="425721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8" name="Rectangle 27">
                <a:extLst>
                  <a:ext uri="{FF2B5EF4-FFF2-40B4-BE49-F238E27FC236}">
                    <a16:creationId xmlns:a16="http://schemas.microsoft.com/office/drawing/2014/main" id="{E170A4C7-B45C-4EF3-B75E-9EBC7D95156B}"/>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16" name="TextBox 15">
              <a:extLst>
                <a:ext uri="{FF2B5EF4-FFF2-40B4-BE49-F238E27FC236}">
                  <a16:creationId xmlns:a16="http://schemas.microsoft.com/office/drawing/2014/main" id="{6AE39235-4CF7-4899-BF17-FA641FBCD5E2}"/>
                </a:ext>
              </a:extLst>
            </p:cNvPr>
            <p:cNvSpPr txBox="1"/>
            <p:nvPr/>
          </p:nvSpPr>
          <p:spPr>
            <a:xfrm>
              <a:off x="385655" y="2819339"/>
              <a:ext cx="757708" cy="461665"/>
            </a:xfrm>
            <a:prstGeom prst="rect">
              <a:avLst/>
            </a:prstGeom>
            <a:noFill/>
          </p:spPr>
          <p:txBody>
            <a:bodyPr wrap="none" rtlCol="0">
              <a:spAutoFit/>
            </a:bodyPr>
            <a:lstStyle/>
            <a:p>
              <a:r>
                <a:rPr lang="en-US" sz="2400" dirty="0"/>
                <a:t>start</a:t>
              </a:r>
            </a:p>
          </p:txBody>
        </p:sp>
        <p:cxnSp>
          <p:nvCxnSpPr>
            <p:cNvPr id="18" name="Straight Arrow Connector 17">
              <a:extLst>
                <a:ext uri="{FF2B5EF4-FFF2-40B4-BE49-F238E27FC236}">
                  <a16:creationId xmlns:a16="http://schemas.microsoft.com/office/drawing/2014/main" id="{E02426DB-A14B-42B1-8606-8C16ECE24F25}"/>
                </a:ext>
              </a:extLst>
            </p:cNvPr>
            <p:cNvCxnSpPr>
              <a:cxnSpLocks/>
              <a:stCxn id="16" idx="0"/>
              <a:endCxn id="25" idx="2"/>
            </p:cNvCxnSpPr>
            <p:nvPr/>
          </p:nvCxnSpPr>
          <p:spPr>
            <a:xfrm flipV="1">
              <a:off x="764509" y="2351828"/>
              <a:ext cx="1459545" cy="4675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979C26E7-1730-4DEA-818A-C89EA202FF17}"/>
                </a:ext>
              </a:extLst>
            </p:cNvPr>
            <p:cNvSpPr txBox="1"/>
            <p:nvPr/>
          </p:nvSpPr>
          <p:spPr>
            <a:xfrm>
              <a:off x="1474543" y="2819339"/>
              <a:ext cx="662361" cy="461665"/>
            </a:xfrm>
            <a:prstGeom prst="rect">
              <a:avLst/>
            </a:prstGeom>
            <a:noFill/>
          </p:spPr>
          <p:txBody>
            <a:bodyPr wrap="none" rtlCol="0">
              <a:spAutoFit/>
            </a:bodyPr>
            <a:lstStyle/>
            <a:p>
              <a:r>
                <a:rPr lang="en-US" sz="2400" dirty="0"/>
                <a:t>end</a:t>
              </a:r>
            </a:p>
          </p:txBody>
        </p:sp>
        <p:cxnSp>
          <p:nvCxnSpPr>
            <p:cNvPr id="20" name="Straight Arrow Connector 19">
              <a:extLst>
                <a:ext uri="{FF2B5EF4-FFF2-40B4-BE49-F238E27FC236}">
                  <a16:creationId xmlns:a16="http://schemas.microsoft.com/office/drawing/2014/main" id="{BEB56486-D15A-4497-A50F-D09008A5FBF8}"/>
                </a:ext>
              </a:extLst>
            </p:cNvPr>
            <p:cNvCxnSpPr>
              <a:cxnSpLocks/>
              <a:stCxn id="19" idx="3"/>
              <a:endCxn id="23" idx="2"/>
            </p:cNvCxnSpPr>
            <p:nvPr/>
          </p:nvCxnSpPr>
          <p:spPr>
            <a:xfrm flipV="1">
              <a:off x="2136904" y="2351830"/>
              <a:ext cx="1586168" cy="6983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pic>
        <p:nvPicPr>
          <p:cNvPr id="30" name="Graphic 29" descr="Piano">
            <a:extLst>
              <a:ext uri="{FF2B5EF4-FFF2-40B4-BE49-F238E27FC236}">
                <a16:creationId xmlns:a16="http://schemas.microsoft.com/office/drawing/2014/main" id="{DCF3B4AC-3579-4117-ACA2-714EDC8D20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1039" y="1979391"/>
            <a:ext cx="474888" cy="474888"/>
          </a:xfrm>
          <a:prstGeom prst="rect">
            <a:avLst/>
          </a:prstGeom>
        </p:spPr>
      </p:pic>
    </p:spTree>
    <p:extLst>
      <p:ext uri="{BB962C8B-B14F-4D97-AF65-F5344CB8AC3E}">
        <p14:creationId xmlns:p14="http://schemas.microsoft.com/office/powerpoint/2010/main" val="1803684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B21F3410-20FF-4236-B0AD-AFC22228592B}"/>
              </a:ext>
            </a:extLst>
          </p:cNvPr>
          <p:cNvSpPr txBox="1"/>
          <p:nvPr/>
        </p:nvSpPr>
        <p:spPr>
          <a:xfrm>
            <a:off x="2141177" y="914400"/>
            <a:ext cx="1935979" cy="523220"/>
          </a:xfrm>
          <a:prstGeom prst="rect">
            <a:avLst/>
          </a:prstGeom>
          <a:noFill/>
        </p:spPr>
        <p:txBody>
          <a:bodyPr wrap="none" rtlCol="0">
            <a:spAutoFit/>
          </a:bodyPr>
          <a:lstStyle/>
          <a:p>
            <a:r>
              <a:rPr lang="en-US" sz="2800" dirty="0">
                <a:latin typeface="Myriad Pro" panose="020B0503030403020204" pitchFamily="34" charset="0"/>
              </a:rPr>
              <a:t>enqueue(A)</a:t>
            </a:r>
          </a:p>
        </p:txBody>
      </p:sp>
      <p:grpSp>
        <p:nvGrpSpPr>
          <p:cNvPr id="13" name="Group 12">
            <a:extLst>
              <a:ext uri="{FF2B5EF4-FFF2-40B4-BE49-F238E27FC236}">
                <a16:creationId xmlns:a16="http://schemas.microsoft.com/office/drawing/2014/main" id="{17D234FD-E744-4135-9F5D-E0E0FB22B80F}"/>
              </a:ext>
            </a:extLst>
          </p:cNvPr>
          <p:cNvGrpSpPr/>
          <p:nvPr/>
        </p:nvGrpSpPr>
        <p:grpSpPr>
          <a:xfrm>
            <a:off x="914400" y="1828799"/>
            <a:ext cx="5211189" cy="1678685"/>
            <a:chOff x="385655" y="1602319"/>
            <a:chExt cx="5211189" cy="1678685"/>
          </a:xfrm>
        </p:grpSpPr>
        <p:grpSp>
          <p:nvGrpSpPr>
            <p:cNvPr id="14" name="Group 13">
              <a:extLst>
                <a:ext uri="{FF2B5EF4-FFF2-40B4-BE49-F238E27FC236}">
                  <a16:creationId xmlns:a16="http://schemas.microsoft.com/office/drawing/2014/main" id="{E04CB6BD-3155-4369-B64C-C40401D6D1AE}"/>
                </a:ext>
              </a:extLst>
            </p:cNvPr>
            <p:cNvGrpSpPr/>
            <p:nvPr/>
          </p:nvGrpSpPr>
          <p:grpSpPr>
            <a:xfrm rot="5400000">
              <a:off x="2973562" y="-271452"/>
              <a:ext cx="749511" cy="4497053"/>
              <a:chOff x="2263515" y="1259174"/>
              <a:chExt cx="749511" cy="4497053"/>
            </a:xfrm>
          </p:grpSpPr>
          <p:sp>
            <p:nvSpPr>
              <p:cNvPr id="20" name="Rectangle 19">
                <a:extLst>
                  <a:ext uri="{FF2B5EF4-FFF2-40B4-BE49-F238E27FC236}">
                    <a16:creationId xmlns:a16="http://schemas.microsoft.com/office/drawing/2014/main" id="{CAC2BA4C-D0BB-4CC9-BA97-C7EDBD78880D}"/>
                  </a:ext>
                </a:extLst>
              </p:cNvPr>
              <p:cNvSpPr/>
              <p:nvPr/>
            </p:nvSpPr>
            <p:spPr>
              <a:xfrm rot="16200000">
                <a:off x="2263516" y="1259174"/>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07E16383-A155-4AAA-97C7-C30B8C51E09B}"/>
                  </a:ext>
                </a:extLst>
              </p:cNvPr>
              <p:cNvSpPr/>
              <p:nvPr/>
            </p:nvSpPr>
            <p:spPr>
              <a:xfrm rot="16200000">
                <a:off x="2263516" y="200868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id="{D3F4149A-7336-48A5-A03A-AE14E0DF764A}"/>
                  </a:ext>
                </a:extLst>
              </p:cNvPr>
              <p:cNvSpPr/>
              <p:nvPr/>
            </p:nvSpPr>
            <p:spPr>
              <a:xfrm rot="16200000">
                <a:off x="2263517" y="275819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23" name="Rectangle 22">
                <a:extLst>
                  <a:ext uri="{FF2B5EF4-FFF2-40B4-BE49-F238E27FC236}">
                    <a16:creationId xmlns:a16="http://schemas.microsoft.com/office/drawing/2014/main" id="{870AFEA4-66DF-4EFC-8EBC-3E974741C3C9}"/>
                  </a:ext>
                </a:extLst>
              </p:cNvPr>
              <p:cNvSpPr/>
              <p:nvPr/>
            </p:nvSpPr>
            <p:spPr>
              <a:xfrm rot="16200000">
                <a:off x="2263515" y="350770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ectangle 23">
                <a:extLst>
                  <a:ext uri="{FF2B5EF4-FFF2-40B4-BE49-F238E27FC236}">
                    <a16:creationId xmlns:a16="http://schemas.microsoft.com/office/drawing/2014/main" id="{DAE3E3D3-D1B9-4353-9A71-495D84E026E6}"/>
                  </a:ext>
                </a:extLst>
              </p:cNvPr>
              <p:cNvSpPr/>
              <p:nvPr/>
            </p:nvSpPr>
            <p:spPr>
              <a:xfrm rot="16200000">
                <a:off x="2263515" y="425721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5" name="Rectangle 24">
                <a:extLst>
                  <a:ext uri="{FF2B5EF4-FFF2-40B4-BE49-F238E27FC236}">
                    <a16:creationId xmlns:a16="http://schemas.microsoft.com/office/drawing/2014/main" id="{6B30692C-9129-4723-BF39-D0C98DB4957C}"/>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15" name="TextBox 14">
              <a:extLst>
                <a:ext uri="{FF2B5EF4-FFF2-40B4-BE49-F238E27FC236}">
                  <a16:creationId xmlns:a16="http://schemas.microsoft.com/office/drawing/2014/main" id="{75CD751D-14BF-4CA6-AE68-8B04FEFC51E2}"/>
                </a:ext>
              </a:extLst>
            </p:cNvPr>
            <p:cNvSpPr txBox="1"/>
            <p:nvPr/>
          </p:nvSpPr>
          <p:spPr>
            <a:xfrm>
              <a:off x="385655" y="2819339"/>
              <a:ext cx="757708" cy="461665"/>
            </a:xfrm>
            <a:prstGeom prst="rect">
              <a:avLst/>
            </a:prstGeom>
            <a:noFill/>
          </p:spPr>
          <p:txBody>
            <a:bodyPr wrap="none" rtlCol="0">
              <a:spAutoFit/>
            </a:bodyPr>
            <a:lstStyle/>
            <a:p>
              <a:r>
                <a:rPr lang="en-US" sz="2400" dirty="0"/>
                <a:t>start</a:t>
              </a:r>
            </a:p>
          </p:txBody>
        </p:sp>
        <p:cxnSp>
          <p:nvCxnSpPr>
            <p:cNvPr id="16" name="Straight Arrow Connector 15">
              <a:extLst>
                <a:ext uri="{FF2B5EF4-FFF2-40B4-BE49-F238E27FC236}">
                  <a16:creationId xmlns:a16="http://schemas.microsoft.com/office/drawing/2014/main" id="{9AC848C7-544B-4BFB-95C0-BCE62D06F9D1}"/>
                </a:ext>
              </a:extLst>
            </p:cNvPr>
            <p:cNvCxnSpPr>
              <a:cxnSpLocks/>
              <a:stCxn id="15" idx="0"/>
              <a:endCxn id="24" idx="2"/>
            </p:cNvCxnSpPr>
            <p:nvPr/>
          </p:nvCxnSpPr>
          <p:spPr>
            <a:xfrm flipV="1">
              <a:off x="764509" y="2351828"/>
              <a:ext cx="1459545" cy="4675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TextBox 17">
              <a:extLst>
                <a:ext uri="{FF2B5EF4-FFF2-40B4-BE49-F238E27FC236}">
                  <a16:creationId xmlns:a16="http://schemas.microsoft.com/office/drawing/2014/main" id="{B1708740-70BC-4A14-97EB-7069D11BCF6B}"/>
                </a:ext>
              </a:extLst>
            </p:cNvPr>
            <p:cNvSpPr txBox="1"/>
            <p:nvPr/>
          </p:nvSpPr>
          <p:spPr>
            <a:xfrm>
              <a:off x="1474543" y="2819339"/>
              <a:ext cx="662361" cy="461665"/>
            </a:xfrm>
            <a:prstGeom prst="rect">
              <a:avLst/>
            </a:prstGeom>
            <a:noFill/>
          </p:spPr>
          <p:txBody>
            <a:bodyPr wrap="none" rtlCol="0">
              <a:spAutoFit/>
            </a:bodyPr>
            <a:lstStyle/>
            <a:p>
              <a:r>
                <a:rPr lang="en-US" sz="2400" dirty="0"/>
                <a:t>end</a:t>
              </a:r>
            </a:p>
          </p:txBody>
        </p:sp>
        <p:cxnSp>
          <p:nvCxnSpPr>
            <p:cNvPr id="19" name="Straight Arrow Connector 18">
              <a:extLst>
                <a:ext uri="{FF2B5EF4-FFF2-40B4-BE49-F238E27FC236}">
                  <a16:creationId xmlns:a16="http://schemas.microsoft.com/office/drawing/2014/main" id="{00D66496-553D-4DDD-9085-2AFD5F0AF96A}"/>
                </a:ext>
              </a:extLst>
            </p:cNvPr>
            <p:cNvCxnSpPr>
              <a:cxnSpLocks/>
              <a:stCxn id="18" idx="3"/>
              <a:endCxn id="21" idx="2"/>
            </p:cNvCxnSpPr>
            <p:nvPr/>
          </p:nvCxnSpPr>
          <p:spPr>
            <a:xfrm flipV="1">
              <a:off x="2136904" y="2351829"/>
              <a:ext cx="2335677" cy="6983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pic>
        <p:nvPicPr>
          <p:cNvPr id="28" name="Graphic 27" descr="Piano">
            <a:extLst>
              <a:ext uri="{FF2B5EF4-FFF2-40B4-BE49-F238E27FC236}">
                <a16:creationId xmlns:a16="http://schemas.microsoft.com/office/drawing/2014/main" id="{A0230FD8-15D2-4D3E-84DA-700AB9433C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1039" y="1979391"/>
            <a:ext cx="474888" cy="474888"/>
          </a:xfrm>
          <a:prstGeom prst="rect">
            <a:avLst/>
          </a:prstGeom>
        </p:spPr>
      </p:pic>
    </p:spTree>
    <p:extLst>
      <p:ext uri="{BB962C8B-B14F-4D97-AF65-F5344CB8AC3E}">
        <p14:creationId xmlns:p14="http://schemas.microsoft.com/office/powerpoint/2010/main" val="4279988913"/>
      </p:ext>
    </p:extLst>
  </p:cSld>
  <p:clrMapOvr>
    <a:masterClrMapping/>
  </p:clrMapOvr>
</p:sld>
</file>

<file path=ppt/theme/theme1.xml><?xml version="1.0" encoding="utf-8"?>
<a:theme xmlns:a="http://schemas.openxmlformats.org/drawingml/2006/main" name="CC_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_theme" id="{CCAAECA8-996C-4E60-9256-2F9A9B29BE8B}" vid="{34F56D96-4504-4F58-B49B-68E941643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23228D6-D594-4907-8908-B39BE33AC58C}">
  <ds:schemaRefs>
    <ds:schemaRef ds:uri="http://schemas.microsoft.com/sharepoint/v3/contenttype/forms"/>
  </ds:schemaRefs>
</ds:datastoreItem>
</file>

<file path=customXml/itemProps2.xml><?xml version="1.0" encoding="utf-8"?>
<ds:datastoreItem xmlns:ds="http://schemas.openxmlformats.org/officeDocument/2006/customXml" ds:itemID="{348D2F62-F6F5-4583-B474-10D48BE0C7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6B5C00-A49D-4F91-89B2-E9D01A16B433}">
  <ds:schemaRefs>
    <ds:schemaRef ds:uri="http://purl.org/dc/terms/"/>
    <ds:schemaRef ds:uri="http://www.w3.org/XML/1998/namespace"/>
    <ds:schemaRef ds:uri="58c44ba5-51a4-40bc-b9f0-9fe2032e2130"/>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CC_theme</Template>
  <TotalTime>261</TotalTime>
  <Words>983</Words>
  <Application>Microsoft Office PowerPoint</Application>
  <PresentationFormat>Widescreen</PresentationFormat>
  <Paragraphs>91</Paragraphs>
  <Slides>15</Slides>
  <Notes>15</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Myriad Pro</vt:lpstr>
      <vt:lpstr>CC_theme</vt:lpstr>
      <vt:lpstr>Queues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dc:title>
  <dc:creator>Scott DeLoach</dc:creator>
  <cp:lastModifiedBy>Russell Feldhausen</cp:lastModifiedBy>
  <cp:revision>27</cp:revision>
  <dcterms:created xsi:type="dcterms:W3CDTF">2020-02-07T13:53:42Z</dcterms:created>
  <dcterms:modified xsi:type="dcterms:W3CDTF">2020-03-27T18:18:54Z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